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6" r:id="rId2"/>
    <p:sldId id="267" r:id="rId3"/>
    <p:sldId id="269" r:id="rId4"/>
    <p:sldId id="270" r:id="rId5"/>
    <p:sldId id="271" r:id="rId6"/>
    <p:sldId id="272" r:id="rId7"/>
    <p:sldId id="273" r:id="rId8"/>
    <p:sldId id="276" r:id="rId9"/>
    <p:sldId id="277" r:id="rId10"/>
    <p:sldId id="274" r:id="rId11"/>
    <p:sldId id="256" r:id="rId12"/>
    <p:sldId id="257" r:id="rId13"/>
    <p:sldId id="258" r:id="rId14"/>
    <p:sldId id="259" r:id="rId15"/>
    <p:sldId id="260" r:id="rId16"/>
    <p:sldId id="261" r:id="rId17"/>
    <p:sldId id="262" r:id="rId18"/>
    <p:sldId id="26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35" autoAdjust="0"/>
    <p:restoredTop sz="86466" autoAdjust="0"/>
  </p:normalViewPr>
  <p:slideViewPr>
    <p:cSldViewPr>
      <p:cViewPr varScale="1">
        <p:scale>
          <a:sx n="75" d="100"/>
          <a:sy n="75" d="100"/>
        </p:scale>
        <p:origin x="-1320" y="-112"/>
      </p:cViewPr>
      <p:guideLst>
        <p:guide orient="horz" pos="2160"/>
        <p:guide pos="2880"/>
      </p:guideLst>
    </p:cSldViewPr>
  </p:slideViewPr>
  <p:outlineViewPr>
    <p:cViewPr>
      <p:scale>
        <a:sx n="33" d="100"/>
        <a:sy n="33" d="100"/>
      </p:scale>
      <p:origin x="24" y="858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4DF095-3505-4ACF-B950-3AFF81D2E689}" type="datetimeFigureOut">
              <a:rPr lang="en-US" smtClean="0"/>
              <a:pPr/>
              <a:t>8/25/21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1EC999-6187-4F97-BF1D-A0AA931BBFA9}" type="slidenum">
              <a:rPr lang="en-US" smtClean="0"/>
              <a:pPr/>
              <a:t>‹#›</a:t>
            </a:fld>
            <a:endParaRPr lang="en-US"/>
          </a:p>
        </p:txBody>
      </p:sp>
    </p:spTree>
    <p:extLst>
      <p:ext uri="{BB962C8B-B14F-4D97-AF65-F5344CB8AC3E}">
        <p14:creationId xmlns:p14="http://schemas.microsoft.com/office/powerpoint/2010/main" val="33703798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C28E6F-7B9B-4F41-9B6E-BF111B16771C}" type="datetimeFigureOut">
              <a:rPr lang="en-US" smtClean="0"/>
              <a:pPr/>
              <a:t>8/25/21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3220F-16F0-461B-BC16-D8780B0F318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C28E6F-7B9B-4F41-9B6E-BF111B16771C}" type="datetimeFigureOut">
              <a:rPr lang="en-US" smtClean="0"/>
              <a:pPr/>
              <a:t>8/25/21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3220F-16F0-461B-BC16-D8780B0F31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C28E6F-7B9B-4F41-9B6E-BF111B16771C}" type="datetimeFigureOut">
              <a:rPr lang="en-US" smtClean="0"/>
              <a:pPr/>
              <a:t>8/25/21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3220F-16F0-461B-BC16-D8780B0F31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C28E6F-7B9B-4F41-9B6E-BF111B16771C}" type="datetimeFigureOut">
              <a:rPr lang="en-US" smtClean="0"/>
              <a:pPr/>
              <a:t>8/25/21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3220F-16F0-461B-BC16-D8780B0F318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C28E6F-7B9B-4F41-9B6E-BF111B16771C}" type="datetimeFigureOut">
              <a:rPr lang="en-US" smtClean="0"/>
              <a:pPr/>
              <a:t>8/25/21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3220F-16F0-461B-BC16-D8780B0F318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C28E6F-7B9B-4F41-9B6E-BF111B16771C}" type="datetimeFigureOut">
              <a:rPr lang="en-US" smtClean="0"/>
              <a:pPr/>
              <a:t>8/25/21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3220F-16F0-461B-BC16-D8780B0F318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C28E6F-7B9B-4F41-9B6E-BF111B16771C}" type="datetimeFigureOut">
              <a:rPr lang="en-US" smtClean="0"/>
              <a:pPr/>
              <a:t>8/25/21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3220F-16F0-461B-BC16-D8780B0F318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C28E6F-7B9B-4F41-9B6E-BF111B16771C}" type="datetimeFigureOut">
              <a:rPr lang="en-US" smtClean="0"/>
              <a:pPr/>
              <a:t>8/25/21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3220F-16F0-461B-BC16-D8780B0F318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C28E6F-7B9B-4F41-9B6E-BF111B16771C}" type="datetimeFigureOut">
              <a:rPr lang="en-US" smtClean="0"/>
              <a:pPr/>
              <a:t>8/25/21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A3220F-16F0-461B-BC16-D8780B0F318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C28E6F-7B9B-4F41-9B6E-BF111B16771C}" type="datetimeFigureOut">
              <a:rPr lang="en-US" smtClean="0"/>
              <a:pPr/>
              <a:t>8/25/21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3220F-16F0-461B-BC16-D8780B0F318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C28E6F-7B9B-4F41-9B6E-BF111B16771C}" type="datetimeFigureOut">
              <a:rPr lang="en-US" smtClean="0"/>
              <a:pPr/>
              <a:t>8/25/21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3220F-16F0-461B-BC16-D8780B0F318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C28E6F-7B9B-4F41-9B6E-BF111B16771C}" type="datetimeFigureOut">
              <a:rPr lang="en-US" smtClean="0"/>
              <a:pPr/>
              <a:t>8/25/21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3220F-16F0-461B-BC16-D8780B0F318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0" y="381000"/>
            <a:ext cx="9144000" cy="1524000"/>
          </a:xfrm>
        </p:spPr>
        <p:txBody>
          <a:bodyPr/>
          <a:lstStyle/>
          <a:p>
            <a:pPr eaLnBrk="1" hangingPunct="1">
              <a:defRPr/>
            </a:pPr>
            <a:r>
              <a:rPr lang="en-US" sz="5200" b="1" dirty="0" smtClean="0"/>
              <a:t>FILSAFAT</a:t>
            </a:r>
          </a:p>
        </p:txBody>
      </p:sp>
      <p:sp>
        <p:nvSpPr>
          <p:cNvPr id="22531" name="Rectangle 3"/>
          <p:cNvSpPr>
            <a:spLocks noGrp="1" noRot="1" noChangeArrowheads="1"/>
          </p:cNvSpPr>
          <p:nvPr>
            <p:ph type="body" idx="1"/>
          </p:nvPr>
        </p:nvSpPr>
        <p:spPr>
          <a:xfrm>
            <a:off x="0" y="1785926"/>
            <a:ext cx="9144000" cy="4340237"/>
          </a:xfrm>
        </p:spPr>
        <p:txBody>
          <a:bodyPr>
            <a:normAutofit lnSpcReduction="10000"/>
          </a:bodyPr>
          <a:lstStyle/>
          <a:p>
            <a:pPr marL="812800" indent="-812800">
              <a:buFontTx/>
              <a:buAutoNum type="romanUcPeriod"/>
              <a:defRPr/>
            </a:pPr>
            <a:r>
              <a:rPr lang="en-US" sz="4800" b="1" dirty="0" smtClean="0"/>
              <a:t> ASPEK ONTOLOGI (BEING, WHAT, WHO)</a:t>
            </a:r>
          </a:p>
          <a:p>
            <a:pPr marL="812800" indent="-812800">
              <a:buFontTx/>
              <a:buAutoNum type="romanUcPeriod" startAt="2"/>
              <a:defRPr/>
            </a:pPr>
            <a:r>
              <a:rPr lang="en-US" sz="4800" b="1" dirty="0" smtClean="0"/>
              <a:t> ASPEK AKSIOLOG For What (</a:t>
            </a:r>
            <a:r>
              <a:rPr lang="en-US" sz="4800" b="1" dirty="0" err="1" smtClean="0"/>
              <a:t>Untuk</a:t>
            </a:r>
            <a:r>
              <a:rPr lang="en-US" sz="4800" b="1" dirty="0" smtClean="0"/>
              <a:t> </a:t>
            </a:r>
            <a:r>
              <a:rPr lang="en-US" sz="4800" b="1" dirty="0" err="1" smtClean="0"/>
              <a:t>Apa</a:t>
            </a:r>
            <a:r>
              <a:rPr lang="en-US" sz="4800" b="1" dirty="0" smtClean="0"/>
              <a:t>, </a:t>
            </a:r>
            <a:r>
              <a:rPr lang="en-US" sz="4800" b="1" dirty="0" err="1" smtClean="0"/>
              <a:t>Apa</a:t>
            </a:r>
            <a:r>
              <a:rPr lang="en-US" sz="4800" b="1" dirty="0" smtClean="0"/>
              <a:t> </a:t>
            </a:r>
            <a:r>
              <a:rPr lang="en-US" sz="4800" b="1" dirty="0" err="1" smtClean="0"/>
              <a:t>Nilainya</a:t>
            </a:r>
            <a:r>
              <a:rPr lang="en-US" sz="4800" b="1" dirty="0" smtClean="0"/>
              <a:t>)</a:t>
            </a:r>
          </a:p>
          <a:p>
            <a:pPr marL="812800" indent="-812800">
              <a:buNone/>
              <a:defRPr/>
            </a:pPr>
            <a:r>
              <a:rPr lang="en-US" sz="4800" b="1" dirty="0" smtClean="0"/>
              <a:t>III.  ASPEK EPISTEMOLOGI </a:t>
            </a:r>
            <a:r>
              <a:rPr lang="en-US" sz="4800" dirty="0" smtClean="0"/>
              <a:t>(WHY, HOW)</a:t>
            </a:r>
            <a:endParaRPr lang="en-US" sz="4800" b="1" dirty="0" smtClean="0"/>
          </a:p>
          <a:p>
            <a:pPr marL="812800" indent="-812800" eaLnBrk="1" hangingPunct="1">
              <a:buFont typeface="Wingdings" pitchFamily="2" charset="2"/>
              <a:buNone/>
              <a:defRPr/>
            </a:pPr>
            <a:endParaRPr lang="en-US" sz="4300" b="1"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fade">
                                      <p:cBhvr>
                                        <p:cTn id="7" dur="2000"/>
                                        <p:tgtEl>
                                          <p:spTgt spid="2253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531">
                                            <p:txEl>
                                              <p:pRg st="0" end="0"/>
                                            </p:txEl>
                                          </p:spTgt>
                                        </p:tgtEl>
                                        <p:attrNameLst>
                                          <p:attrName>style.visibility</p:attrName>
                                        </p:attrNameLst>
                                      </p:cBhvr>
                                      <p:to>
                                        <p:strVal val="visible"/>
                                      </p:to>
                                    </p:set>
                                    <p:animEffect transition="in" filter="fade">
                                      <p:cBhvr>
                                        <p:cTn id="12" dur="2000"/>
                                        <p:tgtEl>
                                          <p:spTgt spid="2253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531">
                                            <p:txEl>
                                              <p:pRg st="1" end="1"/>
                                            </p:txEl>
                                          </p:spTgt>
                                        </p:tgtEl>
                                        <p:attrNameLst>
                                          <p:attrName>style.visibility</p:attrName>
                                        </p:attrNameLst>
                                      </p:cBhvr>
                                      <p:to>
                                        <p:strVal val="visible"/>
                                      </p:to>
                                    </p:set>
                                    <p:animEffect transition="in" filter="fade">
                                      <p:cBhvr>
                                        <p:cTn id="17" dur="2000"/>
                                        <p:tgtEl>
                                          <p:spTgt spid="2253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531">
                                            <p:txEl>
                                              <p:pRg st="2" end="2"/>
                                            </p:txEl>
                                          </p:spTgt>
                                        </p:tgtEl>
                                        <p:attrNameLst>
                                          <p:attrName>style.visibility</p:attrName>
                                        </p:attrNameLst>
                                      </p:cBhvr>
                                      <p:to>
                                        <p:strVal val="visible"/>
                                      </p:to>
                                    </p:set>
                                    <p:animEffect transition="in" filter="fade">
                                      <p:cBhvr>
                                        <p:cTn id="22" dur="2000"/>
                                        <p:tgtEl>
                                          <p:spTgt spid="225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ctr">
              <a:buNone/>
            </a:pPr>
            <a:endParaRPr lang="en-US" sz="3600" b="1" dirty="0" smtClean="0"/>
          </a:p>
          <a:p>
            <a:pPr algn="ctr">
              <a:buNone/>
            </a:pPr>
            <a:endParaRPr lang="en-US" sz="3600" b="1" dirty="0" smtClean="0"/>
          </a:p>
          <a:p>
            <a:pPr algn="ctr">
              <a:buNone/>
            </a:pPr>
            <a:endParaRPr lang="en-US" sz="3600" b="1" dirty="0" smtClean="0"/>
          </a:p>
          <a:p>
            <a:pPr algn="ctr">
              <a:buNone/>
            </a:pPr>
            <a:r>
              <a:rPr lang="en-US" sz="3600" b="1" dirty="0" smtClean="0"/>
              <a:t>LIMA DALIL FILSAFAT HUKUM </a:t>
            </a:r>
            <a:endParaRPr lang="en-US" sz="3600" b="1"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500043"/>
            <a:ext cx="8215370" cy="2143139"/>
          </a:xfrm>
        </p:spPr>
        <p:txBody>
          <a:bodyPr>
            <a:noAutofit/>
          </a:bodyPr>
          <a:lstStyle/>
          <a:p>
            <a:r>
              <a:rPr lang="en-US" sz="2800" b="1" i="1" dirty="0" smtClean="0">
                <a:latin typeface="Times New Roman" pitchFamily="18" charset="0"/>
                <a:cs typeface="Times New Roman" pitchFamily="18" charset="0"/>
              </a:rPr>
              <a:t>I. </a:t>
            </a:r>
            <a:r>
              <a:rPr lang="en-US" sz="2800" b="1" i="1" dirty="0" err="1" smtClean="0">
                <a:latin typeface="Times New Roman" pitchFamily="18" charset="0"/>
                <a:cs typeface="Times New Roman" pitchFamily="18" charset="0"/>
              </a:rPr>
              <a:t>Filsafat</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hukum</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adalah</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filsafat</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kerana</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itu</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ia</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merenungkan</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semua</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masalah</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fundamentaldan</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masalah</a:t>
            </a:r>
            <a:r>
              <a:rPr lang="en-US" sz="2800" b="1" i="1" dirty="0" smtClean="0">
                <a:latin typeface="Times New Roman" pitchFamily="18" charset="0"/>
                <a:cs typeface="Times New Roman" pitchFamily="18" charset="0"/>
              </a:rPr>
              <a:t> marginal yang </a:t>
            </a:r>
            <a:r>
              <a:rPr lang="en-US" sz="2800" b="1" i="1" dirty="0" err="1" smtClean="0">
                <a:latin typeface="Times New Roman" pitchFamily="18" charset="0"/>
                <a:cs typeface="Times New Roman" pitchFamily="18" charset="0"/>
              </a:rPr>
              <a:t>berkaitan</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dengan</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gejala</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hukum</a:t>
            </a:r>
            <a:r>
              <a:rPr lang="en-US" sz="2800" b="1" i="1" dirty="0" smtClean="0">
                <a:latin typeface="Times New Roman" pitchFamily="18" charset="0"/>
                <a:cs typeface="Times New Roman" pitchFamily="18" charset="0"/>
              </a:rPr>
              <a:t> </a:t>
            </a:r>
            <a:br>
              <a:rPr lang="en-US" sz="2800" b="1" i="1" dirty="0" smtClean="0">
                <a:latin typeface="Times New Roman" pitchFamily="18" charset="0"/>
                <a:cs typeface="Times New Roman" pitchFamily="18" charset="0"/>
              </a:rPr>
            </a:br>
            <a:endParaRPr lang="en-US" sz="2800" b="1" i="1" dirty="0">
              <a:latin typeface="Times New Roman" pitchFamily="18" charset="0"/>
              <a:cs typeface="Times New Roman" pitchFamily="18" charset="0"/>
            </a:endParaRPr>
          </a:p>
        </p:txBody>
      </p:sp>
      <p:sp>
        <p:nvSpPr>
          <p:cNvPr id="3" name="Subtitle 2"/>
          <p:cNvSpPr>
            <a:spLocks noGrp="1"/>
          </p:cNvSpPr>
          <p:nvPr>
            <p:ph type="subTitle" idx="1"/>
          </p:nvPr>
        </p:nvSpPr>
        <p:spPr>
          <a:xfrm>
            <a:off x="428596" y="2500306"/>
            <a:ext cx="8286808" cy="3929090"/>
          </a:xfrm>
        </p:spPr>
        <p:txBody>
          <a:bodyPr>
            <a:normAutofit/>
          </a:bodyPr>
          <a:lstStyle/>
          <a:p>
            <a:pPr marL="514350" indent="-514350" algn="just">
              <a:buFont typeface="+mj-lt"/>
              <a:buAutoNum type="alphaLcPeriod"/>
            </a:pP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Filsafat</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adlh</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refleksi</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tentang</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landasan</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dari</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kenyataan</a:t>
            </a:r>
            <a:endPar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p>
            <a:pPr marL="514350" indent="-514350" algn="just">
              <a:buFont typeface="+mj-lt"/>
              <a:buAutoNum type="alphaLcPeriod"/>
            </a:pP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Kepercayaan</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adlh</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bentuk</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kepastian</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yang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langsung</a:t>
            </a:r>
            <a:endPar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p>
            <a:pPr marL="514350" indent="-514350" algn="just">
              <a:buFont typeface="+mj-lt"/>
              <a:buAutoNum type="alphaLcPeriod"/>
            </a:pP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Harus</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memenuhi</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syarat</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rasionalitas</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penuhi</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aturan</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logika</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dan</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mempertahankan</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struktur</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terbuka</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a:t>
            </a:r>
          </a:p>
          <a:p>
            <a:pPr marL="514350" indent="-514350" algn="just">
              <a:buFont typeface="+mj-lt"/>
              <a:buAutoNum type="alphaLcPeriod"/>
            </a:pP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filsafat</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adlh</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merefleksi</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sistematikal</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terhadap</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landasan</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dasar-dasar</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dari</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kenyataan</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a:t>
            </a:r>
          </a:p>
          <a:p>
            <a:pPr marL="514350" indent="-514350" algn="just">
              <a:buFont typeface="+mj-lt"/>
              <a:buAutoNum type="alphaLcPeriod"/>
            </a:pP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Filsafat</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merefleksi</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berbagai</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masalah</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dan</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persoalan</a:t>
            </a:r>
            <a:r>
              <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p>
          <a:p>
            <a:pPr marL="514350" indent="-514350" algn="just">
              <a:buFont typeface="+mj-lt"/>
              <a:buAutoNum type="alphaLcPeriod"/>
            </a:pPr>
            <a:endPar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p>
            <a:pPr marL="514350" indent="-514350" algn="just">
              <a:buFont typeface="+mj-lt"/>
              <a:buAutoNum type="alphaLcPeriod"/>
            </a:pPr>
            <a:endPar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p>
            <a:pPr marL="514350" indent="-514350" algn="just">
              <a:buFont typeface="+mj-lt"/>
              <a:buAutoNum type="alphaLcPeriod"/>
            </a:pPr>
            <a:endParaRPr lang="en-US" sz="28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p>
            <a:pPr marL="514350" indent="-514350" algn="just">
              <a:buFont typeface="+mj-lt"/>
              <a:buAutoNum type="alphaLcPeriod"/>
            </a:pPr>
            <a:endParaRPr lang="en-US" sz="28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225668"/>
          </a:xfrm>
        </p:spPr>
        <p:txBody>
          <a:bodyPr>
            <a:normAutofit fontScale="90000"/>
          </a:bodyPr>
          <a:lstStyle/>
          <a:p>
            <a:r>
              <a:rPr lang="en-US" sz="2800" dirty="0" smtClean="0">
                <a:latin typeface="Times New Roman" pitchFamily="18" charset="0"/>
                <a:cs typeface="Times New Roman" pitchFamily="18" charset="0"/>
              </a:rPr>
              <a:t>II. </a:t>
            </a:r>
            <a:r>
              <a:rPr lang="en-US" sz="2800" dirty="0" err="1" smtClean="0">
                <a:latin typeface="Times New Roman" pitchFamily="18" charset="0"/>
                <a:cs typeface="Times New Roman" pitchFamily="18" charset="0"/>
              </a:rPr>
              <a:t>Terdapat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tiga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tataran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abstraksi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refleksi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teoritikal</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atas</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gejala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hukum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yaitu</a:t>
            </a:r>
            <a:r>
              <a:rPr lang="en-US" sz="2800" dirty="0" smtClean="0">
                <a:latin typeface="Times New Roman" pitchFamily="18" charset="0"/>
                <a:cs typeface="Times New Roman" pitchFamily="18" charset="0"/>
              </a:rPr>
              <a:t> ILMU HUKUM, TEORI HUKUM </a:t>
            </a:r>
            <a:r>
              <a:rPr lang="en-US" sz="2800" dirty="0" err="1" smtClean="0">
                <a:latin typeface="Times New Roman" pitchFamily="18" charset="0"/>
                <a:cs typeface="Times New Roman" pitchFamily="18" charset="0"/>
              </a:rPr>
              <a:t>dan</a:t>
            </a:r>
            <a:r>
              <a:rPr lang="en-US" sz="2800" dirty="0" smtClean="0">
                <a:latin typeface="Times New Roman" pitchFamily="18" charset="0"/>
                <a:cs typeface="Times New Roman" pitchFamily="18" charset="0"/>
              </a:rPr>
              <a:t> FILSAFAT HUKUM </a:t>
            </a:r>
            <a:br>
              <a:rPr lang="en-US" sz="2800" dirty="0" smtClean="0">
                <a:latin typeface="Times New Roman" pitchFamily="18" charset="0"/>
                <a:cs typeface="Times New Roman" pitchFamily="18" charset="0"/>
              </a:rPr>
            </a:br>
            <a:r>
              <a:rPr lang="en-US" sz="2800" dirty="0" err="1" smtClean="0">
                <a:latin typeface="Times New Roman" pitchFamily="18" charset="0"/>
                <a:cs typeface="Times New Roman" pitchFamily="18" charset="0"/>
              </a:rPr>
              <a:t>Filsafat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hukum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berada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pada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tataran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tertinggi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meresapi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semua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bentuk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pengembanan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hukum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teoritikal</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praktikal</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500306"/>
            <a:ext cx="8229600" cy="3929090"/>
          </a:xfrm>
        </p:spPr>
        <p:txBody>
          <a:bodyPr>
            <a:normAutofit lnSpcReduction="10000"/>
          </a:bodyPr>
          <a:lstStyle/>
          <a:p>
            <a:pPr marL="514350" indent="-514350">
              <a:buAutoNum type="alphaLcPeriod"/>
            </a:pPr>
            <a:r>
              <a:rPr lang="en-US" sz="2800" dirty="0" err="1" smtClean="0">
                <a:latin typeface="Times New Roman" pitchFamily="18" charset="0"/>
                <a:cs typeface="Times New Roman" pitchFamily="18" charset="0"/>
              </a:rPr>
              <a:t>Dalam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arti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pragmatikal</a:t>
            </a:r>
            <a:r>
              <a:rPr lang="en-US" sz="2800" dirty="0" smtClean="0">
                <a:latin typeface="Times New Roman" pitchFamily="18" charset="0"/>
                <a:cs typeface="Times New Roman" pitchFamily="18" charset="0"/>
              </a:rPr>
              <a:t> yang </a:t>
            </a:r>
            <a:r>
              <a:rPr lang="en-US" sz="2800" dirty="0" err="1" smtClean="0">
                <a:latin typeface="Times New Roman" pitchFamily="18" charset="0"/>
                <a:cs typeface="Times New Roman" pitchFamily="18" charset="0"/>
              </a:rPr>
              <a:t>murni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maka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ilmu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hukum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adalah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bentuk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pengembanan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hukum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teoritikal</a:t>
            </a:r>
            <a:r>
              <a:rPr lang="en-US" sz="2800" dirty="0" smtClean="0">
                <a:latin typeface="Times New Roman" pitchFamily="18" charset="0"/>
                <a:cs typeface="Times New Roman" pitchFamily="18" charset="0"/>
              </a:rPr>
              <a:t> yang paling </a:t>
            </a:r>
            <a:r>
              <a:rPr lang="en-US" sz="2800" dirty="0" err="1" smtClean="0">
                <a:latin typeface="Times New Roman" pitchFamily="18" charset="0"/>
                <a:cs typeface="Times New Roman" pitchFamily="18" charset="0"/>
              </a:rPr>
              <a:t>penting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Adaq</a:t>
            </a:r>
            <a:r>
              <a:rPr lang="en-US" sz="2800" dirty="0" smtClean="0">
                <a:latin typeface="Times New Roman" pitchFamily="18" charset="0"/>
                <a:cs typeface="Times New Roman" pitchFamily="18" charset="0"/>
              </a:rPr>
              <a:t> lima </a:t>
            </a:r>
            <a:r>
              <a:rPr lang="en-US" sz="2800" dirty="0" err="1" smtClean="0">
                <a:latin typeface="Times New Roman" pitchFamily="18" charset="0"/>
                <a:cs typeface="Times New Roman" pitchFamily="18" charset="0"/>
              </a:rPr>
              <a:t>bentuk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yaitu</a:t>
            </a:r>
            <a:r>
              <a:rPr lang="en-US" sz="2800" dirty="0" smtClean="0">
                <a:latin typeface="Times New Roman" pitchFamily="18" charset="0"/>
                <a:cs typeface="Times New Roman" pitchFamily="18" charset="0"/>
              </a:rPr>
              <a:t> </a:t>
            </a:r>
          </a:p>
          <a:p>
            <a:pPr marL="514350" indent="-514350">
              <a:buFont typeface="Wingdings" pitchFamily="2" charset="2"/>
              <a:buChar char="q"/>
            </a:pPr>
            <a:r>
              <a:rPr lang="en-US" sz="2400" dirty="0" err="1" smtClean="0">
                <a:latin typeface="Times New Roman" pitchFamily="18" charset="0"/>
                <a:cs typeface="Times New Roman" pitchFamily="18" charset="0"/>
              </a:rPr>
              <a:t>Ilmu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dogmatika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hukum</a:t>
            </a:r>
            <a:r>
              <a:rPr lang="en-US" sz="2400" dirty="0" smtClean="0">
                <a:latin typeface="Times New Roman" pitchFamily="18" charset="0"/>
                <a:cs typeface="Times New Roman" pitchFamily="18" charset="0"/>
              </a:rPr>
              <a:t> </a:t>
            </a:r>
          </a:p>
          <a:p>
            <a:pPr marL="514350" indent="-514350">
              <a:buFont typeface="Wingdings" pitchFamily="2" charset="2"/>
              <a:buChar char="q"/>
            </a:pPr>
            <a:r>
              <a:rPr lang="en-US" sz="2400" dirty="0" err="1" smtClean="0">
                <a:latin typeface="Times New Roman" pitchFamily="18" charset="0"/>
                <a:cs typeface="Times New Roman" pitchFamily="18" charset="0"/>
              </a:rPr>
              <a:t>Sejarah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hukum</a:t>
            </a:r>
            <a:endParaRPr lang="en-US" sz="2400" dirty="0" smtClean="0">
              <a:latin typeface="Times New Roman" pitchFamily="18" charset="0"/>
              <a:cs typeface="Times New Roman" pitchFamily="18" charset="0"/>
            </a:endParaRPr>
          </a:p>
          <a:p>
            <a:pPr marL="514350" indent="-514350">
              <a:buFont typeface="Wingdings" pitchFamily="2" charset="2"/>
              <a:buChar char="q"/>
            </a:pPr>
            <a:r>
              <a:rPr lang="en-US" sz="2400" dirty="0" err="1" smtClean="0">
                <a:latin typeface="Times New Roman" pitchFamily="18" charset="0"/>
                <a:cs typeface="Times New Roman" pitchFamily="18" charset="0"/>
              </a:rPr>
              <a:t>Perbandingan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hukum</a:t>
            </a:r>
            <a:endParaRPr lang="en-US" sz="2400" dirty="0" smtClean="0">
              <a:latin typeface="Times New Roman" pitchFamily="18" charset="0"/>
              <a:cs typeface="Times New Roman" pitchFamily="18" charset="0"/>
            </a:endParaRPr>
          </a:p>
          <a:p>
            <a:pPr marL="514350" indent="-514350">
              <a:buFont typeface="Wingdings" pitchFamily="2" charset="2"/>
              <a:buChar char="q"/>
            </a:pPr>
            <a:r>
              <a:rPr lang="en-US" sz="2400" dirty="0" err="1" smtClean="0">
                <a:latin typeface="Times New Roman" pitchFamily="18" charset="0"/>
                <a:cs typeface="Times New Roman" pitchFamily="18" charset="0"/>
              </a:rPr>
              <a:t>Sosiologi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hukum</a:t>
            </a:r>
            <a:r>
              <a:rPr lang="en-US" sz="2400" dirty="0" smtClean="0">
                <a:latin typeface="Times New Roman" pitchFamily="18" charset="0"/>
                <a:cs typeface="Times New Roman" pitchFamily="18" charset="0"/>
              </a:rPr>
              <a:t> </a:t>
            </a:r>
          </a:p>
          <a:p>
            <a:pPr marL="514350" indent="-514350">
              <a:buFont typeface="Wingdings" pitchFamily="2" charset="2"/>
              <a:buChar char="q"/>
            </a:pPr>
            <a:r>
              <a:rPr lang="en-US" sz="2400" dirty="0" err="1" smtClean="0">
                <a:latin typeface="Times New Roman" pitchFamily="18" charset="0"/>
                <a:cs typeface="Times New Roman" pitchFamily="18" charset="0"/>
              </a:rPr>
              <a:t>Psikologi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hukum</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1156"/>
          </a:xfrm>
        </p:spPr>
        <p:txBody>
          <a:bodyPr>
            <a:normAutofit/>
          </a:bodyPr>
          <a:lstStyle/>
          <a:p>
            <a:pPr algn="r"/>
            <a:r>
              <a:rPr lang="en-US" sz="1100" dirty="0" err="1" smtClean="0">
                <a:latin typeface="Times New Roman" pitchFamily="18" charset="0"/>
                <a:cs typeface="Times New Roman" pitchFamily="18" charset="0"/>
              </a:rPr>
              <a:t>Lanjutan</a:t>
            </a:r>
            <a:r>
              <a:rPr lang="en-US" sz="1100" dirty="0" smtClean="0">
                <a:latin typeface="Times New Roman" pitchFamily="18" charset="0"/>
                <a:cs typeface="Times New Roman" pitchFamily="18" charset="0"/>
              </a:rPr>
              <a:t> </a:t>
            </a:r>
            <a:r>
              <a:rPr lang="en-US" sz="1100" dirty="0" err="1" smtClean="0">
                <a:latin typeface="Times New Roman" pitchFamily="18" charset="0"/>
                <a:cs typeface="Times New Roman" pitchFamily="18" charset="0"/>
              </a:rPr>
              <a:t>dalil</a:t>
            </a:r>
            <a:r>
              <a:rPr lang="en-US" sz="1100" dirty="0" smtClean="0">
                <a:latin typeface="Times New Roman" pitchFamily="18" charset="0"/>
                <a:cs typeface="Times New Roman" pitchFamily="18" charset="0"/>
              </a:rPr>
              <a:t> II</a:t>
            </a:r>
            <a:endParaRPr lang="en-US" sz="11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00108"/>
            <a:ext cx="8229600" cy="5214974"/>
          </a:xfrm>
        </p:spPr>
        <p:txBody>
          <a:bodyPr>
            <a:normAutofit/>
          </a:bodyPr>
          <a:lstStyle/>
          <a:p>
            <a:pPr>
              <a:buNone/>
            </a:pPr>
            <a:r>
              <a:rPr lang="en-US" sz="2800" dirty="0" smtClean="0">
                <a:latin typeface="Times New Roman" pitchFamily="18" charset="0"/>
                <a:cs typeface="Times New Roman" pitchFamily="18" charset="0"/>
              </a:rPr>
              <a:t>b. </a:t>
            </a:r>
            <a:r>
              <a:rPr lang="en-US" sz="2800" dirty="0" err="1" smtClean="0">
                <a:latin typeface="Times New Roman" pitchFamily="18" charset="0"/>
                <a:cs typeface="Times New Roman" pitchFamily="18" charset="0"/>
              </a:rPr>
              <a:t>Teori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hukum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berada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pada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tataran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abstraksi</a:t>
            </a:r>
            <a:r>
              <a:rPr lang="en-US" sz="2800" dirty="0" smtClean="0">
                <a:latin typeface="Times New Roman" pitchFamily="18" charset="0"/>
                <a:cs typeface="Times New Roman" pitchFamily="18" charset="0"/>
              </a:rPr>
              <a:t> yang </a:t>
            </a:r>
            <a:r>
              <a:rPr lang="en-US" sz="2800" dirty="0" err="1" smtClean="0">
                <a:latin typeface="Times New Roman" pitchFamily="18" charset="0"/>
                <a:cs typeface="Times New Roman" pitchFamily="18" charset="0"/>
              </a:rPr>
              <a:t>lebih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tinggi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ketimbang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ilmu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hukum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merefleksikan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obyek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metode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dari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berbagai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bentuk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ilmu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hukum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filsafat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ilmu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dari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ilmu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hukum</a:t>
            </a:r>
            <a:r>
              <a:rPr lang="en-US" sz="2800" dirty="0" smtClean="0">
                <a:latin typeface="Times New Roman" pitchFamily="18" charset="0"/>
                <a:cs typeface="Times New Roman" pitchFamily="18" charset="0"/>
              </a:rPr>
              <a:t>).</a:t>
            </a:r>
          </a:p>
          <a:p>
            <a:pPr>
              <a:buNone/>
            </a:pPr>
            <a:r>
              <a:rPr lang="en-US" sz="2800" dirty="0" smtClean="0">
                <a:latin typeface="Times New Roman" pitchFamily="18" charset="0"/>
                <a:cs typeface="Times New Roman" pitchFamily="18" charset="0"/>
              </a:rPr>
              <a:t>c. </a:t>
            </a:r>
            <a:r>
              <a:rPr lang="en-US" sz="2800" dirty="0" err="1" smtClean="0">
                <a:latin typeface="Times New Roman" pitchFamily="18" charset="0"/>
                <a:cs typeface="Times New Roman" pitchFamily="18" charset="0"/>
              </a:rPr>
              <a:t>Dengan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filsafat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hukum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kita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kembali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filsafat</a:t>
            </a:r>
            <a:r>
              <a:rPr lang="en-US" sz="2800" dirty="0" smtClean="0">
                <a:latin typeface="Times New Roman" pitchFamily="18" charset="0"/>
                <a:cs typeface="Times New Roman" pitchFamily="18" charset="0"/>
              </a:rPr>
              <a:t>.</a:t>
            </a:r>
          </a:p>
          <a:p>
            <a:pPr>
              <a:buFont typeface="Wingdings" pitchFamily="2" charset="2"/>
              <a:buChar char="Ø"/>
            </a:pPr>
            <a:r>
              <a:rPr lang="en-US" sz="2800" dirty="0" err="1" smtClean="0">
                <a:latin typeface="Times New Roman" pitchFamily="18" charset="0"/>
                <a:cs typeface="Times New Roman" pitchFamily="18" charset="0"/>
              </a:rPr>
              <a:t>Filsafat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hukum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merefleksikan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semua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masalah</a:t>
            </a:r>
            <a:r>
              <a:rPr lang="en-US" sz="2800" dirty="0" smtClean="0">
                <a:latin typeface="Times New Roman" pitchFamily="18" charset="0"/>
                <a:cs typeface="Times New Roman" pitchFamily="18" charset="0"/>
              </a:rPr>
              <a:t>  fundamental </a:t>
            </a:r>
          </a:p>
          <a:p>
            <a:pPr>
              <a:buFont typeface="Wingdings" pitchFamily="2" charset="2"/>
              <a:buChar char="Ø"/>
            </a:pPr>
            <a:r>
              <a:rPr lang="en-US" sz="2800" dirty="0" err="1" smtClean="0">
                <a:latin typeface="Times New Roman" pitchFamily="18" charset="0"/>
                <a:cs typeface="Times New Roman" pitchFamily="18" charset="0"/>
              </a:rPr>
              <a:t>Hubungan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antara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hukum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etika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adalah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maslah</a:t>
            </a:r>
            <a:r>
              <a:rPr lang="en-US" sz="2800" dirty="0" smtClean="0">
                <a:latin typeface="Times New Roman" pitchFamily="18" charset="0"/>
                <a:cs typeface="Times New Roman" pitchFamily="18" charset="0"/>
              </a:rPr>
              <a:t> paling </a:t>
            </a:r>
            <a:r>
              <a:rPr lang="en-US" sz="2800" dirty="0" err="1" smtClean="0">
                <a:latin typeface="Times New Roman" pitchFamily="18" charset="0"/>
                <a:cs typeface="Times New Roman" pitchFamily="18" charset="0"/>
              </a:rPr>
              <a:t>pokok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dalam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filsafat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hukum</a:t>
            </a:r>
            <a:r>
              <a:rPr lang="en-US" sz="2800" dirty="0" smtClean="0">
                <a:latin typeface="Times New Roman" pitchFamily="18" charset="0"/>
                <a:cs typeface="Times New Roman" pitchFamily="18" charset="0"/>
              </a:rPr>
              <a:t> </a:t>
            </a:r>
          </a:p>
          <a:p>
            <a:pPr>
              <a:buFont typeface="Wingdings" pitchFamily="2" charset="2"/>
              <a:buChar char="Ø"/>
            </a:pPr>
            <a:endParaRPr lang="en-US" sz="2800" dirty="0" smtClean="0">
              <a:latin typeface="Times New Roman" pitchFamily="18" charset="0"/>
              <a:cs typeface="Times New Roman" pitchFamily="18" charset="0"/>
            </a:endParaRPr>
          </a:p>
          <a:p>
            <a:pPr>
              <a:buNone/>
            </a:pPr>
            <a:endParaRPr lang="en-US" sz="28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011486"/>
          </a:xfrm>
        </p:spPr>
        <p:txBody>
          <a:bodyPr>
            <a:noAutofit/>
          </a:bodyPr>
          <a:lstStyle/>
          <a:p>
            <a:r>
              <a:rPr lang="en-US" sz="2800" dirty="0" smtClean="0">
                <a:latin typeface="Times New Roman" pitchFamily="18" charset="0"/>
                <a:cs typeface="Times New Roman" pitchFamily="18" charset="0"/>
              </a:rPr>
              <a:t>III. </a:t>
            </a:r>
            <a:r>
              <a:rPr lang="en-US" sz="2800" dirty="0" err="1" smtClean="0">
                <a:latin typeface="Times New Roman" pitchFamily="18" charset="0"/>
                <a:cs typeface="Times New Roman" pitchFamily="18" charset="0"/>
              </a:rPr>
              <a:t>Pengembanan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hukum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praktikal</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atau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penanganan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hukum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secara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nyata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dalam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kenyataan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kehidupan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meliputi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tiga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bentuk</a:t>
            </a:r>
            <a:r>
              <a:rPr lang="en-US" sz="2800"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PEMBENTUKAN HUKUM, PENEMUAN HUKUM, DAN BANTUAN HUKUM. </a:t>
            </a:r>
            <a:br>
              <a:rPr lang="en-US" sz="2800" b="1"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Di </a:t>
            </a:r>
            <a:r>
              <a:rPr lang="en-US" sz="2800" dirty="0" err="1" smtClean="0">
                <a:latin typeface="Times New Roman" pitchFamily="18" charset="0"/>
                <a:cs typeface="Times New Roman" pitchFamily="18" charset="0"/>
              </a:rPr>
              <a:t>sini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ilmu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hukum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dogmatika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menunjukkan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kepentingan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praktikalnya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secara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langsung</a:t>
            </a:r>
            <a:r>
              <a:rPr lang="en-US" sz="2800" dirty="0" smtClean="0">
                <a:latin typeface="Times New Roman" pitchFamily="18" charset="0"/>
                <a:cs typeface="Times New Roman" pitchFamily="18" charset="0"/>
              </a:rPr>
              <a:t> </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3714752"/>
            <a:ext cx="8229600" cy="2411411"/>
          </a:xfrm>
        </p:spPr>
        <p:txBody>
          <a:bodyPr/>
          <a:lstStyle/>
          <a:p>
            <a:pPr>
              <a:buNone/>
            </a:pPr>
            <a:r>
              <a:rPr lang="en-US" dirty="0" smtClean="0"/>
              <a:t>a. </a:t>
            </a:r>
            <a:r>
              <a:rPr lang="en-US" dirty="0" err="1" smtClean="0"/>
              <a:t>Pembentukan</a:t>
            </a:r>
            <a:r>
              <a:rPr lang="en-US" dirty="0" smtClean="0"/>
              <a:t> </a:t>
            </a:r>
            <a:r>
              <a:rPr lang="en-US" dirty="0" err="1" smtClean="0"/>
              <a:t>hukum</a:t>
            </a:r>
            <a:r>
              <a:rPr lang="en-US" dirty="0" smtClean="0"/>
              <a:t> </a:t>
            </a:r>
            <a:r>
              <a:rPr lang="en-US" dirty="0" err="1" smtClean="0"/>
              <a:t>adl</a:t>
            </a:r>
            <a:r>
              <a:rPr lang="en-US" dirty="0" smtClean="0"/>
              <a:t> </a:t>
            </a:r>
            <a:r>
              <a:rPr lang="en-US" dirty="0" err="1" smtClean="0"/>
              <a:t>penciptaan</a:t>
            </a:r>
            <a:r>
              <a:rPr lang="en-US" dirty="0" smtClean="0"/>
              <a:t> </a:t>
            </a:r>
            <a:r>
              <a:rPr lang="en-US" dirty="0" err="1" smtClean="0"/>
              <a:t>hukum</a:t>
            </a:r>
            <a:r>
              <a:rPr lang="en-US" dirty="0" smtClean="0"/>
              <a:t> </a:t>
            </a:r>
            <a:r>
              <a:rPr lang="en-US" dirty="0" err="1" smtClean="0"/>
              <a:t>baru</a:t>
            </a:r>
            <a:r>
              <a:rPr lang="en-US" dirty="0" smtClean="0"/>
              <a:t> </a:t>
            </a:r>
            <a:r>
              <a:rPr lang="en-US" dirty="0" err="1" smtClean="0"/>
              <a:t>dalam</a:t>
            </a:r>
            <a:r>
              <a:rPr lang="en-US" dirty="0" smtClean="0"/>
              <a:t> </a:t>
            </a:r>
            <a:r>
              <a:rPr lang="en-US" dirty="0" err="1" smtClean="0"/>
              <a:t>arti</a:t>
            </a:r>
            <a:r>
              <a:rPr lang="en-US" dirty="0" smtClean="0"/>
              <a:t> </a:t>
            </a:r>
            <a:r>
              <a:rPr lang="en-US" dirty="0" err="1" smtClean="0"/>
              <a:t>umum</a:t>
            </a:r>
            <a:r>
              <a:rPr lang="en-US" dirty="0" smtClean="0"/>
              <a:t>, yang </a:t>
            </a:r>
            <a:r>
              <a:rPr lang="en-US" dirty="0" err="1" smtClean="0"/>
              <a:t>berkaitan</a:t>
            </a:r>
            <a:r>
              <a:rPr lang="en-US" dirty="0" smtClean="0"/>
              <a:t> </a:t>
            </a:r>
            <a:r>
              <a:rPr lang="en-US" dirty="0" err="1" smtClean="0"/>
              <a:t>erat</a:t>
            </a:r>
            <a:r>
              <a:rPr lang="en-US" dirty="0" smtClean="0"/>
              <a:t> </a:t>
            </a:r>
            <a:r>
              <a:rPr lang="en-US" dirty="0" err="1" smtClean="0"/>
              <a:t>dengan</a:t>
            </a:r>
            <a:r>
              <a:rPr lang="en-US" dirty="0" smtClean="0"/>
              <a:t> </a:t>
            </a:r>
            <a:r>
              <a:rPr lang="en-US" dirty="0" err="1" smtClean="0"/>
              <a:t>momen</a:t>
            </a:r>
            <a:r>
              <a:rPr lang="en-US" dirty="0" smtClean="0"/>
              <a:t> </a:t>
            </a:r>
            <a:r>
              <a:rPr lang="en-US" dirty="0" err="1" smtClean="0"/>
              <a:t>politik</a:t>
            </a:r>
            <a:r>
              <a:rPr lang="en-US" dirty="0" smtClean="0"/>
              <a:t> </a:t>
            </a:r>
            <a:r>
              <a:rPr lang="en-US" dirty="0" err="1" smtClean="0"/>
              <a:t>idiil</a:t>
            </a:r>
            <a:r>
              <a:rPr lang="en-US" dirty="0" smtClean="0"/>
              <a:t> </a:t>
            </a:r>
            <a:r>
              <a:rPr lang="en-US" dirty="0" err="1" smtClean="0"/>
              <a:t>dan</a:t>
            </a:r>
            <a:r>
              <a:rPr lang="en-US" dirty="0" smtClean="0"/>
              <a:t> </a:t>
            </a:r>
            <a:r>
              <a:rPr lang="en-US" dirty="0" err="1" smtClean="0"/>
              <a:t>momen</a:t>
            </a:r>
            <a:r>
              <a:rPr lang="en-US" dirty="0" smtClean="0"/>
              <a:t> yang </a:t>
            </a:r>
            <a:r>
              <a:rPr lang="en-US" dirty="0" err="1" smtClean="0"/>
              <a:t>bersifat</a:t>
            </a:r>
            <a:r>
              <a:rPr lang="en-US" dirty="0" smtClean="0"/>
              <a:t> </a:t>
            </a:r>
            <a:r>
              <a:rPr lang="en-US" dirty="0" err="1" smtClean="0"/>
              <a:t>teknikal</a:t>
            </a:r>
            <a:r>
              <a:rPr lang="en-US" dirty="0" smtClean="0"/>
              <a: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a:bodyPr>
          <a:lstStyle/>
          <a:p>
            <a:pPr algn="r"/>
            <a:r>
              <a:rPr lang="en-US" sz="1200" dirty="0" err="1" smtClean="0">
                <a:latin typeface="Times New Roman" pitchFamily="18" charset="0"/>
                <a:cs typeface="Times New Roman" pitchFamily="18" charset="0"/>
              </a:rPr>
              <a:t>Lanjutan</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dalili</a:t>
            </a:r>
            <a:r>
              <a:rPr lang="en-US" sz="1200" dirty="0" smtClean="0">
                <a:latin typeface="Times New Roman" pitchFamily="18" charset="0"/>
                <a:cs typeface="Times New Roman" pitchFamily="18" charset="0"/>
              </a:rPr>
              <a:t> III</a:t>
            </a:r>
            <a:endParaRPr lang="en-US" sz="1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28670"/>
            <a:ext cx="8229600" cy="5197493"/>
          </a:xfrm>
        </p:spPr>
        <p:txBody>
          <a:bodyPr/>
          <a:lstStyle/>
          <a:p>
            <a:pPr>
              <a:buNone/>
            </a:pPr>
            <a:r>
              <a:rPr lang="en-US" dirty="0" smtClean="0"/>
              <a:t>b. </a:t>
            </a:r>
            <a:r>
              <a:rPr lang="en-US" dirty="0" err="1" smtClean="0"/>
              <a:t>Penemuan</a:t>
            </a:r>
            <a:r>
              <a:rPr lang="en-US" dirty="0" smtClean="0"/>
              <a:t> </a:t>
            </a:r>
            <a:r>
              <a:rPr lang="en-US" dirty="0" err="1" smtClean="0"/>
              <a:t>hukum</a:t>
            </a:r>
            <a:r>
              <a:rPr lang="en-US" dirty="0" smtClean="0"/>
              <a:t> </a:t>
            </a:r>
            <a:r>
              <a:rPr lang="en-US" dirty="0" err="1" smtClean="0"/>
              <a:t>ihwalnya</a:t>
            </a:r>
            <a:r>
              <a:rPr lang="en-US" dirty="0" smtClean="0"/>
              <a:t> </a:t>
            </a:r>
            <a:r>
              <a:rPr lang="en-US" dirty="0" err="1" smtClean="0"/>
              <a:t>berkenaan</a:t>
            </a:r>
            <a:r>
              <a:rPr lang="en-US" dirty="0" smtClean="0"/>
              <a:t> </a:t>
            </a:r>
            <a:r>
              <a:rPr lang="en-US" dirty="0" err="1" smtClean="0"/>
              <a:t>dengan</a:t>
            </a:r>
            <a:r>
              <a:rPr lang="en-US" dirty="0" smtClean="0"/>
              <a:t> </a:t>
            </a:r>
            <a:r>
              <a:rPr lang="en-US" dirty="0" err="1" smtClean="0"/>
              <a:t>hal</a:t>
            </a:r>
            <a:r>
              <a:rPr lang="en-US" dirty="0" smtClean="0"/>
              <a:t> </a:t>
            </a:r>
            <a:r>
              <a:rPr lang="en-US" dirty="0" err="1" smtClean="0"/>
              <a:t>mengkonkretisasi</a:t>
            </a:r>
            <a:r>
              <a:rPr lang="en-US" dirty="0"/>
              <a:t> </a:t>
            </a:r>
            <a:r>
              <a:rPr lang="en-US" dirty="0" err="1" smtClean="0"/>
              <a:t>produk</a:t>
            </a:r>
            <a:r>
              <a:rPr lang="en-US" dirty="0" smtClean="0"/>
              <a:t> </a:t>
            </a:r>
            <a:r>
              <a:rPr lang="en-US" dirty="0" err="1" smtClean="0"/>
              <a:t>pembentukan</a:t>
            </a:r>
            <a:r>
              <a:rPr lang="en-US" dirty="0" smtClean="0"/>
              <a:t> </a:t>
            </a:r>
            <a:r>
              <a:rPr lang="en-US" dirty="0" err="1" smtClean="0"/>
              <a:t>hukum</a:t>
            </a:r>
            <a:endParaRPr lang="en-US" dirty="0" smtClean="0"/>
          </a:p>
          <a:p>
            <a:pPr>
              <a:buNone/>
            </a:pPr>
            <a:r>
              <a:rPr lang="en-US" sz="2400" i="1" dirty="0">
                <a:solidFill>
                  <a:srgbClr val="FF0000"/>
                </a:solidFill>
              </a:rPr>
              <a:t> </a:t>
            </a:r>
            <a:r>
              <a:rPr lang="en-US" sz="2400" i="1" dirty="0" smtClean="0">
                <a:solidFill>
                  <a:srgbClr val="FF0000"/>
                </a:solidFill>
              </a:rPr>
              <a:t>    PH </a:t>
            </a:r>
            <a:r>
              <a:rPr lang="en-US" sz="2400" i="1" dirty="0" err="1" smtClean="0">
                <a:solidFill>
                  <a:srgbClr val="FF0000"/>
                </a:solidFill>
              </a:rPr>
              <a:t>adl</a:t>
            </a:r>
            <a:r>
              <a:rPr lang="en-US" sz="2400" i="1" dirty="0" smtClean="0">
                <a:solidFill>
                  <a:srgbClr val="FF0000"/>
                </a:solidFill>
              </a:rPr>
              <a:t> </a:t>
            </a:r>
            <a:r>
              <a:rPr lang="en-US" sz="2400" i="1" dirty="0" err="1" smtClean="0">
                <a:solidFill>
                  <a:srgbClr val="FF0000"/>
                </a:solidFill>
              </a:rPr>
              <a:t>proses</a:t>
            </a:r>
            <a:r>
              <a:rPr lang="en-US" sz="2400" i="1" dirty="0" smtClean="0">
                <a:solidFill>
                  <a:srgbClr val="FF0000"/>
                </a:solidFill>
              </a:rPr>
              <a:t> </a:t>
            </a:r>
            <a:r>
              <a:rPr lang="en-US" sz="2400" i="1" dirty="0" err="1" smtClean="0">
                <a:solidFill>
                  <a:srgbClr val="FF0000"/>
                </a:solidFill>
              </a:rPr>
              <a:t>kegiatan</a:t>
            </a:r>
            <a:r>
              <a:rPr lang="en-US" sz="2400" i="1" dirty="0" smtClean="0">
                <a:solidFill>
                  <a:srgbClr val="FF0000"/>
                </a:solidFill>
              </a:rPr>
              <a:t> </a:t>
            </a:r>
            <a:r>
              <a:rPr lang="en-US" sz="2400" i="1" dirty="0" err="1" smtClean="0">
                <a:solidFill>
                  <a:srgbClr val="FF0000"/>
                </a:solidFill>
              </a:rPr>
              <a:t>pengambilan</a:t>
            </a:r>
            <a:r>
              <a:rPr lang="en-US" sz="2400" i="1" dirty="0" smtClean="0">
                <a:solidFill>
                  <a:srgbClr val="FF0000"/>
                </a:solidFill>
              </a:rPr>
              <a:t> </a:t>
            </a:r>
            <a:r>
              <a:rPr lang="en-US" sz="2400" i="1" dirty="0" err="1" smtClean="0">
                <a:solidFill>
                  <a:srgbClr val="FF0000"/>
                </a:solidFill>
              </a:rPr>
              <a:t>kpts</a:t>
            </a:r>
            <a:r>
              <a:rPr lang="en-US" sz="2400" i="1" dirty="0" smtClean="0">
                <a:solidFill>
                  <a:srgbClr val="FF0000"/>
                </a:solidFill>
              </a:rPr>
              <a:t> </a:t>
            </a:r>
            <a:r>
              <a:rPr lang="en-US" sz="2400" i="1" dirty="0" err="1" smtClean="0">
                <a:solidFill>
                  <a:srgbClr val="FF0000"/>
                </a:solidFill>
              </a:rPr>
              <a:t>yuridik</a:t>
            </a:r>
            <a:r>
              <a:rPr lang="en-US" sz="2400" i="1" dirty="0" smtClean="0">
                <a:solidFill>
                  <a:srgbClr val="FF0000"/>
                </a:solidFill>
              </a:rPr>
              <a:t> </a:t>
            </a:r>
            <a:r>
              <a:rPr lang="en-US" sz="2400" i="1" dirty="0" err="1" smtClean="0">
                <a:solidFill>
                  <a:srgbClr val="FF0000"/>
                </a:solidFill>
              </a:rPr>
              <a:t>konkret</a:t>
            </a:r>
            <a:r>
              <a:rPr lang="en-US" sz="2400" i="1" dirty="0" smtClean="0">
                <a:solidFill>
                  <a:srgbClr val="FF0000"/>
                </a:solidFill>
              </a:rPr>
              <a:t> yang </a:t>
            </a:r>
            <a:r>
              <a:rPr lang="en-US" sz="2400" i="1" dirty="0" err="1" smtClean="0">
                <a:solidFill>
                  <a:srgbClr val="FF0000"/>
                </a:solidFill>
              </a:rPr>
              <a:t>secara</a:t>
            </a:r>
            <a:r>
              <a:rPr lang="en-US" sz="2400" i="1" dirty="0" smtClean="0">
                <a:solidFill>
                  <a:srgbClr val="FF0000"/>
                </a:solidFill>
              </a:rPr>
              <a:t> </a:t>
            </a:r>
            <a:r>
              <a:rPr lang="en-US" sz="2400" i="1" dirty="0" err="1" smtClean="0">
                <a:solidFill>
                  <a:srgbClr val="FF0000"/>
                </a:solidFill>
              </a:rPr>
              <a:t>langsung</a:t>
            </a:r>
            <a:r>
              <a:rPr lang="en-US" sz="2400" i="1" dirty="0" smtClean="0">
                <a:solidFill>
                  <a:srgbClr val="FF0000"/>
                </a:solidFill>
              </a:rPr>
              <a:t> </a:t>
            </a:r>
            <a:r>
              <a:rPr lang="en-US" sz="2400" i="1" dirty="0" err="1" smtClean="0">
                <a:solidFill>
                  <a:srgbClr val="FF0000"/>
                </a:solidFill>
              </a:rPr>
              <a:t>menimbulkan</a:t>
            </a:r>
            <a:r>
              <a:rPr lang="en-US" sz="2400" i="1" dirty="0" smtClean="0">
                <a:solidFill>
                  <a:srgbClr val="FF0000"/>
                </a:solidFill>
              </a:rPr>
              <a:t> </a:t>
            </a:r>
            <a:r>
              <a:rPr lang="en-US" sz="2400" i="1" dirty="0" err="1" smtClean="0">
                <a:solidFill>
                  <a:srgbClr val="FF0000"/>
                </a:solidFill>
              </a:rPr>
              <a:t>akibat</a:t>
            </a:r>
            <a:r>
              <a:rPr lang="en-US" sz="2400" i="1" dirty="0" smtClean="0">
                <a:solidFill>
                  <a:srgbClr val="FF0000"/>
                </a:solidFill>
              </a:rPr>
              <a:t> </a:t>
            </a:r>
            <a:r>
              <a:rPr lang="en-US" sz="2400" i="1" dirty="0" err="1" smtClean="0">
                <a:solidFill>
                  <a:srgbClr val="FF0000"/>
                </a:solidFill>
              </a:rPr>
              <a:t>hukum</a:t>
            </a:r>
            <a:r>
              <a:rPr lang="en-US" sz="2400" i="1" dirty="0" smtClean="0">
                <a:solidFill>
                  <a:srgbClr val="FF0000"/>
                </a:solidFill>
              </a:rPr>
              <a:t> </a:t>
            </a:r>
            <a:r>
              <a:rPr lang="en-US" sz="2400" i="1" dirty="0" err="1" smtClean="0">
                <a:solidFill>
                  <a:srgbClr val="FF0000"/>
                </a:solidFill>
              </a:rPr>
              <a:t>bagi</a:t>
            </a:r>
            <a:r>
              <a:rPr lang="en-US" sz="2400" i="1" dirty="0" smtClean="0">
                <a:solidFill>
                  <a:srgbClr val="FF0000"/>
                </a:solidFill>
              </a:rPr>
              <a:t> </a:t>
            </a:r>
            <a:r>
              <a:rPr lang="en-US" sz="2400" i="1" dirty="0" err="1" smtClean="0">
                <a:solidFill>
                  <a:srgbClr val="FF0000"/>
                </a:solidFill>
              </a:rPr>
              <a:t>situasi</a:t>
            </a:r>
            <a:r>
              <a:rPr lang="en-US" sz="2400" i="1" dirty="0" smtClean="0">
                <a:solidFill>
                  <a:srgbClr val="FF0000"/>
                </a:solidFill>
              </a:rPr>
              <a:t> individual</a:t>
            </a:r>
          </a:p>
          <a:p>
            <a:pPr>
              <a:buNone/>
            </a:pPr>
            <a:r>
              <a:rPr lang="en-US" dirty="0"/>
              <a:t> </a:t>
            </a:r>
            <a:r>
              <a:rPr lang="en-US" dirty="0" smtClean="0"/>
              <a:t>   </a:t>
            </a:r>
            <a:r>
              <a:rPr lang="en-US" dirty="0" err="1" smtClean="0"/>
              <a:t>ia</a:t>
            </a:r>
            <a:r>
              <a:rPr lang="en-US" dirty="0" smtClean="0"/>
              <a:t> </a:t>
            </a:r>
            <a:r>
              <a:rPr lang="en-US" dirty="0" err="1" smtClean="0"/>
              <a:t>tak</a:t>
            </a:r>
            <a:r>
              <a:rPr lang="en-US" dirty="0" smtClean="0"/>
              <a:t> </a:t>
            </a:r>
            <a:r>
              <a:rPr lang="en-US" dirty="0" err="1" smtClean="0"/>
              <a:t>hanya</a:t>
            </a:r>
            <a:r>
              <a:rPr lang="en-US" dirty="0" smtClean="0"/>
              <a:t> </a:t>
            </a:r>
            <a:r>
              <a:rPr lang="en-US" dirty="0" err="1" smtClean="0"/>
              <a:t>berkaitan</a:t>
            </a:r>
            <a:r>
              <a:rPr lang="en-US" dirty="0" smtClean="0"/>
              <a:t> </a:t>
            </a:r>
            <a:r>
              <a:rPr lang="en-US" dirty="0" err="1" smtClean="0"/>
              <a:t>dengan</a:t>
            </a:r>
            <a:r>
              <a:rPr lang="en-US" dirty="0" smtClean="0"/>
              <a:t> </a:t>
            </a:r>
            <a:r>
              <a:rPr lang="en-US" dirty="0" err="1" smtClean="0"/>
              <a:t>keahlian</a:t>
            </a:r>
            <a:r>
              <a:rPr lang="en-US" dirty="0" smtClean="0"/>
              <a:t> </a:t>
            </a:r>
            <a:r>
              <a:rPr lang="en-US" dirty="0" err="1" smtClean="0"/>
              <a:t>interpretasi</a:t>
            </a:r>
            <a:r>
              <a:rPr lang="en-US" dirty="0" smtClean="0"/>
              <a:t> </a:t>
            </a:r>
            <a:r>
              <a:rPr lang="en-US" dirty="0" err="1" smtClean="0"/>
              <a:t>dan</a:t>
            </a:r>
            <a:r>
              <a:rPr lang="en-US" dirty="0" smtClean="0"/>
              <a:t> </a:t>
            </a:r>
            <a:r>
              <a:rPr lang="en-US" dirty="0" err="1" smtClean="0"/>
              <a:t>argumentasi</a:t>
            </a:r>
            <a:r>
              <a:rPr lang="en-US" dirty="0" smtClean="0"/>
              <a:t> </a:t>
            </a:r>
            <a:r>
              <a:rPr lang="en-US" dirty="0" err="1" smtClean="0"/>
              <a:t>tetapi</a:t>
            </a:r>
            <a:r>
              <a:rPr lang="en-US" dirty="0" smtClean="0"/>
              <a:t> </a:t>
            </a:r>
            <a:r>
              <a:rPr lang="en-US" dirty="0" err="1" smtClean="0"/>
              <a:t>juga</a:t>
            </a:r>
            <a:r>
              <a:rPr lang="en-US" dirty="0" smtClean="0"/>
              <a:t> </a:t>
            </a:r>
            <a:r>
              <a:rPr lang="en-US" dirty="0" err="1" smtClean="0"/>
              <a:t>menemukan</a:t>
            </a:r>
            <a:r>
              <a:rPr lang="en-US" dirty="0" smtClean="0"/>
              <a:t> </a:t>
            </a:r>
            <a:r>
              <a:rPr lang="en-US" dirty="0" err="1" smtClean="0"/>
              <a:t>dan</a:t>
            </a:r>
            <a:r>
              <a:rPr lang="en-US" dirty="0" smtClean="0"/>
              <a:t> </a:t>
            </a:r>
            <a:r>
              <a:rPr lang="en-US" dirty="0" err="1" smtClean="0"/>
              <a:t>menyusun</a:t>
            </a:r>
            <a:r>
              <a:rPr lang="en-US" dirty="0" smtClean="0"/>
              <a:t> </a:t>
            </a:r>
            <a:r>
              <a:rPr lang="en-US" dirty="0" err="1" smtClean="0"/>
              <a:t>premis-premis</a:t>
            </a:r>
            <a:r>
              <a:rPr lang="en-US" dirty="0" smtClean="0"/>
              <a:t>  </a:t>
            </a:r>
            <a:r>
              <a:rPr lang="en-US" dirty="0" err="1" smtClean="0"/>
              <a:t>dari</a:t>
            </a:r>
            <a:r>
              <a:rPr lang="en-US" dirty="0" smtClean="0"/>
              <a:t> </a:t>
            </a:r>
            <a:r>
              <a:rPr lang="en-US" dirty="0" err="1" smtClean="0"/>
              <a:t>suatu</a:t>
            </a:r>
            <a:r>
              <a:rPr lang="en-US" dirty="0" smtClean="0"/>
              <a:t> </a:t>
            </a:r>
            <a:r>
              <a:rPr lang="en-US" dirty="0" err="1" smtClean="0"/>
              <a:t>penalaran</a:t>
            </a:r>
            <a:r>
              <a:rPr lang="en-US" dirty="0" smtClean="0"/>
              <a:t>.</a:t>
            </a: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1156"/>
          </a:xfrm>
        </p:spPr>
        <p:txBody>
          <a:bodyPr>
            <a:normAutofit/>
          </a:bodyPr>
          <a:lstStyle/>
          <a:p>
            <a:pPr algn="r"/>
            <a:r>
              <a:rPr lang="en-US" sz="1200" dirty="0" err="1" smtClean="0">
                <a:latin typeface="Times New Roman" pitchFamily="18" charset="0"/>
                <a:cs typeface="Times New Roman" pitchFamily="18" charset="0"/>
              </a:rPr>
              <a:t>Lanjutan</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dalil</a:t>
            </a:r>
            <a:r>
              <a:rPr lang="en-US" sz="1200" dirty="0" smtClean="0">
                <a:latin typeface="Times New Roman" pitchFamily="18" charset="0"/>
                <a:cs typeface="Times New Roman" pitchFamily="18" charset="0"/>
              </a:rPr>
              <a:t> III</a:t>
            </a:r>
            <a:endParaRPr lang="en-US" sz="1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71546"/>
            <a:ext cx="8229600" cy="5054617"/>
          </a:xfrm>
        </p:spPr>
        <p:txBody>
          <a:bodyPr/>
          <a:lstStyle/>
          <a:p>
            <a:pPr>
              <a:buNone/>
            </a:pPr>
            <a:r>
              <a:rPr lang="en-US" dirty="0" smtClean="0"/>
              <a:t>c. </a:t>
            </a:r>
            <a:r>
              <a:rPr lang="en-US" dirty="0" err="1" smtClean="0"/>
              <a:t>Bantuan</a:t>
            </a:r>
            <a:r>
              <a:rPr lang="en-US" dirty="0" smtClean="0"/>
              <a:t> </a:t>
            </a:r>
            <a:r>
              <a:rPr lang="en-US" dirty="0" err="1" smtClean="0"/>
              <a:t>hukum</a:t>
            </a:r>
            <a:r>
              <a:rPr lang="en-US" dirty="0" smtClean="0"/>
              <a:t> ; </a:t>
            </a:r>
            <a:r>
              <a:rPr lang="en-US" dirty="0" err="1" smtClean="0"/>
              <a:t>hal</a:t>
            </a:r>
            <a:r>
              <a:rPr lang="en-US" dirty="0" smtClean="0"/>
              <a:t> </a:t>
            </a:r>
            <a:r>
              <a:rPr lang="en-US" dirty="0" err="1" smtClean="0"/>
              <a:t>pemberian</a:t>
            </a:r>
            <a:r>
              <a:rPr lang="en-US" dirty="0" smtClean="0"/>
              <a:t> </a:t>
            </a:r>
            <a:r>
              <a:rPr lang="en-US" dirty="0" err="1" smtClean="0"/>
              <a:t>pelayanan</a:t>
            </a:r>
            <a:r>
              <a:rPr lang="en-US" dirty="0" smtClean="0"/>
              <a:t> </a:t>
            </a:r>
            <a:r>
              <a:rPr lang="en-US" dirty="0" err="1" smtClean="0"/>
              <a:t>jasa-jasa</a:t>
            </a:r>
            <a:r>
              <a:rPr lang="en-US" dirty="0" smtClean="0"/>
              <a:t> </a:t>
            </a:r>
            <a:r>
              <a:rPr lang="en-US" dirty="0" err="1" smtClean="0"/>
              <a:t>secara</a:t>
            </a:r>
            <a:r>
              <a:rPr lang="en-US" dirty="0" smtClean="0"/>
              <a:t> </a:t>
            </a:r>
            <a:r>
              <a:rPr lang="en-US" dirty="0" err="1" smtClean="0"/>
              <a:t>terorganisasi</a:t>
            </a:r>
            <a:r>
              <a:rPr lang="en-US" dirty="0" smtClean="0"/>
              <a:t> </a:t>
            </a:r>
            <a:r>
              <a:rPr lang="en-US" dirty="0" err="1" smtClean="0"/>
              <a:t>oleh</a:t>
            </a:r>
            <a:r>
              <a:rPr lang="en-US" dirty="0" smtClean="0"/>
              <a:t> </a:t>
            </a:r>
            <a:r>
              <a:rPr lang="en-US" dirty="0" err="1" smtClean="0"/>
              <a:t>para</a:t>
            </a:r>
            <a:r>
              <a:rPr lang="en-US" dirty="0" smtClean="0"/>
              <a:t> </a:t>
            </a:r>
            <a:r>
              <a:rPr lang="en-US" dirty="0" err="1" smtClean="0"/>
              <a:t>ahli</a:t>
            </a:r>
            <a:r>
              <a:rPr lang="en-US" dirty="0" smtClean="0"/>
              <a:t> </a:t>
            </a:r>
            <a:r>
              <a:rPr lang="en-US" dirty="0" err="1" smtClean="0"/>
              <a:t>dalam</a:t>
            </a:r>
            <a:r>
              <a:rPr lang="en-US" dirty="0" smtClean="0"/>
              <a:t> </a:t>
            </a:r>
            <a:r>
              <a:rPr lang="en-US" dirty="0" err="1" smtClean="0"/>
              <a:t>situasi-situasi</a:t>
            </a:r>
            <a:r>
              <a:rPr lang="en-US" dirty="0" smtClean="0"/>
              <a:t> </a:t>
            </a:r>
            <a:r>
              <a:rPr lang="en-US" dirty="0" err="1" smtClean="0"/>
              <a:t>problematikal</a:t>
            </a:r>
            <a:r>
              <a:rPr lang="en-US" dirty="0" smtClean="0"/>
              <a:t> </a:t>
            </a:r>
            <a:r>
              <a:rPr lang="en-US" dirty="0" err="1" smtClean="0"/>
              <a:t>dan</a:t>
            </a:r>
            <a:r>
              <a:rPr lang="en-US" dirty="0" smtClean="0"/>
              <a:t>/</a:t>
            </a:r>
            <a:r>
              <a:rPr lang="en-US" dirty="0" err="1" smtClean="0"/>
              <a:t>atau</a:t>
            </a:r>
            <a:r>
              <a:rPr lang="en-US" dirty="0" smtClean="0"/>
              <a:t> </a:t>
            </a:r>
            <a:r>
              <a:rPr lang="en-US" dirty="0" err="1" smtClean="0"/>
              <a:t>situasi-situasi</a:t>
            </a:r>
            <a:r>
              <a:rPr lang="en-US" dirty="0" smtClean="0"/>
              <a:t> </a:t>
            </a:r>
            <a:r>
              <a:rPr lang="en-US" dirty="0" err="1" smtClean="0"/>
              <a:t>konflik</a:t>
            </a:r>
            <a:r>
              <a:rPr lang="en-US" dirty="0" smtClean="0"/>
              <a:t>, yang </a:t>
            </a:r>
            <a:r>
              <a:rPr lang="en-US" dirty="0" err="1" smtClean="0"/>
              <a:t>dapat</a:t>
            </a:r>
            <a:r>
              <a:rPr lang="en-US" dirty="0" smtClean="0"/>
              <a:t> </a:t>
            </a:r>
            <a:r>
              <a:rPr lang="en-US" dirty="0" err="1" smtClean="0"/>
              <a:t>ditangani</a:t>
            </a:r>
            <a:r>
              <a:rPr lang="en-US" dirty="0" smtClean="0"/>
              <a:t> </a:t>
            </a:r>
            <a:r>
              <a:rPr lang="en-US" dirty="0" err="1" smtClean="0"/>
              <a:t>dengan</a:t>
            </a:r>
            <a:r>
              <a:rPr lang="en-US" dirty="0" smtClean="0"/>
              <a:t> </a:t>
            </a:r>
            <a:r>
              <a:rPr lang="en-US" dirty="0" err="1" smtClean="0"/>
              <a:t>penerapan</a:t>
            </a:r>
            <a:r>
              <a:rPr lang="en-US" dirty="0" smtClean="0"/>
              <a:t> </a:t>
            </a:r>
            <a:r>
              <a:rPr lang="en-US" dirty="0" err="1" smtClean="0"/>
              <a:t>atauran</a:t>
            </a:r>
            <a:r>
              <a:rPr lang="en-US" dirty="0" smtClean="0"/>
              <a:t> </a:t>
            </a:r>
            <a:r>
              <a:rPr lang="en-US" dirty="0" err="1" smtClean="0"/>
              <a:t>hukum</a:t>
            </a:r>
            <a:r>
              <a:rPr lang="en-US" dirty="0" smtClean="0"/>
              <a:t>, </a:t>
            </a:r>
            <a:r>
              <a:rPr lang="en-US" dirty="0" err="1" smtClean="0"/>
              <a:t>dengan</a:t>
            </a:r>
            <a:r>
              <a:rPr lang="en-US" dirty="0" smtClean="0"/>
              <a:t> </a:t>
            </a:r>
            <a:r>
              <a:rPr lang="en-US" dirty="0" err="1" smtClean="0"/>
              <a:t>atau</a:t>
            </a:r>
            <a:r>
              <a:rPr lang="en-US" dirty="0" smtClean="0"/>
              <a:t> </a:t>
            </a:r>
            <a:r>
              <a:rPr lang="en-US" dirty="0" err="1" smtClean="0"/>
              <a:t>tanpa</a:t>
            </a:r>
            <a:r>
              <a:rPr lang="en-US" dirty="0" smtClean="0"/>
              <a:t> </a:t>
            </a:r>
            <a:r>
              <a:rPr lang="en-US" dirty="0" err="1" smtClean="0"/>
              <a:t>memanfaatkan</a:t>
            </a:r>
            <a:r>
              <a:rPr lang="en-US" dirty="0" smtClean="0"/>
              <a:t> </a:t>
            </a:r>
            <a:r>
              <a:rPr lang="en-US" dirty="0" err="1" smtClean="0"/>
              <a:t>prosedur-prosedur</a:t>
            </a:r>
            <a:r>
              <a:rPr lang="en-US" dirty="0" smtClean="0"/>
              <a:t> </a:t>
            </a:r>
            <a:r>
              <a:rPr lang="en-US" dirty="0" err="1" smtClean="0"/>
              <a:t>yuridikal</a:t>
            </a:r>
            <a:r>
              <a:rPr lang="en-US" dirty="0" smtClean="0"/>
              <a:t>.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15328" cy="4654560"/>
          </a:xfrm>
        </p:spPr>
        <p:txBody>
          <a:bodyPr>
            <a:normAutofit fontScale="90000"/>
          </a:bodyPr>
          <a:lstStyle/>
          <a:p>
            <a:r>
              <a:rPr lang="en-US" sz="3200" dirty="0" smtClean="0">
                <a:latin typeface="Times New Roman" pitchFamily="18" charset="0"/>
                <a:cs typeface="Times New Roman" pitchFamily="18" charset="0"/>
              </a:rPr>
              <a:t>IV. </a:t>
            </a:r>
            <a:r>
              <a:rPr lang="en-US" sz="3200" dirty="0" err="1" smtClean="0">
                <a:latin typeface="Times New Roman" pitchFamily="18" charset="0"/>
                <a:cs typeface="Times New Roman" pitchFamily="18" charset="0"/>
              </a:rPr>
              <a:t>Tema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terpenting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dari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filsafat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hukum</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berkaitan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dengan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hubungan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antara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hukum</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dan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etika</a:t>
            </a:r>
            <a:r>
              <a:rPr lang="en-US" sz="3200" dirty="0" smtClean="0">
                <a:latin typeface="Times New Roman" pitchFamily="18" charset="0"/>
                <a:cs typeface="Times New Roman" pitchFamily="18" charset="0"/>
              </a:rPr>
              <a:t>. </a:t>
            </a:r>
            <a:br>
              <a:rPr lang="en-US" sz="3200" dirty="0" smtClean="0">
                <a:latin typeface="Times New Roman" pitchFamily="18" charset="0"/>
                <a:cs typeface="Times New Roman" pitchFamily="18" charset="0"/>
              </a:rPr>
            </a:br>
            <a:r>
              <a:rPr lang="en-US" sz="3200" dirty="0" err="1" smtClean="0">
                <a:latin typeface="Times New Roman" pitchFamily="18" charset="0"/>
                <a:cs typeface="Times New Roman" pitchFamily="18" charset="0"/>
              </a:rPr>
              <a:t>Ini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berarti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bahwa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diskusi</a:t>
            </a:r>
            <a:r>
              <a:rPr lang="en-US" sz="3200" dirty="0" smtClean="0">
                <a:latin typeface="Times New Roman" pitchFamily="18" charset="0"/>
                <a:cs typeface="Times New Roman" pitchFamily="18" charset="0"/>
              </a:rPr>
              <a:t> yang </a:t>
            </a:r>
            <a:r>
              <a:rPr lang="en-US" sz="3200" dirty="0" err="1" smtClean="0">
                <a:latin typeface="Times New Roman" pitchFamily="18" charset="0"/>
                <a:cs typeface="Times New Roman" pitchFamily="18" charset="0"/>
              </a:rPr>
              <a:t>sudah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berlansung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sangat</a:t>
            </a:r>
            <a:r>
              <a:rPr lang="en-US" sz="3200" dirty="0" smtClean="0">
                <a:latin typeface="Times New Roman" pitchFamily="18" charset="0"/>
                <a:cs typeface="Times New Roman" pitchFamily="18" charset="0"/>
              </a:rPr>
              <a:t> lama </a:t>
            </a:r>
            <a:r>
              <a:rPr lang="en-US" sz="3200" dirty="0" err="1" smtClean="0">
                <a:latin typeface="Times New Roman" pitchFamily="18" charset="0"/>
                <a:cs typeface="Times New Roman" pitchFamily="18" charset="0"/>
              </a:rPr>
              <a:t>antara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para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pengikut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aliran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hukum</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kodrat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dan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para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pengikut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positivisme</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hingga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kini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tetap</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aktual</a:t>
            </a:r>
            <a:r>
              <a:rPr lang="en-US" sz="3200" dirty="0" smtClean="0">
                <a:latin typeface="Times New Roman" pitchFamily="18" charset="0"/>
                <a:cs typeface="Times New Roman" pitchFamily="18" charset="0"/>
              </a:rPr>
              <a:t>.</a:t>
            </a:r>
            <a:br>
              <a:rPr lang="en-US" sz="3200" dirty="0" smtClean="0">
                <a:latin typeface="Times New Roman" pitchFamily="18" charset="0"/>
                <a:cs typeface="Times New Roman" pitchFamily="18" charset="0"/>
              </a:rPr>
            </a:br>
            <a:r>
              <a:rPr lang="en-US" sz="3200" dirty="0" err="1" smtClean="0">
                <a:latin typeface="Times New Roman" pitchFamily="18" charset="0"/>
                <a:cs typeface="Times New Roman" pitchFamily="18" charset="0"/>
              </a:rPr>
              <a:t>Hukum</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dan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etika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dua-duanya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merumuskan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kriteria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untuk</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penilaian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terhadap</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perilaku</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manusia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Namun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mereka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melakukan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hal</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dari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sudut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titik</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pandang</a:t>
            </a:r>
            <a:r>
              <a:rPr lang="en-US" sz="3200" dirty="0" smtClean="0">
                <a:latin typeface="Times New Roman" pitchFamily="18" charset="0"/>
                <a:cs typeface="Times New Roman" pitchFamily="18" charset="0"/>
              </a:rPr>
              <a:t> yang </a:t>
            </a:r>
            <a:r>
              <a:rPr lang="en-US" sz="3200" dirty="0" err="1" smtClean="0">
                <a:latin typeface="Times New Roman" pitchFamily="18" charset="0"/>
                <a:cs typeface="Times New Roman" pitchFamily="18" charset="0"/>
              </a:rPr>
              <a:t>berbeda</a:t>
            </a:r>
            <a:r>
              <a:rPr lang="en-US" sz="3200" dirty="0" smtClean="0">
                <a:latin typeface="Times New Roman" pitchFamily="18" charset="0"/>
                <a:cs typeface="Times New Roman" pitchFamily="18" charset="0"/>
              </a:rPr>
              <a:t>.</a:t>
            </a:r>
            <a:br>
              <a:rPr lang="en-US" sz="3200" dirty="0" smtClean="0">
                <a:latin typeface="Times New Roman" pitchFamily="18" charset="0"/>
                <a:cs typeface="Times New Roman" pitchFamily="18" charset="0"/>
              </a:rPr>
            </a:br>
            <a:r>
              <a:rPr lang="en-US" sz="3200" b="1" i="1" dirty="0" err="1" smtClean="0">
                <a:solidFill>
                  <a:srgbClr val="C00000"/>
                </a:solidFill>
                <a:latin typeface="Times New Roman" pitchFamily="18" charset="0"/>
                <a:cs typeface="Times New Roman" pitchFamily="18" charset="0"/>
              </a:rPr>
              <a:t>Hukum</a:t>
            </a:r>
            <a:r>
              <a:rPr lang="en-US" sz="3200" b="1" i="1" dirty="0" smtClean="0">
                <a:solidFill>
                  <a:srgbClr val="C00000"/>
                </a:solidFill>
                <a:latin typeface="Times New Roman" pitchFamily="18" charset="0"/>
                <a:cs typeface="Times New Roman" pitchFamily="18" charset="0"/>
              </a:rPr>
              <a:t> </a:t>
            </a:r>
            <a:r>
              <a:rPr lang="en-US" sz="3200" b="1" i="1" dirty="0" err="1" smtClean="0">
                <a:solidFill>
                  <a:srgbClr val="C00000"/>
                </a:solidFill>
                <a:latin typeface="Times New Roman" pitchFamily="18" charset="0"/>
                <a:cs typeface="Times New Roman" pitchFamily="18" charset="0"/>
              </a:rPr>
              <a:t>adalah</a:t>
            </a:r>
            <a:r>
              <a:rPr lang="en-US" sz="3200" b="1" i="1" dirty="0" smtClean="0">
                <a:solidFill>
                  <a:srgbClr val="C00000"/>
                </a:solidFill>
                <a:latin typeface="Times New Roman" pitchFamily="18" charset="0"/>
                <a:cs typeface="Times New Roman" pitchFamily="18" charset="0"/>
              </a:rPr>
              <a:t> </a:t>
            </a:r>
            <a:r>
              <a:rPr lang="en-US" sz="3200" b="1" i="1" dirty="0" err="1" smtClean="0">
                <a:solidFill>
                  <a:srgbClr val="C00000"/>
                </a:solidFill>
                <a:latin typeface="Times New Roman" pitchFamily="18" charset="0"/>
                <a:cs typeface="Times New Roman" pitchFamily="18" charset="0"/>
              </a:rPr>
              <a:t>suatu</a:t>
            </a:r>
            <a:r>
              <a:rPr lang="en-US" sz="3200" b="1" i="1" dirty="0" smtClean="0">
                <a:solidFill>
                  <a:srgbClr val="C00000"/>
                </a:solidFill>
                <a:latin typeface="Times New Roman" pitchFamily="18" charset="0"/>
                <a:cs typeface="Times New Roman" pitchFamily="18" charset="0"/>
              </a:rPr>
              <a:t> </a:t>
            </a:r>
            <a:r>
              <a:rPr lang="en-US" sz="3200" b="1" i="1" dirty="0" err="1" smtClean="0">
                <a:solidFill>
                  <a:srgbClr val="C00000"/>
                </a:solidFill>
                <a:latin typeface="Times New Roman" pitchFamily="18" charset="0"/>
                <a:cs typeface="Times New Roman" pitchFamily="18" charset="0"/>
              </a:rPr>
              <a:t>momen</a:t>
            </a:r>
            <a:r>
              <a:rPr lang="en-US" sz="3200" b="1" i="1" dirty="0" smtClean="0">
                <a:solidFill>
                  <a:srgbClr val="C00000"/>
                </a:solidFill>
                <a:latin typeface="Times New Roman" pitchFamily="18" charset="0"/>
                <a:cs typeface="Times New Roman" pitchFamily="18" charset="0"/>
              </a:rPr>
              <a:t> </a:t>
            </a:r>
            <a:r>
              <a:rPr lang="en-US" sz="3200" b="1" i="1" dirty="0" err="1" smtClean="0">
                <a:solidFill>
                  <a:srgbClr val="C00000"/>
                </a:solidFill>
                <a:latin typeface="Times New Roman" pitchFamily="18" charset="0"/>
                <a:cs typeface="Times New Roman" pitchFamily="18" charset="0"/>
              </a:rPr>
              <a:t>dari</a:t>
            </a:r>
            <a:r>
              <a:rPr lang="en-US" sz="3200" b="1" i="1" dirty="0" smtClean="0">
                <a:solidFill>
                  <a:srgbClr val="C00000"/>
                </a:solidFill>
                <a:latin typeface="Times New Roman" pitchFamily="18" charset="0"/>
                <a:cs typeface="Times New Roman" pitchFamily="18" charset="0"/>
              </a:rPr>
              <a:t> </a:t>
            </a:r>
            <a:r>
              <a:rPr lang="en-US" sz="3200" b="1" i="1" dirty="0" err="1" smtClean="0">
                <a:solidFill>
                  <a:srgbClr val="C00000"/>
                </a:solidFill>
                <a:latin typeface="Times New Roman" pitchFamily="18" charset="0"/>
                <a:cs typeface="Times New Roman" pitchFamily="18" charset="0"/>
              </a:rPr>
              <a:t>etika</a:t>
            </a:r>
            <a:r>
              <a:rPr lang="en-US" sz="3200" b="1" i="1" dirty="0" smtClean="0">
                <a:solidFill>
                  <a:srgbClr val="C00000"/>
                </a:solidFill>
                <a:latin typeface="Times New Roman" pitchFamily="18" charset="0"/>
                <a:cs typeface="Times New Roman" pitchFamily="18" charset="0"/>
              </a:rPr>
              <a:t> </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5500702"/>
            <a:ext cx="8229600" cy="625461"/>
          </a:xfrm>
        </p:spPr>
        <p:txBody>
          <a:bodyPr>
            <a:normAutofit fontScale="92500"/>
          </a:bodyPr>
          <a:lstStyle/>
          <a:p>
            <a:r>
              <a:rPr lang="en-US" dirty="0" err="1" smtClean="0"/>
              <a:t>Penjelasan</a:t>
            </a:r>
            <a:r>
              <a:rPr lang="en-US" dirty="0" smtClean="0"/>
              <a:t> </a:t>
            </a:r>
            <a:r>
              <a:rPr lang="en-US" dirty="0" err="1" smtClean="0"/>
              <a:t>mendasar</a:t>
            </a:r>
            <a:r>
              <a:rPr lang="en-US" dirty="0" smtClean="0"/>
              <a:t> </a:t>
            </a:r>
            <a:r>
              <a:rPr lang="en-US" dirty="0" err="1" smtClean="0"/>
              <a:t>tentang</a:t>
            </a:r>
            <a:r>
              <a:rPr lang="en-US" dirty="0" smtClean="0"/>
              <a:t> </a:t>
            </a:r>
            <a:r>
              <a:rPr lang="en-US" dirty="0" err="1" smtClean="0"/>
              <a:t>ini</a:t>
            </a:r>
            <a:r>
              <a:rPr lang="en-US" dirty="0" smtClean="0"/>
              <a:t> </a:t>
            </a:r>
            <a:r>
              <a:rPr lang="en-US" dirty="0" err="1" smtClean="0"/>
              <a:t>kita</a:t>
            </a:r>
            <a:r>
              <a:rPr lang="en-US" dirty="0" smtClean="0"/>
              <a:t> </a:t>
            </a:r>
            <a:r>
              <a:rPr lang="en-US" dirty="0" err="1" smtClean="0"/>
              <a:t>simpan</a:t>
            </a:r>
            <a:r>
              <a:rPr lang="en-US" dirty="0" smtClean="0"/>
              <a:t> </a:t>
            </a:r>
            <a:r>
              <a:rPr lang="en-US" dirty="0" err="1" smtClean="0"/>
              <a:t>dulu</a:t>
            </a:r>
            <a:r>
              <a:rPr lang="en-US" dirty="0" smtClean="0"/>
              <a:t>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54098"/>
          </a:xfrm>
        </p:spPr>
        <p:txBody>
          <a:bodyPr>
            <a:normAutofit/>
          </a:bodyPr>
          <a:lstStyle/>
          <a:p>
            <a:r>
              <a:rPr lang="en-US" sz="3200" b="1" dirty="0" smtClean="0">
                <a:latin typeface="Times New Roman" pitchFamily="18" charset="0"/>
                <a:cs typeface="Times New Roman" pitchFamily="18" charset="0"/>
              </a:rPr>
              <a:t>V. </a:t>
            </a:r>
            <a:r>
              <a:rPr lang="en-US" sz="3200" b="1" dirty="0" err="1" smtClean="0">
                <a:latin typeface="Times New Roman" pitchFamily="18" charset="0"/>
                <a:cs typeface="Times New Roman" pitchFamily="18" charset="0"/>
              </a:rPr>
              <a:t>Filsafat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hukum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adalah</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refleksi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secara</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sistematikal</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tentang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kenyataan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dari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hukum</a:t>
            </a:r>
            <a:r>
              <a:rPr lang="en-US" sz="3200" b="1"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714488"/>
            <a:ext cx="8229600" cy="4411675"/>
          </a:xfrm>
        </p:spPr>
        <p:txBody>
          <a:bodyPr>
            <a:normAutofit fontScale="85000" lnSpcReduction="20000"/>
          </a:bodyPr>
          <a:lstStyle/>
          <a:p>
            <a:pPr>
              <a:buFont typeface="Wingdings" pitchFamily="2" charset="2"/>
              <a:buChar char="q"/>
            </a:pPr>
            <a:r>
              <a:rPr lang="en-US" dirty="0" err="1" smtClean="0">
                <a:latin typeface="Times New Roman" pitchFamily="18" charset="0"/>
                <a:cs typeface="Times New Roman" pitchFamily="18" charset="0"/>
              </a:rPr>
              <a:t>Kenyataan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hukum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harus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dipikirkan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sebagai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realisasi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perwujudan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hukum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cita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hukum</a:t>
            </a:r>
            <a:r>
              <a:rPr lang="en-US" dirty="0" smtClean="0">
                <a:latin typeface="Times New Roman" pitchFamily="18" charset="0"/>
                <a:cs typeface="Times New Roman" pitchFamily="18" charset="0"/>
              </a:rPr>
              <a:t>).</a:t>
            </a:r>
          </a:p>
          <a:p>
            <a:pPr>
              <a:buFont typeface="Wingdings" pitchFamily="2" charset="2"/>
              <a:buChar char="q"/>
            </a:pPr>
            <a:r>
              <a:rPr lang="en-US" dirty="0" err="1" smtClean="0">
                <a:latin typeface="Times New Roman" pitchFamily="18" charset="0"/>
                <a:cs typeface="Times New Roman" pitchFamily="18" charset="0"/>
              </a:rPr>
              <a:t>Dalam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hukum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positif</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kita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selalu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bertemu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dengan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empat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macam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bentuk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aturan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hukum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putusan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hukum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pranta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hukum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figur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hukum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lembaga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hukum</a:t>
            </a:r>
            <a:r>
              <a:rPr lang="en-US" dirty="0" smtClean="0">
                <a:latin typeface="Times New Roman" pitchFamily="18" charset="0"/>
                <a:cs typeface="Times New Roman" pitchFamily="18" charset="0"/>
              </a:rPr>
              <a:t>. </a:t>
            </a:r>
          </a:p>
          <a:p>
            <a:pPr>
              <a:buFont typeface="Wingdings" pitchFamily="2" charset="2"/>
              <a:buChar char="q"/>
            </a:pPr>
            <a:r>
              <a:rPr lang="en-US" dirty="0" err="1" smtClean="0">
                <a:latin typeface="Times New Roman" pitchFamily="18" charset="0"/>
                <a:cs typeface="Times New Roman" pitchFamily="18" charset="0"/>
              </a:rPr>
              <a:t>Lembaga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hukum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terpenting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adalah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negara</a:t>
            </a:r>
            <a:r>
              <a:rPr lang="en-US" dirty="0" smtClean="0">
                <a:latin typeface="Times New Roman" pitchFamily="18" charset="0"/>
                <a:cs typeface="Times New Roman" pitchFamily="18" charset="0"/>
              </a:rPr>
              <a:t>.</a:t>
            </a:r>
          </a:p>
          <a:p>
            <a:pPr>
              <a:buFont typeface="Wingdings" pitchFamily="2" charset="2"/>
              <a:buChar char="q"/>
            </a:pPr>
            <a:r>
              <a:rPr lang="en-US" dirty="0" err="1" smtClean="0">
                <a:latin typeface="Times New Roman" pitchFamily="18" charset="0"/>
                <a:cs typeface="Times New Roman" pitchFamily="18" charset="0"/>
              </a:rPr>
              <a:t>Tetapi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tidak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hanya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kenyataan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hukum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juga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filsafat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hukum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harus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direfleksi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secara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sistematikal</a:t>
            </a:r>
            <a:r>
              <a:rPr lang="en-US" dirty="0" smtClean="0">
                <a:latin typeface="Times New Roman" pitchFamily="18" charset="0"/>
                <a:cs typeface="Times New Roman" pitchFamily="18" charset="0"/>
              </a:rPr>
              <a:t>. </a:t>
            </a:r>
          </a:p>
          <a:p>
            <a:pPr>
              <a:buFont typeface="Wingdings" pitchFamily="2" charset="2"/>
              <a:buChar char="q"/>
            </a:pPr>
            <a:r>
              <a:rPr lang="en-US" dirty="0" err="1" smtClean="0">
                <a:latin typeface="Times New Roman" pitchFamily="18" charset="0"/>
                <a:cs typeface="Times New Roman" pitchFamily="18" charset="0"/>
              </a:rPr>
              <a:t>Filsafat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hukum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adalah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sebuah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sistem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terbuka</a:t>
            </a:r>
            <a:r>
              <a:rPr lang="en-US" dirty="0" smtClean="0">
                <a:latin typeface="Times New Roman" pitchFamily="18" charset="0"/>
                <a:cs typeface="Times New Roman" pitchFamily="18" charset="0"/>
              </a:rPr>
              <a:t> yang </a:t>
            </a:r>
            <a:r>
              <a:rPr lang="en-US" dirty="0" err="1" smtClean="0">
                <a:latin typeface="Times New Roman" pitchFamily="18" charset="0"/>
                <a:cs typeface="Times New Roman" pitchFamily="18" charset="0"/>
              </a:rPr>
              <a:t>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dalamnya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semua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saling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berkaitan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satu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dengan</a:t>
            </a:r>
            <a:r>
              <a:rPr lang="en-US" dirty="0" smtClean="0">
                <a:latin typeface="Times New Roman" pitchFamily="18" charset="0"/>
                <a:cs typeface="Times New Roman" pitchFamily="18" charset="0"/>
              </a:rPr>
              <a:t> yang lain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a:xfrm>
            <a:off x="0" y="0"/>
            <a:ext cx="9144000" cy="1219200"/>
          </a:xfrm>
        </p:spPr>
        <p:txBody>
          <a:bodyPr>
            <a:normAutofit fontScale="90000"/>
          </a:bodyPr>
          <a:lstStyle/>
          <a:p>
            <a:pPr eaLnBrk="1" hangingPunct="1">
              <a:defRPr/>
            </a:pPr>
            <a:r>
              <a:rPr lang="en-US" sz="4000" dirty="0" err="1" smtClean="0"/>
              <a:t>Klasifikasi</a:t>
            </a:r>
            <a:r>
              <a:rPr lang="en-US" sz="4000" dirty="0" smtClean="0"/>
              <a:t> </a:t>
            </a:r>
            <a:r>
              <a:rPr lang="en-US" sz="4000" dirty="0" err="1" smtClean="0"/>
              <a:t>Filsafat</a:t>
            </a:r>
            <a:r>
              <a:rPr lang="en-US" sz="4000" dirty="0" smtClean="0"/>
              <a:t> </a:t>
            </a:r>
            <a:r>
              <a:rPr lang="en-US" sz="4000" dirty="0" err="1" smtClean="0"/>
              <a:t>Menuju</a:t>
            </a:r>
            <a:r>
              <a:rPr lang="en-US" sz="4000" dirty="0" smtClean="0"/>
              <a:t> </a:t>
            </a:r>
            <a:r>
              <a:rPr lang="en-US" sz="4000" dirty="0" err="1" smtClean="0"/>
              <a:t>Filsafat</a:t>
            </a:r>
            <a:r>
              <a:rPr lang="en-US" sz="4000" dirty="0" smtClean="0"/>
              <a:t> </a:t>
            </a:r>
            <a:r>
              <a:rPr lang="en-US" sz="4000" dirty="0" err="1" smtClean="0"/>
              <a:t>Pengetahuan</a:t>
            </a:r>
            <a:endParaRPr lang="en-US" sz="4000" dirty="0" smtClean="0"/>
          </a:p>
        </p:txBody>
      </p:sp>
      <p:sp>
        <p:nvSpPr>
          <p:cNvPr id="9219" name="Rectangle 3"/>
          <p:cNvSpPr>
            <a:spLocks noGrp="1" noRot="1" noChangeArrowheads="1"/>
          </p:cNvSpPr>
          <p:nvPr>
            <p:ph type="body" idx="1"/>
          </p:nvPr>
        </p:nvSpPr>
        <p:spPr>
          <a:xfrm>
            <a:off x="0" y="1600200"/>
            <a:ext cx="9144000" cy="4525963"/>
          </a:xfrm>
        </p:spPr>
        <p:txBody>
          <a:bodyPr/>
          <a:lstStyle/>
          <a:p>
            <a:pPr marL="609600" indent="-609600" eaLnBrk="1" hangingPunct="1">
              <a:lnSpc>
                <a:spcPct val="80000"/>
              </a:lnSpc>
              <a:buFontTx/>
              <a:buAutoNum type="arabicPeriod"/>
              <a:defRPr/>
            </a:pPr>
            <a:r>
              <a:rPr lang="en-US" sz="2800" smtClean="0"/>
              <a:t>Filsafat Manusia</a:t>
            </a:r>
          </a:p>
          <a:p>
            <a:pPr marL="609600" indent="-609600" eaLnBrk="1" hangingPunct="1">
              <a:lnSpc>
                <a:spcPct val="80000"/>
              </a:lnSpc>
              <a:buFontTx/>
              <a:buAutoNum type="arabicPeriod"/>
              <a:defRPr/>
            </a:pPr>
            <a:r>
              <a:rPr lang="en-US" sz="2800" smtClean="0"/>
              <a:t>Filsafat Alam</a:t>
            </a:r>
          </a:p>
          <a:p>
            <a:pPr marL="609600" indent="-609600" eaLnBrk="1" hangingPunct="1">
              <a:lnSpc>
                <a:spcPct val="80000"/>
              </a:lnSpc>
              <a:buFontTx/>
              <a:buAutoNum type="arabicPeriod"/>
              <a:defRPr/>
            </a:pPr>
            <a:r>
              <a:rPr lang="en-US" sz="2800" smtClean="0"/>
              <a:t>Filsafat KeTuhanan</a:t>
            </a:r>
          </a:p>
          <a:p>
            <a:pPr marL="609600" indent="-609600" eaLnBrk="1" hangingPunct="1">
              <a:lnSpc>
                <a:spcPct val="80000"/>
              </a:lnSpc>
              <a:buFontTx/>
              <a:buAutoNum type="arabicPeriod"/>
              <a:defRPr/>
            </a:pPr>
            <a:r>
              <a:rPr lang="en-US" sz="2800" smtClean="0"/>
              <a:t>Filsafat Etika</a:t>
            </a:r>
          </a:p>
          <a:p>
            <a:pPr marL="609600" indent="-609600" eaLnBrk="1" hangingPunct="1">
              <a:lnSpc>
                <a:spcPct val="80000"/>
              </a:lnSpc>
              <a:buFontTx/>
              <a:buAutoNum type="arabicPeriod"/>
              <a:defRPr/>
            </a:pPr>
            <a:r>
              <a:rPr lang="en-US" sz="2800" smtClean="0"/>
              <a:t>Filsafat Pengetahuan</a:t>
            </a:r>
          </a:p>
          <a:p>
            <a:pPr marL="609600" indent="-609600" eaLnBrk="1" hangingPunct="1">
              <a:lnSpc>
                <a:spcPct val="80000"/>
              </a:lnSpc>
              <a:buFontTx/>
              <a:buNone/>
              <a:defRPr/>
            </a:pPr>
            <a:r>
              <a:rPr lang="en-US" sz="2800" smtClean="0"/>
              <a:t>	</a:t>
            </a:r>
            <a:r>
              <a:rPr lang="en-US" sz="2800" smtClean="0">
                <a:sym typeface="Wingdings" pitchFamily="2" charset="2"/>
              </a:rPr>
              <a:t> Filsafat Pengetahuan Umum</a:t>
            </a:r>
          </a:p>
          <a:p>
            <a:pPr marL="609600" indent="-609600" eaLnBrk="1" hangingPunct="1">
              <a:lnSpc>
                <a:spcPct val="80000"/>
              </a:lnSpc>
              <a:buFontTx/>
              <a:buNone/>
              <a:defRPr/>
            </a:pPr>
            <a:r>
              <a:rPr lang="en-US" sz="2800" smtClean="0">
                <a:sym typeface="Wingdings" pitchFamily="2" charset="2"/>
              </a:rPr>
              <a:t>	 Filsafat Ilmu Pengetahuan</a:t>
            </a:r>
          </a:p>
          <a:p>
            <a:pPr marL="609600" indent="-609600" eaLnBrk="1" hangingPunct="1">
              <a:lnSpc>
                <a:spcPct val="80000"/>
              </a:lnSpc>
              <a:buFontTx/>
              <a:buNone/>
              <a:defRPr/>
            </a:pPr>
            <a:r>
              <a:rPr lang="en-US" sz="2800" smtClean="0">
                <a:sym typeface="Wingdings" pitchFamily="2" charset="2"/>
              </a:rPr>
              <a:t>		diperlukan    ilmu alam</a:t>
            </a:r>
          </a:p>
          <a:p>
            <a:pPr marL="609600" indent="-609600" eaLnBrk="1" hangingPunct="1">
              <a:lnSpc>
                <a:spcPct val="80000"/>
              </a:lnSpc>
              <a:buFontTx/>
              <a:buNone/>
              <a:defRPr/>
            </a:pPr>
            <a:r>
              <a:rPr lang="en-US" sz="2800" smtClean="0">
                <a:sym typeface="Wingdings" pitchFamily="2" charset="2"/>
              </a:rPr>
              <a:t>	                        ilmu pasti</a:t>
            </a:r>
          </a:p>
          <a:p>
            <a:pPr marL="609600" indent="-609600" eaLnBrk="1" hangingPunct="1">
              <a:lnSpc>
                <a:spcPct val="80000"/>
              </a:lnSpc>
              <a:buFontTx/>
              <a:buNone/>
              <a:defRPr/>
            </a:pPr>
            <a:r>
              <a:rPr lang="en-US" sz="2800" smtClean="0">
                <a:sym typeface="Wingdings" pitchFamily="2" charset="2"/>
              </a:rPr>
              <a:t>	                        ilmu kemanusiaan</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fade">
                                      <p:cBhvr>
                                        <p:cTn id="12" dur="2000"/>
                                        <p:tgtEl>
                                          <p:spTgt spid="92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fade">
                                      <p:cBhvr>
                                        <p:cTn id="17" dur="2000"/>
                                        <p:tgtEl>
                                          <p:spTgt spid="92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Effect transition="in" filter="fade">
                                      <p:cBhvr>
                                        <p:cTn id="22" dur="2000"/>
                                        <p:tgtEl>
                                          <p:spTgt spid="921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219">
                                            <p:txEl>
                                              <p:pRg st="3" end="3"/>
                                            </p:txEl>
                                          </p:spTgt>
                                        </p:tgtEl>
                                        <p:attrNameLst>
                                          <p:attrName>style.visibility</p:attrName>
                                        </p:attrNameLst>
                                      </p:cBhvr>
                                      <p:to>
                                        <p:strVal val="visible"/>
                                      </p:to>
                                    </p:set>
                                    <p:animEffect transition="in" filter="fade">
                                      <p:cBhvr>
                                        <p:cTn id="27" dur="2000"/>
                                        <p:tgtEl>
                                          <p:spTgt spid="921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219">
                                            <p:txEl>
                                              <p:pRg st="4" end="4"/>
                                            </p:txEl>
                                          </p:spTgt>
                                        </p:tgtEl>
                                        <p:attrNameLst>
                                          <p:attrName>style.visibility</p:attrName>
                                        </p:attrNameLst>
                                      </p:cBhvr>
                                      <p:to>
                                        <p:strVal val="visible"/>
                                      </p:to>
                                    </p:set>
                                    <p:animEffect transition="in" filter="fade">
                                      <p:cBhvr>
                                        <p:cTn id="32" dur="2000"/>
                                        <p:tgtEl>
                                          <p:spTgt spid="921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219">
                                            <p:txEl>
                                              <p:pRg st="5" end="5"/>
                                            </p:txEl>
                                          </p:spTgt>
                                        </p:tgtEl>
                                        <p:attrNameLst>
                                          <p:attrName>style.visibility</p:attrName>
                                        </p:attrNameLst>
                                      </p:cBhvr>
                                      <p:to>
                                        <p:strVal val="visible"/>
                                      </p:to>
                                    </p:set>
                                    <p:animEffect transition="in" filter="fade">
                                      <p:cBhvr>
                                        <p:cTn id="37" dur="2000"/>
                                        <p:tgtEl>
                                          <p:spTgt spid="921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219">
                                            <p:txEl>
                                              <p:pRg st="6" end="6"/>
                                            </p:txEl>
                                          </p:spTgt>
                                        </p:tgtEl>
                                        <p:attrNameLst>
                                          <p:attrName>style.visibility</p:attrName>
                                        </p:attrNameLst>
                                      </p:cBhvr>
                                      <p:to>
                                        <p:strVal val="visible"/>
                                      </p:to>
                                    </p:set>
                                    <p:animEffect transition="in" filter="fade">
                                      <p:cBhvr>
                                        <p:cTn id="42" dur="2000"/>
                                        <p:tgtEl>
                                          <p:spTgt spid="921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9219">
                                            <p:txEl>
                                              <p:pRg st="7" end="7"/>
                                            </p:txEl>
                                          </p:spTgt>
                                        </p:tgtEl>
                                        <p:attrNameLst>
                                          <p:attrName>style.visibility</p:attrName>
                                        </p:attrNameLst>
                                      </p:cBhvr>
                                      <p:to>
                                        <p:strVal val="visible"/>
                                      </p:to>
                                    </p:set>
                                    <p:animEffect transition="in" filter="fade">
                                      <p:cBhvr>
                                        <p:cTn id="47" dur="2000"/>
                                        <p:tgtEl>
                                          <p:spTgt spid="921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9219">
                                            <p:txEl>
                                              <p:pRg st="8" end="8"/>
                                            </p:txEl>
                                          </p:spTgt>
                                        </p:tgtEl>
                                        <p:attrNameLst>
                                          <p:attrName>style.visibility</p:attrName>
                                        </p:attrNameLst>
                                      </p:cBhvr>
                                      <p:to>
                                        <p:strVal val="visible"/>
                                      </p:to>
                                    </p:set>
                                    <p:animEffect transition="in" filter="fade">
                                      <p:cBhvr>
                                        <p:cTn id="52" dur="2000"/>
                                        <p:tgtEl>
                                          <p:spTgt spid="921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9219">
                                            <p:txEl>
                                              <p:pRg st="9" end="9"/>
                                            </p:txEl>
                                          </p:spTgt>
                                        </p:tgtEl>
                                        <p:attrNameLst>
                                          <p:attrName>style.visibility</p:attrName>
                                        </p:attrNameLst>
                                      </p:cBhvr>
                                      <p:to>
                                        <p:strVal val="visible"/>
                                      </p:to>
                                    </p:set>
                                    <p:animEffect transition="in" filter="fade">
                                      <p:cBhvr>
                                        <p:cTn id="57" dur="2000"/>
                                        <p:tgtEl>
                                          <p:spTgt spid="921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err="1"/>
              <a:t>Hukum</a:t>
            </a:r>
            <a:r>
              <a:rPr lang="en-US" b="1" dirty="0"/>
              <a:t> </a:t>
            </a:r>
            <a:r>
              <a:rPr lang="en-US" b="1" dirty="0" err="1" smtClean="0"/>
              <a:t>Berpikir</a:t>
            </a:r>
            <a:r>
              <a:rPr lang="en-US" b="1" dirty="0" smtClean="0"/>
              <a:t> </a:t>
            </a:r>
            <a:r>
              <a:rPr lang="en-US" dirty="0" smtClean="0"/>
              <a:t>(</a:t>
            </a:r>
            <a:r>
              <a:rPr lang="en-US" i="1" dirty="0" smtClean="0"/>
              <a:t>the Laws of Thought</a:t>
            </a:r>
            <a:r>
              <a:rPr lang="en-US" dirty="0" smtClean="0"/>
              <a:t>). </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err="1" smtClean="0"/>
              <a:t>Asas</a:t>
            </a:r>
            <a:r>
              <a:rPr lang="en-US" dirty="0" smtClean="0"/>
              <a:t> </a:t>
            </a:r>
            <a:r>
              <a:rPr lang="en-US" dirty="0" err="1" smtClean="0"/>
              <a:t>Identitas</a:t>
            </a:r>
            <a:r>
              <a:rPr lang="en-US" dirty="0" smtClean="0"/>
              <a:t> (</a:t>
            </a:r>
            <a:r>
              <a:rPr lang="en-US" i="1" dirty="0" smtClean="0"/>
              <a:t>Principle </a:t>
            </a:r>
            <a:r>
              <a:rPr lang="en-US" i="1" dirty="0" err="1" smtClean="0"/>
              <a:t>ofIdentity</a:t>
            </a:r>
            <a:r>
              <a:rPr lang="en-US" i="1" dirty="0" smtClean="0"/>
              <a:t>; Principium </a:t>
            </a:r>
            <a:r>
              <a:rPr lang="en-US" i="1" dirty="0" err="1" smtClean="0"/>
              <a:t>Identitatis</a:t>
            </a:r>
            <a:r>
              <a:rPr lang="en-US" dirty="0" smtClean="0"/>
              <a:t>) yang </a:t>
            </a:r>
            <a:r>
              <a:rPr lang="en-US" dirty="0" err="1" smtClean="0"/>
              <a:t>dapat</a:t>
            </a:r>
            <a:r>
              <a:rPr lang="en-US" dirty="0" smtClean="0"/>
              <a:t> </a:t>
            </a:r>
            <a:r>
              <a:rPr lang="en-US" dirty="0" err="1" smtClean="0"/>
              <a:t>dirumuskan</a:t>
            </a:r>
            <a:r>
              <a:rPr lang="en-US" dirty="0" smtClean="0"/>
              <a:t>: </a:t>
            </a:r>
            <a:r>
              <a:rPr lang="en-US" u="sng" dirty="0" smtClean="0"/>
              <a:t>A </a:t>
            </a:r>
            <a:r>
              <a:rPr lang="en-US" u="sng" dirty="0" err="1" smtClean="0"/>
              <a:t>adalah</a:t>
            </a:r>
            <a:r>
              <a:rPr lang="en-US" u="sng" dirty="0" smtClean="0"/>
              <a:t> A</a:t>
            </a:r>
            <a:r>
              <a:rPr lang="en-US" dirty="0" smtClean="0"/>
              <a:t> (A = A); </a:t>
            </a:r>
            <a:r>
              <a:rPr lang="en-US" dirty="0" err="1" smtClean="0"/>
              <a:t>setiap</a:t>
            </a:r>
            <a:r>
              <a:rPr lang="en-US" dirty="0" smtClean="0"/>
              <a:t> </a:t>
            </a:r>
            <a:r>
              <a:rPr lang="en-US" dirty="0" err="1" smtClean="0"/>
              <a:t>hal</a:t>
            </a:r>
            <a:r>
              <a:rPr lang="en-US" dirty="0" smtClean="0"/>
              <a:t> </a:t>
            </a:r>
            <a:r>
              <a:rPr lang="en-US" dirty="0" err="1" smtClean="0"/>
              <a:t>adalah</a:t>
            </a:r>
            <a:r>
              <a:rPr lang="en-US" dirty="0" smtClean="0"/>
              <a:t> </a:t>
            </a:r>
            <a:r>
              <a:rPr lang="en-US" dirty="0" err="1" smtClean="0"/>
              <a:t>apa</a:t>
            </a:r>
            <a:r>
              <a:rPr lang="en-US" dirty="0" smtClean="0"/>
              <a:t> </a:t>
            </a:r>
            <a:r>
              <a:rPr lang="en-US" dirty="0" err="1" smtClean="0"/>
              <a:t>dia</a:t>
            </a:r>
            <a:r>
              <a:rPr lang="en-US" dirty="0" smtClean="0"/>
              <a:t> </a:t>
            </a:r>
            <a:r>
              <a:rPr lang="en-US" dirty="0" err="1" smtClean="0"/>
              <a:t>itu</a:t>
            </a:r>
            <a:r>
              <a:rPr lang="en-US" dirty="0" smtClean="0"/>
              <a:t> </a:t>
            </a:r>
            <a:r>
              <a:rPr lang="en-US" dirty="0" err="1" smtClean="0"/>
              <a:t>adanya</a:t>
            </a:r>
            <a:r>
              <a:rPr lang="en-US" dirty="0" smtClean="0"/>
              <a:t>; </a:t>
            </a:r>
            <a:r>
              <a:rPr lang="en-US" dirty="0" err="1" smtClean="0"/>
              <a:t>setiap</a:t>
            </a:r>
            <a:r>
              <a:rPr lang="en-US" dirty="0" smtClean="0"/>
              <a:t> </a:t>
            </a:r>
            <a:r>
              <a:rPr lang="en-US" dirty="0" err="1" smtClean="0"/>
              <a:t>hal</a:t>
            </a:r>
            <a:r>
              <a:rPr lang="en-US" dirty="0" smtClean="0"/>
              <a:t> </a:t>
            </a:r>
            <a:r>
              <a:rPr lang="en-US" dirty="0" err="1" smtClean="0"/>
              <a:t>adalah</a:t>
            </a:r>
            <a:r>
              <a:rPr lang="en-US" dirty="0" smtClean="0"/>
              <a:t> </a:t>
            </a:r>
            <a:r>
              <a:rPr lang="en-US" dirty="0" err="1" smtClean="0"/>
              <a:t>sama</a:t>
            </a:r>
            <a:r>
              <a:rPr lang="en-US" dirty="0" smtClean="0"/>
              <a:t> (</a:t>
            </a:r>
            <a:r>
              <a:rPr lang="en-US" dirty="0" err="1" smtClean="0"/>
              <a:t>identik</a:t>
            </a:r>
            <a:r>
              <a:rPr lang="en-US" dirty="0" smtClean="0"/>
              <a:t>) </a:t>
            </a:r>
            <a:r>
              <a:rPr lang="en-US" dirty="0" err="1" smtClean="0"/>
              <a:t>dengan</a:t>
            </a:r>
            <a:r>
              <a:rPr lang="en-US" dirty="0" smtClean="0"/>
              <a:t> </a:t>
            </a:r>
            <a:r>
              <a:rPr lang="en-US" dirty="0" err="1" smtClean="0"/>
              <a:t>dirinya</a:t>
            </a:r>
            <a:r>
              <a:rPr lang="en-US" dirty="0" smtClean="0"/>
              <a:t> </a:t>
            </a:r>
            <a:r>
              <a:rPr lang="en-US" dirty="0" err="1" smtClean="0"/>
              <a:t>sendiri</a:t>
            </a:r>
            <a:r>
              <a:rPr lang="en-US" dirty="0" smtClean="0"/>
              <a:t>; </a:t>
            </a:r>
            <a:r>
              <a:rPr lang="en-US" dirty="0" err="1" smtClean="0"/>
              <a:t>setiap</a:t>
            </a:r>
            <a:r>
              <a:rPr lang="en-US" dirty="0" smtClean="0"/>
              <a:t> </a:t>
            </a:r>
            <a:r>
              <a:rPr lang="en-US" dirty="0" err="1" smtClean="0"/>
              <a:t>subjek</a:t>
            </a:r>
            <a:r>
              <a:rPr lang="en-US" dirty="0" smtClean="0"/>
              <a:t> </a:t>
            </a:r>
            <a:r>
              <a:rPr lang="en-US" dirty="0" err="1" smtClean="0"/>
              <a:t>adalah</a:t>
            </a:r>
            <a:r>
              <a:rPr lang="en-US" dirty="0" smtClean="0"/>
              <a:t> </a:t>
            </a:r>
            <a:r>
              <a:rPr lang="en-US" dirty="0" err="1" smtClean="0"/>
              <a:t>predikatnya</a:t>
            </a:r>
            <a:r>
              <a:rPr lang="en-US" dirty="0" smtClean="0"/>
              <a:t> </a:t>
            </a:r>
            <a:r>
              <a:rPr lang="en-US" dirty="0" err="1" smtClean="0"/>
              <a:t>sendiri</a:t>
            </a:r>
            <a:r>
              <a:rPr lang="en-US" dirty="0" smtClean="0"/>
              <a:t>.</a:t>
            </a:r>
          </a:p>
          <a:p>
            <a:pPr lvl="0"/>
            <a:r>
              <a:rPr lang="en-US" dirty="0" err="1" smtClean="0"/>
              <a:t>Asas</a:t>
            </a:r>
            <a:r>
              <a:rPr lang="en-US" dirty="0" smtClean="0"/>
              <a:t> </a:t>
            </a:r>
            <a:r>
              <a:rPr lang="en-US" dirty="0" err="1" smtClean="0"/>
              <a:t>Kontradiksi</a:t>
            </a:r>
            <a:r>
              <a:rPr lang="en-US" dirty="0" smtClean="0"/>
              <a:t> (</a:t>
            </a:r>
            <a:r>
              <a:rPr lang="en-US" i="1" dirty="0" smtClean="0"/>
              <a:t>Principle of Contradiction</a:t>
            </a:r>
            <a:r>
              <a:rPr lang="en-US" dirty="0" smtClean="0"/>
              <a:t>; </a:t>
            </a:r>
            <a:r>
              <a:rPr lang="en-US" i="1" dirty="0" smtClean="0"/>
              <a:t>Principium </a:t>
            </a:r>
            <a:r>
              <a:rPr lang="en-US" i="1" dirty="0" err="1" smtClean="0"/>
              <a:t>Contradictionis</a:t>
            </a:r>
            <a:r>
              <a:rPr lang="en-US" dirty="0" smtClean="0"/>
              <a:t>) yang </a:t>
            </a:r>
            <a:r>
              <a:rPr lang="en-US" dirty="0" err="1" smtClean="0"/>
              <a:t>dapat</a:t>
            </a:r>
            <a:r>
              <a:rPr lang="en-US" dirty="0" smtClean="0"/>
              <a:t> </a:t>
            </a:r>
            <a:r>
              <a:rPr lang="en-US" dirty="0" err="1" smtClean="0"/>
              <a:t>dirumuskan</a:t>
            </a:r>
            <a:r>
              <a:rPr lang="en-US" dirty="0" smtClean="0"/>
              <a:t>: </a:t>
            </a:r>
            <a:r>
              <a:rPr lang="en-US" u="sng" dirty="0" smtClean="0"/>
              <a:t>A </a:t>
            </a:r>
            <a:r>
              <a:rPr lang="en-US" u="sng" dirty="0" err="1" smtClean="0"/>
              <a:t>adalah</a:t>
            </a:r>
            <a:r>
              <a:rPr lang="en-US" u="sng" dirty="0" smtClean="0"/>
              <a:t> </a:t>
            </a:r>
            <a:r>
              <a:rPr lang="en-US" u="sng" dirty="0" err="1" smtClean="0"/>
              <a:t>tidak</a:t>
            </a:r>
            <a:r>
              <a:rPr lang="en-US" u="sng" dirty="0" smtClean="0"/>
              <a:t> </a:t>
            </a:r>
            <a:r>
              <a:rPr lang="en-US" u="sng" dirty="0" err="1" smtClean="0"/>
              <a:t>sama</a:t>
            </a:r>
            <a:r>
              <a:rPr lang="en-US" u="sng" dirty="0" smtClean="0"/>
              <a:t> </a:t>
            </a:r>
            <a:r>
              <a:rPr lang="en-US" u="sng" dirty="0" err="1" smtClean="0"/>
              <a:t>dengan</a:t>
            </a:r>
            <a:r>
              <a:rPr lang="en-US" u="sng" dirty="0" smtClean="0"/>
              <a:t> </a:t>
            </a:r>
            <a:r>
              <a:rPr lang="en-US" u="sng" dirty="0" err="1" smtClean="0"/>
              <a:t>bukan</a:t>
            </a:r>
            <a:r>
              <a:rPr lang="en-US" u="sng" dirty="0" smtClean="0"/>
              <a:t> A (non-A)</a:t>
            </a:r>
            <a:r>
              <a:rPr lang="en-US" dirty="0" smtClean="0"/>
              <a:t> </a:t>
            </a:r>
            <a:r>
              <a:rPr lang="en-US" dirty="0" err="1" smtClean="0"/>
              <a:t>atau</a:t>
            </a:r>
            <a:r>
              <a:rPr lang="en-US" dirty="0" smtClean="0"/>
              <a:t> </a:t>
            </a:r>
            <a:r>
              <a:rPr lang="en-US" u="sng" dirty="0" smtClean="0"/>
              <a:t>A </a:t>
            </a:r>
            <a:r>
              <a:rPr lang="en-US" u="sng" dirty="0" err="1" smtClean="0"/>
              <a:t>adalah</a:t>
            </a:r>
            <a:r>
              <a:rPr lang="en-US" u="sng" dirty="0" smtClean="0"/>
              <a:t> </a:t>
            </a:r>
            <a:r>
              <a:rPr lang="en-US" u="sng" dirty="0" err="1" smtClean="0"/>
              <a:t>bukan</a:t>
            </a:r>
            <a:r>
              <a:rPr lang="en-US" u="sng" dirty="0" smtClean="0"/>
              <a:t> non A</a:t>
            </a:r>
            <a:r>
              <a:rPr lang="en-US" dirty="0" smtClean="0"/>
              <a:t> (A </a:t>
            </a:r>
            <a:r>
              <a:rPr lang="en-US" dirty="0" err="1" smtClean="0"/>
              <a:t>tidak</a:t>
            </a:r>
            <a:r>
              <a:rPr lang="en-US" dirty="0" smtClean="0"/>
              <a:t> </a:t>
            </a:r>
            <a:r>
              <a:rPr lang="en-US" dirty="0" err="1" smtClean="0"/>
              <a:t>sama</a:t>
            </a:r>
            <a:r>
              <a:rPr lang="en-US" dirty="0" smtClean="0"/>
              <a:t> </a:t>
            </a:r>
            <a:r>
              <a:rPr lang="en-US" dirty="0" err="1" smtClean="0"/>
              <a:t>dengan</a:t>
            </a:r>
            <a:r>
              <a:rPr lang="en-US" dirty="0" smtClean="0"/>
              <a:t> -A), </a:t>
            </a:r>
            <a:r>
              <a:rPr lang="en-US" dirty="0" err="1" smtClean="0"/>
              <a:t>dan</a:t>
            </a:r>
            <a:r>
              <a:rPr lang="en-US" dirty="0" smtClean="0"/>
              <a:t> </a:t>
            </a:r>
            <a:r>
              <a:rPr lang="en-US" dirty="0" err="1" smtClean="0"/>
              <a:t>dilambangkan</a:t>
            </a:r>
            <a:r>
              <a:rPr lang="en-US" dirty="0" smtClean="0"/>
              <a:t> </a:t>
            </a:r>
            <a:r>
              <a:rPr lang="en-US" dirty="0" err="1" smtClean="0"/>
              <a:t>dengan"A</a:t>
            </a:r>
            <a:r>
              <a:rPr lang="en-US" dirty="0" smtClean="0"/>
              <a:t> I -A ", </a:t>
            </a:r>
            <a:r>
              <a:rPr lang="en-US" dirty="0" err="1" smtClean="0"/>
              <a:t>keputusan­keputusan</a:t>
            </a:r>
            <a:r>
              <a:rPr lang="en-US" dirty="0" smtClean="0"/>
              <a:t> yang </a:t>
            </a:r>
            <a:r>
              <a:rPr lang="en-US" dirty="0" err="1" smtClean="0"/>
              <a:t>saling</a:t>
            </a:r>
            <a:r>
              <a:rPr lang="en-US" dirty="0" smtClean="0"/>
              <a:t> </a:t>
            </a:r>
            <a:r>
              <a:rPr lang="en-US" dirty="0" err="1" smtClean="0"/>
              <a:t>berkontradiksi</a:t>
            </a:r>
            <a:r>
              <a:rPr lang="en-US" dirty="0" smtClean="0"/>
              <a:t> </a:t>
            </a:r>
            <a:r>
              <a:rPr lang="en-US" dirty="0" err="1" smtClean="0"/>
              <a:t>tidak</a:t>
            </a:r>
            <a:r>
              <a:rPr lang="en-US" dirty="0" smtClean="0"/>
              <a:t> </a:t>
            </a:r>
            <a:r>
              <a:rPr lang="en-US" dirty="0" err="1" smtClean="0"/>
              <a:t>dapat</a:t>
            </a:r>
            <a:r>
              <a:rPr lang="en-US" dirty="0" smtClean="0"/>
              <a:t> </a:t>
            </a:r>
            <a:r>
              <a:rPr lang="en-US" dirty="0" err="1" smtClean="0"/>
              <a:t>dua-duanya</a:t>
            </a:r>
            <a:r>
              <a:rPr lang="en-US" dirty="0" smtClean="0"/>
              <a:t> </a:t>
            </a:r>
            <a:r>
              <a:rPr lang="en-US" dirty="0" err="1" smtClean="0"/>
              <a:t>benar</a:t>
            </a:r>
            <a:r>
              <a:rPr lang="en-US" dirty="0" smtClean="0"/>
              <a:t>, </a:t>
            </a:r>
            <a:r>
              <a:rPr lang="en-US" dirty="0" err="1" smtClean="0"/>
              <a:t>dan</a:t>
            </a:r>
            <a:r>
              <a:rPr lang="en-US" dirty="0" smtClean="0"/>
              <a:t> </a:t>
            </a:r>
            <a:r>
              <a:rPr lang="en-US" dirty="0" err="1" smtClean="0"/>
              <a:t>sebaliknya</a:t>
            </a:r>
            <a:r>
              <a:rPr lang="en-US" dirty="0" smtClean="0"/>
              <a:t> </a:t>
            </a:r>
            <a:r>
              <a:rPr lang="en-US" dirty="0" err="1" smtClean="0"/>
              <a:t>tidak</a:t>
            </a:r>
            <a:r>
              <a:rPr lang="en-US" dirty="0" smtClean="0"/>
              <a:t> </a:t>
            </a:r>
            <a:r>
              <a:rPr lang="en-US" dirty="0" err="1" smtClean="0"/>
              <a:t>dapat</a:t>
            </a:r>
            <a:r>
              <a:rPr lang="en-US" dirty="0" smtClean="0"/>
              <a:t> </a:t>
            </a:r>
            <a:r>
              <a:rPr lang="en-US" dirty="0" err="1" smtClean="0"/>
              <a:t>dua-duanya</a:t>
            </a:r>
            <a:r>
              <a:rPr lang="en-US" dirty="0" smtClean="0"/>
              <a:t> </a:t>
            </a:r>
            <a:r>
              <a:rPr lang="en-US" dirty="0" err="1" smtClean="0"/>
              <a:t>salah</a:t>
            </a:r>
            <a:r>
              <a:rPr lang="en-US"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411807"/>
          </a:xfrm>
        </p:spPr>
        <p:txBody>
          <a:bodyPr>
            <a:normAutofit fontScale="77500" lnSpcReduction="20000"/>
          </a:bodyPr>
          <a:lstStyle/>
          <a:p>
            <a:pPr lvl="0"/>
            <a:r>
              <a:rPr lang="en-US" dirty="0" err="1" smtClean="0"/>
              <a:t>Asas</a:t>
            </a:r>
            <a:r>
              <a:rPr lang="en-US" dirty="0" smtClean="0"/>
              <a:t> </a:t>
            </a:r>
            <a:r>
              <a:rPr lang="en-US" dirty="0" err="1"/>
              <a:t>Pengecualian</a:t>
            </a:r>
            <a:r>
              <a:rPr lang="en-US" dirty="0"/>
              <a:t> </a:t>
            </a:r>
            <a:r>
              <a:rPr lang="en-US" dirty="0" err="1"/>
              <a:t>Kemungkinan</a:t>
            </a:r>
            <a:r>
              <a:rPr lang="en-US" dirty="0"/>
              <a:t> </a:t>
            </a:r>
            <a:r>
              <a:rPr lang="en-US" dirty="0" err="1"/>
              <a:t>Ketiga</a:t>
            </a:r>
            <a:r>
              <a:rPr lang="en-US" dirty="0"/>
              <a:t> (</a:t>
            </a:r>
            <a:r>
              <a:rPr lang="en-US" i="1" dirty="0"/>
              <a:t>Principle of </a:t>
            </a:r>
            <a:r>
              <a:rPr lang="en-US" i="1" dirty="0" err="1"/>
              <a:t>Exduded</a:t>
            </a:r>
            <a:r>
              <a:rPr lang="en-US" i="1" dirty="0"/>
              <a:t> Middle; Principium </a:t>
            </a:r>
            <a:r>
              <a:rPr lang="en-US" i="1" dirty="0" err="1"/>
              <a:t>Exdusi</a:t>
            </a:r>
            <a:r>
              <a:rPr lang="en-US" i="1" dirty="0"/>
              <a:t> </a:t>
            </a:r>
            <a:r>
              <a:rPr lang="en-US" i="1" dirty="0" err="1"/>
              <a:t>Tertii</a:t>
            </a:r>
            <a:r>
              <a:rPr lang="en-US" dirty="0"/>
              <a:t>) </a:t>
            </a:r>
            <a:r>
              <a:rPr lang="en-US" dirty="0" err="1"/>
              <a:t>dapat</a:t>
            </a:r>
            <a:r>
              <a:rPr lang="en-US" dirty="0"/>
              <a:t> </a:t>
            </a:r>
            <a:r>
              <a:rPr lang="en-US" dirty="0" err="1"/>
              <a:t>dirumuskan</a:t>
            </a:r>
            <a:r>
              <a:rPr lang="en-US" dirty="0"/>
              <a:t>: </a:t>
            </a:r>
            <a:r>
              <a:rPr lang="en-US" dirty="0" err="1"/>
              <a:t>Setiap</a:t>
            </a:r>
            <a:r>
              <a:rPr lang="en-US" dirty="0"/>
              <a:t> </a:t>
            </a:r>
            <a:r>
              <a:rPr lang="en-US" dirty="0" err="1"/>
              <a:t>hal</a:t>
            </a:r>
            <a:r>
              <a:rPr lang="en-US" dirty="0"/>
              <a:t> </a:t>
            </a:r>
            <a:r>
              <a:rPr lang="en-US" dirty="0" err="1"/>
              <a:t>adalah</a:t>
            </a:r>
            <a:r>
              <a:rPr lang="en-US" dirty="0"/>
              <a:t> A </a:t>
            </a:r>
            <a:r>
              <a:rPr lang="en-US" dirty="0" err="1"/>
              <a:t>atau</a:t>
            </a:r>
            <a:r>
              <a:rPr lang="en-US" dirty="0"/>
              <a:t> </a:t>
            </a:r>
            <a:r>
              <a:rPr lang="en-US" dirty="0" err="1"/>
              <a:t>bukan</a:t>
            </a:r>
            <a:r>
              <a:rPr lang="en-US" dirty="0"/>
              <a:t>-A; </a:t>
            </a:r>
            <a:r>
              <a:rPr lang="en-US" dirty="0" err="1"/>
              <a:t>keputusan­keputusan</a:t>
            </a:r>
            <a:r>
              <a:rPr lang="en-US" dirty="0"/>
              <a:t> yang </a:t>
            </a:r>
            <a:r>
              <a:rPr lang="en-US" dirty="0" err="1"/>
              <a:t>saling</a:t>
            </a:r>
            <a:r>
              <a:rPr lang="en-US" dirty="0"/>
              <a:t> </a:t>
            </a:r>
            <a:r>
              <a:rPr lang="en-US" dirty="0" err="1"/>
              <a:t>berkontradiksi</a:t>
            </a:r>
            <a:r>
              <a:rPr lang="en-US" dirty="0"/>
              <a:t> </a:t>
            </a:r>
            <a:r>
              <a:rPr lang="en-US" dirty="0" err="1"/>
              <a:t>tidak</a:t>
            </a:r>
            <a:r>
              <a:rPr lang="en-US" dirty="0"/>
              <a:t> </a:t>
            </a:r>
            <a:r>
              <a:rPr lang="en-US" dirty="0" err="1"/>
              <a:t>dapat</a:t>
            </a:r>
            <a:r>
              <a:rPr lang="en-US" dirty="0"/>
              <a:t> </a:t>
            </a:r>
            <a:r>
              <a:rPr lang="en-US" dirty="0" err="1"/>
              <a:t>dua-duanya</a:t>
            </a:r>
            <a:r>
              <a:rPr lang="en-US" dirty="0"/>
              <a:t> </a:t>
            </a:r>
            <a:r>
              <a:rPr lang="en-US" dirty="0" err="1"/>
              <a:t>salah</a:t>
            </a:r>
            <a:r>
              <a:rPr lang="en-US" dirty="0"/>
              <a:t>. </a:t>
            </a:r>
            <a:r>
              <a:rPr lang="en-US" dirty="0" err="1"/>
              <a:t>Juga</a:t>
            </a:r>
            <a:r>
              <a:rPr lang="en-US" dirty="0"/>
              <a:t> </a:t>
            </a:r>
            <a:r>
              <a:rPr lang="en-US" dirty="0" err="1"/>
              <a:t>keputusan-keputusan</a:t>
            </a:r>
            <a:r>
              <a:rPr lang="en-US" dirty="0"/>
              <a:t> </a:t>
            </a:r>
            <a:r>
              <a:rPr lang="en-US" dirty="0" err="1"/>
              <a:t>itu</a:t>
            </a:r>
            <a:r>
              <a:rPr lang="en-US" dirty="0"/>
              <a:t> </a:t>
            </a:r>
            <a:r>
              <a:rPr lang="en-US" dirty="0" err="1"/>
              <a:t>tidak</a:t>
            </a:r>
            <a:r>
              <a:rPr lang="en-US" dirty="0"/>
              <a:t> </a:t>
            </a:r>
            <a:r>
              <a:rPr lang="en-US" dirty="0" err="1"/>
              <a:t>dapat</a:t>
            </a:r>
            <a:r>
              <a:rPr lang="en-US" dirty="0"/>
              <a:t> </a:t>
            </a:r>
            <a:r>
              <a:rPr lang="en-US" dirty="0" err="1"/>
              <a:t>menerima</a:t>
            </a:r>
            <a:r>
              <a:rPr lang="en-US" dirty="0"/>
              <a:t> </a:t>
            </a:r>
            <a:r>
              <a:rPr lang="en-US" dirty="0" err="1"/>
              <a:t>kebenaran</a:t>
            </a:r>
            <a:r>
              <a:rPr lang="en-US" dirty="0"/>
              <a:t> </a:t>
            </a:r>
            <a:r>
              <a:rPr lang="en-US" dirty="0" err="1"/>
              <a:t>dari</a:t>
            </a:r>
            <a:r>
              <a:rPr lang="en-US" dirty="0"/>
              <a:t> </a:t>
            </a:r>
            <a:r>
              <a:rPr lang="en-US" dirty="0" err="1"/>
              <a:t>sebuah</a:t>
            </a:r>
            <a:r>
              <a:rPr lang="en-US" dirty="0"/>
              <a:t> </a:t>
            </a:r>
            <a:r>
              <a:rPr lang="en-US" dirty="0" err="1"/>
              <a:t>kepu­tusan</a:t>
            </a:r>
            <a:r>
              <a:rPr lang="en-US" dirty="0"/>
              <a:t> </a:t>
            </a:r>
            <a:r>
              <a:rPr lang="en-US" dirty="0" err="1"/>
              <a:t>ketiga</a:t>
            </a:r>
            <a:r>
              <a:rPr lang="en-US" dirty="0"/>
              <a:t> </a:t>
            </a:r>
            <a:r>
              <a:rPr lang="en-US" dirty="0" err="1"/>
              <a:t>atau</a:t>
            </a:r>
            <a:r>
              <a:rPr lang="en-US" dirty="0"/>
              <a:t> </a:t>
            </a:r>
            <a:r>
              <a:rPr lang="en-US" dirty="0" err="1"/>
              <a:t>di</a:t>
            </a:r>
            <a:r>
              <a:rPr lang="en-US" dirty="0"/>
              <a:t> </a:t>
            </a:r>
            <a:r>
              <a:rPr lang="en-US" dirty="0" err="1"/>
              <a:t>antara</a:t>
            </a:r>
            <a:r>
              <a:rPr lang="en-US" dirty="0"/>
              <a:t> </a:t>
            </a:r>
            <a:r>
              <a:rPr lang="en-US" dirty="0" err="1"/>
              <a:t>keduanya</a:t>
            </a:r>
            <a:r>
              <a:rPr lang="en-US" dirty="0"/>
              <a:t>; </a:t>
            </a:r>
            <a:r>
              <a:rPr lang="en-US" dirty="0" err="1"/>
              <a:t>salah</a:t>
            </a:r>
            <a:r>
              <a:rPr lang="en-US" dirty="0"/>
              <a:t> </a:t>
            </a:r>
            <a:r>
              <a:rPr lang="en-US" dirty="0" err="1"/>
              <a:t>satu</a:t>
            </a:r>
            <a:r>
              <a:rPr lang="en-US" dirty="0"/>
              <a:t> </a:t>
            </a:r>
            <a:r>
              <a:rPr lang="en-US" dirty="0" err="1"/>
              <a:t>dari</a:t>
            </a:r>
            <a:r>
              <a:rPr lang="en-US" dirty="0"/>
              <a:t> </a:t>
            </a:r>
            <a:r>
              <a:rPr lang="en-US" dirty="0" err="1"/>
              <a:t>dua</a:t>
            </a:r>
            <a:r>
              <a:rPr lang="en-US" dirty="0"/>
              <a:t> </a:t>
            </a:r>
            <a:r>
              <a:rPr lang="en-US" dirty="0" err="1"/>
              <a:t>keputusan</a:t>
            </a:r>
            <a:r>
              <a:rPr lang="en-US" dirty="0"/>
              <a:t> </a:t>
            </a:r>
            <a:r>
              <a:rPr lang="en-US" dirty="0" err="1"/>
              <a:t>tersebut</a:t>
            </a:r>
            <a:r>
              <a:rPr lang="en-US" dirty="0"/>
              <a:t> </a:t>
            </a:r>
            <a:r>
              <a:rPr lang="en-US" dirty="0" err="1"/>
              <a:t>harus</a:t>
            </a:r>
            <a:r>
              <a:rPr lang="en-US" dirty="0"/>
              <a:t> </a:t>
            </a:r>
            <a:r>
              <a:rPr lang="en-US" dirty="0" err="1"/>
              <a:t>benar</a:t>
            </a:r>
            <a:r>
              <a:rPr lang="en-US" dirty="0"/>
              <a:t>, </a:t>
            </a:r>
            <a:r>
              <a:rPr lang="en-US" dirty="0" err="1"/>
              <a:t>dan</a:t>
            </a:r>
            <a:r>
              <a:rPr lang="en-US" dirty="0"/>
              <a:t> </a:t>
            </a:r>
            <a:r>
              <a:rPr lang="en-US" dirty="0" err="1"/>
              <a:t>kebenaran</a:t>
            </a:r>
            <a:r>
              <a:rPr lang="en-US" dirty="0"/>
              <a:t> yang </a:t>
            </a:r>
            <a:r>
              <a:rPr lang="en-US" dirty="0" err="1"/>
              <a:t>satu</a:t>
            </a:r>
            <a:r>
              <a:rPr lang="en-US" dirty="0"/>
              <a:t> </a:t>
            </a:r>
            <a:r>
              <a:rPr lang="en-US" dirty="0" err="1"/>
              <a:t>bersumber</a:t>
            </a:r>
            <a:r>
              <a:rPr lang="en-US" dirty="0"/>
              <a:t> </a:t>
            </a:r>
            <a:r>
              <a:rPr lang="en-US" dirty="0" err="1"/>
              <a:t>pada</a:t>
            </a:r>
            <a:r>
              <a:rPr lang="en-US" dirty="0"/>
              <a:t> </a:t>
            </a:r>
            <a:r>
              <a:rPr lang="en-US" dirty="0" err="1"/>
              <a:t>kesalahan</a:t>
            </a:r>
            <a:r>
              <a:rPr lang="en-US" dirty="0"/>
              <a:t> yang lain.</a:t>
            </a:r>
          </a:p>
          <a:p>
            <a:pPr lvl="0"/>
            <a:r>
              <a:rPr lang="en-US" dirty="0" err="1"/>
              <a:t>Asas</a:t>
            </a:r>
            <a:r>
              <a:rPr lang="en-US" dirty="0"/>
              <a:t> </a:t>
            </a:r>
            <a:r>
              <a:rPr lang="en-US" dirty="0" err="1"/>
              <a:t>Alasan</a:t>
            </a:r>
            <a:r>
              <a:rPr lang="en-US" dirty="0"/>
              <a:t> yang </a:t>
            </a:r>
            <a:r>
              <a:rPr lang="en-US" dirty="0" err="1"/>
              <a:t>Cukup</a:t>
            </a:r>
            <a:r>
              <a:rPr lang="en-US" dirty="0"/>
              <a:t> (</a:t>
            </a:r>
            <a:r>
              <a:rPr lang="en-US" i="1" dirty="0"/>
              <a:t>Principle of Sufficient Reason; Principium </a:t>
            </a:r>
            <a:r>
              <a:rPr lang="en-US" i="1" dirty="0" err="1"/>
              <a:t>Rationis</a:t>
            </a:r>
            <a:r>
              <a:rPr lang="en-US" i="1" dirty="0"/>
              <a:t> </a:t>
            </a:r>
            <a:r>
              <a:rPr lang="en-US" i="1" dirty="0" err="1"/>
              <a:t>Sufficientis</a:t>
            </a:r>
            <a:r>
              <a:rPr lang="en-US" dirty="0"/>
              <a:t>) </a:t>
            </a:r>
            <a:r>
              <a:rPr lang="en-US" dirty="0" err="1"/>
              <a:t>dapat</a:t>
            </a:r>
            <a:r>
              <a:rPr lang="en-US" dirty="0"/>
              <a:t> </a:t>
            </a:r>
            <a:r>
              <a:rPr lang="en-US" dirty="0" err="1"/>
              <a:t>dirumuskan</a:t>
            </a:r>
            <a:r>
              <a:rPr lang="en-US" dirty="0"/>
              <a:t>: </a:t>
            </a:r>
            <a:r>
              <a:rPr lang="en-US" dirty="0" err="1"/>
              <a:t>tiap</a:t>
            </a:r>
            <a:r>
              <a:rPr lang="en-US" dirty="0"/>
              <a:t> </a:t>
            </a:r>
            <a:r>
              <a:rPr lang="en-US" dirty="0" err="1"/>
              <a:t>kejadian</a:t>
            </a:r>
            <a:r>
              <a:rPr lang="en-US" dirty="0"/>
              <a:t> </a:t>
            </a:r>
            <a:r>
              <a:rPr lang="en-US" dirty="0" err="1"/>
              <a:t>harus</a:t>
            </a:r>
            <a:r>
              <a:rPr lang="en-US" dirty="0"/>
              <a:t> </a:t>
            </a:r>
            <a:r>
              <a:rPr lang="en-US" dirty="0" err="1"/>
              <a:t>mempunyai</a:t>
            </a:r>
            <a:r>
              <a:rPr lang="en-US" dirty="0"/>
              <a:t> </a:t>
            </a:r>
            <a:r>
              <a:rPr lang="en-US" dirty="0" err="1"/>
              <a:t>alasan</a:t>
            </a:r>
            <a:r>
              <a:rPr lang="en-US" dirty="0"/>
              <a:t> yang </a:t>
            </a:r>
            <a:r>
              <a:rPr lang="en-US" dirty="0" err="1"/>
              <a:t>cukup</a:t>
            </a:r>
            <a:r>
              <a:rPr lang="en-US" dirty="0"/>
              <a:t>.</a:t>
            </a:r>
          </a:p>
          <a:p>
            <a:pPr lvl="0"/>
            <a:r>
              <a:rPr lang="en-US" dirty="0" err="1"/>
              <a:t>Asas</a:t>
            </a:r>
            <a:r>
              <a:rPr lang="en-US" dirty="0"/>
              <a:t> </a:t>
            </a:r>
            <a:r>
              <a:rPr lang="en-US" dirty="0" err="1"/>
              <a:t>bahwa</a:t>
            </a:r>
            <a:r>
              <a:rPr lang="en-US" dirty="0"/>
              <a:t> </a:t>
            </a:r>
            <a:r>
              <a:rPr lang="en-US" dirty="0" err="1"/>
              <a:t>kesimpulan</a:t>
            </a:r>
            <a:r>
              <a:rPr lang="en-US" dirty="0"/>
              <a:t> </a:t>
            </a:r>
            <a:r>
              <a:rPr lang="en-US" dirty="0" err="1"/>
              <a:t>tidak</a:t>
            </a:r>
            <a:r>
              <a:rPr lang="en-US" dirty="0"/>
              <a:t> </a:t>
            </a:r>
            <a:r>
              <a:rPr lang="en-US" dirty="0" err="1"/>
              <a:t>boleh</a:t>
            </a:r>
            <a:r>
              <a:rPr lang="en-US" dirty="0"/>
              <a:t> </a:t>
            </a:r>
            <a:r>
              <a:rPr lang="en-US" dirty="0" err="1"/>
              <a:t>melampaui</a:t>
            </a:r>
            <a:r>
              <a:rPr lang="en-US" dirty="0"/>
              <a:t> </a:t>
            </a:r>
            <a:r>
              <a:rPr lang="en-US" dirty="0" err="1"/>
              <a:t>daya</a:t>
            </a:r>
            <a:r>
              <a:rPr lang="en-US" dirty="0"/>
              <a:t> </a:t>
            </a:r>
            <a:r>
              <a:rPr lang="en-US" dirty="0" err="1"/>
              <a:t>dukung</a:t>
            </a:r>
            <a:r>
              <a:rPr lang="en-US" dirty="0"/>
              <a:t> </a:t>
            </a:r>
            <a:r>
              <a:rPr lang="en-US" dirty="0" err="1"/>
              <a:t>dari</a:t>
            </a:r>
            <a:r>
              <a:rPr lang="en-US" dirty="0"/>
              <a:t> </a:t>
            </a:r>
            <a:r>
              <a:rPr lang="en-US" dirty="0" err="1"/>
              <a:t>premis</a:t>
            </a:r>
            <a:r>
              <a:rPr lang="en-US" dirty="0"/>
              <a:t>­ </a:t>
            </a:r>
            <a:r>
              <a:rPr lang="en-US" dirty="0" err="1"/>
              <a:t>premisnya</a:t>
            </a:r>
            <a:r>
              <a:rPr lang="en-US" dirty="0"/>
              <a:t> </a:t>
            </a:r>
            <a:r>
              <a:rPr lang="en-US" dirty="0" err="1"/>
              <a:t>atau</a:t>
            </a:r>
            <a:r>
              <a:rPr lang="en-US" dirty="0"/>
              <a:t> </a:t>
            </a:r>
            <a:r>
              <a:rPr lang="en-US" dirty="0" err="1"/>
              <a:t>pembuktiannya</a:t>
            </a:r>
            <a:r>
              <a:rPr lang="en-US" dirty="0"/>
              <a:t> (</a:t>
            </a:r>
            <a:r>
              <a:rPr lang="en-US" i="1" dirty="0"/>
              <a:t>Do not go beyond the evidence</a:t>
            </a:r>
            <a:r>
              <a:rPr lang="en-US" dirty="0"/>
              <a: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Autofit/>
          </a:bodyPr>
          <a:lstStyle/>
          <a:p>
            <a:pPr lvl="0"/>
            <a:r>
              <a:rPr lang="en-US" sz="3200" b="1" dirty="0" smtClean="0"/>
              <a:t/>
            </a:r>
            <a:br>
              <a:rPr lang="en-US" sz="3200" b="1" dirty="0" smtClean="0"/>
            </a:br>
            <a:r>
              <a:rPr lang="en-US" sz="3200" b="1" dirty="0" err="1" smtClean="0"/>
              <a:t>Premis</a:t>
            </a:r>
            <a:r>
              <a:rPr lang="en-US" sz="3200" b="1" dirty="0" smtClean="0"/>
              <a:t> </a:t>
            </a:r>
            <a:r>
              <a:rPr lang="en-US" sz="3200" b="1" dirty="0" err="1"/>
              <a:t>dan</a:t>
            </a:r>
            <a:r>
              <a:rPr lang="en-US" sz="3200" b="1" dirty="0"/>
              <a:t> </a:t>
            </a:r>
            <a:r>
              <a:rPr lang="en-US" sz="3200" b="1" dirty="0" err="1"/>
              <a:t>Kesimpulan</a:t>
            </a:r>
            <a:r>
              <a:rPr lang="en-US" sz="3200" dirty="0"/>
              <a:t/>
            </a:r>
            <a:br>
              <a:rPr lang="en-US" sz="3200" dirty="0"/>
            </a:br>
            <a:endParaRPr lang="en-US" sz="3200" dirty="0"/>
          </a:p>
        </p:txBody>
      </p:sp>
      <p:sp>
        <p:nvSpPr>
          <p:cNvPr id="3" name="Content Placeholder 2"/>
          <p:cNvSpPr>
            <a:spLocks noGrp="1"/>
          </p:cNvSpPr>
          <p:nvPr>
            <p:ph idx="1"/>
          </p:nvPr>
        </p:nvSpPr>
        <p:spPr>
          <a:xfrm>
            <a:off x="457200" y="1214422"/>
            <a:ext cx="8229600" cy="4911741"/>
          </a:xfrm>
        </p:spPr>
        <p:txBody>
          <a:bodyPr>
            <a:normAutofit fontScale="77500" lnSpcReduction="20000"/>
          </a:bodyPr>
          <a:lstStyle/>
          <a:p>
            <a:r>
              <a:rPr lang="en-US" dirty="0" err="1"/>
              <a:t>premis</a:t>
            </a:r>
            <a:r>
              <a:rPr lang="en-US" dirty="0"/>
              <a:t> </a:t>
            </a:r>
            <a:r>
              <a:rPr lang="en-US" dirty="0" err="1"/>
              <a:t>adalah</a:t>
            </a:r>
            <a:r>
              <a:rPr lang="en-US" dirty="0"/>
              <a:t> </a:t>
            </a:r>
            <a:r>
              <a:rPr lang="en-US" dirty="0" err="1"/>
              <a:t>pernyataan</a:t>
            </a:r>
            <a:r>
              <a:rPr lang="en-US" dirty="0"/>
              <a:t> yang </a:t>
            </a:r>
            <a:r>
              <a:rPr lang="en-US" dirty="0" err="1"/>
              <a:t>digunakan</a:t>
            </a:r>
            <a:r>
              <a:rPr lang="en-US" dirty="0"/>
              <a:t> </a:t>
            </a:r>
            <a:r>
              <a:rPr lang="en-US" dirty="0" err="1"/>
              <a:t>sebagai</a:t>
            </a:r>
            <a:r>
              <a:rPr lang="en-US" dirty="0"/>
              <a:t> </a:t>
            </a:r>
            <a:r>
              <a:rPr lang="en-US" dirty="0" err="1"/>
              <a:t>dasar</a:t>
            </a:r>
            <a:r>
              <a:rPr lang="en-US" dirty="0"/>
              <a:t> </a:t>
            </a:r>
            <a:r>
              <a:rPr lang="en-US" dirty="0" err="1"/>
              <a:t>untuk</a:t>
            </a:r>
            <a:r>
              <a:rPr lang="en-US" dirty="0"/>
              <a:t> </a:t>
            </a:r>
            <a:r>
              <a:rPr lang="en-US" dirty="0" err="1"/>
              <a:t>menarik</a:t>
            </a:r>
            <a:r>
              <a:rPr lang="en-US" dirty="0"/>
              <a:t> </a:t>
            </a:r>
            <a:r>
              <a:rPr lang="en-US" dirty="0" err="1"/>
              <a:t>sebuah</a:t>
            </a:r>
            <a:r>
              <a:rPr lang="en-US" dirty="0"/>
              <a:t> </a:t>
            </a:r>
            <a:r>
              <a:rPr lang="en-US" dirty="0" err="1"/>
              <a:t>pernyataan</a:t>
            </a:r>
            <a:r>
              <a:rPr lang="en-US" dirty="0"/>
              <a:t> yang </a:t>
            </a:r>
            <a:r>
              <a:rPr lang="en-US" dirty="0" err="1"/>
              <a:t>disebut</a:t>
            </a:r>
            <a:r>
              <a:rPr lang="en-US" dirty="0"/>
              <a:t> </a:t>
            </a:r>
            <a:r>
              <a:rPr lang="en-US" dirty="0" err="1"/>
              <a:t>kesimpulan</a:t>
            </a:r>
            <a:r>
              <a:rPr lang="en-US" dirty="0"/>
              <a:t>, </a:t>
            </a:r>
            <a:r>
              <a:rPr lang="en-US" dirty="0" err="1"/>
              <a:t>atau</a:t>
            </a:r>
            <a:r>
              <a:rPr lang="en-US" dirty="0"/>
              <a:t> </a:t>
            </a:r>
            <a:r>
              <a:rPr lang="en-US" dirty="0" err="1"/>
              <a:t>pernyataan</a:t>
            </a:r>
            <a:r>
              <a:rPr lang="en-US" dirty="0"/>
              <a:t> yang </a:t>
            </a:r>
            <a:r>
              <a:rPr lang="en-US" dirty="0" err="1"/>
              <a:t>digunakan</a:t>
            </a:r>
            <a:r>
              <a:rPr lang="en-US" dirty="0"/>
              <a:t> </a:t>
            </a:r>
            <a:r>
              <a:rPr lang="en-US" dirty="0" err="1"/>
              <a:t>untuk</a:t>
            </a:r>
            <a:r>
              <a:rPr lang="en-US" dirty="0"/>
              <a:t> </a:t>
            </a:r>
            <a:r>
              <a:rPr lang="en-US" dirty="0" err="1"/>
              <a:t>mendukung</a:t>
            </a:r>
            <a:r>
              <a:rPr lang="en-US" dirty="0"/>
              <a:t> </a:t>
            </a:r>
            <a:r>
              <a:rPr lang="en-US" dirty="0" err="1"/>
              <a:t>atau</a:t>
            </a:r>
            <a:r>
              <a:rPr lang="en-US" dirty="0"/>
              <a:t> </a:t>
            </a:r>
            <a:r>
              <a:rPr lang="en-US" dirty="0" err="1"/>
              <a:t>membenarkan</a:t>
            </a:r>
            <a:r>
              <a:rPr lang="en-US" dirty="0"/>
              <a:t> </a:t>
            </a:r>
            <a:r>
              <a:rPr lang="en-US" dirty="0" err="1"/>
              <a:t>atau</a:t>
            </a:r>
            <a:r>
              <a:rPr lang="en-US" dirty="0"/>
              <a:t> </a:t>
            </a:r>
            <a:r>
              <a:rPr lang="en-US" dirty="0" err="1"/>
              <a:t>membuktikan</a:t>
            </a:r>
            <a:r>
              <a:rPr lang="en-US" dirty="0"/>
              <a:t> </a:t>
            </a:r>
            <a:r>
              <a:rPr lang="en-US" dirty="0" err="1"/>
              <a:t>kebe­naran</a:t>
            </a:r>
            <a:r>
              <a:rPr lang="en-US" dirty="0"/>
              <a:t> </a:t>
            </a:r>
            <a:r>
              <a:rPr lang="en-US" dirty="0" err="1"/>
              <a:t>sebuah</a:t>
            </a:r>
            <a:r>
              <a:rPr lang="en-US" dirty="0"/>
              <a:t> </a:t>
            </a:r>
            <a:r>
              <a:rPr lang="en-US" dirty="0" err="1"/>
              <a:t>pernyataan</a:t>
            </a:r>
            <a:r>
              <a:rPr lang="en-US" dirty="0"/>
              <a:t> lain yang </a:t>
            </a:r>
            <a:r>
              <a:rPr lang="en-US" dirty="0" err="1"/>
              <a:t>disebut</a:t>
            </a:r>
            <a:r>
              <a:rPr lang="en-US" dirty="0"/>
              <a:t> </a:t>
            </a:r>
            <a:r>
              <a:rPr lang="en-US" dirty="0" err="1"/>
              <a:t>kesimpulan</a:t>
            </a:r>
            <a:r>
              <a:rPr lang="en-US" dirty="0"/>
              <a:t> (</a:t>
            </a:r>
            <a:r>
              <a:rPr lang="en-US" dirty="0" err="1"/>
              <a:t>sebuah</a:t>
            </a:r>
            <a:r>
              <a:rPr lang="en-US" dirty="0"/>
              <a:t> </a:t>
            </a:r>
            <a:r>
              <a:rPr lang="en-US" dirty="0" err="1"/>
              <a:t>pendirian</a:t>
            </a:r>
            <a:r>
              <a:rPr lang="en-US" dirty="0"/>
              <a:t> </a:t>
            </a:r>
            <a:r>
              <a:rPr lang="en-US" dirty="0" err="1"/>
              <a:t>atau</a:t>
            </a:r>
            <a:r>
              <a:rPr lang="en-US" dirty="0"/>
              <a:t> </a:t>
            </a:r>
            <a:r>
              <a:rPr lang="en-US" dirty="0" err="1"/>
              <a:t>pendapat</a:t>
            </a:r>
            <a:r>
              <a:rPr lang="en-US" dirty="0" smtClean="0"/>
              <a:t>).</a:t>
            </a:r>
          </a:p>
          <a:p>
            <a:endParaRPr lang="en-US" dirty="0"/>
          </a:p>
          <a:p>
            <a:r>
              <a:rPr lang="en-US" dirty="0" smtClean="0"/>
              <a:t> </a:t>
            </a:r>
            <a:r>
              <a:rPr lang="en-US" dirty="0" err="1"/>
              <a:t>Kesimpulan</a:t>
            </a:r>
            <a:r>
              <a:rPr lang="en-US" dirty="0"/>
              <a:t> </a:t>
            </a:r>
            <a:r>
              <a:rPr lang="en-US" dirty="0" err="1"/>
              <a:t>adalah</a:t>
            </a:r>
            <a:r>
              <a:rPr lang="en-US" dirty="0"/>
              <a:t> </a:t>
            </a:r>
            <a:r>
              <a:rPr lang="en-US" dirty="0" err="1"/>
              <a:t>sebuah</a:t>
            </a:r>
            <a:r>
              <a:rPr lang="en-US" dirty="0"/>
              <a:t> </a:t>
            </a:r>
            <a:r>
              <a:rPr lang="en-US" dirty="0" err="1"/>
              <a:t>pernyataan</a:t>
            </a:r>
            <a:r>
              <a:rPr lang="en-US" dirty="0"/>
              <a:t> yang </a:t>
            </a:r>
            <a:r>
              <a:rPr lang="en-US" dirty="0" err="1"/>
              <a:t>ditarik</a:t>
            </a:r>
            <a:r>
              <a:rPr lang="en-US" dirty="0"/>
              <a:t> </a:t>
            </a:r>
            <a:r>
              <a:rPr lang="en-US" dirty="0" err="1"/>
              <a:t>berdasarkan</a:t>
            </a:r>
            <a:r>
              <a:rPr lang="en-US" dirty="0"/>
              <a:t> </a:t>
            </a:r>
            <a:r>
              <a:rPr lang="en-US" dirty="0" err="1"/>
              <a:t>sebuah</a:t>
            </a:r>
            <a:r>
              <a:rPr lang="en-US" dirty="0"/>
              <a:t> </a:t>
            </a:r>
            <a:r>
              <a:rPr lang="en-US" dirty="0" err="1"/>
              <a:t>atau</a:t>
            </a:r>
            <a:r>
              <a:rPr lang="en-US" dirty="0"/>
              <a:t> </a:t>
            </a:r>
            <a:r>
              <a:rPr lang="en-US" dirty="0" err="1"/>
              <a:t>beberapa</a:t>
            </a:r>
            <a:r>
              <a:rPr lang="en-US" dirty="0"/>
              <a:t> </a:t>
            </a:r>
            <a:r>
              <a:rPr lang="en-US" dirty="0" err="1"/>
              <a:t>pernyataan</a:t>
            </a:r>
            <a:r>
              <a:rPr lang="en-US" dirty="0"/>
              <a:t> yang </a:t>
            </a:r>
            <a:r>
              <a:rPr lang="en-US" dirty="0" err="1"/>
              <a:t>disebut</a:t>
            </a:r>
            <a:r>
              <a:rPr lang="en-US" dirty="0"/>
              <a:t> </a:t>
            </a:r>
            <a:r>
              <a:rPr lang="en-US" dirty="0" err="1"/>
              <a:t>premis</a:t>
            </a:r>
            <a:r>
              <a:rPr lang="en-US" dirty="0"/>
              <a:t>. </a:t>
            </a:r>
            <a:r>
              <a:rPr lang="en-US" dirty="0" err="1"/>
              <a:t>Dengan</a:t>
            </a:r>
            <a:r>
              <a:rPr lang="en-US" dirty="0"/>
              <a:t> </a:t>
            </a:r>
            <a:r>
              <a:rPr lang="en-US" dirty="0" err="1"/>
              <a:t>demikian</a:t>
            </a:r>
            <a:r>
              <a:rPr lang="en-US" dirty="0"/>
              <a:t>, </a:t>
            </a:r>
            <a:r>
              <a:rPr lang="en-US" dirty="0" err="1"/>
              <a:t>premis</a:t>
            </a:r>
            <a:r>
              <a:rPr lang="en-US" dirty="0"/>
              <a:t> </a:t>
            </a:r>
            <a:r>
              <a:rPr lang="en-US" dirty="0" err="1"/>
              <a:t>dan</a:t>
            </a:r>
            <a:r>
              <a:rPr lang="en-US" dirty="0"/>
              <a:t> </a:t>
            </a:r>
            <a:r>
              <a:rPr lang="en-US" dirty="0" err="1"/>
              <a:t>kesimpulan</a:t>
            </a:r>
            <a:r>
              <a:rPr lang="en-US" dirty="0"/>
              <a:t> </a:t>
            </a:r>
            <a:r>
              <a:rPr lang="en-US" dirty="0" err="1"/>
              <a:t>adalah</a:t>
            </a:r>
            <a:r>
              <a:rPr lang="en-US" dirty="0"/>
              <a:t> </a:t>
            </a:r>
            <a:r>
              <a:rPr lang="en-US" dirty="0" err="1"/>
              <a:t>pengertian-pengertian</a:t>
            </a:r>
            <a:r>
              <a:rPr lang="en-US" dirty="0"/>
              <a:t> </a:t>
            </a:r>
            <a:r>
              <a:rPr lang="en-US" dirty="0" err="1"/>
              <a:t>korelatif</a:t>
            </a:r>
            <a:r>
              <a:rPr lang="en-US" dirty="0"/>
              <a:t>, </a:t>
            </a:r>
            <a:r>
              <a:rPr lang="en-US" dirty="0" err="1"/>
              <a:t>artinya</a:t>
            </a:r>
            <a:r>
              <a:rPr lang="en-US" dirty="0"/>
              <a:t> </a:t>
            </a:r>
            <a:r>
              <a:rPr lang="en-US" dirty="0" err="1"/>
              <a:t>pengertian-pengertian</a:t>
            </a:r>
            <a:r>
              <a:rPr lang="en-US" dirty="0"/>
              <a:t> yang </a:t>
            </a:r>
            <a:r>
              <a:rPr lang="en-US" dirty="0" err="1"/>
              <a:t>selalu</a:t>
            </a:r>
            <a:r>
              <a:rPr lang="en-US" dirty="0"/>
              <a:t> </a:t>
            </a:r>
            <a:r>
              <a:rPr lang="en-US" dirty="0" err="1"/>
              <a:t>berkaitan</a:t>
            </a:r>
            <a:r>
              <a:rPr lang="en-US" dirty="0"/>
              <a:t> </a:t>
            </a:r>
            <a:r>
              <a:rPr lang="en-US" dirty="0" err="1"/>
              <a:t>satu</a:t>
            </a:r>
            <a:r>
              <a:rPr lang="en-US" dirty="0"/>
              <a:t> </a:t>
            </a:r>
            <a:r>
              <a:rPr lang="en-US" dirty="0" err="1"/>
              <a:t>dengan</a:t>
            </a:r>
            <a:r>
              <a:rPr lang="en-US" dirty="0"/>
              <a:t> yang </a:t>
            </a:r>
            <a:r>
              <a:rPr lang="en-US" dirty="0" err="1"/>
              <a:t>lainnya</a:t>
            </a:r>
            <a:r>
              <a:rPr lang="en-US" dirty="0"/>
              <a:t>, </a:t>
            </a:r>
            <a:r>
              <a:rPr lang="en-US" dirty="0" err="1"/>
              <a:t>dan</a:t>
            </a:r>
            <a:r>
              <a:rPr lang="en-US" dirty="0"/>
              <a:t> </a:t>
            </a:r>
            <a:r>
              <a:rPr lang="en-US" dirty="0" err="1"/>
              <a:t>masing-masing</a:t>
            </a:r>
            <a:r>
              <a:rPr lang="en-US" dirty="0"/>
              <a:t> </a:t>
            </a:r>
            <a:r>
              <a:rPr lang="en-US" dirty="0" err="1"/>
              <a:t>tidak</a:t>
            </a:r>
            <a:r>
              <a:rPr lang="en-US" dirty="0"/>
              <a:t> </a:t>
            </a:r>
            <a:r>
              <a:rPr lang="en-US" dirty="0" err="1"/>
              <a:t>dapat</a:t>
            </a:r>
            <a:r>
              <a:rPr lang="en-US" dirty="0"/>
              <a:t> </a:t>
            </a:r>
            <a:r>
              <a:rPr lang="en-US" dirty="0" err="1"/>
              <a:t>berdiri</a:t>
            </a:r>
            <a:r>
              <a:rPr lang="en-US" dirty="0"/>
              <a:t> </a:t>
            </a:r>
            <a:r>
              <a:rPr lang="en-US" dirty="0" err="1"/>
              <a:t>sendiri</a:t>
            </a:r>
            <a:r>
              <a:rPr lang="en-US" dirty="0"/>
              <a:t>, </a:t>
            </a:r>
            <a:r>
              <a:rPr lang="en-US" dirty="0" err="1"/>
              <a:t>seperti</a:t>
            </a:r>
            <a:r>
              <a:rPr lang="en-US" dirty="0"/>
              <a:t> </a:t>
            </a:r>
            <a:r>
              <a:rPr lang="en-US" dirty="0" err="1"/>
              <a:t>misalnya</a:t>
            </a:r>
            <a:r>
              <a:rPr lang="en-US" dirty="0"/>
              <a:t> </a:t>
            </a:r>
            <a:r>
              <a:rPr lang="en-US" dirty="0" err="1"/>
              <a:t>pengertian-pengertian</a:t>
            </a:r>
            <a:r>
              <a:rPr lang="en-US" dirty="0"/>
              <a:t> </a:t>
            </a:r>
            <a:r>
              <a:rPr lang="en-US" dirty="0" err="1"/>
              <a:t>suami</a:t>
            </a:r>
            <a:r>
              <a:rPr lang="en-US" dirty="0"/>
              <a:t> </a:t>
            </a:r>
            <a:r>
              <a:rPr lang="en-US" dirty="0" err="1"/>
              <a:t>dan</a:t>
            </a:r>
            <a:r>
              <a:rPr lang="en-US" dirty="0"/>
              <a:t> </a:t>
            </a:r>
            <a:r>
              <a:rPr lang="en-US" dirty="0" err="1"/>
              <a:t>istri</a:t>
            </a:r>
            <a:r>
              <a:rPr lang="en-US" dirty="0"/>
              <a:t>.</a:t>
            </a:r>
          </a:p>
          <a:p>
            <a:r>
              <a:rPr lang="en-US" dirty="0"/>
              <a:t>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Argumen</a:t>
            </a:r>
            <a:r>
              <a:rPr lang="en-US" dirty="0" smtClean="0"/>
              <a:t>/</a:t>
            </a:r>
            <a:r>
              <a:rPr lang="en-US" dirty="0" err="1"/>
              <a:t>A</a:t>
            </a:r>
            <a:r>
              <a:rPr lang="en-US" dirty="0" err="1" smtClean="0"/>
              <a:t>rgumentasi</a:t>
            </a:r>
            <a:endParaRPr lang="en-US" dirty="0"/>
          </a:p>
        </p:txBody>
      </p:sp>
      <p:sp>
        <p:nvSpPr>
          <p:cNvPr id="3" name="Content Placeholder 2"/>
          <p:cNvSpPr>
            <a:spLocks noGrp="1"/>
          </p:cNvSpPr>
          <p:nvPr>
            <p:ph idx="1"/>
          </p:nvPr>
        </p:nvSpPr>
        <p:spPr/>
        <p:txBody>
          <a:bodyPr>
            <a:normAutofit fontScale="92500" lnSpcReduction="20000"/>
          </a:bodyPr>
          <a:lstStyle/>
          <a:p>
            <a:r>
              <a:rPr lang="en-US" b="1" dirty="0" err="1"/>
              <a:t>Kesatuan</a:t>
            </a:r>
            <a:r>
              <a:rPr lang="en-US" b="1" dirty="0"/>
              <a:t> </a:t>
            </a:r>
            <a:r>
              <a:rPr lang="en-US" b="1" dirty="0" err="1"/>
              <a:t>kumpulan</a:t>
            </a:r>
            <a:r>
              <a:rPr lang="en-US" b="1" dirty="0"/>
              <a:t> </a:t>
            </a:r>
            <a:r>
              <a:rPr lang="en-US" b="1" dirty="0" err="1"/>
              <a:t>pernyataan</a:t>
            </a:r>
            <a:r>
              <a:rPr lang="en-US" b="1" dirty="0"/>
              <a:t> yang </a:t>
            </a:r>
            <a:r>
              <a:rPr lang="en-US" b="1" dirty="0" err="1"/>
              <a:t>dinamakan</a:t>
            </a:r>
            <a:r>
              <a:rPr lang="en-US" b="1" dirty="0"/>
              <a:t> </a:t>
            </a:r>
            <a:r>
              <a:rPr lang="en-US" b="1" dirty="0" err="1"/>
              <a:t>premis</a:t>
            </a:r>
            <a:r>
              <a:rPr lang="en-US" b="1" dirty="0"/>
              <a:t> </a:t>
            </a:r>
            <a:r>
              <a:rPr lang="en-US" b="1" dirty="0" err="1"/>
              <a:t>atau</a:t>
            </a:r>
            <a:r>
              <a:rPr lang="en-US" b="1" dirty="0"/>
              <a:t> </a:t>
            </a:r>
            <a:r>
              <a:rPr lang="en-US" b="1" dirty="0" err="1"/>
              <a:t>premis-premis</a:t>
            </a:r>
            <a:r>
              <a:rPr lang="en-US" b="1" dirty="0"/>
              <a:t> </a:t>
            </a:r>
            <a:r>
              <a:rPr lang="en-US" b="1" dirty="0" err="1"/>
              <a:t>dan</a:t>
            </a:r>
            <a:r>
              <a:rPr lang="en-US" b="1" dirty="0"/>
              <a:t> </a:t>
            </a:r>
            <a:r>
              <a:rPr lang="en-US" b="1" dirty="0" err="1"/>
              <a:t>kesimpulan</a:t>
            </a:r>
            <a:r>
              <a:rPr lang="en-US" b="1" dirty="0"/>
              <a:t> yang </a:t>
            </a:r>
            <a:r>
              <a:rPr lang="en-US" b="1" dirty="0" err="1"/>
              <a:t>dihasilkan</a:t>
            </a:r>
            <a:r>
              <a:rPr lang="en-US" b="1" dirty="0"/>
              <a:t> </a:t>
            </a:r>
            <a:r>
              <a:rPr lang="en-US" b="1" dirty="0" err="1"/>
              <a:t>oleh</a:t>
            </a:r>
            <a:r>
              <a:rPr lang="en-US" b="1" dirty="0"/>
              <a:t> </a:t>
            </a:r>
            <a:r>
              <a:rPr lang="en-US" b="1" dirty="0" err="1"/>
              <a:t>kegiatan</a:t>
            </a:r>
            <a:r>
              <a:rPr lang="en-US" b="1" dirty="0"/>
              <a:t> </a:t>
            </a:r>
            <a:r>
              <a:rPr lang="en-US" b="1" dirty="0" err="1"/>
              <a:t>menalar</a:t>
            </a:r>
            <a:r>
              <a:rPr lang="en-US" b="1" dirty="0"/>
              <a:t> </a:t>
            </a:r>
            <a:r>
              <a:rPr lang="en-US" b="1" dirty="0" err="1"/>
              <a:t>itu</a:t>
            </a:r>
            <a:r>
              <a:rPr lang="en-US" b="1" dirty="0"/>
              <a:t> </a:t>
            </a:r>
            <a:r>
              <a:rPr lang="en-US" b="1" dirty="0" err="1"/>
              <a:t>dinamakan</a:t>
            </a:r>
            <a:r>
              <a:rPr lang="en-US" b="1" dirty="0"/>
              <a:t> </a:t>
            </a:r>
            <a:r>
              <a:rPr lang="en-US" b="1" dirty="0" err="1"/>
              <a:t>argumen</a:t>
            </a:r>
            <a:r>
              <a:rPr lang="en-US" b="1" dirty="0"/>
              <a:t> </a:t>
            </a:r>
            <a:r>
              <a:rPr lang="en-US" b="1" dirty="0" err="1"/>
              <a:t>atau</a:t>
            </a:r>
            <a:r>
              <a:rPr lang="en-US" b="1" dirty="0"/>
              <a:t> </a:t>
            </a:r>
            <a:r>
              <a:rPr lang="en-US" b="1" dirty="0" err="1"/>
              <a:t>argumentasi</a:t>
            </a:r>
            <a:r>
              <a:rPr lang="en-US" b="1" dirty="0"/>
              <a:t>. </a:t>
            </a:r>
            <a:endParaRPr lang="en-US" b="1" dirty="0" smtClean="0"/>
          </a:p>
          <a:p>
            <a:r>
              <a:rPr lang="en-US" dirty="0" err="1" smtClean="0"/>
              <a:t>Jadi</a:t>
            </a:r>
            <a:r>
              <a:rPr lang="en-US" dirty="0"/>
              <a:t>, </a:t>
            </a:r>
            <a:r>
              <a:rPr lang="en-US" dirty="0" err="1"/>
              <a:t>argumen</a:t>
            </a:r>
            <a:r>
              <a:rPr lang="en-US" dirty="0"/>
              <a:t> </a:t>
            </a:r>
            <a:r>
              <a:rPr lang="en-US" dirty="0" err="1"/>
              <a:t>adalah</a:t>
            </a:r>
            <a:r>
              <a:rPr lang="en-US" dirty="0"/>
              <a:t> </a:t>
            </a:r>
            <a:r>
              <a:rPr lang="en-US" dirty="0" err="1"/>
              <a:t>sekelompok</a:t>
            </a:r>
            <a:r>
              <a:rPr lang="en-US" dirty="0"/>
              <a:t> </a:t>
            </a:r>
            <a:r>
              <a:rPr lang="en-US" dirty="0" err="1"/>
              <a:t>pernyataan</a:t>
            </a:r>
            <a:r>
              <a:rPr lang="en-US" dirty="0"/>
              <a:t> yang </a:t>
            </a:r>
            <a:r>
              <a:rPr lang="en-US" dirty="0" err="1"/>
              <a:t>di</a:t>
            </a:r>
            <a:r>
              <a:rPr lang="en-US" dirty="0"/>
              <a:t> </a:t>
            </a:r>
            <a:r>
              <a:rPr lang="en-US" dirty="0" err="1"/>
              <a:t>dalamnya</a:t>
            </a:r>
            <a:r>
              <a:rPr lang="en-US" dirty="0"/>
              <a:t> </a:t>
            </a:r>
            <a:r>
              <a:rPr lang="en-US" dirty="0" err="1"/>
              <a:t>terdapat</a:t>
            </a:r>
            <a:r>
              <a:rPr lang="en-US" dirty="0"/>
              <a:t> </a:t>
            </a:r>
            <a:r>
              <a:rPr lang="en-US" dirty="0" err="1"/>
              <a:t>satu</a:t>
            </a:r>
            <a:r>
              <a:rPr lang="en-US" dirty="0"/>
              <a:t> </a:t>
            </a:r>
            <a:r>
              <a:rPr lang="en-US" dirty="0" err="1"/>
              <a:t>pernyataan</a:t>
            </a:r>
            <a:r>
              <a:rPr lang="en-US" dirty="0"/>
              <a:t> yang </a:t>
            </a:r>
            <a:r>
              <a:rPr lang="en-US" dirty="0" err="1"/>
              <a:t>dinamakan</a:t>
            </a:r>
            <a:r>
              <a:rPr lang="en-US" dirty="0"/>
              <a:t> </a:t>
            </a:r>
            <a:r>
              <a:rPr lang="en-US" dirty="0" err="1"/>
              <a:t>kesimpulan</a:t>
            </a:r>
            <a:r>
              <a:rPr lang="en-US" dirty="0"/>
              <a:t> yang </a:t>
            </a:r>
            <a:r>
              <a:rPr lang="en-US" dirty="0" err="1"/>
              <a:t>diterima</a:t>
            </a:r>
            <a:r>
              <a:rPr lang="en-US" dirty="0"/>
              <a:t> </a:t>
            </a:r>
            <a:r>
              <a:rPr lang="en-US" dirty="0" err="1"/>
              <a:t>sebagai</a:t>
            </a:r>
            <a:r>
              <a:rPr lang="en-US" dirty="0"/>
              <a:t> </a:t>
            </a:r>
            <a:r>
              <a:rPr lang="en-US" dirty="0" err="1"/>
              <a:t>kesimpulan</a:t>
            </a:r>
            <a:r>
              <a:rPr lang="en-US" dirty="0"/>
              <a:t> </a:t>
            </a:r>
            <a:r>
              <a:rPr lang="en-US" dirty="0" err="1"/>
              <a:t>berdasarkan</a:t>
            </a:r>
            <a:r>
              <a:rPr lang="en-US" dirty="0"/>
              <a:t> </a:t>
            </a:r>
            <a:r>
              <a:rPr lang="en-US" dirty="0" err="1"/>
              <a:t>pernyataan</a:t>
            </a:r>
            <a:r>
              <a:rPr lang="en-US" dirty="0"/>
              <a:t> </a:t>
            </a:r>
            <a:r>
              <a:rPr lang="en-US" dirty="0" err="1"/>
              <a:t>atau</a:t>
            </a:r>
            <a:r>
              <a:rPr lang="en-US" dirty="0"/>
              <a:t> </a:t>
            </a:r>
            <a:r>
              <a:rPr lang="en-US" dirty="0" err="1"/>
              <a:t>pernyataan-pernyataan</a:t>
            </a:r>
            <a:r>
              <a:rPr lang="en-US" dirty="0"/>
              <a:t> </a:t>
            </a:r>
            <a:r>
              <a:rPr lang="en-US" dirty="0" err="1"/>
              <a:t>lainnya</a:t>
            </a:r>
            <a:r>
              <a:rPr lang="en-US" dirty="0"/>
              <a:t> </a:t>
            </a:r>
            <a:r>
              <a:rPr lang="en-US" dirty="0" err="1"/>
              <a:t>dari</a:t>
            </a:r>
            <a:r>
              <a:rPr lang="en-US" dirty="0"/>
              <a:t> </a:t>
            </a:r>
            <a:r>
              <a:rPr lang="en-US" dirty="0" err="1"/>
              <a:t>kelompok</a:t>
            </a:r>
            <a:r>
              <a:rPr lang="en-US" dirty="0"/>
              <a:t> </a:t>
            </a:r>
            <a:r>
              <a:rPr lang="en-US" dirty="0" err="1"/>
              <a:t>pernyataan</a:t>
            </a:r>
            <a:r>
              <a:rPr lang="en-US" dirty="0"/>
              <a:t> </a:t>
            </a:r>
            <a:r>
              <a:rPr lang="en-US" dirty="0" err="1"/>
              <a:t>itu</a:t>
            </a:r>
            <a:r>
              <a:rPr lang="en-US" dirty="0"/>
              <a:t> yang </a:t>
            </a:r>
            <a:r>
              <a:rPr lang="en-US" dirty="0" err="1"/>
              <a:t>dinamakan</a:t>
            </a:r>
            <a:r>
              <a:rPr lang="en-US" dirty="0"/>
              <a:t> </a:t>
            </a:r>
            <a:r>
              <a:rPr lang="en-US" dirty="0" err="1"/>
              <a:t>premis</a:t>
            </a:r>
            <a:r>
              <a:rPr lang="en-US" dirty="0"/>
              <a:t> </a:t>
            </a:r>
            <a:r>
              <a:rPr lang="en-US" dirty="0" err="1"/>
              <a:t>atau</a:t>
            </a:r>
            <a:r>
              <a:rPr lang="en-US" dirty="0"/>
              <a:t> </a:t>
            </a:r>
            <a:r>
              <a:rPr lang="en-US" dirty="0" err="1"/>
              <a:t>premis-premis</a:t>
            </a:r>
            <a:r>
              <a:rPr lang="en-US" dirty="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Empat</a:t>
            </a:r>
            <a:r>
              <a:rPr lang="en-US" b="1" dirty="0" smtClean="0"/>
              <a:t> </a:t>
            </a:r>
            <a:r>
              <a:rPr lang="en-US" b="1" dirty="0" err="1" smtClean="0"/>
              <a:t>Teori</a:t>
            </a:r>
            <a:r>
              <a:rPr lang="en-US" b="1" dirty="0" smtClean="0"/>
              <a:t> </a:t>
            </a:r>
            <a:r>
              <a:rPr lang="en-US" b="1" dirty="0" err="1"/>
              <a:t>Kebenaran</a:t>
            </a:r>
            <a:endParaRPr lang="en-US" dirty="0"/>
          </a:p>
        </p:txBody>
      </p:sp>
      <p:sp>
        <p:nvSpPr>
          <p:cNvPr id="3" name="Content Placeholder 2"/>
          <p:cNvSpPr>
            <a:spLocks noGrp="1"/>
          </p:cNvSpPr>
          <p:nvPr>
            <p:ph idx="1"/>
          </p:nvPr>
        </p:nvSpPr>
        <p:spPr/>
        <p:txBody>
          <a:bodyPr>
            <a:normAutofit fontScale="77500" lnSpcReduction="20000"/>
          </a:bodyPr>
          <a:lstStyle/>
          <a:p>
            <a:pPr lvl="0"/>
            <a:r>
              <a:rPr lang="en-US" b="1" dirty="0" err="1"/>
              <a:t>Teori</a:t>
            </a:r>
            <a:r>
              <a:rPr lang="en-US" b="1" dirty="0"/>
              <a:t> </a:t>
            </a:r>
            <a:r>
              <a:rPr lang="en-US" b="1" dirty="0" err="1"/>
              <a:t>Korespondensi</a:t>
            </a:r>
            <a:r>
              <a:rPr lang="en-US" b="1" dirty="0"/>
              <a:t> yang </a:t>
            </a:r>
            <a:r>
              <a:rPr lang="en-US" b="1" dirty="0" err="1"/>
              <a:t>menyatakan</a:t>
            </a:r>
            <a:r>
              <a:rPr lang="en-US" b="1" dirty="0"/>
              <a:t> </a:t>
            </a:r>
            <a:r>
              <a:rPr lang="en-US" b="1" dirty="0" err="1"/>
              <a:t>bahwa</a:t>
            </a:r>
            <a:r>
              <a:rPr lang="en-US" b="1" dirty="0"/>
              <a:t> </a:t>
            </a:r>
            <a:r>
              <a:rPr lang="en-US" b="1" dirty="0" err="1"/>
              <a:t>sebuah</a:t>
            </a:r>
            <a:r>
              <a:rPr lang="en-US" b="1" dirty="0"/>
              <a:t> </a:t>
            </a:r>
            <a:r>
              <a:rPr lang="en-US" b="1" dirty="0" err="1"/>
              <a:t>pernyataan</a:t>
            </a:r>
            <a:r>
              <a:rPr lang="en-US" b="1" dirty="0"/>
              <a:t> </a:t>
            </a:r>
            <a:r>
              <a:rPr lang="en-US" b="1" dirty="0" err="1"/>
              <a:t>adalah</a:t>
            </a:r>
            <a:r>
              <a:rPr lang="en-US" b="1" dirty="0"/>
              <a:t> </a:t>
            </a:r>
            <a:r>
              <a:rPr lang="en-US" b="1" dirty="0" err="1" smtClean="0"/>
              <a:t>be‘nar</a:t>
            </a:r>
            <a:r>
              <a:rPr lang="en-US" b="1" dirty="0" smtClean="0"/>
              <a:t> </a:t>
            </a:r>
            <a:r>
              <a:rPr lang="en-US" b="1" dirty="0" err="1"/>
              <a:t>jika</a:t>
            </a:r>
            <a:r>
              <a:rPr lang="en-US" b="1" dirty="0"/>
              <a:t> </a:t>
            </a:r>
            <a:r>
              <a:rPr lang="en-US" b="1" dirty="0" err="1"/>
              <a:t>isinya</a:t>
            </a:r>
            <a:r>
              <a:rPr lang="en-US" b="1" dirty="0"/>
              <a:t> </a:t>
            </a:r>
            <a:r>
              <a:rPr lang="en-US" b="1" dirty="0" err="1"/>
              <a:t>sesuai</a:t>
            </a:r>
            <a:r>
              <a:rPr lang="en-US" b="1" dirty="0"/>
              <a:t> </a:t>
            </a:r>
            <a:r>
              <a:rPr lang="en-US" b="1" dirty="0" err="1"/>
              <a:t>dengan</a:t>
            </a:r>
            <a:r>
              <a:rPr lang="en-US" b="1" dirty="0"/>
              <a:t> </a:t>
            </a:r>
            <a:r>
              <a:rPr lang="en-US" b="1" dirty="0" err="1"/>
              <a:t>atau</a:t>
            </a:r>
            <a:r>
              <a:rPr lang="en-US" b="1" dirty="0"/>
              <a:t> </a:t>
            </a:r>
            <a:r>
              <a:rPr lang="en-US" b="1" dirty="0" err="1"/>
              <a:t>mencerminkan</a:t>
            </a:r>
            <a:r>
              <a:rPr lang="en-US" b="1" dirty="0"/>
              <a:t> </a:t>
            </a:r>
            <a:r>
              <a:rPr lang="en-US" b="1" dirty="0" err="1"/>
              <a:t>kenyataannya</a:t>
            </a:r>
            <a:r>
              <a:rPr lang="en-US" b="1" dirty="0"/>
              <a:t> </a:t>
            </a:r>
            <a:r>
              <a:rPr lang="en-US" b="1" dirty="0" err="1"/>
              <a:t>sebagaimana</a:t>
            </a:r>
            <a:r>
              <a:rPr lang="en-US" b="1" dirty="0"/>
              <a:t> </a:t>
            </a:r>
            <a:r>
              <a:rPr lang="en-US" b="1" dirty="0" err="1"/>
              <a:t>adanya</a:t>
            </a:r>
            <a:r>
              <a:rPr lang="en-US" b="1" dirty="0"/>
              <a:t>.</a:t>
            </a:r>
            <a:endParaRPr lang="en-US" dirty="0"/>
          </a:p>
          <a:p>
            <a:pPr lvl="0"/>
            <a:r>
              <a:rPr lang="en-US" b="1" dirty="0" err="1"/>
              <a:t>Teori</a:t>
            </a:r>
            <a:r>
              <a:rPr lang="en-US" b="1" dirty="0"/>
              <a:t> </a:t>
            </a:r>
            <a:r>
              <a:rPr lang="en-US" b="1" dirty="0" err="1"/>
              <a:t>Koherensi</a:t>
            </a:r>
            <a:r>
              <a:rPr lang="en-US" b="1" dirty="0"/>
              <a:t> yang </a:t>
            </a:r>
            <a:r>
              <a:rPr lang="en-US" b="1" dirty="0" err="1"/>
              <a:t>menyatakan</a:t>
            </a:r>
            <a:r>
              <a:rPr lang="en-US" b="1" dirty="0"/>
              <a:t> </a:t>
            </a:r>
            <a:r>
              <a:rPr lang="en-US" b="1" dirty="0" err="1"/>
              <a:t>bahwa</a:t>
            </a:r>
            <a:r>
              <a:rPr lang="en-US" b="1" dirty="0"/>
              <a:t> </a:t>
            </a:r>
            <a:r>
              <a:rPr lang="en-US" b="1" dirty="0" err="1"/>
              <a:t>kebenaran</a:t>
            </a:r>
            <a:r>
              <a:rPr lang="en-US" b="1" dirty="0"/>
              <a:t> </a:t>
            </a:r>
            <a:r>
              <a:rPr lang="en-US" b="1" dirty="0" err="1"/>
              <a:t>adalah</a:t>
            </a:r>
            <a:r>
              <a:rPr lang="en-US" b="1" dirty="0"/>
              <a:t> </a:t>
            </a:r>
            <a:r>
              <a:rPr lang="en-US" b="1" dirty="0" err="1"/>
              <a:t>kesesuaian</a:t>
            </a:r>
            <a:r>
              <a:rPr lang="en-US" b="1" dirty="0"/>
              <a:t> </a:t>
            </a:r>
            <a:r>
              <a:rPr lang="en-US" b="1" dirty="0" err="1"/>
              <a:t>antara</a:t>
            </a:r>
            <a:r>
              <a:rPr lang="en-US" b="1" dirty="0"/>
              <a:t> </a:t>
            </a:r>
            <a:r>
              <a:rPr lang="en-US" b="1" dirty="0" err="1"/>
              <a:t>sebuah</a:t>
            </a:r>
            <a:r>
              <a:rPr lang="en-US" b="1" dirty="0"/>
              <a:t> </a:t>
            </a:r>
            <a:r>
              <a:rPr lang="en-US" b="1" dirty="0" err="1"/>
              <a:t>pernyataan</a:t>
            </a:r>
            <a:r>
              <a:rPr lang="en-US" b="1" dirty="0"/>
              <a:t> </a:t>
            </a:r>
            <a:r>
              <a:rPr lang="en-US" b="1" dirty="0" err="1"/>
              <a:t>dengan</a:t>
            </a:r>
            <a:r>
              <a:rPr lang="en-US" b="1" dirty="0"/>
              <a:t> </a:t>
            </a:r>
            <a:r>
              <a:rPr lang="en-US" b="1" dirty="0" err="1"/>
              <a:t>pernyataan-pernyataan</a:t>
            </a:r>
            <a:r>
              <a:rPr lang="en-US" b="1" dirty="0"/>
              <a:t> </a:t>
            </a:r>
            <a:r>
              <a:rPr lang="en-US" b="1" dirty="0" err="1"/>
              <a:t>lainnya</a:t>
            </a:r>
            <a:r>
              <a:rPr lang="en-US" b="1" dirty="0"/>
              <a:t> yang </a:t>
            </a:r>
            <a:r>
              <a:rPr lang="en-US" b="1" dirty="0" err="1"/>
              <a:t>sudah</a:t>
            </a:r>
            <a:r>
              <a:rPr lang="en-US" b="1" dirty="0"/>
              <a:t> </a:t>
            </a:r>
            <a:r>
              <a:rPr lang="en-US" b="1" dirty="0" err="1"/>
              <a:t>diteri­ma</a:t>
            </a:r>
            <a:r>
              <a:rPr lang="en-US" b="1" dirty="0"/>
              <a:t> </a:t>
            </a:r>
            <a:r>
              <a:rPr lang="en-US" b="1" dirty="0" err="1"/>
              <a:t>sebagai</a:t>
            </a:r>
            <a:r>
              <a:rPr lang="en-US" b="1" dirty="0"/>
              <a:t> </a:t>
            </a:r>
            <a:r>
              <a:rPr lang="en-US" b="1" dirty="0" err="1"/>
              <a:t>benar</a:t>
            </a:r>
            <a:r>
              <a:rPr lang="en-US" b="1" dirty="0"/>
              <a:t>.</a:t>
            </a:r>
            <a:endParaRPr lang="en-US" dirty="0"/>
          </a:p>
          <a:p>
            <a:pPr lvl="0"/>
            <a:r>
              <a:rPr lang="en-US" b="1" dirty="0" err="1"/>
              <a:t>Teori</a:t>
            </a:r>
            <a:r>
              <a:rPr lang="en-US" b="1" dirty="0"/>
              <a:t> </a:t>
            </a:r>
            <a:r>
              <a:rPr lang="en-US" b="1" dirty="0" err="1"/>
              <a:t>Pragmatik</a:t>
            </a:r>
            <a:r>
              <a:rPr lang="en-US" b="1" dirty="0"/>
              <a:t> yang </a:t>
            </a:r>
            <a:r>
              <a:rPr lang="en-US" b="1" dirty="0" err="1"/>
              <a:t>menyatakan</a:t>
            </a:r>
            <a:r>
              <a:rPr lang="en-US" b="1" dirty="0"/>
              <a:t> </a:t>
            </a:r>
            <a:r>
              <a:rPr lang="en-US" b="1" dirty="0" err="1"/>
              <a:t>bahwa</a:t>
            </a:r>
            <a:r>
              <a:rPr lang="en-US" b="1" dirty="0"/>
              <a:t> yang </a:t>
            </a:r>
            <a:r>
              <a:rPr lang="en-US" b="1" dirty="0" err="1"/>
              <a:t>benar</a:t>
            </a:r>
            <a:r>
              <a:rPr lang="en-US" b="1" dirty="0"/>
              <a:t> </a:t>
            </a:r>
            <a:r>
              <a:rPr lang="en-US" b="1" dirty="0" err="1"/>
              <a:t>adalah</a:t>
            </a:r>
            <a:r>
              <a:rPr lang="en-US" b="1" dirty="0"/>
              <a:t> yang </a:t>
            </a:r>
            <a:r>
              <a:rPr lang="en-US" b="1" dirty="0" err="1"/>
              <a:t>efektif</a:t>
            </a:r>
            <a:r>
              <a:rPr lang="en-US" b="1" dirty="0"/>
              <a:t>.</a:t>
            </a:r>
            <a:endParaRPr lang="en-US" dirty="0"/>
          </a:p>
          <a:p>
            <a:pPr lvl="0"/>
            <a:r>
              <a:rPr lang="en-US" b="1" dirty="0" err="1"/>
              <a:t>Teori</a:t>
            </a:r>
            <a:r>
              <a:rPr lang="en-US" b="1" dirty="0"/>
              <a:t> </a:t>
            </a:r>
            <a:r>
              <a:rPr lang="en-US" b="1" dirty="0" err="1"/>
              <a:t>Intersubjektivitas</a:t>
            </a:r>
            <a:r>
              <a:rPr lang="en-US" b="1" dirty="0"/>
              <a:t> yang </a:t>
            </a:r>
            <a:r>
              <a:rPr lang="en-US" b="1" dirty="0" err="1"/>
              <a:t>menyatakan</a:t>
            </a:r>
            <a:r>
              <a:rPr lang="en-US" b="1" dirty="0"/>
              <a:t> </a:t>
            </a:r>
            <a:r>
              <a:rPr lang="en-US" b="1" dirty="0" err="1"/>
              <a:t>bahwa</a:t>
            </a:r>
            <a:r>
              <a:rPr lang="en-US" b="1" dirty="0"/>
              <a:t> </a:t>
            </a:r>
            <a:r>
              <a:rPr lang="en-US" b="1" dirty="0" err="1"/>
              <a:t>kebenaran</a:t>
            </a:r>
            <a:r>
              <a:rPr lang="en-US" b="1" dirty="0"/>
              <a:t> </a:t>
            </a:r>
            <a:r>
              <a:rPr lang="en-US" b="1" dirty="0" err="1"/>
              <a:t>adalah</a:t>
            </a:r>
            <a:r>
              <a:rPr lang="en-US" b="1" dirty="0"/>
              <a:t> </a:t>
            </a:r>
            <a:r>
              <a:rPr lang="en-US" b="1" dirty="0" err="1"/>
              <a:t>kesesuaian</a:t>
            </a:r>
            <a:r>
              <a:rPr lang="en-US" b="1" dirty="0"/>
              <a:t> </a:t>
            </a:r>
            <a:r>
              <a:rPr lang="en-US" b="1" dirty="0" err="1"/>
              <a:t>atau</a:t>
            </a:r>
            <a:r>
              <a:rPr lang="en-US" b="1" dirty="0"/>
              <a:t> </a:t>
            </a:r>
            <a:r>
              <a:rPr lang="en-US" b="1" dirty="0" err="1"/>
              <a:t>konsensus</a:t>
            </a:r>
            <a:r>
              <a:rPr lang="en-US" b="1" dirty="0"/>
              <a:t> yang </a:t>
            </a:r>
            <a:r>
              <a:rPr lang="en-US" b="1" dirty="0" err="1"/>
              <a:t>dapat</a:t>
            </a:r>
            <a:r>
              <a:rPr lang="en-US" b="1" dirty="0"/>
              <a:t> </a:t>
            </a:r>
            <a:r>
              <a:rPr lang="en-US" b="1" dirty="0" err="1"/>
              <a:t>dicapai</a:t>
            </a:r>
            <a:r>
              <a:rPr lang="en-US" b="1" dirty="0"/>
              <a:t> </a:t>
            </a:r>
            <a:r>
              <a:rPr lang="en-US" b="1" dirty="0" err="1"/>
              <a:t>atau</a:t>
            </a:r>
            <a:r>
              <a:rPr lang="en-US" b="1" dirty="0"/>
              <a:t> </a:t>
            </a:r>
            <a:r>
              <a:rPr lang="en-US" b="1" dirty="0" err="1"/>
              <a:t>diterima</a:t>
            </a:r>
            <a:r>
              <a:rPr lang="en-US" b="1" dirty="0"/>
              <a:t> </a:t>
            </a:r>
            <a:r>
              <a:rPr lang="en-US" b="1" dirty="0" err="1"/>
              <a:t>oleh</a:t>
            </a:r>
            <a:r>
              <a:rPr lang="en-US" b="1" dirty="0"/>
              <a:t> </a:t>
            </a:r>
            <a:r>
              <a:rPr lang="en-US" b="1" dirty="0" err="1"/>
              <a:t>orang</a:t>
            </a:r>
            <a:r>
              <a:rPr lang="en-US" b="1" dirty="0"/>
              <a:t>, </a:t>
            </a:r>
            <a:r>
              <a:rPr lang="en-US" b="1" dirty="0" err="1"/>
              <a:t>terutama</a:t>
            </a:r>
            <a:r>
              <a:rPr lang="en-US" b="1" dirty="0"/>
              <a:t> </a:t>
            </a:r>
            <a:r>
              <a:rPr lang="en-US" b="1" dirty="0" err="1"/>
              <a:t>di</a:t>
            </a:r>
            <a:r>
              <a:rPr lang="en-US" b="1" dirty="0"/>
              <a:t> </a:t>
            </a:r>
            <a:r>
              <a:rPr lang="en-US" b="1" dirty="0" err="1"/>
              <a:t>kalangan</a:t>
            </a:r>
            <a:r>
              <a:rPr lang="en-US" b="1" dirty="0"/>
              <a:t> </a:t>
            </a:r>
            <a:r>
              <a:rPr lang="en-US" b="1" dirty="0" err="1"/>
              <a:t>para</a:t>
            </a:r>
            <a:r>
              <a:rPr lang="en-US" b="1" dirty="0"/>
              <a:t> </a:t>
            </a:r>
            <a:r>
              <a:rPr lang="en-US" b="1" dirty="0" err="1"/>
              <a:t>pakar</a:t>
            </a:r>
            <a:r>
              <a:rPr lang="en-US" b="1" dirty="0"/>
              <a:t> </a:t>
            </a:r>
            <a:r>
              <a:rPr lang="en-US" b="1" dirty="0" err="1"/>
              <a:t>sekeahlian</a:t>
            </a:r>
            <a:r>
              <a:rPr lang="en-US" b="1" dirty="0"/>
              <a:t>.</a:t>
            </a:r>
            <a:endParaRPr lang="en-US" dirty="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695325" y="228600"/>
            <a:ext cx="7772400" cy="762000"/>
          </a:xfrm>
        </p:spPr>
        <p:txBody>
          <a:bodyPr/>
          <a:lstStyle/>
          <a:p>
            <a:r>
              <a:rPr lang="en-US" altLang="en-US" b="1" smtClean="0">
                <a:latin typeface="Book Antiqua" pitchFamily="18" charset="0"/>
              </a:rPr>
              <a:t>Science and Method</a:t>
            </a:r>
            <a:endParaRPr lang="en-GB" altLang="en-US" b="1" smtClean="0">
              <a:latin typeface="Book Antiqua" pitchFamily="18" charset="0"/>
            </a:endParaRPr>
          </a:p>
        </p:txBody>
      </p:sp>
      <p:sp>
        <p:nvSpPr>
          <p:cNvPr id="3075" name="Right Arrow 3"/>
          <p:cNvSpPr>
            <a:spLocks noChangeArrowheads="1"/>
          </p:cNvSpPr>
          <p:nvPr/>
        </p:nvSpPr>
        <p:spPr bwMode="auto">
          <a:xfrm>
            <a:off x="3913188" y="1427163"/>
            <a:ext cx="1390650" cy="457200"/>
          </a:xfrm>
          <a:prstGeom prst="rightArrow">
            <a:avLst>
              <a:gd name="adj1" fmla="val 50000"/>
              <a:gd name="adj2" fmla="val 50019"/>
            </a:avLst>
          </a:prstGeom>
          <a:solidFill>
            <a:schemeClr val="accent1"/>
          </a:solidFill>
          <a:ln w="9525" algn="ctr">
            <a:solidFill>
              <a:schemeClr val="tx1"/>
            </a:solidFill>
            <a:round/>
            <a:headEnd/>
            <a:tailEnd/>
          </a:ln>
        </p:spPr>
        <p:txBody>
          <a:bodyPr wrap="none" anchor="ctr"/>
          <a:lstStyle/>
          <a:p>
            <a:endParaRPr lang="en-US" altLang="en-US"/>
          </a:p>
        </p:txBody>
      </p:sp>
      <p:sp>
        <p:nvSpPr>
          <p:cNvPr id="3076" name="TextBox 5"/>
          <p:cNvSpPr txBox="1">
            <a:spLocks noChangeArrowheads="1"/>
          </p:cNvSpPr>
          <p:nvPr/>
        </p:nvSpPr>
        <p:spPr bwMode="auto">
          <a:xfrm>
            <a:off x="952500" y="1417638"/>
            <a:ext cx="2500313" cy="461962"/>
          </a:xfrm>
          <a:prstGeom prst="rect">
            <a:avLst/>
          </a:prstGeom>
          <a:solidFill>
            <a:srgbClr val="92D050"/>
          </a:solidFill>
          <a:ln w="9525">
            <a:solidFill>
              <a:schemeClr val="accent1"/>
            </a:solidFill>
            <a:miter lim="800000"/>
            <a:headEnd/>
            <a:tailEnd/>
          </a:ln>
        </p:spPr>
        <p:txBody>
          <a:bodyPr wrap="none">
            <a:spAutoFit/>
          </a:bodyPr>
          <a:lstStyle/>
          <a:p>
            <a:r>
              <a:rPr lang="en-US" altLang="en-US" b="1"/>
              <a:t>Scientific Method</a:t>
            </a:r>
            <a:endParaRPr lang="en-GB" altLang="en-US" b="1"/>
          </a:p>
        </p:txBody>
      </p:sp>
      <p:sp>
        <p:nvSpPr>
          <p:cNvPr id="3077" name="TextBox 6"/>
          <p:cNvSpPr txBox="1">
            <a:spLocks noChangeArrowheads="1"/>
          </p:cNvSpPr>
          <p:nvPr/>
        </p:nvSpPr>
        <p:spPr bwMode="auto">
          <a:xfrm>
            <a:off x="5975350" y="1422400"/>
            <a:ext cx="2276475" cy="461963"/>
          </a:xfrm>
          <a:prstGeom prst="rect">
            <a:avLst/>
          </a:prstGeom>
          <a:solidFill>
            <a:srgbClr val="0070C0"/>
          </a:solidFill>
          <a:ln w="9525">
            <a:noFill/>
            <a:miter lim="800000"/>
            <a:headEnd/>
            <a:tailEnd/>
          </a:ln>
        </p:spPr>
        <p:txBody>
          <a:bodyPr wrap="none">
            <a:spAutoFit/>
          </a:bodyPr>
          <a:lstStyle/>
          <a:p>
            <a:r>
              <a:rPr lang="en-US" altLang="en-US" b="1"/>
              <a:t>Scientific Claim</a:t>
            </a:r>
            <a:endParaRPr lang="en-GB" altLang="en-US" b="1"/>
          </a:p>
        </p:txBody>
      </p:sp>
      <p:sp>
        <p:nvSpPr>
          <p:cNvPr id="3078" name="Oval 8"/>
          <p:cNvSpPr>
            <a:spLocks noChangeArrowheads="1"/>
          </p:cNvSpPr>
          <p:nvPr/>
        </p:nvSpPr>
        <p:spPr bwMode="auto">
          <a:xfrm>
            <a:off x="3810000" y="2462213"/>
            <a:ext cx="1543050" cy="903287"/>
          </a:xfrm>
          <a:prstGeom prst="ellipse">
            <a:avLst/>
          </a:prstGeom>
          <a:solidFill>
            <a:srgbClr val="0070C0"/>
          </a:solidFill>
          <a:ln w="9525" algn="ctr">
            <a:solidFill>
              <a:schemeClr val="tx1"/>
            </a:solidFill>
            <a:round/>
            <a:headEnd/>
            <a:tailEnd/>
          </a:ln>
        </p:spPr>
        <p:txBody>
          <a:bodyPr wrap="none" anchor="ctr"/>
          <a:lstStyle/>
          <a:p>
            <a:r>
              <a:rPr lang="en-US" altLang="en-US" b="1"/>
              <a:t>SCIENCE</a:t>
            </a:r>
            <a:endParaRPr lang="en-GB" altLang="en-US" b="1"/>
          </a:p>
        </p:txBody>
      </p:sp>
      <p:sp>
        <p:nvSpPr>
          <p:cNvPr id="3079" name="Isosceles Triangle 9"/>
          <p:cNvSpPr>
            <a:spLocks noChangeArrowheads="1"/>
          </p:cNvSpPr>
          <p:nvPr/>
        </p:nvSpPr>
        <p:spPr bwMode="auto">
          <a:xfrm>
            <a:off x="2441575" y="3389313"/>
            <a:ext cx="4348163" cy="2946400"/>
          </a:xfrm>
          <a:prstGeom prst="triangle">
            <a:avLst>
              <a:gd name="adj" fmla="val 50000"/>
            </a:avLst>
          </a:prstGeom>
          <a:solidFill>
            <a:schemeClr val="accent1"/>
          </a:solidFill>
          <a:ln w="9525" algn="ctr">
            <a:solidFill>
              <a:schemeClr val="tx1"/>
            </a:solidFill>
            <a:round/>
            <a:headEnd/>
            <a:tailEnd/>
          </a:ln>
        </p:spPr>
        <p:txBody>
          <a:bodyPr wrap="none" anchor="ctr"/>
          <a:lstStyle/>
          <a:p>
            <a:r>
              <a:rPr lang="en-US" altLang="en-US"/>
              <a:t>COLLABORATION </a:t>
            </a:r>
          </a:p>
          <a:p>
            <a:r>
              <a:rPr lang="en-US" altLang="en-US"/>
              <a:t>OF INFORMATION </a:t>
            </a:r>
          </a:p>
          <a:p>
            <a:r>
              <a:rPr lang="en-US" altLang="en-US"/>
              <a:t>AND KNOWLEDGE</a:t>
            </a:r>
            <a:endParaRPr lang="en-GB" altLang="en-US"/>
          </a:p>
        </p:txBody>
      </p:sp>
      <p:sp>
        <p:nvSpPr>
          <p:cNvPr id="3080" name="TextBox 10"/>
          <p:cNvSpPr txBox="1">
            <a:spLocks noChangeArrowheads="1"/>
          </p:cNvSpPr>
          <p:nvPr/>
        </p:nvSpPr>
        <p:spPr bwMode="auto">
          <a:xfrm>
            <a:off x="6556375" y="4038600"/>
            <a:ext cx="1568450" cy="369888"/>
          </a:xfrm>
          <a:prstGeom prst="rect">
            <a:avLst/>
          </a:prstGeom>
          <a:solidFill>
            <a:srgbClr val="FF0000"/>
          </a:solidFill>
          <a:ln w="9525">
            <a:noFill/>
            <a:miter lim="800000"/>
            <a:headEnd/>
            <a:tailEnd/>
          </a:ln>
        </p:spPr>
        <p:txBody>
          <a:bodyPr wrap="none">
            <a:spAutoFit/>
          </a:bodyPr>
          <a:lstStyle/>
          <a:p>
            <a:r>
              <a:rPr lang="en-US" altLang="en-US" sz="1800"/>
              <a:t>COHERENCE</a:t>
            </a:r>
            <a:endParaRPr lang="en-GB" altLang="en-US" sz="1800"/>
          </a:p>
        </p:txBody>
      </p:sp>
      <p:sp>
        <p:nvSpPr>
          <p:cNvPr id="3081" name="TextBox 11"/>
          <p:cNvSpPr txBox="1">
            <a:spLocks noChangeArrowheads="1"/>
          </p:cNvSpPr>
          <p:nvPr/>
        </p:nvSpPr>
        <p:spPr bwMode="auto">
          <a:xfrm>
            <a:off x="820738" y="3959225"/>
            <a:ext cx="1620837" cy="369888"/>
          </a:xfrm>
          <a:prstGeom prst="rect">
            <a:avLst/>
          </a:prstGeom>
          <a:solidFill>
            <a:srgbClr val="FF0000"/>
          </a:solidFill>
          <a:ln w="9525">
            <a:noFill/>
            <a:miter lim="800000"/>
            <a:headEnd/>
            <a:tailEnd/>
          </a:ln>
        </p:spPr>
        <p:txBody>
          <a:bodyPr wrap="none">
            <a:spAutoFit/>
          </a:bodyPr>
          <a:lstStyle/>
          <a:p>
            <a:r>
              <a:rPr lang="en-US" altLang="en-US" sz="1800"/>
              <a:t>INTEGRATED</a:t>
            </a:r>
            <a:endParaRPr lang="en-GB" altLang="en-US" sz="1800"/>
          </a:p>
        </p:txBody>
      </p:sp>
      <p:cxnSp>
        <p:nvCxnSpPr>
          <p:cNvPr id="3082" name="Straight Arrow Connector 13"/>
          <p:cNvCxnSpPr>
            <a:cxnSpLocks noChangeShapeType="1"/>
            <a:stCxn id="3080" idx="1"/>
            <a:endCxn id="3079" idx="5"/>
          </p:cNvCxnSpPr>
          <p:nvPr/>
        </p:nvCxnSpPr>
        <p:spPr bwMode="auto">
          <a:xfrm flipH="1">
            <a:off x="5702300" y="4222750"/>
            <a:ext cx="854075" cy="639763"/>
          </a:xfrm>
          <a:prstGeom prst="straightConnector1">
            <a:avLst/>
          </a:prstGeom>
          <a:noFill/>
          <a:ln w="9525" algn="ctr">
            <a:solidFill>
              <a:schemeClr val="tx1"/>
            </a:solidFill>
            <a:round/>
            <a:headEnd/>
            <a:tailEnd type="arrow" w="med" len="med"/>
          </a:ln>
        </p:spPr>
      </p:cxnSp>
      <p:cxnSp>
        <p:nvCxnSpPr>
          <p:cNvPr id="3083" name="Straight Arrow Connector 15"/>
          <p:cNvCxnSpPr>
            <a:cxnSpLocks noChangeShapeType="1"/>
            <a:stCxn id="3081" idx="3"/>
            <a:endCxn id="3079" idx="1"/>
          </p:cNvCxnSpPr>
          <p:nvPr/>
        </p:nvCxnSpPr>
        <p:spPr bwMode="auto">
          <a:xfrm>
            <a:off x="2441575" y="4143375"/>
            <a:ext cx="1087438" cy="719138"/>
          </a:xfrm>
          <a:prstGeom prst="straightConnector1">
            <a:avLst/>
          </a:prstGeom>
          <a:noFill/>
          <a:ln w="9525" algn="ctr">
            <a:solidFill>
              <a:schemeClr val="tx1"/>
            </a:solidFill>
            <a:round/>
            <a:headEnd/>
            <a:tailEnd type="arrow" w="med" len="med"/>
          </a:ln>
        </p:spPr>
      </p:cxnSp>
      <p:sp>
        <p:nvSpPr>
          <p:cNvPr id="3084" name="TextBox 18"/>
          <p:cNvSpPr txBox="1">
            <a:spLocks noChangeArrowheads="1"/>
          </p:cNvSpPr>
          <p:nvPr/>
        </p:nvSpPr>
        <p:spPr bwMode="auto">
          <a:xfrm>
            <a:off x="2924175" y="6396038"/>
            <a:ext cx="3367088" cy="461962"/>
          </a:xfrm>
          <a:prstGeom prst="rect">
            <a:avLst/>
          </a:prstGeom>
          <a:solidFill>
            <a:srgbClr val="FF0000"/>
          </a:solidFill>
          <a:ln w="9525">
            <a:noFill/>
            <a:miter lim="800000"/>
            <a:headEnd/>
            <a:tailEnd/>
          </a:ln>
        </p:spPr>
        <p:txBody>
          <a:bodyPr wrap="none">
            <a:spAutoFit/>
          </a:bodyPr>
          <a:lstStyle/>
          <a:p>
            <a:r>
              <a:rPr lang="en-US" altLang="en-US"/>
              <a:t>INTER-RELATIONSHIP</a:t>
            </a:r>
            <a:endParaRPr lang="en-GB" altLang="en-US"/>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Oval 4"/>
          <p:cNvSpPr>
            <a:spLocks noChangeArrowheads="1"/>
          </p:cNvSpPr>
          <p:nvPr/>
        </p:nvSpPr>
        <p:spPr bwMode="auto">
          <a:xfrm>
            <a:off x="2819400" y="2139950"/>
            <a:ext cx="3276600" cy="2889250"/>
          </a:xfrm>
          <a:prstGeom prst="ellipse">
            <a:avLst/>
          </a:prstGeom>
          <a:solidFill>
            <a:schemeClr val="accent1"/>
          </a:solidFill>
          <a:ln w="9525" algn="ctr">
            <a:solidFill>
              <a:schemeClr val="tx1"/>
            </a:solidFill>
            <a:round/>
            <a:headEnd/>
            <a:tailEnd/>
          </a:ln>
        </p:spPr>
        <p:txBody>
          <a:bodyPr wrap="none" anchor="ctr"/>
          <a:lstStyle/>
          <a:p>
            <a:r>
              <a:rPr lang="en-US" altLang="en-US" sz="3200" b="1"/>
              <a:t>INTER-</a:t>
            </a:r>
          </a:p>
          <a:p>
            <a:r>
              <a:rPr lang="en-US" altLang="en-US" sz="3200" b="1"/>
              <a:t>RELATIONSHIP</a:t>
            </a:r>
            <a:endParaRPr lang="en-GB" altLang="en-US" sz="3200" b="1"/>
          </a:p>
        </p:txBody>
      </p:sp>
      <p:cxnSp>
        <p:nvCxnSpPr>
          <p:cNvPr id="4099" name="Straight Arrow Connector 6"/>
          <p:cNvCxnSpPr>
            <a:cxnSpLocks noChangeShapeType="1"/>
            <a:stCxn id="4098" idx="7"/>
          </p:cNvCxnSpPr>
          <p:nvPr/>
        </p:nvCxnSpPr>
        <p:spPr bwMode="auto">
          <a:xfrm flipV="1">
            <a:off x="5616575" y="2139950"/>
            <a:ext cx="479425" cy="422275"/>
          </a:xfrm>
          <a:prstGeom prst="straightConnector1">
            <a:avLst/>
          </a:prstGeom>
          <a:noFill/>
          <a:ln w="9525" algn="ctr">
            <a:solidFill>
              <a:schemeClr val="tx1"/>
            </a:solidFill>
            <a:round/>
            <a:headEnd/>
            <a:tailEnd type="arrow" w="med" len="med"/>
          </a:ln>
        </p:spPr>
      </p:cxnSp>
      <p:cxnSp>
        <p:nvCxnSpPr>
          <p:cNvPr id="4100" name="Straight Arrow Connector 8"/>
          <p:cNvCxnSpPr>
            <a:cxnSpLocks noChangeShapeType="1"/>
            <a:stCxn id="4098" idx="0"/>
          </p:cNvCxnSpPr>
          <p:nvPr/>
        </p:nvCxnSpPr>
        <p:spPr bwMode="auto">
          <a:xfrm flipV="1">
            <a:off x="4457700" y="1524000"/>
            <a:ext cx="0" cy="615950"/>
          </a:xfrm>
          <a:prstGeom prst="straightConnector1">
            <a:avLst/>
          </a:prstGeom>
          <a:noFill/>
          <a:ln w="9525" algn="ctr">
            <a:solidFill>
              <a:schemeClr val="tx1"/>
            </a:solidFill>
            <a:round/>
            <a:headEnd/>
            <a:tailEnd type="arrow" w="med" len="med"/>
          </a:ln>
        </p:spPr>
      </p:cxnSp>
      <p:cxnSp>
        <p:nvCxnSpPr>
          <p:cNvPr id="4101" name="Straight Arrow Connector 10"/>
          <p:cNvCxnSpPr>
            <a:cxnSpLocks noChangeShapeType="1"/>
            <a:stCxn id="4098" idx="1"/>
          </p:cNvCxnSpPr>
          <p:nvPr/>
        </p:nvCxnSpPr>
        <p:spPr bwMode="auto">
          <a:xfrm flipH="1" flipV="1">
            <a:off x="2514600" y="2139950"/>
            <a:ext cx="784225" cy="422275"/>
          </a:xfrm>
          <a:prstGeom prst="straightConnector1">
            <a:avLst/>
          </a:prstGeom>
          <a:noFill/>
          <a:ln w="9525" algn="ctr">
            <a:solidFill>
              <a:schemeClr val="tx1"/>
            </a:solidFill>
            <a:round/>
            <a:headEnd/>
            <a:tailEnd type="arrow" w="med" len="med"/>
          </a:ln>
        </p:spPr>
      </p:cxnSp>
      <p:cxnSp>
        <p:nvCxnSpPr>
          <p:cNvPr id="4102" name="Straight Arrow Connector 12"/>
          <p:cNvCxnSpPr>
            <a:cxnSpLocks noChangeShapeType="1"/>
            <a:stCxn id="4098" idx="6"/>
          </p:cNvCxnSpPr>
          <p:nvPr/>
        </p:nvCxnSpPr>
        <p:spPr bwMode="auto">
          <a:xfrm>
            <a:off x="6096000" y="3584575"/>
            <a:ext cx="685800" cy="0"/>
          </a:xfrm>
          <a:prstGeom prst="straightConnector1">
            <a:avLst/>
          </a:prstGeom>
          <a:noFill/>
          <a:ln w="9525" algn="ctr">
            <a:solidFill>
              <a:schemeClr val="tx1"/>
            </a:solidFill>
            <a:round/>
            <a:headEnd/>
            <a:tailEnd type="arrow" w="med" len="med"/>
          </a:ln>
        </p:spPr>
      </p:cxnSp>
      <p:cxnSp>
        <p:nvCxnSpPr>
          <p:cNvPr id="4103" name="Straight Arrow Connector 14"/>
          <p:cNvCxnSpPr>
            <a:cxnSpLocks noChangeShapeType="1"/>
            <a:stCxn id="4098" idx="5"/>
          </p:cNvCxnSpPr>
          <p:nvPr/>
        </p:nvCxnSpPr>
        <p:spPr bwMode="auto">
          <a:xfrm>
            <a:off x="5616575" y="4605338"/>
            <a:ext cx="631825" cy="576262"/>
          </a:xfrm>
          <a:prstGeom prst="straightConnector1">
            <a:avLst/>
          </a:prstGeom>
          <a:noFill/>
          <a:ln w="9525" algn="ctr">
            <a:solidFill>
              <a:schemeClr val="tx1"/>
            </a:solidFill>
            <a:round/>
            <a:headEnd/>
            <a:tailEnd type="arrow" w="med" len="med"/>
          </a:ln>
        </p:spPr>
      </p:cxnSp>
      <p:cxnSp>
        <p:nvCxnSpPr>
          <p:cNvPr id="4104" name="Straight Arrow Connector 16"/>
          <p:cNvCxnSpPr>
            <a:cxnSpLocks noChangeShapeType="1"/>
            <a:stCxn id="4098" idx="4"/>
          </p:cNvCxnSpPr>
          <p:nvPr/>
        </p:nvCxnSpPr>
        <p:spPr bwMode="auto">
          <a:xfrm>
            <a:off x="4457700" y="5029200"/>
            <a:ext cx="0" cy="609600"/>
          </a:xfrm>
          <a:prstGeom prst="straightConnector1">
            <a:avLst/>
          </a:prstGeom>
          <a:noFill/>
          <a:ln w="9525" algn="ctr">
            <a:solidFill>
              <a:schemeClr val="tx1"/>
            </a:solidFill>
            <a:round/>
            <a:headEnd/>
            <a:tailEnd type="arrow" w="med" len="med"/>
          </a:ln>
        </p:spPr>
      </p:cxnSp>
      <p:cxnSp>
        <p:nvCxnSpPr>
          <p:cNvPr id="4105" name="Straight Arrow Connector 18"/>
          <p:cNvCxnSpPr>
            <a:cxnSpLocks noChangeShapeType="1"/>
            <a:stCxn id="4098" idx="2"/>
          </p:cNvCxnSpPr>
          <p:nvPr/>
        </p:nvCxnSpPr>
        <p:spPr bwMode="auto">
          <a:xfrm flipH="1">
            <a:off x="2133600" y="3584575"/>
            <a:ext cx="685800" cy="0"/>
          </a:xfrm>
          <a:prstGeom prst="straightConnector1">
            <a:avLst/>
          </a:prstGeom>
          <a:noFill/>
          <a:ln w="9525" algn="ctr">
            <a:solidFill>
              <a:schemeClr val="tx1"/>
            </a:solidFill>
            <a:round/>
            <a:headEnd/>
            <a:tailEnd type="arrow" w="med" len="med"/>
          </a:ln>
        </p:spPr>
      </p:cxnSp>
      <p:cxnSp>
        <p:nvCxnSpPr>
          <p:cNvPr id="4106" name="Straight Arrow Connector 20"/>
          <p:cNvCxnSpPr>
            <a:cxnSpLocks noChangeShapeType="1"/>
            <a:stCxn id="4098" idx="3"/>
          </p:cNvCxnSpPr>
          <p:nvPr/>
        </p:nvCxnSpPr>
        <p:spPr bwMode="auto">
          <a:xfrm flipH="1">
            <a:off x="2819400" y="4605338"/>
            <a:ext cx="479425" cy="576262"/>
          </a:xfrm>
          <a:prstGeom prst="straightConnector1">
            <a:avLst/>
          </a:prstGeom>
          <a:noFill/>
          <a:ln w="9525" algn="ctr">
            <a:solidFill>
              <a:schemeClr val="tx1"/>
            </a:solidFill>
            <a:round/>
            <a:headEnd/>
            <a:tailEnd type="arrow" w="med" len="med"/>
          </a:ln>
        </p:spPr>
      </p:cxnSp>
      <p:sp>
        <p:nvSpPr>
          <p:cNvPr id="4107" name="TextBox 21"/>
          <p:cNvSpPr txBox="1">
            <a:spLocks noChangeArrowheads="1"/>
          </p:cNvSpPr>
          <p:nvPr/>
        </p:nvSpPr>
        <p:spPr bwMode="auto">
          <a:xfrm>
            <a:off x="6811963" y="3354388"/>
            <a:ext cx="1296987" cy="460375"/>
          </a:xfrm>
          <a:prstGeom prst="rect">
            <a:avLst/>
          </a:prstGeom>
          <a:noFill/>
          <a:ln w="9525">
            <a:noFill/>
            <a:miter lim="800000"/>
            <a:headEnd/>
            <a:tailEnd/>
          </a:ln>
        </p:spPr>
        <p:txBody>
          <a:bodyPr wrap="none">
            <a:spAutoFit/>
          </a:bodyPr>
          <a:lstStyle/>
          <a:p>
            <a:r>
              <a:rPr lang="en-US" altLang="en-US"/>
              <a:t>ENTITY</a:t>
            </a:r>
            <a:endParaRPr lang="en-GB" altLang="en-US"/>
          </a:p>
        </p:txBody>
      </p:sp>
      <p:sp>
        <p:nvSpPr>
          <p:cNvPr id="4108" name="TextBox 22"/>
          <p:cNvSpPr txBox="1">
            <a:spLocks noChangeArrowheads="1"/>
          </p:cNvSpPr>
          <p:nvPr/>
        </p:nvSpPr>
        <p:spPr bwMode="auto">
          <a:xfrm>
            <a:off x="6248400" y="5287963"/>
            <a:ext cx="1622425" cy="460375"/>
          </a:xfrm>
          <a:prstGeom prst="rect">
            <a:avLst/>
          </a:prstGeom>
          <a:noFill/>
          <a:ln w="9525">
            <a:noFill/>
            <a:miter lim="800000"/>
            <a:headEnd/>
            <a:tailEnd/>
          </a:ln>
        </p:spPr>
        <p:txBody>
          <a:bodyPr wrap="none">
            <a:spAutoFit/>
          </a:bodyPr>
          <a:lstStyle/>
          <a:p>
            <a:r>
              <a:rPr lang="en-US" altLang="en-US"/>
              <a:t>IDENTITY</a:t>
            </a:r>
            <a:endParaRPr lang="en-GB" altLang="en-US"/>
          </a:p>
        </p:txBody>
      </p:sp>
      <p:sp>
        <p:nvSpPr>
          <p:cNvPr id="4109" name="TextBox 23"/>
          <p:cNvSpPr txBox="1">
            <a:spLocks noChangeArrowheads="1"/>
          </p:cNvSpPr>
          <p:nvPr/>
        </p:nvSpPr>
        <p:spPr bwMode="auto">
          <a:xfrm>
            <a:off x="6116638" y="1677988"/>
            <a:ext cx="2343150" cy="461962"/>
          </a:xfrm>
          <a:prstGeom prst="rect">
            <a:avLst/>
          </a:prstGeom>
          <a:noFill/>
          <a:ln w="9525">
            <a:noFill/>
            <a:miter lim="800000"/>
            <a:headEnd/>
            <a:tailEnd/>
          </a:ln>
        </p:spPr>
        <p:txBody>
          <a:bodyPr wrap="none">
            <a:spAutoFit/>
          </a:bodyPr>
          <a:lstStyle/>
          <a:p>
            <a:r>
              <a:rPr lang="en-US" altLang="en-US"/>
              <a:t>PHENOUMENA</a:t>
            </a:r>
            <a:endParaRPr lang="en-GB" altLang="en-US"/>
          </a:p>
        </p:txBody>
      </p:sp>
      <p:sp>
        <p:nvSpPr>
          <p:cNvPr id="4110" name="TextBox 24"/>
          <p:cNvSpPr txBox="1">
            <a:spLocks noChangeArrowheads="1"/>
          </p:cNvSpPr>
          <p:nvPr/>
        </p:nvSpPr>
        <p:spPr bwMode="auto">
          <a:xfrm>
            <a:off x="906463" y="1725613"/>
            <a:ext cx="1641475" cy="461962"/>
          </a:xfrm>
          <a:prstGeom prst="rect">
            <a:avLst/>
          </a:prstGeom>
          <a:noFill/>
          <a:ln w="9525">
            <a:noFill/>
            <a:miter lim="800000"/>
            <a:headEnd/>
            <a:tailEnd/>
          </a:ln>
        </p:spPr>
        <p:txBody>
          <a:bodyPr wrap="none">
            <a:spAutoFit/>
          </a:bodyPr>
          <a:lstStyle/>
          <a:p>
            <a:r>
              <a:rPr lang="en-US" altLang="en-US"/>
              <a:t>MEANING</a:t>
            </a:r>
            <a:endParaRPr lang="en-GB" altLang="en-US"/>
          </a:p>
        </p:txBody>
      </p:sp>
      <p:sp>
        <p:nvSpPr>
          <p:cNvPr id="4111" name="TextBox 25"/>
          <p:cNvSpPr txBox="1">
            <a:spLocks noChangeArrowheads="1"/>
          </p:cNvSpPr>
          <p:nvPr/>
        </p:nvSpPr>
        <p:spPr bwMode="auto">
          <a:xfrm>
            <a:off x="3816350" y="949325"/>
            <a:ext cx="1282700" cy="461963"/>
          </a:xfrm>
          <a:prstGeom prst="rect">
            <a:avLst/>
          </a:prstGeom>
          <a:noFill/>
          <a:ln w="9525">
            <a:noFill/>
            <a:miter lim="800000"/>
            <a:headEnd/>
            <a:tailEnd/>
          </a:ln>
        </p:spPr>
        <p:txBody>
          <a:bodyPr wrap="none">
            <a:spAutoFit/>
          </a:bodyPr>
          <a:lstStyle/>
          <a:p>
            <a:r>
              <a:rPr lang="en-US" altLang="en-US"/>
              <a:t>NORMS</a:t>
            </a:r>
            <a:endParaRPr lang="en-GB" altLang="en-US"/>
          </a:p>
        </p:txBody>
      </p:sp>
      <p:sp>
        <p:nvSpPr>
          <p:cNvPr id="4112" name="TextBox 27"/>
          <p:cNvSpPr txBox="1">
            <a:spLocks noChangeArrowheads="1"/>
          </p:cNvSpPr>
          <p:nvPr/>
        </p:nvSpPr>
        <p:spPr bwMode="auto">
          <a:xfrm>
            <a:off x="3343275" y="5721350"/>
            <a:ext cx="2308225" cy="461963"/>
          </a:xfrm>
          <a:prstGeom prst="rect">
            <a:avLst/>
          </a:prstGeom>
          <a:noFill/>
          <a:ln w="9525">
            <a:noFill/>
            <a:miter lim="800000"/>
            <a:headEnd/>
            <a:tailEnd/>
          </a:ln>
        </p:spPr>
        <p:txBody>
          <a:bodyPr wrap="none">
            <a:spAutoFit/>
          </a:bodyPr>
          <a:lstStyle/>
          <a:p>
            <a:r>
              <a:rPr lang="en-US" altLang="en-US"/>
              <a:t>INFORMATION</a:t>
            </a:r>
            <a:endParaRPr lang="en-GB" altLang="en-US"/>
          </a:p>
        </p:txBody>
      </p:sp>
      <p:sp>
        <p:nvSpPr>
          <p:cNvPr id="4113" name="TextBox 28"/>
          <p:cNvSpPr txBox="1">
            <a:spLocks noChangeArrowheads="1"/>
          </p:cNvSpPr>
          <p:nvPr/>
        </p:nvSpPr>
        <p:spPr bwMode="auto">
          <a:xfrm>
            <a:off x="650875" y="5178425"/>
            <a:ext cx="2151063" cy="460375"/>
          </a:xfrm>
          <a:prstGeom prst="rect">
            <a:avLst/>
          </a:prstGeom>
          <a:noFill/>
          <a:ln w="9525">
            <a:noFill/>
            <a:miter lim="800000"/>
            <a:headEnd/>
            <a:tailEnd/>
          </a:ln>
        </p:spPr>
        <p:txBody>
          <a:bodyPr wrap="none">
            <a:spAutoFit/>
          </a:bodyPr>
          <a:lstStyle/>
          <a:p>
            <a:r>
              <a:rPr lang="en-US" altLang="en-US"/>
              <a:t>KNOWLEDGE</a:t>
            </a:r>
            <a:endParaRPr lang="en-GB" altLang="en-US"/>
          </a:p>
        </p:txBody>
      </p:sp>
      <p:sp>
        <p:nvSpPr>
          <p:cNvPr id="4114" name="TextBox 28"/>
          <p:cNvSpPr txBox="1">
            <a:spLocks noChangeArrowheads="1"/>
          </p:cNvSpPr>
          <p:nvPr/>
        </p:nvSpPr>
        <p:spPr bwMode="auto">
          <a:xfrm>
            <a:off x="49213" y="3354388"/>
            <a:ext cx="2117725" cy="461962"/>
          </a:xfrm>
          <a:prstGeom prst="rect">
            <a:avLst/>
          </a:prstGeom>
          <a:noFill/>
          <a:ln w="9525">
            <a:noFill/>
            <a:miter lim="800000"/>
            <a:headEnd/>
            <a:tailEnd/>
          </a:ln>
        </p:spPr>
        <p:txBody>
          <a:bodyPr wrap="none">
            <a:spAutoFit/>
          </a:bodyPr>
          <a:lstStyle/>
          <a:p>
            <a:r>
              <a:rPr lang="en-US" altLang="en-US"/>
              <a:t>INSTITUTION</a:t>
            </a:r>
            <a:endParaRPr lang="en-GB" altLang="en-US"/>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1027</Words>
  <Application>Microsoft Macintosh PowerPoint</Application>
  <PresentationFormat>On-screen Show (4:3)</PresentationFormat>
  <Paragraphs>94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FILSAFAT</vt:lpstr>
      <vt:lpstr>Klasifikasi Filsafat Menuju Filsafat Pengetahuan</vt:lpstr>
      <vt:lpstr>Hukum Berpikir (the Laws of Thought).  </vt:lpstr>
      <vt:lpstr>PowerPoint Presentation</vt:lpstr>
      <vt:lpstr> Premis dan Kesimpulan </vt:lpstr>
      <vt:lpstr>Argumen/Argumentasi</vt:lpstr>
      <vt:lpstr>Empat Teori Kebenaran</vt:lpstr>
      <vt:lpstr>Science and Method</vt:lpstr>
      <vt:lpstr>PowerPoint Presentation</vt:lpstr>
      <vt:lpstr>PowerPoint Presentation</vt:lpstr>
      <vt:lpstr>I. Filsafat hukum adalah filsafat, kerana itu ia merenungkan semua masalah fundamentaldan masalah marginal yang berkaitan dengan gejala hukum  </vt:lpstr>
      <vt:lpstr>II. Terdapat tiga tataran abstraksi refleksi teoritikal atas gejala hukum, yaitu ILMU HUKUM, TEORI HUKUM dan FILSAFAT HUKUM  Filsafat hukum berada pada tataran tertinggi dan meresapi semua bentuk pengembanan hukum teoritikal dan praktikal</vt:lpstr>
      <vt:lpstr>Lanjutan dalil II</vt:lpstr>
      <vt:lpstr>III. Pengembanan hukum praktikal atau penanganan hukum secara nyata dalam kenyataan kehidupan meliputi tiga bentuk PEMBENTUKAN HUKUM, PENEMUAN HUKUM, DAN BANTUAN HUKUM.  Di sini ilmu hukum dogmatika menunjukkan kepentingan praktikalnya secara langsung </vt:lpstr>
      <vt:lpstr>Lanjutan dalili III</vt:lpstr>
      <vt:lpstr>Lanjutan dalil III</vt:lpstr>
      <vt:lpstr>IV. Tema terpenting dari filsafat hukum berkaitan dengan hubungan antara hukum dan etika.  Ini berarti bahwa diskusi yang sudah berlansung sangat lama antara para pengikut aliran  hukum kodrat dan para pengikut positivisme hingga kini tetap aktual. Hukum dan etika dua-duanya merumuskan kriteria untuk penilaian terhadap perilaku manusia. Namun mereka melakukan hal dari sudut titik pandang yang berbeda. Hukum adalah suatu momen dari etika  </vt:lpstr>
      <vt:lpstr>V. Filsafat hukum adalah refleksi secara sistematikal tentang kenyataan dari hukum.</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Filsafat hukum adalah filsafat, kerana itu ia merenungkan semua masalah fundamentaldan masalah margina yang berkaitan dengan gejala hukum  </dc:title>
  <dc:creator>User</dc:creator>
  <cp:lastModifiedBy>Hieronymus Soerjatisnanta</cp:lastModifiedBy>
  <cp:revision>20</cp:revision>
  <dcterms:created xsi:type="dcterms:W3CDTF">2011-09-10T09:19:29Z</dcterms:created>
  <dcterms:modified xsi:type="dcterms:W3CDTF">2021-08-25T01:41:53Z</dcterms:modified>
</cp:coreProperties>
</file>