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Lst>
  <p:sldSz cy="6858000" cx="9144000"/>
  <p:notesSz cx="6858000" cy="9144000"/>
  <p:embeddedFontLst>
    <p:embeddedFont>
      <p:font typeface="Corsiva"/>
      <p:regular r:id="rId87"/>
      <p:bold r:id="rId88"/>
      <p:italic r:id="rId89"/>
      <p:boldItalic r:id="rId90"/>
    </p:embeddedFont>
    <p:embeddedFont>
      <p:font typeface="Open Sans Light"/>
      <p:regular r:id="rId91"/>
      <p:bold r:id="rId92"/>
      <p:italic r:id="rId93"/>
      <p:boldItalic r:id="rId94"/>
    </p:embeddedFont>
    <p:embeddedFont>
      <p:font typeface="Open Sans"/>
      <p:regular r:id="rId95"/>
      <p:bold r:id="rId96"/>
      <p:italic r:id="rId97"/>
      <p:boldItalic r:id="rId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99" roundtripDataSignature="AMtx7mgFREsDaIE5OT4XEhLGcImyCwnF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B274E15-F1E4-42CE-A054-D95EFBAD6BCD}">
  <a:tblStyle styleId="{7B274E15-F1E4-42CE-A054-D95EFBAD6BC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OpenSans-regular.fntdata"/><Relationship Id="rId94" Type="http://schemas.openxmlformats.org/officeDocument/2006/relationships/font" Target="fonts/OpenSansLight-boldItalic.fntdata"/><Relationship Id="rId97" Type="http://schemas.openxmlformats.org/officeDocument/2006/relationships/font" Target="fonts/OpenSans-italic.fntdata"/><Relationship Id="rId96" Type="http://schemas.openxmlformats.org/officeDocument/2006/relationships/font" Target="fonts/OpenSans-bold.fntdata"/><Relationship Id="rId11" Type="http://schemas.openxmlformats.org/officeDocument/2006/relationships/slide" Target="slides/slide4.xml"/><Relationship Id="rId99" Type="http://customschemas.google.com/relationships/presentationmetadata" Target="metadata"/><Relationship Id="rId10" Type="http://schemas.openxmlformats.org/officeDocument/2006/relationships/slide" Target="slides/slide3.xml"/><Relationship Id="rId98" Type="http://schemas.openxmlformats.org/officeDocument/2006/relationships/font" Target="fonts/OpenSans-bold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font" Target="fonts/OpenSansLight-regular.fntdata"/><Relationship Id="rId90" Type="http://schemas.openxmlformats.org/officeDocument/2006/relationships/font" Target="fonts/Corsiva-boldItalic.fntdata"/><Relationship Id="rId93" Type="http://schemas.openxmlformats.org/officeDocument/2006/relationships/font" Target="fonts/OpenSansLight-italic.fntdata"/><Relationship Id="rId92" Type="http://schemas.openxmlformats.org/officeDocument/2006/relationships/font" Target="fonts/OpenSansLight-bold.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font" Target="fonts/Corsiva-bold.fntdata"/><Relationship Id="rId87" Type="http://schemas.openxmlformats.org/officeDocument/2006/relationships/font" Target="fonts/Corsiva-regular.fntdata"/><Relationship Id="rId89" Type="http://schemas.openxmlformats.org/officeDocument/2006/relationships/font" Target="fonts/Corsiva-italic.fntdata"/><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7" name="Google Shape;917;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28.png"/><Relationship Id="rId7"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rgbClr val="0070C0"/>
        </a:solidFill>
      </p:bgPr>
    </p:bg>
    <p:spTree>
      <p:nvGrpSpPr>
        <p:cNvPr id="19" name="Shape 19"/>
        <p:cNvGrpSpPr/>
        <p:nvPr/>
      </p:nvGrpSpPr>
      <p:grpSpPr>
        <a:xfrm>
          <a:off x="0" y="0"/>
          <a:ext cx="0" cy="0"/>
          <a:chOff x="0" y="0"/>
          <a:chExt cx="0" cy="0"/>
        </a:xfrm>
      </p:grpSpPr>
      <p:sp>
        <p:nvSpPr>
          <p:cNvPr id="20" name="Google Shape;20;p83"/>
          <p:cNvSpPr txBox="1"/>
          <p:nvPr>
            <p:ph type="ctrTitle"/>
          </p:nvPr>
        </p:nvSpPr>
        <p:spPr>
          <a:xfrm>
            <a:off x="3429000" y="3505200"/>
            <a:ext cx="5410200"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400"/>
              <a:buFont typeface="Open Sans Light"/>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83"/>
          <p:cNvSpPr/>
          <p:nvPr/>
        </p:nvSpPr>
        <p:spPr>
          <a:xfrm>
            <a:off x="381000" y="6172200"/>
            <a:ext cx="87630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22" name="Google Shape;22;p83"/>
          <p:cNvSpPr/>
          <p:nvPr/>
        </p:nvSpPr>
        <p:spPr>
          <a:xfrm>
            <a:off x="0" y="6172200"/>
            <a:ext cx="4572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23" name="Google Shape;23;p83"/>
          <p:cNvCxnSpPr/>
          <p:nvPr/>
        </p:nvCxnSpPr>
        <p:spPr>
          <a:xfrm>
            <a:off x="0" y="6019800"/>
            <a:ext cx="9144000" cy="1588"/>
          </a:xfrm>
          <a:prstGeom prst="straightConnector1">
            <a:avLst/>
          </a:prstGeom>
          <a:noFill/>
          <a:ln cap="flat" cmpd="sng" w="38100">
            <a:solidFill>
              <a:schemeClr val="lt1"/>
            </a:solidFill>
            <a:prstDash val="solid"/>
            <a:round/>
            <a:headEnd len="sm" w="sm" type="none"/>
            <a:tailEnd len="sm" w="sm" type="none"/>
          </a:ln>
        </p:spPr>
      </p:cxnSp>
      <p:pic>
        <p:nvPicPr>
          <p:cNvPr descr="wh.png" id="24" name="Google Shape;24;p83"/>
          <p:cNvPicPr preferRelativeResize="0"/>
          <p:nvPr/>
        </p:nvPicPr>
        <p:blipFill rotWithShape="1">
          <a:blip r:embed="rId2">
            <a:alphaModFix/>
          </a:blip>
          <a:srcRect b="0" l="0" r="0" t="0"/>
          <a:stretch/>
        </p:blipFill>
        <p:spPr>
          <a:xfrm>
            <a:off x="381000" y="3027676"/>
            <a:ext cx="2895600" cy="2839724"/>
          </a:xfrm>
          <a:prstGeom prst="rect">
            <a:avLst/>
          </a:prstGeom>
          <a:noFill/>
          <a:ln>
            <a:noFill/>
          </a:ln>
        </p:spPr>
      </p:pic>
      <p:sp>
        <p:nvSpPr>
          <p:cNvPr id="25" name="Google Shape;25;p83"/>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3"/>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howMasterSp="0">
  <p:cSld name="2_Blank">
    <p:bg>
      <p:bgPr>
        <a:solidFill>
          <a:srgbClr val="0070C0"/>
        </a:solidFill>
      </p:bgPr>
    </p:bg>
    <p:spTree>
      <p:nvGrpSpPr>
        <p:cNvPr id="105" name="Shape 105"/>
        <p:cNvGrpSpPr/>
        <p:nvPr/>
      </p:nvGrpSpPr>
      <p:grpSpPr>
        <a:xfrm>
          <a:off x="0" y="0"/>
          <a:ext cx="0" cy="0"/>
          <a:chOff x="0" y="0"/>
          <a:chExt cx="0" cy="0"/>
        </a:xfrm>
      </p:grpSpPr>
      <p:sp>
        <p:nvSpPr>
          <p:cNvPr id="106" name="Google Shape;106;p91"/>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91"/>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Untitled-2.png" id="108" name="Google Shape;108;p91"/>
          <p:cNvPicPr preferRelativeResize="0"/>
          <p:nvPr/>
        </p:nvPicPr>
        <p:blipFill rotWithShape="1">
          <a:blip r:embed="rId2">
            <a:alphaModFix/>
          </a:blip>
          <a:srcRect b="0" l="0" r="0" t="0"/>
          <a:stretch/>
        </p:blipFill>
        <p:spPr>
          <a:xfrm>
            <a:off x="7848601" y="304800"/>
            <a:ext cx="854727" cy="838200"/>
          </a:xfrm>
          <a:prstGeom prst="rect">
            <a:avLst/>
          </a:prstGeom>
          <a:noFill/>
          <a:ln>
            <a:noFill/>
          </a:ln>
        </p:spPr>
      </p:pic>
      <p:sp>
        <p:nvSpPr>
          <p:cNvPr id="109" name="Google Shape;109;p91"/>
          <p:cNvSpPr txBox="1"/>
          <p:nvPr>
            <p:ph type="title"/>
          </p:nvPr>
        </p:nvSpPr>
        <p:spPr>
          <a:xfrm>
            <a:off x="609600" y="273051"/>
            <a:ext cx="80772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a:buNone/>
              <a:defRPr b="0" sz="44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91"/>
          <p:cNvSpPr txBox="1"/>
          <p:nvPr/>
        </p:nvSpPr>
        <p:spPr>
          <a:xfrm>
            <a:off x="8610600" y="6248400"/>
            <a:ext cx="533400" cy="3968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wentieth Century"/>
              <a:buNone/>
            </a:pPr>
            <a:fld id="{00000000-1234-1234-1234-123412341234}" type="slidenum">
              <a:rPr b="0" i="0" lang="en-US" sz="1800" u="none" cap="none" strike="noStrike">
                <a:solidFill>
                  <a:schemeClr val="dk1"/>
                </a:solidFill>
                <a:latin typeface="Twentieth Century"/>
                <a:ea typeface="Twentieth Century"/>
                <a:cs typeface="Twentieth Century"/>
                <a:sym typeface="Twentieth Century"/>
              </a:rPr>
              <a:t>‹#›</a:t>
            </a:fld>
            <a:endParaRPr b="0" i="0" sz="1800" u="none" cap="none" strike="noStrike">
              <a:solidFill>
                <a:schemeClr val="dk1"/>
              </a:solidFill>
              <a:latin typeface="Twentieth Century"/>
              <a:ea typeface="Twentieth Century"/>
              <a:cs typeface="Twentieth Century"/>
              <a:sym typeface="Twentieth Century"/>
            </a:endParaRPr>
          </a:p>
        </p:txBody>
      </p:sp>
      <p:sp>
        <p:nvSpPr>
          <p:cNvPr id="111" name="Google Shape;111;p91"/>
          <p:cNvSpPr txBox="1"/>
          <p:nvPr/>
        </p:nvSpPr>
        <p:spPr>
          <a:xfrm>
            <a:off x="956269" y="2644170"/>
            <a:ext cx="8801833"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600">
                <a:solidFill>
                  <a:schemeClr val="lt1"/>
                </a:solidFill>
                <a:latin typeface="Twentieth Century"/>
                <a:ea typeface="Twentieth Century"/>
                <a:cs typeface="Twentieth Century"/>
                <a:sym typeface="Twentieth Century"/>
              </a:rPr>
              <a:t>TERIMA KASIH</a:t>
            </a:r>
            <a:endParaRPr sz="96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2" name="Shape 112"/>
        <p:cNvGrpSpPr/>
        <p:nvPr/>
      </p:nvGrpSpPr>
      <p:grpSpPr>
        <a:xfrm>
          <a:off x="0" y="0"/>
          <a:ext cx="0" cy="0"/>
          <a:chOff x="0" y="0"/>
          <a:chExt cx="0" cy="0"/>
        </a:xfrm>
      </p:grpSpPr>
      <p:sp>
        <p:nvSpPr>
          <p:cNvPr id="113" name="Google Shape;113;p92"/>
          <p:cNvSpPr txBox="1"/>
          <p:nvPr>
            <p:ph type="title"/>
          </p:nvPr>
        </p:nvSpPr>
        <p:spPr>
          <a:xfrm>
            <a:off x="609600" y="273051"/>
            <a:ext cx="80772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b="0" sz="4400">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92"/>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92"/>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92"/>
          <p:cNvSpPr txBox="1"/>
          <p:nvPr>
            <p:ph idx="1" type="body"/>
          </p:nvPr>
        </p:nvSpPr>
        <p:spPr>
          <a:xfrm>
            <a:off x="609600" y="1752600"/>
            <a:ext cx="1600200" cy="4343400"/>
          </a:xfrm>
          <a:prstGeom prst="rect">
            <a:avLst/>
          </a:prstGeom>
          <a:solidFill>
            <a:srgbClr val="0070C0"/>
          </a:solidFill>
          <a:ln>
            <a:noFill/>
          </a:ln>
        </p:spPr>
        <p:txBody>
          <a:bodyPr anchorCtr="0" anchor="t" bIns="91425" lIns="137150" spcFirstLastPara="1" rIns="137150" wrap="square" tIns="182875">
            <a:normAutofit/>
          </a:bodyPr>
          <a:lstStyle>
            <a:lvl1pPr indent="-228600" lvl="0" marL="457200" algn="l">
              <a:lnSpc>
                <a:spcPct val="100000"/>
              </a:lnSpc>
              <a:spcBef>
                <a:spcPts val="700"/>
              </a:spcBef>
              <a:spcAft>
                <a:spcPts val="0"/>
              </a:spcAft>
              <a:buSzPts val="1800"/>
              <a:buNone/>
              <a:defRPr b="0" sz="1800">
                <a:solidFill>
                  <a:schemeClr val="lt1"/>
                </a:solidFill>
                <a:latin typeface="Open Sans"/>
                <a:ea typeface="Open Sans"/>
                <a:cs typeface="Open Sans"/>
                <a:sym typeface="Open Sans"/>
              </a:defRPr>
            </a:lvl1pPr>
            <a:lvl2pPr indent="-228600" lvl="1" marL="914400" algn="l">
              <a:lnSpc>
                <a:spcPct val="100000"/>
              </a:lnSpc>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lnSpc>
                <a:spcPct val="100000"/>
              </a:lnSpc>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lnSpc>
                <a:spcPct val="100000"/>
              </a:lnSpc>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lnSpc>
                <a:spcPct val="100000"/>
              </a:lnSpc>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7" name="Google Shape;117;p92"/>
          <p:cNvSpPr txBox="1"/>
          <p:nvPr>
            <p:ph idx="2" type="body"/>
          </p:nvPr>
        </p:nvSpPr>
        <p:spPr>
          <a:xfrm>
            <a:off x="2362200" y="1752600"/>
            <a:ext cx="6324600" cy="434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44169" lvl="1" marL="914400" algn="l">
              <a:lnSpc>
                <a:spcPct val="100000"/>
              </a:lnSpc>
              <a:spcBef>
                <a:spcPts val="550"/>
              </a:spcBef>
              <a:spcAft>
                <a:spcPts val="0"/>
              </a:spcAft>
              <a:buClr>
                <a:srgbClr val="0070C0"/>
              </a:buClr>
              <a:buSzPts val="182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11150" lvl="4" marL="2286000" algn="l">
              <a:lnSpc>
                <a:spcPct val="100000"/>
              </a:lnSpc>
              <a:spcBef>
                <a:spcPts val="400"/>
              </a:spcBef>
              <a:spcAft>
                <a:spcPts val="0"/>
              </a:spcAft>
              <a:buClr>
                <a:srgbClr val="0070C0"/>
              </a:buClr>
              <a:buSzPts val="13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8" name="Google Shape;118;p92"/>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lt1"/>
        </a:solidFill>
      </p:bgPr>
    </p:bg>
    <p:spTree>
      <p:nvGrpSpPr>
        <p:cNvPr id="119" name="Shape 119"/>
        <p:cNvGrpSpPr/>
        <p:nvPr/>
      </p:nvGrpSpPr>
      <p:grpSpPr>
        <a:xfrm>
          <a:off x="0" y="0"/>
          <a:ext cx="0" cy="0"/>
          <a:chOff x="0" y="0"/>
          <a:chExt cx="0" cy="0"/>
        </a:xfrm>
      </p:grpSpPr>
      <p:sp>
        <p:nvSpPr>
          <p:cNvPr id="120" name="Google Shape;120;p93"/>
          <p:cNvSpPr txBox="1"/>
          <p:nvPr>
            <p:ph idx="1" type="body"/>
          </p:nvPr>
        </p:nvSpPr>
        <p:spPr>
          <a:xfrm>
            <a:off x="1600200" y="5486400"/>
            <a:ext cx="7315200" cy="685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700"/>
              <a:buFont typeface="Open Sans"/>
              <a:buNone/>
              <a:defRPr sz="1700"/>
            </a:lvl1pPr>
            <a:lvl2pPr indent="-228600" lvl="1" marL="914400" algn="l">
              <a:lnSpc>
                <a:spcPct val="100000"/>
              </a:lnSpc>
              <a:spcBef>
                <a:spcPts val="550"/>
              </a:spcBef>
              <a:spcAft>
                <a:spcPts val="0"/>
              </a:spcAft>
              <a:buSzPts val="840"/>
              <a:buFont typeface="Open Sans"/>
              <a:buNone/>
              <a:defRPr sz="1200"/>
            </a:lvl2pPr>
            <a:lvl3pPr indent="-228600" lvl="2" marL="1371600" algn="l">
              <a:lnSpc>
                <a:spcPct val="100000"/>
              </a:lnSpc>
              <a:spcBef>
                <a:spcPts val="500"/>
              </a:spcBef>
              <a:spcAft>
                <a:spcPts val="0"/>
              </a:spcAft>
              <a:buSzPts val="750"/>
              <a:buFont typeface="Open Sans"/>
              <a:buNone/>
              <a:defRPr sz="1000"/>
            </a:lvl3pPr>
            <a:lvl4pPr indent="-228600" lvl="3" marL="1828800" algn="l">
              <a:lnSpc>
                <a:spcPct val="100000"/>
              </a:lnSpc>
              <a:spcBef>
                <a:spcPts val="400"/>
              </a:spcBef>
              <a:spcAft>
                <a:spcPts val="0"/>
              </a:spcAft>
              <a:buSzPts val="675"/>
              <a:buFont typeface="Open Sans"/>
              <a:buNone/>
              <a:defRPr sz="900"/>
            </a:lvl4pPr>
            <a:lvl5pPr indent="-228600" lvl="4" marL="2286000" algn="l">
              <a:lnSpc>
                <a:spcPct val="100000"/>
              </a:lnSpc>
              <a:spcBef>
                <a:spcPts val="400"/>
              </a:spcBef>
              <a:spcAft>
                <a:spcPts val="0"/>
              </a:spcAft>
              <a:buSzPts val="585"/>
              <a:buFont typeface="Open Sans"/>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21" name="Google Shape;121;p93"/>
          <p:cNvSpPr/>
          <p:nvPr/>
        </p:nvSpPr>
        <p:spPr>
          <a:xfrm>
            <a:off x="-9144" y="4572000"/>
            <a:ext cx="9144000" cy="88696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2" name="Google Shape;122;p93"/>
          <p:cNvSpPr/>
          <p:nvPr/>
        </p:nvSpPr>
        <p:spPr>
          <a:xfrm>
            <a:off x="-9144" y="4663440"/>
            <a:ext cx="1463040" cy="713232"/>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3" name="Google Shape;123;p93"/>
          <p:cNvSpPr/>
          <p:nvPr/>
        </p:nvSpPr>
        <p:spPr>
          <a:xfrm>
            <a:off x="1545336" y="4654296"/>
            <a:ext cx="7598664" cy="71323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4" name="Google Shape;124;p93"/>
          <p:cNvSpPr txBox="1"/>
          <p:nvPr>
            <p:ph type="title"/>
          </p:nvPr>
        </p:nvSpPr>
        <p:spPr>
          <a:xfrm>
            <a:off x="1600200" y="4648200"/>
            <a:ext cx="7315200" cy="685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2800"/>
              <a:buFont typeface="Open Sans Light"/>
              <a:buNone/>
              <a:defRPr b="0" sz="2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93"/>
          <p:cNvSpPr/>
          <p:nvPr/>
        </p:nvSpPr>
        <p:spPr>
          <a:xfrm>
            <a:off x="1447800" y="0"/>
            <a:ext cx="100584" cy="6867144"/>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26" name="Google Shape;126;p93"/>
          <p:cNvSpPr txBox="1"/>
          <p:nvPr>
            <p:ph idx="10" type="dt"/>
          </p:nvPr>
        </p:nvSpPr>
        <p:spPr>
          <a:xfrm>
            <a:off x="62484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93"/>
          <p:cNvSpPr txBox="1"/>
          <p:nvPr>
            <p:ph idx="11" type="ftr"/>
          </p:nvPr>
        </p:nvSpPr>
        <p:spPr>
          <a:xfrm>
            <a:off x="1600200" y="6248207"/>
            <a:ext cx="4572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93"/>
          <p:cNvSpPr/>
          <p:nvPr>
            <p:ph idx="2" type="pic"/>
          </p:nvPr>
        </p:nvSpPr>
        <p:spPr>
          <a:xfrm>
            <a:off x="1560576" y="0"/>
            <a:ext cx="7583424" cy="4568952"/>
          </a:xfrm>
          <a:prstGeom prst="rect">
            <a:avLst/>
          </a:prstGeom>
          <a:solidFill>
            <a:srgbClr val="DCE5EE"/>
          </a:solidFill>
          <a:ln>
            <a:noFill/>
          </a:ln>
        </p:spPr>
      </p:sp>
      <p:sp>
        <p:nvSpPr>
          <p:cNvPr id="129" name="Google Shape;129;p93"/>
          <p:cNvSpPr/>
          <p:nvPr/>
        </p:nvSpPr>
        <p:spPr>
          <a:xfrm>
            <a:off x="0" y="0"/>
            <a:ext cx="1447800" cy="4572000"/>
          </a:xfrm>
          <a:prstGeom prst="rect">
            <a:avLst/>
          </a:prstGeom>
          <a:noFill/>
          <a:ln cap="flat" cmpd="sng" w="190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30" name="Google Shape;130;p93"/>
          <p:cNvSpPr/>
          <p:nvPr/>
        </p:nvSpPr>
        <p:spPr>
          <a:xfrm>
            <a:off x="0" y="5486400"/>
            <a:ext cx="1447800" cy="1371600"/>
          </a:xfrm>
          <a:prstGeom prst="rect">
            <a:avLst/>
          </a:prstGeom>
          <a:noFill/>
          <a:ln cap="flat" cmpd="sng" w="190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31" name="Google Shape;131;p93"/>
          <p:cNvSpPr txBox="1"/>
          <p:nvPr/>
        </p:nvSpPr>
        <p:spPr>
          <a:xfrm>
            <a:off x="8610600" y="6248400"/>
            <a:ext cx="533400" cy="3968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wentieth Century"/>
              <a:buNone/>
            </a:pPr>
            <a:fld id="{00000000-1234-1234-1234-123412341234}" type="slidenum">
              <a:rPr b="0" i="0" lang="en-US" sz="1800" u="none" cap="none" strike="noStrike">
                <a:solidFill>
                  <a:schemeClr val="dk1"/>
                </a:solidFill>
                <a:latin typeface="Twentieth Century"/>
                <a:ea typeface="Twentieth Century"/>
                <a:cs typeface="Twentieth Century"/>
                <a:sym typeface="Twentieth Century"/>
              </a:rPr>
              <a:t>‹#›</a:t>
            </a:fld>
            <a:endParaRPr b="0" i="0" sz="1800" u="none" cap="none" strike="noStrike">
              <a:solidFill>
                <a:schemeClr val="dk1"/>
              </a:solidFill>
              <a:latin typeface="Twentieth Century"/>
              <a:ea typeface="Twentieth Century"/>
              <a:cs typeface="Twentieth Century"/>
              <a:sym typeface="Twentieth Century"/>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2" name="Shape 132"/>
        <p:cNvGrpSpPr/>
        <p:nvPr/>
      </p:nvGrpSpPr>
      <p:grpSpPr>
        <a:xfrm>
          <a:off x="0" y="0"/>
          <a:ext cx="0" cy="0"/>
          <a:chOff x="0" y="0"/>
          <a:chExt cx="0" cy="0"/>
        </a:xfrm>
      </p:grpSpPr>
      <p:sp>
        <p:nvSpPr>
          <p:cNvPr id="133" name="Google Shape;133;p9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94"/>
          <p:cNvSpPr txBox="1"/>
          <p:nvPr>
            <p:ph idx="1" type="body"/>
          </p:nvPr>
        </p:nvSpPr>
        <p:spPr>
          <a:xfrm rot="5400000">
            <a:off x="2426208" y="-213360"/>
            <a:ext cx="4526280" cy="815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52425" lvl="1" marL="914400" algn="l">
              <a:lnSpc>
                <a:spcPct val="100000"/>
              </a:lnSpc>
              <a:spcBef>
                <a:spcPts val="550"/>
              </a:spcBef>
              <a:spcAft>
                <a:spcPts val="0"/>
              </a:spcAft>
              <a:buClr>
                <a:srgbClr val="0070C0"/>
              </a:buClr>
              <a:buSzPts val="195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23850" lvl="4" marL="22860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35" name="Google Shape;135;p94"/>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94"/>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94"/>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p:cSld name="Vertical Title and Text">
    <p:bg>
      <p:bgPr>
        <a:solidFill>
          <a:schemeClr val="lt1"/>
        </a:solidFill>
      </p:bgPr>
    </p:bg>
    <p:spTree>
      <p:nvGrpSpPr>
        <p:cNvPr id="138" name="Shape 138"/>
        <p:cNvGrpSpPr/>
        <p:nvPr/>
      </p:nvGrpSpPr>
      <p:grpSpPr>
        <a:xfrm>
          <a:off x="0" y="0"/>
          <a:ext cx="0" cy="0"/>
          <a:chOff x="0" y="0"/>
          <a:chExt cx="0" cy="0"/>
        </a:xfrm>
      </p:grpSpPr>
      <p:sp>
        <p:nvSpPr>
          <p:cNvPr id="139" name="Google Shape;139;p95"/>
          <p:cNvSpPr txBox="1"/>
          <p:nvPr>
            <p:ph type="title"/>
          </p:nvPr>
        </p:nvSpPr>
        <p:spPr>
          <a:xfrm rot="5400000">
            <a:off x="4823619" y="2339182"/>
            <a:ext cx="5516563"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95"/>
          <p:cNvSpPr txBox="1"/>
          <p:nvPr>
            <p:ph idx="10" type="dt"/>
          </p:nvPr>
        </p:nvSpPr>
        <p:spPr>
          <a:xfrm>
            <a:off x="6553200" y="6248403"/>
            <a:ext cx="2209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95"/>
          <p:cNvSpPr txBox="1"/>
          <p:nvPr>
            <p:ph idx="11" type="ftr"/>
          </p:nvPr>
        </p:nvSpPr>
        <p:spPr>
          <a:xfrm>
            <a:off x="457201" y="6248208"/>
            <a:ext cx="55734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95"/>
          <p:cNvSpPr/>
          <p:nvPr/>
        </p:nvSpPr>
        <p:spPr>
          <a:xfrm>
            <a:off x="6096319" y="0"/>
            <a:ext cx="32004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43" name="Google Shape;143;p95"/>
          <p:cNvSpPr/>
          <p:nvPr/>
        </p:nvSpPr>
        <p:spPr>
          <a:xfrm>
            <a:off x="6142039" y="609600"/>
            <a:ext cx="228600" cy="6248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44" name="Google Shape;144;p95"/>
          <p:cNvSpPr/>
          <p:nvPr/>
        </p:nvSpPr>
        <p:spPr>
          <a:xfrm>
            <a:off x="6142039" y="0"/>
            <a:ext cx="228600" cy="533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45" name="Google Shape;145;p95"/>
          <p:cNvSpPr txBox="1"/>
          <p:nvPr>
            <p:ph idx="1" type="body"/>
          </p:nvPr>
        </p:nvSpPr>
        <p:spPr>
          <a:xfrm rot="5400000">
            <a:off x="266700" y="342900"/>
            <a:ext cx="5486400" cy="60198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52425" lvl="1" marL="914400" algn="l">
              <a:lnSpc>
                <a:spcPct val="100000"/>
              </a:lnSpc>
              <a:spcBef>
                <a:spcPts val="550"/>
              </a:spcBef>
              <a:spcAft>
                <a:spcPts val="0"/>
              </a:spcAft>
              <a:buClr>
                <a:srgbClr val="0070C0"/>
              </a:buClr>
              <a:buSzPts val="195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23850" lvl="4" marL="22860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46" name="Google Shape;146;p95"/>
          <p:cNvSpPr txBox="1"/>
          <p:nvPr/>
        </p:nvSpPr>
        <p:spPr>
          <a:xfrm>
            <a:off x="8610600" y="6248400"/>
            <a:ext cx="533400" cy="3968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wentieth Century"/>
              <a:buNone/>
            </a:pPr>
            <a:fld id="{00000000-1234-1234-1234-123412341234}" type="slidenum">
              <a:rPr b="0" i="0" lang="en-US" sz="1800" u="none" cap="none" strike="noStrike">
                <a:solidFill>
                  <a:schemeClr val="dk1"/>
                </a:solidFill>
                <a:latin typeface="Twentieth Century"/>
                <a:ea typeface="Twentieth Century"/>
                <a:cs typeface="Twentieth Century"/>
                <a:sym typeface="Twentieth Century"/>
              </a:rPr>
              <a:t>‹#›</a:t>
            </a:fld>
            <a:endParaRPr b="0" i="0" sz="1800" u="none" cap="none" strike="noStrike">
              <a:solidFill>
                <a:schemeClr val="dk1"/>
              </a:solidFill>
              <a:latin typeface="Twentieth Century"/>
              <a:ea typeface="Twentieth Century"/>
              <a:cs typeface="Twentieth Century"/>
              <a:sym typeface="Twentieth Century"/>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bg>
      <p:bgPr>
        <a:solidFill>
          <a:srgbClr val="0070C0"/>
        </a:solidFill>
      </p:bgPr>
    </p:bg>
    <p:spTree>
      <p:nvGrpSpPr>
        <p:cNvPr id="147" name="Shape 147"/>
        <p:cNvGrpSpPr/>
        <p:nvPr/>
      </p:nvGrpSpPr>
      <p:grpSpPr>
        <a:xfrm>
          <a:off x="0" y="0"/>
          <a:ext cx="0" cy="0"/>
          <a:chOff x="0" y="0"/>
          <a:chExt cx="0" cy="0"/>
        </a:xfrm>
      </p:grpSpPr>
      <p:sp>
        <p:nvSpPr>
          <p:cNvPr id="148" name="Google Shape;148;p96"/>
          <p:cNvSpPr txBox="1"/>
          <p:nvPr>
            <p:ph type="ctrTitle"/>
          </p:nvPr>
        </p:nvSpPr>
        <p:spPr>
          <a:xfrm>
            <a:off x="3657600" y="3733800"/>
            <a:ext cx="5181600" cy="1600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400"/>
              <a:buFont typeface="Open Sans Ligh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96"/>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96"/>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96"/>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52" name="Google Shape;152;p96"/>
          <p:cNvSpPr/>
          <p:nvPr/>
        </p:nvSpPr>
        <p:spPr>
          <a:xfrm>
            <a:off x="0" y="6172200"/>
            <a:ext cx="91440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pic>
        <p:nvPicPr>
          <p:cNvPr descr="wh.png" id="153" name="Google Shape;153;p96"/>
          <p:cNvPicPr preferRelativeResize="0"/>
          <p:nvPr/>
        </p:nvPicPr>
        <p:blipFill rotWithShape="1">
          <a:blip r:embed="rId2">
            <a:alphaModFix/>
          </a:blip>
          <a:srcRect b="0" l="0" r="0" t="0"/>
          <a:stretch/>
        </p:blipFill>
        <p:spPr>
          <a:xfrm>
            <a:off x="533400" y="3180076"/>
            <a:ext cx="2895600" cy="2839724"/>
          </a:xfrm>
          <a:prstGeom prst="rect">
            <a:avLst/>
          </a:prstGeom>
          <a:noFill/>
          <a:ln>
            <a:noFill/>
          </a:ln>
        </p:spPr>
      </p:pic>
      <p:sp>
        <p:nvSpPr>
          <p:cNvPr id="154" name="Google Shape;154;p96"/>
          <p:cNvSpPr txBox="1"/>
          <p:nvPr/>
        </p:nvSpPr>
        <p:spPr>
          <a:xfrm>
            <a:off x="6248400" y="6400801"/>
            <a:ext cx="26670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400"/>
              <a:buFont typeface="Twentieth Century"/>
              <a:buNone/>
            </a:pPr>
            <a:r>
              <a:rPr b="0" i="0" lang="en-US" sz="1400" u="none" cap="none" strike="noStrike">
                <a:solidFill>
                  <a:schemeClr val="dk2"/>
                </a:solidFill>
                <a:latin typeface="Twentieth Century"/>
                <a:ea typeface="Twentieth Century"/>
                <a:cs typeface="Twentieth Century"/>
                <a:sym typeface="Twentieth Century"/>
              </a:rPr>
              <a:t>9/11/2017</a:t>
            </a:r>
            <a:endParaRPr b="0" i="0" sz="1400" u="none" cap="none" strike="noStrike">
              <a:solidFill>
                <a:schemeClr val="dk2"/>
              </a:solidFill>
              <a:latin typeface="Twentieth Century"/>
              <a:ea typeface="Twentieth Century"/>
              <a:cs typeface="Twentieth Century"/>
              <a:sym typeface="Twentieth Centur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spTree>
      <p:nvGrpSpPr>
        <p:cNvPr id="155" name="Shape 155"/>
        <p:cNvGrpSpPr/>
        <p:nvPr/>
      </p:nvGrpSpPr>
      <p:grpSpPr>
        <a:xfrm>
          <a:off x="0" y="0"/>
          <a:ext cx="0" cy="0"/>
          <a:chOff x="0" y="0"/>
          <a:chExt cx="0" cy="0"/>
        </a:xfrm>
      </p:grpSpPr>
      <p:sp>
        <p:nvSpPr>
          <p:cNvPr id="156" name="Google Shape;156;p97"/>
          <p:cNvSpPr txBox="1"/>
          <p:nvPr>
            <p:ph type="ctrTitle"/>
          </p:nvPr>
        </p:nvSpPr>
        <p:spPr>
          <a:xfrm>
            <a:off x="685800" y="2130426"/>
            <a:ext cx="77724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9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2400"/>
              <a:buNone/>
              <a:defRPr>
                <a:solidFill>
                  <a:srgbClr val="888888"/>
                </a:solidFill>
              </a:defRPr>
            </a:lvl1pPr>
            <a:lvl2pPr lvl="1" algn="ctr">
              <a:lnSpc>
                <a:spcPct val="100000"/>
              </a:lnSpc>
              <a:spcBef>
                <a:spcPts val="550"/>
              </a:spcBef>
              <a:spcAft>
                <a:spcPts val="0"/>
              </a:spcAft>
              <a:buSzPts val="1820"/>
              <a:buNone/>
              <a:defRPr>
                <a:solidFill>
                  <a:srgbClr val="888888"/>
                </a:solidFill>
              </a:defRPr>
            </a:lvl2pPr>
            <a:lvl3pPr lvl="2" algn="ctr">
              <a:lnSpc>
                <a:spcPct val="100000"/>
              </a:lnSpc>
              <a:spcBef>
                <a:spcPts val="500"/>
              </a:spcBef>
              <a:spcAft>
                <a:spcPts val="0"/>
              </a:spcAft>
              <a:buSzPts val="1725"/>
              <a:buNone/>
              <a:defRPr>
                <a:solidFill>
                  <a:srgbClr val="888888"/>
                </a:solidFill>
              </a:defRPr>
            </a:lvl3pPr>
            <a:lvl4pPr lvl="3" algn="ctr">
              <a:lnSpc>
                <a:spcPct val="100000"/>
              </a:lnSpc>
              <a:spcBef>
                <a:spcPts val="400"/>
              </a:spcBef>
              <a:spcAft>
                <a:spcPts val="0"/>
              </a:spcAft>
              <a:buSzPts val="1500"/>
              <a:buNone/>
              <a:defRPr>
                <a:solidFill>
                  <a:srgbClr val="888888"/>
                </a:solidFill>
              </a:defRPr>
            </a:lvl4pPr>
            <a:lvl5pPr lvl="4" algn="ctr">
              <a:lnSpc>
                <a:spcPct val="100000"/>
              </a:lnSpc>
              <a:spcBef>
                <a:spcPts val="400"/>
              </a:spcBef>
              <a:spcAft>
                <a:spcPts val="0"/>
              </a:spcAft>
              <a:buSzPts val="1300"/>
              <a:buNone/>
              <a:defRPr>
                <a:solidFill>
                  <a:srgbClr val="888888"/>
                </a:solidFill>
              </a:defRPr>
            </a:lvl5pPr>
            <a:lvl6pPr lvl="5" algn="ctr">
              <a:spcBef>
                <a:spcPts val="360"/>
              </a:spcBef>
              <a:spcAft>
                <a:spcPts val="0"/>
              </a:spcAft>
              <a:buSzPts val="18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p:txBody>
      </p:sp>
      <p:sp>
        <p:nvSpPr>
          <p:cNvPr id="158" name="Google Shape;158;p97"/>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97"/>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97"/>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lt1"/>
        </a:solidFill>
      </p:bgPr>
    </p:bg>
    <p:spTree>
      <p:nvGrpSpPr>
        <p:cNvPr id="37" name="Shape 37"/>
        <p:cNvGrpSpPr/>
        <p:nvPr/>
      </p:nvGrpSpPr>
      <p:grpSpPr>
        <a:xfrm>
          <a:off x="0" y="0"/>
          <a:ext cx="0" cy="0"/>
          <a:chOff x="0" y="0"/>
          <a:chExt cx="0" cy="0"/>
        </a:xfrm>
      </p:grpSpPr>
      <p:sp>
        <p:nvSpPr>
          <p:cNvPr id="38" name="Google Shape;38;p84"/>
          <p:cNvSpPr txBox="1"/>
          <p:nvPr>
            <p:ph idx="1" type="body"/>
          </p:nvPr>
        </p:nvSpPr>
        <p:spPr>
          <a:xfrm>
            <a:off x="533401" y="2667001"/>
            <a:ext cx="7123113" cy="16732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4400"/>
              <a:buNone/>
              <a:defRPr sz="4400">
                <a:solidFill>
                  <a:srgbClr val="0070C0"/>
                </a:solidFill>
                <a:latin typeface="Open Sans Light"/>
                <a:ea typeface="Open Sans Light"/>
                <a:cs typeface="Open Sans Light"/>
                <a:sym typeface="Open Sans Light"/>
              </a:defRPr>
            </a:lvl1pPr>
            <a:lvl2pPr indent="-228600" lvl="1" marL="914400" algn="l">
              <a:lnSpc>
                <a:spcPct val="100000"/>
              </a:lnSpc>
              <a:spcBef>
                <a:spcPts val="550"/>
              </a:spcBef>
              <a:spcAft>
                <a:spcPts val="0"/>
              </a:spcAft>
              <a:buSzPts val="1260"/>
              <a:buNone/>
              <a:defRPr sz="1800">
                <a:solidFill>
                  <a:srgbClr val="888888"/>
                </a:solidFill>
              </a:defRPr>
            </a:lvl2pPr>
            <a:lvl3pPr indent="-228600" lvl="2" marL="1371600" algn="l">
              <a:lnSpc>
                <a:spcPct val="100000"/>
              </a:lnSpc>
              <a:spcBef>
                <a:spcPts val="500"/>
              </a:spcBef>
              <a:spcAft>
                <a:spcPts val="0"/>
              </a:spcAft>
              <a:buSzPts val="1200"/>
              <a:buNone/>
              <a:defRPr sz="1600">
                <a:solidFill>
                  <a:srgbClr val="888888"/>
                </a:solidFill>
              </a:defRPr>
            </a:lvl3pPr>
            <a:lvl4pPr indent="-228600" lvl="3" marL="1828800" algn="l">
              <a:lnSpc>
                <a:spcPct val="100000"/>
              </a:lnSpc>
              <a:spcBef>
                <a:spcPts val="400"/>
              </a:spcBef>
              <a:spcAft>
                <a:spcPts val="0"/>
              </a:spcAft>
              <a:buSzPts val="1050"/>
              <a:buNone/>
              <a:defRPr sz="1400">
                <a:solidFill>
                  <a:srgbClr val="888888"/>
                </a:solidFill>
              </a:defRPr>
            </a:lvl4pPr>
            <a:lvl5pPr indent="-228600" lvl="4" marL="2286000" algn="l">
              <a:lnSpc>
                <a:spcPct val="100000"/>
              </a:lnSpc>
              <a:spcBef>
                <a:spcPts val="400"/>
              </a:spcBef>
              <a:spcAft>
                <a:spcPts val="0"/>
              </a:spcAft>
              <a:buSzPts val="910"/>
              <a:buNone/>
              <a:defRPr sz="1400">
                <a:solidFill>
                  <a:srgbClr val="88888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84"/>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 name="Google Shape;40;p84"/>
          <p:cNvSpPr/>
          <p:nvPr/>
        </p:nvSpPr>
        <p:spPr>
          <a:xfrm>
            <a:off x="0" y="2438400"/>
            <a:ext cx="9144000" cy="152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1" name="Google Shape;41;p84"/>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84"/>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4"/>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lt1"/>
        </a:solidFill>
      </p:bgPr>
    </p:bg>
    <p:spTree>
      <p:nvGrpSpPr>
        <p:cNvPr id="44" name="Shape 44"/>
        <p:cNvGrpSpPr/>
        <p:nvPr/>
      </p:nvGrpSpPr>
      <p:grpSpPr>
        <a:xfrm>
          <a:off x="0" y="0"/>
          <a:ext cx="0" cy="0"/>
          <a:chOff x="0" y="0"/>
          <a:chExt cx="0" cy="0"/>
        </a:xfrm>
      </p:grpSpPr>
      <p:sp>
        <p:nvSpPr>
          <p:cNvPr id="45" name="Google Shape;45;p8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5"/>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5"/>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5"/>
          <p:cNvSpPr txBox="1"/>
          <p:nvPr>
            <p:ph idx="1" type="body"/>
          </p:nvPr>
        </p:nvSpPr>
        <p:spPr>
          <a:xfrm>
            <a:off x="609600" y="1676400"/>
            <a:ext cx="8153400" cy="434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35280" lvl="1" marL="914400" algn="l">
              <a:lnSpc>
                <a:spcPct val="100000"/>
              </a:lnSpc>
              <a:spcBef>
                <a:spcPts val="550"/>
              </a:spcBef>
              <a:spcAft>
                <a:spcPts val="0"/>
              </a:spcAft>
              <a:buClr>
                <a:srgbClr val="0070C0"/>
              </a:buClr>
              <a:buSzPts val="1680"/>
              <a:buFont typeface="Arial"/>
              <a:buChar char="•"/>
              <a:defRPr sz="2400">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11150" lvl="4" marL="2286000" algn="l">
              <a:lnSpc>
                <a:spcPct val="100000"/>
              </a:lnSpc>
              <a:spcBef>
                <a:spcPts val="400"/>
              </a:spcBef>
              <a:spcAft>
                <a:spcPts val="0"/>
              </a:spcAft>
              <a:buClr>
                <a:srgbClr val="0070C0"/>
              </a:buClr>
              <a:buSzPts val="13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9" name="Google Shape;49;p85"/>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6"/>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6"/>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6"/>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rgbClr val="0070C0"/>
        </a:solidFill>
      </p:bgPr>
    </p:bg>
    <p:spTree>
      <p:nvGrpSpPr>
        <p:cNvPr id="54" name="Shape 54"/>
        <p:cNvGrpSpPr/>
        <p:nvPr/>
      </p:nvGrpSpPr>
      <p:grpSpPr>
        <a:xfrm>
          <a:off x="0" y="0"/>
          <a:ext cx="0" cy="0"/>
          <a:chOff x="0" y="0"/>
          <a:chExt cx="0" cy="0"/>
        </a:xfrm>
      </p:grpSpPr>
      <p:sp>
        <p:nvSpPr>
          <p:cNvPr id="55" name="Google Shape;55;p82"/>
          <p:cNvSpPr txBox="1"/>
          <p:nvPr>
            <p:ph type="ctrTitle"/>
          </p:nvPr>
        </p:nvSpPr>
        <p:spPr>
          <a:xfrm>
            <a:off x="3429000" y="3505200"/>
            <a:ext cx="5410200" cy="1676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400"/>
              <a:buFont typeface="Open Sans Light"/>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2"/>
          <p:cNvSpPr/>
          <p:nvPr/>
        </p:nvSpPr>
        <p:spPr>
          <a:xfrm>
            <a:off x="381000" y="6172200"/>
            <a:ext cx="87630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57" name="Google Shape;57;p82"/>
          <p:cNvSpPr/>
          <p:nvPr/>
        </p:nvSpPr>
        <p:spPr>
          <a:xfrm>
            <a:off x="0" y="6172200"/>
            <a:ext cx="457200" cy="53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58" name="Google Shape;58;p82"/>
          <p:cNvCxnSpPr/>
          <p:nvPr/>
        </p:nvCxnSpPr>
        <p:spPr>
          <a:xfrm>
            <a:off x="0" y="6019800"/>
            <a:ext cx="9144000" cy="1588"/>
          </a:xfrm>
          <a:prstGeom prst="straightConnector1">
            <a:avLst/>
          </a:prstGeom>
          <a:noFill/>
          <a:ln cap="flat" cmpd="sng" w="38100">
            <a:solidFill>
              <a:schemeClr val="lt1"/>
            </a:solidFill>
            <a:prstDash val="solid"/>
            <a:round/>
            <a:headEnd len="sm" w="sm" type="none"/>
            <a:tailEnd len="sm" w="sm" type="none"/>
          </a:ln>
        </p:spPr>
      </p:cxnSp>
      <p:pic>
        <p:nvPicPr>
          <p:cNvPr descr="wh.png" id="59" name="Google Shape;59;p82"/>
          <p:cNvPicPr preferRelativeResize="0"/>
          <p:nvPr/>
        </p:nvPicPr>
        <p:blipFill rotWithShape="1">
          <a:blip r:embed="rId2">
            <a:alphaModFix/>
          </a:blip>
          <a:srcRect b="0" l="0" r="0" t="0"/>
          <a:stretch/>
        </p:blipFill>
        <p:spPr>
          <a:xfrm>
            <a:off x="381000" y="3027676"/>
            <a:ext cx="2895600" cy="2839724"/>
          </a:xfrm>
          <a:prstGeom prst="rect">
            <a:avLst/>
          </a:prstGeom>
          <a:noFill/>
          <a:ln>
            <a:noFill/>
          </a:ln>
        </p:spPr>
      </p:pic>
      <p:sp>
        <p:nvSpPr>
          <p:cNvPr id="60" name="Google Shape;60;p82"/>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2"/>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showMasterSp="0">
  <p:cSld name="1_Section Header">
    <p:bg>
      <p:bgPr>
        <a:solidFill>
          <a:schemeClr val="lt1"/>
        </a:solidFill>
      </p:bgPr>
    </p:bg>
    <p:spTree>
      <p:nvGrpSpPr>
        <p:cNvPr id="62" name="Shape 62"/>
        <p:cNvGrpSpPr/>
        <p:nvPr/>
      </p:nvGrpSpPr>
      <p:grpSpPr>
        <a:xfrm>
          <a:off x="0" y="0"/>
          <a:ext cx="0" cy="0"/>
          <a:chOff x="0" y="0"/>
          <a:chExt cx="0" cy="0"/>
        </a:xfrm>
      </p:grpSpPr>
      <p:sp>
        <p:nvSpPr>
          <p:cNvPr id="63" name="Google Shape;63;p87"/>
          <p:cNvSpPr/>
          <p:nvPr/>
        </p:nvSpPr>
        <p:spPr>
          <a:xfrm>
            <a:off x="0" y="1524000"/>
            <a:ext cx="9144000" cy="1143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4" name="Google Shape;64;p87"/>
          <p:cNvSpPr/>
          <p:nvPr/>
        </p:nvSpPr>
        <p:spPr>
          <a:xfrm>
            <a:off x="0" y="0"/>
            <a:ext cx="9144000" cy="25908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5" name="Google Shape;65;p87"/>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7"/>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fb.png" id="67" name="Google Shape;67;p87"/>
          <p:cNvPicPr preferRelativeResize="0"/>
          <p:nvPr/>
        </p:nvPicPr>
        <p:blipFill rotWithShape="1">
          <a:blip r:embed="rId2">
            <a:alphaModFix/>
          </a:blip>
          <a:srcRect b="0" l="0" r="0" t="0"/>
          <a:stretch/>
        </p:blipFill>
        <p:spPr>
          <a:xfrm>
            <a:off x="990601" y="3352801"/>
            <a:ext cx="1293881" cy="1293881"/>
          </a:xfrm>
          <a:prstGeom prst="rect">
            <a:avLst/>
          </a:prstGeom>
          <a:noFill/>
          <a:ln>
            <a:noFill/>
          </a:ln>
        </p:spPr>
      </p:pic>
      <p:pic>
        <p:nvPicPr>
          <p:cNvPr descr="tw.png" id="68" name="Google Shape;68;p87"/>
          <p:cNvPicPr preferRelativeResize="0"/>
          <p:nvPr/>
        </p:nvPicPr>
        <p:blipFill rotWithShape="1">
          <a:blip r:embed="rId3">
            <a:alphaModFix/>
          </a:blip>
          <a:srcRect b="0" l="0" r="0" t="0"/>
          <a:stretch/>
        </p:blipFill>
        <p:spPr>
          <a:xfrm>
            <a:off x="1066801" y="5181601"/>
            <a:ext cx="1293881" cy="1293881"/>
          </a:xfrm>
          <a:prstGeom prst="rect">
            <a:avLst/>
          </a:prstGeom>
          <a:noFill/>
          <a:ln>
            <a:noFill/>
          </a:ln>
        </p:spPr>
      </p:pic>
      <p:sp>
        <p:nvSpPr>
          <p:cNvPr id="69" name="Google Shape;69;p87"/>
          <p:cNvSpPr txBox="1"/>
          <p:nvPr/>
        </p:nvSpPr>
        <p:spPr>
          <a:xfrm>
            <a:off x="2438400" y="3505200"/>
            <a:ext cx="6324600" cy="11430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rgbClr val="0070C0"/>
                </a:solidFill>
                <a:latin typeface="Open Sans"/>
                <a:ea typeface="Open Sans"/>
                <a:cs typeface="Open Sans"/>
                <a:sym typeface="Open Sans"/>
              </a:rPr>
              <a:t>Fan Page</a:t>
            </a:r>
            <a:endParaRPr b="1" sz="2800">
              <a:solidFill>
                <a:srgbClr val="0070C0"/>
              </a:solidFill>
              <a:latin typeface="Open Sans"/>
              <a:ea typeface="Open Sans"/>
              <a:cs typeface="Open Sans"/>
              <a:sym typeface="Open Sans"/>
            </a:endParaRPr>
          </a:p>
          <a:p>
            <a:pPr indent="0" lvl="0" marL="0" marR="0" rtl="0" algn="l">
              <a:spcBef>
                <a:spcPts val="0"/>
              </a:spcBef>
              <a:spcAft>
                <a:spcPts val="0"/>
              </a:spcAft>
              <a:buNone/>
            </a:pPr>
            <a:r>
              <a:rPr lang="en-US" sz="2800">
                <a:solidFill>
                  <a:srgbClr val="0070C0"/>
                </a:solidFill>
                <a:latin typeface="Open Sans"/>
                <a:ea typeface="Open Sans"/>
                <a:cs typeface="Open Sans"/>
                <a:sym typeface="Open Sans"/>
              </a:rPr>
              <a:t>www.facebook.com/penerbit.salemba</a:t>
            </a:r>
            <a:endParaRPr sz="2800">
              <a:solidFill>
                <a:srgbClr val="0070C0"/>
              </a:solidFill>
              <a:latin typeface="Open Sans"/>
              <a:ea typeface="Open Sans"/>
              <a:cs typeface="Open Sans"/>
              <a:sym typeface="Open Sans"/>
            </a:endParaRPr>
          </a:p>
        </p:txBody>
      </p:sp>
      <p:sp>
        <p:nvSpPr>
          <p:cNvPr id="70" name="Google Shape;70;p87"/>
          <p:cNvSpPr txBox="1"/>
          <p:nvPr/>
        </p:nvSpPr>
        <p:spPr>
          <a:xfrm>
            <a:off x="2438400" y="5486400"/>
            <a:ext cx="6324600" cy="11430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800">
                <a:solidFill>
                  <a:srgbClr val="0070C0"/>
                </a:solidFill>
                <a:latin typeface="Open Sans"/>
                <a:ea typeface="Open Sans"/>
                <a:cs typeface="Open Sans"/>
                <a:sym typeface="Open Sans"/>
              </a:rPr>
              <a:t>Follow Us On</a:t>
            </a:r>
            <a:endParaRPr/>
          </a:p>
          <a:p>
            <a:pPr indent="0" lvl="0" marL="0" marR="0" rtl="0" algn="l">
              <a:spcBef>
                <a:spcPts val="0"/>
              </a:spcBef>
              <a:spcAft>
                <a:spcPts val="0"/>
              </a:spcAft>
              <a:buNone/>
            </a:pPr>
            <a:r>
              <a:rPr lang="en-US" sz="2800">
                <a:solidFill>
                  <a:srgbClr val="0070C0"/>
                </a:solidFill>
                <a:latin typeface="Open Sans"/>
                <a:ea typeface="Open Sans"/>
                <a:cs typeface="Open Sans"/>
                <a:sym typeface="Open Sans"/>
              </a:rPr>
              <a:t>@penerbitsalemba</a:t>
            </a:r>
            <a:endParaRPr sz="2800">
              <a:solidFill>
                <a:srgbClr val="0070C0"/>
              </a:solidFill>
              <a:latin typeface="Open Sans"/>
              <a:ea typeface="Open Sans"/>
              <a:cs typeface="Open Sans"/>
              <a:sym typeface="Open Sans"/>
            </a:endParaRPr>
          </a:p>
        </p:txBody>
      </p:sp>
      <p:pic>
        <p:nvPicPr>
          <p:cNvPr descr="ecommerce.png" id="71" name="Google Shape;71;p87"/>
          <p:cNvPicPr preferRelativeResize="0"/>
          <p:nvPr/>
        </p:nvPicPr>
        <p:blipFill rotWithShape="1">
          <a:blip r:embed="rId4">
            <a:alphaModFix/>
          </a:blip>
          <a:srcRect b="0" l="0" r="0" t="0"/>
          <a:stretch/>
        </p:blipFill>
        <p:spPr>
          <a:xfrm>
            <a:off x="381000" y="457201"/>
            <a:ext cx="8382000" cy="1729585"/>
          </a:xfrm>
          <a:prstGeom prst="rect">
            <a:avLst/>
          </a:prstGeom>
          <a:noFill/>
          <a:ln>
            <a:noFill/>
          </a:ln>
        </p:spPr>
      </p:pic>
      <p:cxnSp>
        <p:nvCxnSpPr>
          <p:cNvPr id="72" name="Google Shape;72;p87"/>
          <p:cNvCxnSpPr/>
          <p:nvPr/>
        </p:nvCxnSpPr>
        <p:spPr>
          <a:xfrm>
            <a:off x="2286000" y="1828800"/>
            <a:ext cx="6858000" cy="1588"/>
          </a:xfrm>
          <a:prstGeom prst="straightConnector1">
            <a:avLst/>
          </a:prstGeom>
          <a:noFill/>
          <a:ln cap="flat" cmpd="sng" w="57150">
            <a:solidFill>
              <a:schemeClr val="lt1"/>
            </a:solidFill>
            <a:prstDash val="solid"/>
            <a:round/>
            <a:headEnd len="sm" w="sm" type="none"/>
            <a:tailEnd len="sm" w="sm" type="none"/>
          </a:ln>
        </p:spPr>
      </p:cxnSp>
      <p:sp>
        <p:nvSpPr>
          <p:cNvPr id="73" name="Google Shape;73;p87"/>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4" name="Shape 74"/>
        <p:cNvGrpSpPr/>
        <p:nvPr/>
      </p:nvGrpSpPr>
      <p:grpSpPr>
        <a:xfrm>
          <a:off x="0" y="0"/>
          <a:ext cx="0" cy="0"/>
          <a:chOff x="0" y="0"/>
          <a:chExt cx="0" cy="0"/>
        </a:xfrm>
      </p:grpSpPr>
      <p:sp>
        <p:nvSpPr>
          <p:cNvPr id="75" name="Google Shape;75;p8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88"/>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8"/>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88"/>
          <p:cNvSpPr txBox="1"/>
          <p:nvPr>
            <p:ph idx="1" type="body"/>
          </p:nvPr>
        </p:nvSpPr>
        <p:spPr>
          <a:xfrm>
            <a:off x="609600" y="1600200"/>
            <a:ext cx="4114800" cy="44196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44169" lvl="1" marL="914400" algn="l">
              <a:lnSpc>
                <a:spcPct val="100000"/>
              </a:lnSpc>
              <a:spcBef>
                <a:spcPts val="550"/>
              </a:spcBef>
              <a:spcAft>
                <a:spcPts val="0"/>
              </a:spcAft>
              <a:buClr>
                <a:srgbClr val="0070C0"/>
              </a:buClr>
              <a:buSzPts val="182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11150" lvl="4" marL="2286000" algn="l">
              <a:lnSpc>
                <a:spcPct val="100000"/>
              </a:lnSpc>
              <a:spcBef>
                <a:spcPts val="400"/>
              </a:spcBef>
              <a:spcAft>
                <a:spcPts val="0"/>
              </a:spcAft>
              <a:buClr>
                <a:srgbClr val="0070C0"/>
              </a:buClr>
              <a:buSzPts val="13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88"/>
          <p:cNvSpPr txBox="1"/>
          <p:nvPr>
            <p:ph idx="2" type="body"/>
          </p:nvPr>
        </p:nvSpPr>
        <p:spPr>
          <a:xfrm>
            <a:off x="4876800" y="1600200"/>
            <a:ext cx="4114800" cy="44196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44169" lvl="1" marL="914400" algn="l">
              <a:lnSpc>
                <a:spcPct val="100000"/>
              </a:lnSpc>
              <a:spcBef>
                <a:spcPts val="550"/>
              </a:spcBef>
              <a:spcAft>
                <a:spcPts val="0"/>
              </a:spcAft>
              <a:buClr>
                <a:srgbClr val="0070C0"/>
              </a:buClr>
              <a:buSzPts val="182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11150" lvl="4" marL="2286000" algn="l">
              <a:lnSpc>
                <a:spcPct val="100000"/>
              </a:lnSpc>
              <a:spcBef>
                <a:spcPts val="400"/>
              </a:spcBef>
              <a:spcAft>
                <a:spcPts val="0"/>
              </a:spcAft>
              <a:buClr>
                <a:srgbClr val="0070C0"/>
              </a:buClr>
              <a:buSzPts val="13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88"/>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1" name="Shape 81"/>
        <p:cNvGrpSpPr/>
        <p:nvPr/>
      </p:nvGrpSpPr>
      <p:grpSpPr>
        <a:xfrm>
          <a:off x="0" y="0"/>
          <a:ext cx="0" cy="0"/>
          <a:chOff x="0" y="0"/>
          <a:chExt cx="0" cy="0"/>
        </a:xfrm>
      </p:grpSpPr>
      <p:sp>
        <p:nvSpPr>
          <p:cNvPr id="82" name="Google Shape;82;p89"/>
          <p:cNvSpPr txBox="1"/>
          <p:nvPr>
            <p:ph type="title"/>
          </p:nvPr>
        </p:nvSpPr>
        <p:spPr>
          <a:xfrm>
            <a:off x="533400" y="273051"/>
            <a:ext cx="8153400" cy="869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4400"/>
              <a:buFont typeface="Open Sans Light"/>
              <a:buNone/>
              <a:defRPr>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89"/>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9"/>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9"/>
          <p:cNvSpPr txBox="1"/>
          <p:nvPr>
            <p:ph idx="1" type="body"/>
          </p:nvPr>
        </p:nvSpPr>
        <p:spPr>
          <a:xfrm>
            <a:off x="609600" y="1752600"/>
            <a:ext cx="3886200" cy="640080"/>
          </a:xfrm>
          <a:prstGeom prst="rect">
            <a:avLst/>
          </a:prstGeom>
          <a:solidFill>
            <a:srgbClr val="0070C0"/>
          </a:solidFill>
          <a:ln>
            <a:noFill/>
          </a:ln>
        </p:spPr>
        <p:txBody>
          <a:bodyPr anchorCtr="0" anchor="ctr" bIns="45700" lIns="91425" spcFirstLastPara="1" rIns="91425" wrap="square" tIns="45700">
            <a:normAutofit/>
          </a:bodyPr>
          <a:lstStyle>
            <a:lvl1pPr indent="-228600" lvl="0" marL="457200" algn="l">
              <a:lnSpc>
                <a:spcPct val="100000"/>
              </a:lnSpc>
              <a:spcBef>
                <a:spcPts val="700"/>
              </a:spcBef>
              <a:spcAft>
                <a:spcPts val="0"/>
              </a:spcAft>
              <a:buSzPts val="2000"/>
              <a:buFont typeface="Open Sans"/>
              <a:buNone/>
              <a:defRPr b="1" sz="2000">
                <a:solidFill>
                  <a:srgbClr val="FFFFFF"/>
                </a:solidFill>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89"/>
          <p:cNvSpPr txBox="1"/>
          <p:nvPr>
            <p:ph idx="2" type="body"/>
          </p:nvPr>
        </p:nvSpPr>
        <p:spPr>
          <a:xfrm>
            <a:off x="4800600" y="1752600"/>
            <a:ext cx="3886200" cy="640080"/>
          </a:xfrm>
          <a:prstGeom prst="rect">
            <a:avLst/>
          </a:prstGeom>
          <a:solidFill>
            <a:srgbClr val="BED2E3"/>
          </a:solidFill>
          <a:ln>
            <a:noFill/>
          </a:ln>
        </p:spPr>
        <p:txBody>
          <a:bodyPr anchorCtr="0" anchor="ctr" bIns="45700" lIns="91425" spcFirstLastPara="1" rIns="91425" wrap="square" tIns="45700">
            <a:normAutofit/>
          </a:bodyPr>
          <a:lstStyle>
            <a:lvl1pPr indent="-228600" lvl="0" marL="457200" algn="l">
              <a:lnSpc>
                <a:spcPct val="100000"/>
              </a:lnSpc>
              <a:spcBef>
                <a:spcPts val="700"/>
              </a:spcBef>
              <a:spcAft>
                <a:spcPts val="0"/>
              </a:spcAft>
              <a:buSzPts val="2000"/>
              <a:buFont typeface="Open Sans"/>
              <a:buNone/>
              <a:defRPr b="1" sz="2000">
                <a:solidFill>
                  <a:srgbClr val="FFFFFF"/>
                </a:solidFill>
              </a:defRPr>
            </a:lvl1pPr>
            <a:lvl2pPr indent="-308610" lvl="1" marL="914400" algn="l">
              <a:lnSpc>
                <a:spcPct val="100000"/>
              </a:lnSpc>
              <a:spcBef>
                <a:spcPts val="550"/>
              </a:spcBef>
              <a:spcAft>
                <a:spcPts val="0"/>
              </a:spcAft>
              <a:buSzPts val="1260"/>
              <a:buChar char="•"/>
              <a:defRPr/>
            </a:lvl2pPr>
            <a:lvl3pPr indent="-314325" lvl="2" marL="1371600" algn="l">
              <a:lnSpc>
                <a:spcPct val="100000"/>
              </a:lnSpc>
              <a:spcBef>
                <a:spcPts val="500"/>
              </a:spcBef>
              <a:spcAft>
                <a:spcPts val="0"/>
              </a:spcAft>
              <a:buSzPts val="1350"/>
              <a:buChar char="•"/>
              <a:defRPr/>
            </a:lvl3pPr>
            <a:lvl4pPr indent="-314325" lvl="3" marL="1828800" algn="l">
              <a:lnSpc>
                <a:spcPct val="100000"/>
              </a:lnSpc>
              <a:spcBef>
                <a:spcPts val="400"/>
              </a:spcBef>
              <a:spcAft>
                <a:spcPts val="0"/>
              </a:spcAft>
              <a:buSzPts val="1350"/>
              <a:buChar char="•"/>
              <a:defRPr/>
            </a:lvl4pPr>
            <a:lvl5pPr indent="-302895" lvl="4" marL="2286000" algn="l">
              <a:lnSpc>
                <a:spcPct val="100000"/>
              </a:lnSpc>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89"/>
          <p:cNvSpPr txBox="1"/>
          <p:nvPr>
            <p:ph idx="3" type="body"/>
          </p:nvPr>
        </p:nvSpPr>
        <p:spPr>
          <a:xfrm>
            <a:off x="609600" y="2438400"/>
            <a:ext cx="3886200" cy="3581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44169" lvl="1" marL="914400" algn="l">
              <a:lnSpc>
                <a:spcPct val="100000"/>
              </a:lnSpc>
              <a:spcBef>
                <a:spcPts val="550"/>
              </a:spcBef>
              <a:spcAft>
                <a:spcPts val="0"/>
              </a:spcAft>
              <a:buClr>
                <a:srgbClr val="0070C0"/>
              </a:buClr>
              <a:buSzPts val="182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11150" lvl="4" marL="2286000" algn="l">
              <a:lnSpc>
                <a:spcPct val="100000"/>
              </a:lnSpc>
              <a:spcBef>
                <a:spcPts val="400"/>
              </a:spcBef>
              <a:spcAft>
                <a:spcPts val="0"/>
              </a:spcAft>
              <a:buClr>
                <a:srgbClr val="0070C0"/>
              </a:buClr>
              <a:buSzPts val="13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89"/>
          <p:cNvSpPr txBox="1"/>
          <p:nvPr>
            <p:ph idx="4" type="body"/>
          </p:nvPr>
        </p:nvSpPr>
        <p:spPr>
          <a:xfrm>
            <a:off x="4800600" y="2438400"/>
            <a:ext cx="3886200" cy="3581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00"/>
              </a:spcBef>
              <a:spcAft>
                <a:spcPts val="0"/>
              </a:spcAft>
              <a:buClr>
                <a:srgbClr val="0070C0"/>
              </a:buClr>
              <a:buSzPts val="2400"/>
              <a:buFont typeface="Arial"/>
              <a:buChar char="•"/>
              <a:defRPr>
                <a:latin typeface="Open Sans"/>
                <a:ea typeface="Open Sans"/>
                <a:cs typeface="Open Sans"/>
                <a:sym typeface="Open Sans"/>
              </a:defRPr>
            </a:lvl1pPr>
            <a:lvl2pPr indent="-344169" lvl="1" marL="914400" algn="l">
              <a:lnSpc>
                <a:spcPct val="100000"/>
              </a:lnSpc>
              <a:spcBef>
                <a:spcPts val="550"/>
              </a:spcBef>
              <a:spcAft>
                <a:spcPts val="0"/>
              </a:spcAft>
              <a:buClr>
                <a:srgbClr val="0070C0"/>
              </a:buClr>
              <a:buSzPts val="1820"/>
              <a:buFont typeface="Arial"/>
              <a:buChar char="•"/>
              <a:defRPr>
                <a:latin typeface="Open Sans"/>
                <a:ea typeface="Open Sans"/>
                <a:cs typeface="Open Sans"/>
                <a:sym typeface="Open Sans"/>
              </a:defRPr>
            </a:lvl2pPr>
            <a:lvl3pPr indent="-338137" lvl="2" marL="1371600" algn="l">
              <a:lnSpc>
                <a:spcPct val="100000"/>
              </a:lnSpc>
              <a:spcBef>
                <a:spcPts val="500"/>
              </a:spcBef>
              <a:spcAft>
                <a:spcPts val="0"/>
              </a:spcAft>
              <a:buClr>
                <a:srgbClr val="0070C0"/>
              </a:buClr>
              <a:buSzPts val="1725"/>
              <a:buFont typeface="Arial"/>
              <a:buChar char="•"/>
              <a:defRPr>
                <a:latin typeface="Open Sans"/>
                <a:ea typeface="Open Sans"/>
                <a:cs typeface="Open Sans"/>
                <a:sym typeface="Open Sans"/>
              </a:defRPr>
            </a:lvl3pPr>
            <a:lvl4pPr indent="-323850" lvl="3" marL="1828800" algn="l">
              <a:lnSpc>
                <a:spcPct val="100000"/>
              </a:lnSpc>
              <a:spcBef>
                <a:spcPts val="400"/>
              </a:spcBef>
              <a:spcAft>
                <a:spcPts val="0"/>
              </a:spcAft>
              <a:buClr>
                <a:srgbClr val="0070C0"/>
              </a:buClr>
              <a:buSzPts val="1500"/>
              <a:buFont typeface="Arial"/>
              <a:buChar char="•"/>
              <a:defRPr>
                <a:latin typeface="Open Sans"/>
                <a:ea typeface="Open Sans"/>
                <a:cs typeface="Open Sans"/>
                <a:sym typeface="Open Sans"/>
              </a:defRPr>
            </a:lvl4pPr>
            <a:lvl5pPr indent="-311150" lvl="4" marL="2286000" algn="l">
              <a:lnSpc>
                <a:spcPct val="100000"/>
              </a:lnSpc>
              <a:spcBef>
                <a:spcPts val="400"/>
              </a:spcBef>
              <a:spcAft>
                <a:spcPts val="0"/>
              </a:spcAft>
              <a:buClr>
                <a:srgbClr val="0070C0"/>
              </a:buClr>
              <a:buSzPts val="1300"/>
              <a:buFont typeface="Arial"/>
              <a:buChar char="•"/>
              <a:defRPr>
                <a:latin typeface="Open Sans"/>
                <a:ea typeface="Open Sans"/>
                <a:cs typeface="Open Sans"/>
                <a:sym typeface="Open Sans"/>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9" name="Google Shape;89;p89"/>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90" name="Shape 90"/>
        <p:cNvGrpSpPr/>
        <p:nvPr/>
      </p:nvGrpSpPr>
      <p:grpSpPr>
        <a:xfrm>
          <a:off x="0" y="0"/>
          <a:ext cx="0" cy="0"/>
          <a:chOff x="0" y="0"/>
          <a:chExt cx="0" cy="0"/>
        </a:xfrm>
      </p:grpSpPr>
      <p:sp>
        <p:nvSpPr>
          <p:cNvPr id="91" name="Google Shape;91;p90"/>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90"/>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Untitled-2.png" id="93" name="Google Shape;93;p90"/>
          <p:cNvPicPr preferRelativeResize="0"/>
          <p:nvPr/>
        </p:nvPicPr>
        <p:blipFill rotWithShape="1">
          <a:blip r:embed="rId2">
            <a:alphaModFix/>
          </a:blip>
          <a:srcRect b="0" l="0" r="0" t="0"/>
          <a:stretch/>
        </p:blipFill>
        <p:spPr>
          <a:xfrm>
            <a:off x="7848601" y="304800"/>
            <a:ext cx="854727" cy="838200"/>
          </a:xfrm>
          <a:prstGeom prst="rect">
            <a:avLst/>
          </a:prstGeom>
          <a:noFill/>
          <a:ln>
            <a:noFill/>
          </a:ln>
        </p:spPr>
      </p:pic>
      <p:sp>
        <p:nvSpPr>
          <p:cNvPr id="94" name="Google Shape;94;p90"/>
          <p:cNvSpPr txBox="1"/>
          <p:nvPr/>
        </p:nvSpPr>
        <p:spPr>
          <a:xfrm>
            <a:off x="8610600" y="6248400"/>
            <a:ext cx="533400" cy="39687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wentieth Century"/>
              <a:buNone/>
            </a:pPr>
            <a:fld id="{00000000-1234-1234-1234-123412341234}" type="slidenum">
              <a:rPr b="0" i="0" lang="en-US" sz="1800" u="none" cap="none" strike="noStrike">
                <a:solidFill>
                  <a:schemeClr val="dk1"/>
                </a:solidFill>
                <a:latin typeface="Twentieth Century"/>
                <a:ea typeface="Twentieth Century"/>
                <a:cs typeface="Twentieth Century"/>
                <a:sym typeface="Twentieth Century"/>
              </a:rPr>
              <a:t>‹#›</a:t>
            </a:fld>
            <a:endParaRPr b="0" i="0" sz="1800" u="none" cap="none" strike="noStrike">
              <a:solidFill>
                <a:schemeClr val="dk1"/>
              </a:solidFill>
              <a:latin typeface="Twentieth Century"/>
              <a:ea typeface="Twentieth Century"/>
              <a:cs typeface="Twentieth Century"/>
              <a:sym typeface="Twentieth Century"/>
            </a:endParaRPr>
          </a:p>
        </p:txBody>
      </p:sp>
      <p:pic>
        <p:nvPicPr>
          <p:cNvPr descr="1111.jpg" id="95" name="Google Shape;95;p90"/>
          <p:cNvPicPr preferRelativeResize="0"/>
          <p:nvPr/>
        </p:nvPicPr>
        <p:blipFill rotWithShape="1">
          <a:blip r:embed="rId3">
            <a:alphaModFix/>
          </a:blip>
          <a:srcRect b="0" l="0" r="0" t="0"/>
          <a:stretch/>
        </p:blipFill>
        <p:spPr>
          <a:xfrm>
            <a:off x="0" y="1162050"/>
            <a:ext cx="9144000" cy="4248150"/>
          </a:xfrm>
          <a:prstGeom prst="rect">
            <a:avLst/>
          </a:prstGeom>
          <a:noFill/>
          <a:ln>
            <a:noFill/>
          </a:ln>
        </p:spPr>
      </p:pic>
      <p:pic>
        <p:nvPicPr>
          <p:cNvPr descr="fax.png" id="96" name="Google Shape;96;p90"/>
          <p:cNvPicPr preferRelativeResize="0"/>
          <p:nvPr/>
        </p:nvPicPr>
        <p:blipFill rotWithShape="1">
          <a:blip r:embed="rId4">
            <a:alphaModFix/>
          </a:blip>
          <a:srcRect b="0" l="0" r="0" t="0"/>
          <a:stretch/>
        </p:blipFill>
        <p:spPr>
          <a:xfrm>
            <a:off x="5105401" y="6168922"/>
            <a:ext cx="536679" cy="536678"/>
          </a:xfrm>
          <a:prstGeom prst="rect">
            <a:avLst/>
          </a:prstGeom>
          <a:noFill/>
          <a:ln>
            <a:noFill/>
          </a:ln>
        </p:spPr>
      </p:pic>
      <p:pic>
        <p:nvPicPr>
          <p:cNvPr descr="hom e.png" id="97" name="Google Shape;97;p90"/>
          <p:cNvPicPr preferRelativeResize="0"/>
          <p:nvPr/>
        </p:nvPicPr>
        <p:blipFill rotWithShape="1">
          <a:blip r:embed="rId5">
            <a:alphaModFix/>
          </a:blip>
          <a:srcRect b="0" l="0" r="0" t="0"/>
          <a:stretch/>
        </p:blipFill>
        <p:spPr>
          <a:xfrm>
            <a:off x="762001" y="5486401"/>
            <a:ext cx="536679" cy="536678"/>
          </a:xfrm>
          <a:prstGeom prst="rect">
            <a:avLst/>
          </a:prstGeom>
          <a:noFill/>
          <a:ln>
            <a:noFill/>
          </a:ln>
        </p:spPr>
      </p:pic>
      <p:pic>
        <p:nvPicPr>
          <p:cNvPr descr="mail.png" id="98" name="Google Shape;98;p90"/>
          <p:cNvPicPr preferRelativeResize="0"/>
          <p:nvPr/>
        </p:nvPicPr>
        <p:blipFill rotWithShape="1">
          <a:blip r:embed="rId6">
            <a:alphaModFix/>
          </a:blip>
          <a:srcRect b="0" l="0" r="0" t="0"/>
          <a:stretch/>
        </p:blipFill>
        <p:spPr>
          <a:xfrm>
            <a:off x="762001" y="6168922"/>
            <a:ext cx="536679" cy="536678"/>
          </a:xfrm>
          <a:prstGeom prst="rect">
            <a:avLst/>
          </a:prstGeom>
          <a:noFill/>
          <a:ln>
            <a:noFill/>
          </a:ln>
        </p:spPr>
      </p:pic>
      <p:pic>
        <p:nvPicPr>
          <p:cNvPr descr="phone.png" id="99" name="Google Shape;99;p90"/>
          <p:cNvPicPr preferRelativeResize="0"/>
          <p:nvPr/>
        </p:nvPicPr>
        <p:blipFill rotWithShape="1">
          <a:blip r:embed="rId7">
            <a:alphaModFix/>
          </a:blip>
          <a:srcRect b="0" l="0" r="0" t="0"/>
          <a:stretch/>
        </p:blipFill>
        <p:spPr>
          <a:xfrm>
            <a:off x="5105401" y="5486401"/>
            <a:ext cx="536679" cy="536678"/>
          </a:xfrm>
          <a:prstGeom prst="rect">
            <a:avLst/>
          </a:prstGeom>
          <a:noFill/>
          <a:ln>
            <a:noFill/>
          </a:ln>
        </p:spPr>
      </p:pic>
      <p:sp>
        <p:nvSpPr>
          <p:cNvPr id="100" name="Google Shape;100;p90"/>
          <p:cNvSpPr txBox="1"/>
          <p:nvPr/>
        </p:nvSpPr>
        <p:spPr>
          <a:xfrm>
            <a:off x="1371602" y="5486401"/>
            <a:ext cx="330885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Jl. Raya Lenteng Agung No. 101 </a:t>
            </a:r>
            <a:endParaRPr/>
          </a:p>
          <a:p>
            <a:pPr indent="0" lvl="0" marL="0" marR="0" rtl="0" algn="l">
              <a:spcBef>
                <a:spcPts val="0"/>
              </a:spcBef>
              <a:spcAft>
                <a:spcPts val="0"/>
              </a:spcAft>
              <a:buNone/>
            </a:pPr>
            <a:r>
              <a:rPr lang="en-US" sz="1800">
                <a:solidFill>
                  <a:schemeClr val="dk1"/>
                </a:solidFill>
                <a:latin typeface="Open Sans"/>
                <a:ea typeface="Open Sans"/>
                <a:cs typeface="Open Sans"/>
                <a:sym typeface="Open Sans"/>
              </a:rPr>
              <a:t>Jagakarsa, Jakarta Selatan 12610</a:t>
            </a:r>
            <a:endParaRPr/>
          </a:p>
        </p:txBody>
      </p:sp>
      <p:sp>
        <p:nvSpPr>
          <p:cNvPr id="101" name="Google Shape;101;p90"/>
          <p:cNvSpPr txBox="1"/>
          <p:nvPr/>
        </p:nvSpPr>
        <p:spPr>
          <a:xfrm>
            <a:off x="1371601" y="6260068"/>
            <a:ext cx="2834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info@penerbitsalemba.com</a:t>
            </a:r>
            <a:endParaRPr sz="1800">
              <a:solidFill>
                <a:schemeClr val="dk1"/>
              </a:solidFill>
              <a:latin typeface="Open Sans"/>
              <a:ea typeface="Open Sans"/>
              <a:cs typeface="Open Sans"/>
              <a:sym typeface="Open Sans"/>
            </a:endParaRPr>
          </a:p>
        </p:txBody>
      </p:sp>
      <p:sp>
        <p:nvSpPr>
          <p:cNvPr id="102" name="Google Shape;102;p90"/>
          <p:cNvSpPr txBox="1"/>
          <p:nvPr/>
        </p:nvSpPr>
        <p:spPr>
          <a:xfrm>
            <a:off x="5692518" y="5574268"/>
            <a:ext cx="18261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+62 21 781 86 16</a:t>
            </a:r>
            <a:endParaRPr/>
          </a:p>
        </p:txBody>
      </p:sp>
      <p:sp>
        <p:nvSpPr>
          <p:cNvPr id="103" name="Google Shape;103;p90"/>
          <p:cNvSpPr txBox="1"/>
          <p:nvPr/>
        </p:nvSpPr>
        <p:spPr>
          <a:xfrm>
            <a:off x="5692517" y="6260068"/>
            <a:ext cx="26356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+62 21 7818470/7818486</a:t>
            </a:r>
            <a:endParaRPr/>
          </a:p>
        </p:txBody>
      </p:sp>
      <p:sp>
        <p:nvSpPr>
          <p:cNvPr id="104" name="Google Shape;104;p90"/>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17.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81"/>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70C0"/>
              </a:buClr>
              <a:buSzPts val="4400"/>
              <a:buFont typeface="Open Sans Light"/>
              <a:buNone/>
              <a:defRPr b="0" i="0" sz="4400" u="none" cap="none" strike="noStrike">
                <a:solidFill>
                  <a:srgbClr val="0070C0"/>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1"/>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2" name="Google Shape;12;p81"/>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3" name="Google Shape;13;p81"/>
          <p:cNvSpPr/>
          <p:nvPr/>
        </p:nvSpPr>
        <p:spPr>
          <a:xfrm>
            <a:off x="0" y="1234440"/>
            <a:ext cx="9144000" cy="32004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4" name="Google Shape;14;p81"/>
          <p:cNvSpPr/>
          <p:nvPr/>
        </p:nvSpPr>
        <p:spPr>
          <a:xfrm>
            <a:off x="0" y="1280160"/>
            <a:ext cx="533400" cy="2286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5" name="Google Shape;15;p81"/>
          <p:cNvSpPr/>
          <p:nvPr/>
        </p:nvSpPr>
        <p:spPr>
          <a:xfrm>
            <a:off x="590549" y="1280160"/>
            <a:ext cx="8553451"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Untitled-2.png" id="16" name="Google Shape;16;p81"/>
          <p:cNvPicPr preferRelativeResize="0"/>
          <p:nvPr/>
        </p:nvPicPr>
        <p:blipFill rotWithShape="1">
          <a:blip r:embed="rId1">
            <a:alphaModFix/>
          </a:blip>
          <a:srcRect b="0" l="0" r="0" t="0"/>
          <a:stretch/>
        </p:blipFill>
        <p:spPr>
          <a:xfrm>
            <a:off x="7848601" y="304800"/>
            <a:ext cx="854727" cy="838200"/>
          </a:xfrm>
          <a:prstGeom prst="rect">
            <a:avLst/>
          </a:prstGeom>
          <a:noFill/>
          <a:ln>
            <a:noFill/>
          </a:ln>
        </p:spPr>
      </p:pic>
      <p:sp>
        <p:nvSpPr>
          <p:cNvPr id="17" name="Google Shape;17;p81"/>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1pPr>
            <a:lvl2pPr indent="0" lvl="1"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2pPr>
            <a:lvl3pPr indent="0" lvl="2"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3pPr>
            <a:lvl4pPr indent="0" lvl="3"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4pPr>
            <a:lvl5pPr indent="0" lvl="4"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5pPr>
            <a:lvl6pPr indent="0" lvl="5"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6pPr>
            <a:lvl7pPr indent="0" lvl="6"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7pPr>
            <a:lvl8pPr indent="0" lvl="7"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8pPr>
            <a:lvl9pPr indent="0" lvl="8" marL="0" marR="0" rtl="0" algn="l">
              <a:spcBef>
                <a:spcPts val="0"/>
              </a:spcBef>
              <a:buNone/>
              <a:defRPr b="0" i="0" sz="1800" u="none" cap="none" strike="noStrike">
                <a:solidFill>
                  <a:schemeClr val="lt1"/>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81"/>
          <p:cNvSpPr txBox="1"/>
          <p:nvPr>
            <p:ph idx="1" type="body"/>
          </p:nvPr>
        </p:nvSpPr>
        <p:spPr>
          <a:xfrm>
            <a:off x="609600" y="1600201"/>
            <a:ext cx="8229600" cy="452596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700"/>
              </a:spcBef>
              <a:spcAft>
                <a:spcPts val="0"/>
              </a:spcAft>
              <a:buClr>
                <a:srgbClr val="0070C0"/>
              </a:buClr>
              <a:buSzPts val="2400"/>
              <a:buFont typeface="Arial"/>
              <a:buChar char="•"/>
              <a:defRPr b="0" i="0" sz="2400" u="none" cap="none" strike="noStrike">
                <a:solidFill>
                  <a:schemeClr val="lt1"/>
                </a:solidFill>
                <a:latin typeface="Open Sans"/>
                <a:ea typeface="Open Sans"/>
                <a:cs typeface="Open Sans"/>
                <a:sym typeface="Open Sans"/>
              </a:defRPr>
            </a:lvl1pPr>
            <a:lvl2pPr indent="-344169" lvl="1" marL="914400" marR="0" rtl="0" algn="l">
              <a:lnSpc>
                <a:spcPct val="100000"/>
              </a:lnSpc>
              <a:spcBef>
                <a:spcPts val="550"/>
              </a:spcBef>
              <a:spcAft>
                <a:spcPts val="0"/>
              </a:spcAft>
              <a:buClr>
                <a:srgbClr val="0070C0"/>
              </a:buClr>
              <a:buSzPts val="1820"/>
              <a:buFont typeface="Arial"/>
              <a:buChar char="•"/>
              <a:defRPr b="0" i="0" sz="2600" u="none" cap="none" strike="noStrike">
                <a:solidFill>
                  <a:schemeClr val="lt1"/>
                </a:solidFill>
                <a:latin typeface="Open Sans"/>
                <a:ea typeface="Open Sans"/>
                <a:cs typeface="Open Sans"/>
                <a:sym typeface="Open Sans"/>
              </a:defRPr>
            </a:lvl2pPr>
            <a:lvl3pPr indent="-338137" lvl="2" marL="1371600" marR="0" rtl="0" algn="l">
              <a:lnSpc>
                <a:spcPct val="100000"/>
              </a:lnSpc>
              <a:spcBef>
                <a:spcPts val="500"/>
              </a:spcBef>
              <a:spcAft>
                <a:spcPts val="0"/>
              </a:spcAft>
              <a:buClr>
                <a:srgbClr val="0070C0"/>
              </a:buClr>
              <a:buSzPts val="1725"/>
              <a:buFont typeface="Arial"/>
              <a:buChar char="•"/>
              <a:defRPr b="0" i="0" sz="2300" u="none" cap="none" strike="noStrike">
                <a:solidFill>
                  <a:schemeClr val="lt1"/>
                </a:solidFill>
                <a:latin typeface="Open Sans"/>
                <a:ea typeface="Open Sans"/>
                <a:cs typeface="Open Sans"/>
                <a:sym typeface="Open Sans"/>
              </a:defRPr>
            </a:lvl3pPr>
            <a:lvl4pPr indent="-323850" lvl="3" marL="1828800" marR="0" rtl="0" algn="l">
              <a:lnSpc>
                <a:spcPct val="100000"/>
              </a:lnSpc>
              <a:spcBef>
                <a:spcPts val="400"/>
              </a:spcBef>
              <a:spcAft>
                <a:spcPts val="0"/>
              </a:spcAft>
              <a:buClr>
                <a:srgbClr val="0070C0"/>
              </a:buClr>
              <a:buSzPts val="1500"/>
              <a:buFont typeface="Arial"/>
              <a:buChar char="•"/>
              <a:defRPr b="0" i="0" sz="2000" u="none" cap="none" strike="noStrike">
                <a:solidFill>
                  <a:schemeClr val="lt1"/>
                </a:solidFill>
                <a:latin typeface="Open Sans"/>
                <a:ea typeface="Open Sans"/>
                <a:cs typeface="Open Sans"/>
                <a:sym typeface="Open Sans"/>
              </a:defRPr>
            </a:lvl4pPr>
            <a:lvl5pPr indent="-311150" lvl="4" marL="2286000" marR="0" rtl="0" algn="l">
              <a:lnSpc>
                <a:spcPct val="100000"/>
              </a:lnSpc>
              <a:spcBef>
                <a:spcPts val="400"/>
              </a:spcBef>
              <a:spcAft>
                <a:spcPts val="0"/>
              </a:spcAft>
              <a:buClr>
                <a:srgbClr val="0070C0"/>
              </a:buClr>
              <a:buSzPts val="1300"/>
              <a:buFont typeface="Arial"/>
              <a:buChar char="•"/>
              <a:defRPr b="0" i="0" sz="2000" u="none" cap="none" strike="noStrike">
                <a:solidFill>
                  <a:schemeClr val="lt1"/>
                </a:solidFill>
                <a:latin typeface="Open Sans"/>
                <a:ea typeface="Open Sans"/>
                <a:cs typeface="Open Sans"/>
                <a:sym typeface="Open Sans"/>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80"/>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0070C0"/>
              </a:buClr>
              <a:buSzPts val="4400"/>
              <a:buFont typeface="Open Sans Light"/>
              <a:buNone/>
              <a:defRPr b="0" i="0" sz="4400" u="none" cap="none" strike="noStrike">
                <a:solidFill>
                  <a:srgbClr val="0070C0"/>
                </a:solidFill>
                <a:latin typeface="Open Sans Light"/>
                <a:ea typeface="Open Sans Light"/>
                <a:cs typeface="Open Sans Light"/>
                <a:sym typeface="Open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80"/>
          <p:cNvSpPr txBox="1"/>
          <p:nvPr>
            <p:ph idx="10" type="dt"/>
          </p:nvPr>
        </p:nvSpPr>
        <p:spPr>
          <a:xfrm>
            <a:off x="6096000" y="6248401"/>
            <a:ext cx="26670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0" name="Google Shape;30;p80"/>
          <p:cNvSpPr txBox="1"/>
          <p:nvPr>
            <p:ph idx="11" type="ftr"/>
          </p:nvPr>
        </p:nvSpPr>
        <p:spPr>
          <a:xfrm>
            <a:off x="609601" y="6248207"/>
            <a:ext cx="5421083"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400">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31" name="Google Shape;31;p80"/>
          <p:cNvSpPr/>
          <p:nvPr/>
        </p:nvSpPr>
        <p:spPr>
          <a:xfrm>
            <a:off x="0" y="1234440"/>
            <a:ext cx="9144000" cy="32004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2" name="Google Shape;32;p80"/>
          <p:cNvSpPr/>
          <p:nvPr/>
        </p:nvSpPr>
        <p:spPr>
          <a:xfrm>
            <a:off x="0" y="1280160"/>
            <a:ext cx="533400" cy="2286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 name="Google Shape;33;p80"/>
          <p:cNvSpPr/>
          <p:nvPr/>
        </p:nvSpPr>
        <p:spPr>
          <a:xfrm>
            <a:off x="590549" y="1280160"/>
            <a:ext cx="8553451" cy="228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descr="Untitled-2.png" id="34" name="Google Shape;34;p80"/>
          <p:cNvPicPr preferRelativeResize="0"/>
          <p:nvPr/>
        </p:nvPicPr>
        <p:blipFill rotWithShape="1">
          <a:blip r:embed="rId1">
            <a:alphaModFix/>
          </a:blip>
          <a:srcRect b="0" l="0" r="0" t="0"/>
          <a:stretch/>
        </p:blipFill>
        <p:spPr>
          <a:xfrm>
            <a:off x="7848601" y="304800"/>
            <a:ext cx="854727" cy="838200"/>
          </a:xfrm>
          <a:prstGeom prst="rect">
            <a:avLst/>
          </a:prstGeom>
          <a:noFill/>
          <a:ln>
            <a:noFill/>
          </a:ln>
        </p:spPr>
      </p:pic>
      <p:sp>
        <p:nvSpPr>
          <p:cNvPr id="35" name="Google Shape;35;p80"/>
          <p:cNvSpPr txBox="1"/>
          <p:nvPr>
            <p:ph idx="12" type="sldNum"/>
          </p:nvPr>
        </p:nvSpPr>
        <p:spPr>
          <a:xfrm>
            <a:off x="8610600" y="6248400"/>
            <a:ext cx="533400" cy="39687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Twentieth Century"/>
                <a:ea typeface="Twentieth Century"/>
                <a:cs typeface="Twentieth Century"/>
                <a:sym typeface="Twentieth Century"/>
              </a:defRPr>
            </a:lvl1pPr>
            <a:lvl2pPr indent="0" lvl="1" marL="0" marR="0" rtl="0" algn="l">
              <a:spcBef>
                <a:spcPts val="0"/>
              </a:spcBef>
              <a:buNone/>
              <a:defRPr sz="1800">
                <a:solidFill>
                  <a:schemeClr val="dk1"/>
                </a:solidFill>
                <a:latin typeface="Twentieth Century"/>
                <a:ea typeface="Twentieth Century"/>
                <a:cs typeface="Twentieth Century"/>
                <a:sym typeface="Twentieth Century"/>
              </a:defRPr>
            </a:lvl2pPr>
            <a:lvl3pPr indent="0" lvl="2" marL="0" marR="0" rtl="0" algn="l">
              <a:spcBef>
                <a:spcPts val="0"/>
              </a:spcBef>
              <a:buNone/>
              <a:defRPr sz="1800">
                <a:solidFill>
                  <a:schemeClr val="dk1"/>
                </a:solidFill>
                <a:latin typeface="Twentieth Century"/>
                <a:ea typeface="Twentieth Century"/>
                <a:cs typeface="Twentieth Century"/>
                <a:sym typeface="Twentieth Century"/>
              </a:defRPr>
            </a:lvl3pPr>
            <a:lvl4pPr indent="0" lvl="3" marL="0" marR="0" rtl="0" algn="l">
              <a:spcBef>
                <a:spcPts val="0"/>
              </a:spcBef>
              <a:buNone/>
              <a:defRPr sz="1800">
                <a:solidFill>
                  <a:schemeClr val="dk1"/>
                </a:solidFill>
                <a:latin typeface="Twentieth Century"/>
                <a:ea typeface="Twentieth Century"/>
                <a:cs typeface="Twentieth Century"/>
                <a:sym typeface="Twentieth Century"/>
              </a:defRPr>
            </a:lvl4pPr>
            <a:lvl5pPr indent="0" lvl="4" marL="0" marR="0" rtl="0" algn="l">
              <a:spcBef>
                <a:spcPts val="0"/>
              </a:spcBef>
              <a:buNone/>
              <a:defRPr sz="1800">
                <a:solidFill>
                  <a:schemeClr val="dk1"/>
                </a:solidFill>
                <a:latin typeface="Twentieth Century"/>
                <a:ea typeface="Twentieth Century"/>
                <a:cs typeface="Twentieth Century"/>
                <a:sym typeface="Twentieth Century"/>
              </a:defRPr>
            </a:lvl5pPr>
            <a:lvl6pPr indent="0" lvl="5" marL="0" marR="0" rtl="0" algn="l">
              <a:spcBef>
                <a:spcPts val="0"/>
              </a:spcBef>
              <a:buNone/>
              <a:defRPr sz="1800">
                <a:solidFill>
                  <a:schemeClr val="dk1"/>
                </a:solidFill>
                <a:latin typeface="Twentieth Century"/>
                <a:ea typeface="Twentieth Century"/>
                <a:cs typeface="Twentieth Century"/>
                <a:sym typeface="Twentieth Century"/>
              </a:defRPr>
            </a:lvl6pPr>
            <a:lvl7pPr indent="0" lvl="6" marL="0" marR="0" rtl="0" algn="l">
              <a:spcBef>
                <a:spcPts val="0"/>
              </a:spcBef>
              <a:buNone/>
              <a:defRPr sz="1800">
                <a:solidFill>
                  <a:schemeClr val="dk1"/>
                </a:solidFill>
                <a:latin typeface="Twentieth Century"/>
                <a:ea typeface="Twentieth Century"/>
                <a:cs typeface="Twentieth Century"/>
                <a:sym typeface="Twentieth Century"/>
              </a:defRPr>
            </a:lvl7pPr>
            <a:lvl8pPr indent="0" lvl="7" marL="0" marR="0" rtl="0" algn="l">
              <a:spcBef>
                <a:spcPts val="0"/>
              </a:spcBef>
              <a:buNone/>
              <a:defRPr sz="1800">
                <a:solidFill>
                  <a:schemeClr val="dk1"/>
                </a:solidFill>
                <a:latin typeface="Twentieth Century"/>
                <a:ea typeface="Twentieth Century"/>
                <a:cs typeface="Twentieth Century"/>
                <a:sym typeface="Twentieth Century"/>
              </a:defRPr>
            </a:lvl8pPr>
            <a:lvl9pPr indent="0" lvl="8" marL="0" marR="0" rtl="0" algn="l">
              <a:spcBef>
                <a:spcPts val="0"/>
              </a:spcBef>
              <a:buNone/>
              <a:defRPr sz="1800">
                <a:solidFill>
                  <a:schemeClr val="dk1"/>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80"/>
          <p:cNvSpPr txBox="1"/>
          <p:nvPr>
            <p:ph idx="1" type="body"/>
          </p:nvPr>
        </p:nvSpPr>
        <p:spPr>
          <a:xfrm>
            <a:off x="609600" y="1600201"/>
            <a:ext cx="8229600" cy="452596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700"/>
              </a:spcBef>
              <a:spcAft>
                <a:spcPts val="0"/>
              </a:spcAft>
              <a:buClr>
                <a:srgbClr val="0070C0"/>
              </a:buClr>
              <a:buSzPts val="2400"/>
              <a:buFont typeface="Arial"/>
              <a:buChar char="•"/>
              <a:defRPr b="0" i="0" sz="2400" u="none" cap="none" strike="noStrike">
                <a:solidFill>
                  <a:schemeClr val="dk1"/>
                </a:solidFill>
                <a:latin typeface="Open Sans"/>
                <a:ea typeface="Open Sans"/>
                <a:cs typeface="Open Sans"/>
                <a:sym typeface="Open Sans"/>
              </a:defRPr>
            </a:lvl1pPr>
            <a:lvl2pPr indent="-344169" lvl="1" marL="914400" marR="0" rtl="0" algn="l">
              <a:lnSpc>
                <a:spcPct val="100000"/>
              </a:lnSpc>
              <a:spcBef>
                <a:spcPts val="550"/>
              </a:spcBef>
              <a:spcAft>
                <a:spcPts val="0"/>
              </a:spcAft>
              <a:buClr>
                <a:srgbClr val="0070C0"/>
              </a:buClr>
              <a:buSzPts val="1820"/>
              <a:buFont typeface="Arial"/>
              <a:buChar char="•"/>
              <a:defRPr b="0" i="0" sz="2600" u="none" cap="none" strike="noStrike">
                <a:solidFill>
                  <a:schemeClr val="dk1"/>
                </a:solidFill>
                <a:latin typeface="Open Sans"/>
                <a:ea typeface="Open Sans"/>
                <a:cs typeface="Open Sans"/>
                <a:sym typeface="Open Sans"/>
              </a:defRPr>
            </a:lvl2pPr>
            <a:lvl3pPr indent="-338137" lvl="2" marL="1371600" marR="0" rtl="0" algn="l">
              <a:lnSpc>
                <a:spcPct val="100000"/>
              </a:lnSpc>
              <a:spcBef>
                <a:spcPts val="500"/>
              </a:spcBef>
              <a:spcAft>
                <a:spcPts val="0"/>
              </a:spcAft>
              <a:buClr>
                <a:srgbClr val="0070C0"/>
              </a:buClr>
              <a:buSzPts val="1725"/>
              <a:buFont typeface="Arial"/>
              <a:buChar char="•"/>
              <a:defRPr b="0" i="0" sz="2300" u="none" cap="none" strike="noStrike">
                <a:solidFill>
                  <a:schemeClr val="dk1"/>
                </a:solidFill>
                <a:latin typeface="Open Sans"/>
                <a:ea typeface="Open Sans"/>
                <a:cs typeface="Open Sans"/>
                <a:sym typeface="Open Sans"/>
              </a:defRPr>
            </a:lvl3pPr>
            <a:lvl4pPr indent="-323850" lvl="3" marL="1828800" marR="0" rtl="0" algn="l">
              <a:lnSpc>
                <a:spcPct val="100000"/>
              </a:lnSpc>
              <a:spcBef>
                <a:spcPts val="400"/>
              </a:spcBef>
              <a:spcAft>
                <a:spcPts val="0"/>
              </a:spcAft>
              <a:buClr>
                <a:srgbClr val="0070C0"/>
              </a:buClr>
              <a:buSzPts val="1500"/>
              <a:buFont typeface="Arial"/>
              <a:buChar char="•"/>
              <a:defRPr b="0" i="0" sz="2000" u="none" cap="none" strike="noStrike">
                <a:solidFill>
                  <a:schemeClr val="dk1"/>
                </a:solidFill>
                <a:latin typeface="Open Sans"/>
                <a:ea typeface="Open Sans"/>
                <a:cs typeface="Open Sans"/>
                <a:sym typeface="Open Sans"/>
              </a:defRPr>
            </a:lvl4pPr>
            <a:lvl5pPr indent="-311150" lvl="4" marL="2286000" marR="0" rtl="0" algn="l">
              <a:lnSpc>
                <a:spcPct val="100000"/>
              </a:lnSpc>
              <a:spcBef>
                <a:spcPts val="400"/>
              </a:spcBef>
              <a:spcAft>
                <a:spcPts val="0"/>
              </a:spcAft>
              <a:buClr>
                <a:srgbClr val="0070C0"/>
              </a:buClr>
              <a:buSzPts val="1300"/>
              <a:buFont typeface="Arial"/>
              <a:buChar char="•"/>
              <a:defRPr b="0" i="0" sz="2000" u="none" cap="none" strike="noStrike">
                <a:solidFill>
                  <a:schemeClr val="dk1"/>
                </a:solidFill>
                <a:latin typeface="Open Sans"/>
                <a:ea typeface="Open Sans"/>
                <a:cs typeface="Open Sans"/>
                <a:sym typeface="Open Sans"/>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3.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3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2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3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3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3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3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
          <p:cNvSpPr txBox="1"/>
          <p:nvPr>
            <p:ph type="ctrTitle"/>
          </p:nvPr>
        </p:nvSpPr>
        <p:spPr>
          <a:xfrm>
            <a:off x="381000" y="3124200"/>
            <a:ext cx="8458200" cy="3276600"/>
          </a:xfrm>
          <a:prstGeom prst="rect">
            <a:avLst/>
          </a:prstGeom>
          <a:noFill/>
          <a:ln>
            <a:noFill/>
          </a:ln>
        </p:spPr>
        <p:txBody>
          <a:bodyPr anchorCtr="0" anchor="b" bIns="45700" lIns="91425" spcFirstLastPara="1" rIns="91425" wrap="square" tIns="45700">
            <a:normAutofit fontScale="90000"/>
          </a:bodyPr>
          <a:lstStyle/>
          <a:p>
            <a:pPr indent="0" lvl="0" marL="0" rtl="0" algn="r">
              <a:spcBef>
                <a:spcPts val="0"/>
              </a:spcBef>
              <a:spcAft>
                <a:spcPts val="0"/>
              </a:spcAft>
              <a:buClr>
                <a:schemeClr val="lt1"/>
              </a:buClr>
              <a:buSzPct val="100000"/>
              <a:buFont typeface="Arial"/>
              <a:buNone/>
            </a:pPr>
            <a:r>
              <a:rPr b="1" lang="en-US" sz="5300">
                <a:latin typeface="Arial"/>
                <a:ea typeface="Arial"/>
                <a:cs typeface="Arial"/>
                <a:sym typeface="Arial"/>
              </a:rPr>
              <a:t>PENGANTAR AKUNTANSI 1</a:t>
            </a:r>
            <a:r>
              <a:rPr lang="en-US" sz="4800"/>
              <a:t>—</a:t>
            </a:r>
            <a:br>
              <a:rPr lang="en-US" sz="4800"/>
            </a:br>
            <a:r>
              <a:rPr b="1" lang="en-US" sz="5300">
                <a:latin typeface="Arial"/>
                <a:ea typeface="Arial"/>
                <a:cs typeface="Arial"/>
                <a:sym typeface="Arial"/>
              </a:rPr>
              <a:t>ADAPTASI INDONESIA</a:t>
            </a:r>
            <a:br>
              <a:rPr b="1" lang="en-US" sz="5300">
                <a:latin typeface="Arial"/>
                <a:ea typeface="Arial"/>
                <a:cs typeface="Arial"/>
                <a:sym typeface="Arial"/>
              </a:rPr>
            </a:br>
            <a:r>
              <a:rPr b="1" lang="en-US" sz="5300">
                <a:latin typeface="Arial"/>
                <a:ea typeface="Arial"/>
                <a:cs typeface="Arial"/>
                <a:sym typeface="Arial"/>
              </a:rPr>
              <a:t>EDISI  4</a:t>
            </a:r>
            <a:br>
              <a:rPr b="1" lang="en-US" sz="5300">
                <a:latin typeface="Arial"/>
                <a:ea typeface="Arial"/>
                <a:cs typeface="Arial"/>
                <a:sym typeface="Arial"/>
              </a:rPr>
            </a:br>
            <a:br>
              <a:rPr b="1" lang="en-US" sz="5300">
                <a:latin typeface="Arial"/>
                <a:ea typeface="Arial"/>
                <a:cs typeface="Arial"/>
                <a:sym typeface="Arial"/>
              </a:rPr>
            </a:br>
            <a:r>
              <a:rPr b="1" lang="en-US" sz="2700" cap="none">
                <a:latin typeface="Corsiva"/>
                <a:ea typeface="Corsiva"/>
                <a:cs typeface="Corsiva"/>
                <a:sym typeface="Corsiva"/>
              </a:rPr>
              <a:t>Carl S. Warren</a:t>
            </a:r>
            <a:br>
              <a:rPr b="1" lang="en-US" sz="2700" cap="none">
                <a:latin typeface="Corsiva"/>
                <a:ea typeface="Corsiva"/>
                <a:cs typeface="Corsiva"/>
                <a:sym typeface="Corsiva"/>
              </a:rPr>
            </a:br>
            <a:r>
              <a:rPr b="1" lang="en-US" sz="2700" cap="none">
                <a:latin typeface="Corsiva"/>
                <a:ea typeface="Corsiva"/>
                <a:cs typeface="Corsiva"/>
                <a:sym typeface="Corsiva"/>
              </a:rPr>
              <a:t>James M. Reeve</a:t>
            </a:r>
            <a:br>
              <a:rPr b="1" lang="en-US" sz="2700" cap="none">
                <a:latin typeface="Corsiva"/>
                <a:ea typeface="Corsiva"/>
                <a:cs typeface="Corsiva"/>
                <a:sym typeface="Corsiva"/>
              </a:rPr>
            </a:br>
            <a:r>
              <a:rPr b="1" lang="en-US" sz="2700" cap="none">
                <a:latin typeface="Corsiva"/>
                <a:ea typeface="Corsiva"/>
                <a:cs typeface="Corsiva"/>
                <a:sym typeface="Corsiva"/>
              </a:rPr>
              <a:t>Jonathan  E.Duchac</a:t>
            </a:r>
            <a:br>
              <a:rPr b="1" lang="en-US" sz="2700" cap="none">
                <a:latin typeface="Corsiva"/>
                <a:ea typeface="Corsiva"/>
                <a:cs typeface="Corsiva"/>
                <a:sym typeface="Corsiva"/>
              </a:rPr>
            </a:br>
            <a:r>
              <a:rPr b="1" lang="en-US" sz="2700" cap="none">
                <a:latin typeface="Corsiva"/>
                <a:ea typeface="Corsiva"/>
                <a:cs typeface="Corsiva"/>
                <a:sym typeface="Corsiva"/>
              </a:rPr>
              <a:t>Ersa Tri Wahyuni</a:t>
            </a:r>
            <a:br>
              <a:rPr b="1" lang="en-US" sz="2700" cap="none">
                <a:latin typeface="Corsiva"/>
                <a:ea typeface="Corsiva"/>
                <a:cs typeface="Corsiva"/>
                <a:sym typeface="Corsiva"/>
              </a:rPr>
            </a:br>
            <a:r>
              <a:rPr b="1" lang="en-US" sz="2700" cap="none">
                <a:latin typeface="Corsiva"/>
                <a:ea typeface="Corsiva"/>
                <a:cs typeface="Corsiva"/>
                <a:sym typeface="Corsiva"/>
              </a:rPr>
              <a:t>Amir Abadi Jusuf</a:t>
            </a:r>
            <a:br>
              <a:rPr b="1" lang="en-US" sz="2700">
                <a:latin typeface="Arial"/>
                <a:ea typeface="Arial"/>
                <a:cs typeface="Arial"/>
                <a:sym typeface="Arial"/>
              </a:rPr>
            </a:b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400"/>
              <a:buFont typeface="Open Sans Light"/>
              <a:buNone/>
            </a:pPr>
            <a:r>
              <a:rPr b="1" lang="en-US"/>
              <a:t>Peluang bagi Akuntan</a:t>
            </a:r>
            <a:endParaRPr/>
          </a:p>
        </p:txBody>
      </p:sp>
      <p:sp>
        <p:nvSpPr>
          <p:cNvPr id="327" name="Google Shape;327;p10"/>
          <p:cNvSpPr/>
          <p:nvPr/>
        </p:nvSpPr>
        <p:spPr>
          <a:xfrm>
            <a:off x="0" y="1676400"/>
            <a:ext cx="9144000" cy="1384995"/>
          </a:xfrm>
          <a:prstGeom prst="rect">
            <a:avLst/>
          </a:prstGeom>
          <a:noFill/>
          <a:ln>
            <a:noFill/>
          </a:ln>
        </p:spPr>
        <p:txBody>
          <a:bodyPr anchorCtr="0" anchor="t" bIns="45700" lIns="91425" spcFirstLastPara="1" rIns="91425" wrap="square" tIns="45700">
            <a:spAutoFit/>
          </a:bodyPr>
          <a:lstStyle/>
          <a:p>
            <a:pPr indent="-466725" lvl="0" marL="466725" marR="0" rtl="0" algn="l">
              <a:spcBef>
                <a:spcPts val="0"/>
              </a:spcBef>
              <a:spcAft>
                <a:spcPts val="0"/>
              </a:spcAft>
              <a:buClr>
                <a:schemeClr val="dk1"/>
              </a:buClr>
              <a:buSzPts val="2800"/>
              <a:buFont typeface="Noto Sans Symbols"/>
              <a:buChar char="▪"/>
            </a:pPr>
            <a:r>
              <a:rPr lang="en-US" sz="2800">
                <a:solidFill>
                  <a:schemeClr val="dk1"/>
                </a:solidFill>
                <a:latin typeface="Twentieth Century"/>
                <a:ea typeface="Twentieth Century"/>
                <a:cs typeface="Twentieth Century"/>
                <a:sym typeface="Twentieth Century"/>
              </a:rPr>
              <a:t>Beberapa kesempatan karier telah tersedia bagi mahasiswa akuntansi.</a:t>
            </a:r>
            <a:endParaRPr/>
          </a:p>
          <a:p>
            <a:pPr indent="-466725" lvl="0" marL="466725" marR="0" rtl="0" algn="l">
              <a:spcBef>
                <a:spcPts val="0"/>
              </a:spcBef>
              <a:spcAft>
                <a:spcPts val="0"/>
              </a:spcAft>
              <a:buNone/>
            </a:pPr>
            <a:r>
              <a:t/>
            </a:r>
            <a:endParaRPr sz="2800">
              <a:solidFill>
                <a:schemeClr val="dk1"/>
              </a:solidFill>
              <a:latin typeface="Twentieth Century"/>
              <a:ea typeface="Twentieth Century"/>
              <a:cs typeface="Twentieth Century"/>
              <a:sym typeface="Twentieth Century"/>
            </a:endParaRPr>
          </a:p>
        </p:txBody>
      </p:sp>
      <p:sp>
        <p:nvSpPr>
          <p:cNvPr id="328" name="Google Shape;328;p10"/>
          <p:cNvSpPr txBox="1"/>
          <p:nvPr/>
        </p:nvSpPr>
        <p:spPr>
          <a:xfrm>
            <a:off x="914400" y="3505200"/>
            <a:ext cx="2819400" cy="1477328"/>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Twentieth Century"/>
                <a:ea typeface="Twentieth Century"/>
                <a:cs typeface="Twentieth Century"/>
                <a:sym typeface="Twentieth Century"/>
              </a:rPr>
              <a:t>Permintaan/</a:t>
            </a:r>
            <a:endParaRPr/>
          </a:p>
          <a:p>
            <a:pPr indent="0" lvl="0" marL="0" marR="0" rtl="0" algn="ctr">
              <a:spcBef>
                <a:spcPts val="0"/>
              </a:spcBef>
              <a:spcAft>
                <a:spcPts val="0"/>
              </a:spcAft>
              <a:buNone/>
            </a:pPr>
            <a:r>
              <a:rPr b="1" lang="en-US" sz="3000">
                <a:solidFill>
                  <a:schemeClr val="lt1"/>
                </a:solidFill>
                <a:latin typeface="Twentieth Century"/>
                <a:ea typeface="Twentieth Century"/>
                <a:cs typeface="Twentieth Century"/>
                <a:sym typeface="Twentieth Century"/>
              </a:rPr>
              <a:t>kebutuhan tenaga akuntan </a:t>
            </a:r>
            <a:endParaRPr b="1" sz="3000">
              <a:solidFill>
                <a:schemeClr val="lt1"/>
              </a:solidFill>
              <a:latin typeface="Twentieth Century"/>
              <a:ea typeface="Twentieth Century"/>
              <a:cs typeface="Twentieth Century"/>
              <a:sym typeface="Twentieth Century"/>
            </a:endParaRPr>
          </a:p>
        </p:txBody>
      </p:sp>
      <p:sp>
        <p:nvSpPr>
          <p:cNvPr id="329" name="Google Shape;329;p10"/>
          <p:cNvSpPr/>
          <p:nvPr/>
        </p:nvSpPr>
        <p:spPr>
          <a:xfrm>
            <a:off x="4294959" y="3581400"/>
            <a:ext cx="505267" cy="861774"/>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5000">
                <a:solidFill>
                  <a:schemeClr val="lt1"/>
                </a:solidFill>
                <a:latin typeface="MS Gothic"/>
                <a:ea typeface="MS Gothic"/>
                <a:cs typeface="MS Gothic"/>
                <a:sym typeface="MS Gothic"/>
              </a:rPr>
              <a:t>&gt;</a:t>
            </a:r>
            <a:endParaRPr sz="5000">
              <a:solidFill>
                <a:schemeClr val="lt1"/>
              </a:solidFill>
              <a:latin typeface="Twentieth Century"/>
              <a:ea typeface="Twentieth Century"/>
              <a:cs typeface="Twentieth Century"/>
              <a:sym typeface="Twentieth Century"/>
            </a:endParaRPr>
          </a:p>
        </p:txBody>
      </p:sp>
      <p:sp>
        <p:nvSpPr>
          <p:cNvPr id="330" name="Google Shape;330;p10"/>
          <p:cNvSpPr txBox="1"/>
          <p:nvPr/>
        </p:nvSpPr>
        <p:spPr>
          <a:xfrm>
            <a:off x="5181600" y="3505200"/>
            <a:ext cx="2743200" cy="1015663"/>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lt1"/>
                </a:solidFill>
                <a:latin typeface="Twentieth Century"/>
                <a:ea typeface="Twentieth Century"/>
                <a:cs typeface="Twentieth Century"/>
                <a:sym typeface="Twentieth Century"/>
              </a:rPr>
              <a:t>Jumlah lulusan baru (akuntan)</a:t>
            </a:r>
            <a:endParaRPr b="1" sz="30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70C0"/>
              </a:buClr>
              <a:buSzPct val="100000"/>
              <a:buFont typeface="Open Sans Light"/>
              <a:buNone/>
            </a:pPr>
            <a:r>
              <a:rPr b="1" lang="en-US"/>
              <a:t>Karier dan Gaji Profesi Akuntan di Indonesia</a:t>
            </a:r>
            <a:endParaRPr/>
          </a:p>
        </p:txBody>
      </p:sp>
      <p:pic>
        <p:nvPicPr>
          <p:cNvPr id="336" name="Google Shape;336;p11"/>
          <p:cNvPicPr preferRelativeResize="0"/>
          <p:nvPr/>
        </p:nvPicPr>
        <p:blipFill rotWithShape="1">
          <a:blip r:embed="rId3">
            <a:alphaModFix/>
          </a:blip>
          <a:srcRect b="0" l="0" r="0" t="0"/>
          <a:stretch/>
        </p:blipFill>
        <p:spPr>
          <a:xfrm>
            <a:off x="1371600" y="1524605"/>
            <a:ext cx="6297063" cy="53333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70C0"/>
              </a:buClr>
              <a:buSzPct val="100000"/>
              <a:buFont typeface="Open Sans Light"/>
              <a:buNone/>
            </a:pPr>
            <a:r>
              <a:rPr b="1" lang="en-US"/>
              <a:t>Standar Akuntansi Keuangan Indonesia</a:t>
            </a:r>
            <a:endParaRPr/>
          </a:p>
        </p:txBody>
      </p:sp>
      <p:sp>
        <p:nvSpPr>
          <p:cNvPr id="342" name="Google Shape;342;p12"/>
          <p:cNvSpPr/>
          <p:nvPr/>
        </p:nvSpPr>
        <p:spPr>
          <a:xfrm>
            <a:off x="0" y="1676400"/>
            <a:ext cx="9144000" cy="2246769"/>
          </a:xfrm>
          <a:prstGeom prst="rect">
            <a:avLst/>
          </a:prstGeom>
          <a:noFill/>
          <a:ln>
            <a:noFill/>
          </a:ln>
        </p:spPr>
        <p:txBody>
          <a:bodyPr anchorCtr="0" anchor="t" bIns="45700" lIns="91425" spcFirstLastPara="1" rIns="91425" wrap="square" tIns="45700">
            <a:spAutoFit/>
          </a:bodyPr>
          <a:lstStyle/>
          <a:p>
            <a:pPr indent="-466725" lvl="0" marL="466725" marR="0" rtl="0" algn="l">
              <a:spcBef>
                <a:spcPts val="0"/>
              </a:spcBef>
              <a:spcAft>
                <a:spcPts val="0"/>
              </a:spcAft>
              <a:buClr>
                <a:schemeClr val="dk1"/>
              </a:buClr>
              <a:buSzPts val="2800"/>
              <a:buFont typeface="Noto Sans Symbols"/>
              <a:buChar char="▪"/>
            </a:pPr>
            <a:r>
              <a:rPr lang="en-US" sz="2800">
                <a:solidFill>
                  <a:schemeClr val="dk1"/>
                </a:solidFill>
                <a:latin typeface="Twentieth Century"/>
                <a:ea typeface="Twentieth Century"/>
                <a:cs typeface="Twentieth Century"/>
                <a:sym typeface="Twentieth Century"/>
              </a:rPr>
              <a:t>Akuntan keuangan mengikuti standar akuntasi keuangan (SAK) dalam menyiapkan laporan keuangan.</a:t>
            </a:r>
            <a:endParaRPr/>
          </a:p>
          <a:p>
            <a:pPr indent="-466725" lvl="0" marL="466725" marR="0" rtl="0" algn="l">
              <a:spcBef>
                <a:spcPts val="0"/>
              </a:spcBef>
              <a:spcAft>
                <a:spcPts val="0"/>
              </a:spcAft>
              <a:buClr>
                <a:schemeClr val="dk1"/>
              </a:buClr>
              <a:buSzPts val="2800"/>
              <a:buFont typeface="Noto Sans Symbols"/>
              <a:buChar char="▪"/>
            </a:pPr>
            <a:r>
              <a:rPr lang="en-US" sz="2800">
                <a:solidFill>
                  <a:schemeClr val="dk1"/>
                </a:solidFill>
                <a:latin typeface="Twentieth Century"/>
                <a:ea typeface="Twentieth Century"/>
                <a:cs typeface="Twentieth Century"/>
                <a:sym typeface="Twentieth Century"/>
              </a:rPr>
              <a:t>Tujuannya agar investor dan pemangku kepentingan memungkinkan untuk membandingkan laporan keuangan antarperusahaan.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600"/>
              <a:buFont typeface="Open Sans Light"/>
              <a:buNone/>
            </a:pPr>
            <a:r>
              <a:rPr b="1" lang="en-US" sz="3600"/>
              <a:t>Pernyataan Standar Akuntansi Keuangan (PSAK)</a:t>
            </a:r>
            <a:endParaRPr sz="3600"/>
          </a:p>
        </p:txBody>
      </p:sp>
      <p:grpSp>
        <p:nvGrpSpPr>
          <p:cNvPr id="348" name="Google Shape;348;p13"/>
          <p:cNvGrpSpPr/>
          <p:nvPr/>
        </p:nvGrpSpPr>
        <p:grpSpPr>
          <a:xfrm>
            <a:off x="457200" y="206619"/>
            <a:ext cx="8153400" cy="7130562"/>
            <a:chOff x="0" y="-1698381"/>
            <a:chExt cx="8153400" cy="7130562"/>
          </a:xfrm>
        </p:grpSpPr>
        <p:sp>
          <p:nvSpPr>
            <p:cNvPr id="349" name="Google Shape;349;p13"/>
            <p:cNvSpPr/>
            <p:nvPr/>
          </p:nvSpPr>
          <p:spPr>
            <a:xfrm rot="5400000">
              <a:off x="4815783" y="-1698381"/>
              <a:ext cx="1457057" cy="5218176"/>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txBox="1"/>
            <p:nvPr/>
          </p:nvSpPr>
          <p:spPr>
            <a:xfrm rot="10800000">
              <a:off x="4815783" y="-1698381"/>
              <a:ext cx="1457057" cy="5218176"/>
            </a:xfrm>
            <a:prstGeom prst="rect">
              <a:avLst/>
            </a:prstGeom>
            <a:noFill/>
            <a:ln>
              <a:noFill/>
            </a:ln>
          </p:spPr>
          <p:txBody>
            <a:bodyPr anchorCtr="0" anchor="ctr" bIns="57150" lIns="114300" spcFirstLastPara="1" rIns="114300" wrap="square" tIns="57150">
              <a:noAutofit/>
            </a:bodyPr>
            <a:lstStyle/>
            <a:p>
              <a:pPr indent="-285750" lvl="1" marL="285750" marR="0" rtl="0" algn="l">
                <a:lnSpc>
                  <a:spcPct val="90000"/>
                </a:lnSpc>
                <a:spcBef>
                  <a:spcPts val="0"/>
                </a:spcBef>
                <a:spcAft>
                  <a:spcPts val="0"/>
                </a:spcAft>
                <a:buClr>
                  <a:schemeClr val="dk1"/>
                </a:buClr>
                <a:buSzPts val="3000"/>
                <a:buFont typeface="Twentieth Century"/>
                <a:buChar char="•"/>
              </a:pPr>
              <a:r>
                <a:rPr b="0" i="0" lang="en-US" sz="3000" u="none" cap="none" strike="noStrike">
                  <a:solidFill>
                    <a:schemeClr val="dk1"/>
                  </a:solidFill>
                  <a:latin typeface="Twentieth Century"/>
                  <a:ea typeface="Twentieth Century"/>
                  <a:cs typeface="Twentieth Century"/>
                  <a:sym typeface="Twentieth Century"/>
                </a:rPr>
                <a:t>Mengembangkan standar akuntansi</a:t>
              </a:r>
              <a:endParaRPr b="0" i="0" sz="3000" u="none" cap="none" strike="noStrike">
                <a:solidFill>
                  <a:schemeClr val="dk1"/>
                </a:solidFill>
                <a:latin typeface="Twentieth Century"/>
                <a:ea typeface="Twentieth Century"/>
                <a:cs typeface="Twentieth Century"/>
                <a:sym typeface="Twentieth Century"/>
              </a:endParaRPr>
            </a:p>
            <a:p>
              <a:pPr indent="-285750" lvl="1" marL="285750" marR="0" rtl="0" algn="l">
                <a:lnSpc>
                  <a:spcPct val="90000"/>
                </a:lnSpc>
                <a:spcBef>
                  <a:spcPts val="450"/>
                </a:spcBef>
                <a:spcAft>
                  <a:spcPts val="0"/>
                </a:spcAft>
                <a:buClr>
                  <a:schemeClr val="dk1"/>
                </a:buClr>
                <a:buSzPts val="3000"/>
                <a:buFont typeface="Twentieth Century"/>
                <a:buChar char="•"/>
              </a:pPr>
              <a:r>
                <a:rPr b="0" i="0" lang="en-US" sz="3000" u="none" cap="none" strike="noStrike">
                  <a:solidFill>
                    <a:schemeClr val="dk1"/>
                  </a:solidFill>
                  <a:latin typeface="Twentieth Century"/>
                  <a:ea typeface="Twentieth Century"/>
                  <a:cs typeface="Twentieth Century"/>
                  <a:sym typeface="Twentieth Century"/>
                </a:rPr>
                <a:t>Mengikuti IASB</a:t>
              </a:r>
              <a:endParaRPr b="0" i="0" sz="3000" u="none" cap="none" strike="noStrike">
                <a:solidFill>
                  <a:schemeClr val="dk1"/>
                </a:solidFill>
                <a:latin typeface="Twentieth Century"/>
                <a:ea typeface="Twentieth Century"/>
                <a:cs typeface="Twentieth Century"/>
                <a:sym typeface="Twentieth Century"/>
              </a:endParaRPr>
            </a:p>
          </p:txBody>
        </p:sp>
        <p:sp>
          <p:nvSpPr>
            <p:cNvPr id="351" name="Google Shape;351;p13"/>
            <p:cNvSpPr/>
            <p:nvPr/>
          </p:nvSpPr>
          <p:spPr>
            <a:xfrm>
              <a:off x="0" y="45"/>
              <a:ext cx="2935224" cy="1821321"/>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txBox="1"/>
            <p:nvPr/>
          </p:nvSpPr>
          <p:spPr>
            <a:xfrm>
              <a:off x="0" y="45"/>
              <a:ext cx="2935224" cy="1821321"/>
            </a:xfrm>
            <a:prstGeom prst="rect">
              <a:avLst/>
            </a:prstGeom>
            <a:noFill/>
            <a:ln>
              <a:noFill/>
            </a:ln>
          </p:spPr>
          <p:txBody>
            <a:bodyPr anchorCtr="0" anchor="ctr" bIns="57150" lIns="114300" spcFirstLastPara="1" rIns="114300" wrap="square" tIns="57150">
              <a:noAutofit/>
            </a:bodyPr>
            <a:lstStyle/>
            <a:p>
              <a:pPr indent="0" lvl="0" marL="0" marR="0" rtl="0" algn="ctr">
                <a:lnSpc>
                  <a:spcPct val="90000"/>
                </a:lnSpc>
                <a:spcBef>
                  <a:spcPts val="0"/>
                </a:spcBef>
                <a:spcAft>
                  <a:spcPts val="0"/>
                </a:spcAft>
                <a:buNone/>
              </a:pPr>
              <a:r>
                <a:rPr lang="en-US" sz="3000">
                  <a:solidFill>
                    <a:schemeClr val="lt1"/>
                  </a:solidFill>
                  <a:latin typeface="Twentieth Century"/>
                  <a:ea typeface="Twentieth Century"/>
                  <a:cs typeface="Twentieth Century"/>
                  <a:sym typeface="Twentieth Century"/>
                </a:rPr>
                <a:t>Dewan Standar Akuntansi Keuangan (DSAK)</a:t>
              </a:r>
              <a:endParaRPr sz="3000">
                <a:solidFill>
                  <a:schemeClr val="lt1"/>
                </a:solidFill>
                <a:latin typeface="Twentieth Century"/>
                <a:ea typeface="Twentieth Century"/>
                <a:cs typeface="Twentieth Century"/>
                <a:sym typeface="Twentieth Century"/>
              </a:endParaRPr>
            </a:p>
          </p:txBody>
        </p:sp>
        <p:sp>
          <p:nvSpPr>
            <p:cNvPr id="353" name="Google Shape;353;p13"/>
            <p:cNvSpPr/>
            <p:nvPr/>
          </p:nvSpPr>
          <p:spPr>
            <a:xfrm rot="5400000">
              <a:off x="4815783" y="214005"/>
              <a:ext cx="1457057" cy="5218176"/>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txBox="1"/>
            <p:nvPr/>
          </p:nvSpPr>
          <p:spPr>
            <a:xfrm rot="10800000">
              <a:off x="4815783" y="214005"/>
              <a:ext cx="1457057" cy="5218176"/>
            </a:xfrm>
            <a:prstGeom prst="rect">
              <a:avLst/>
            </a:prstGeom>
            <a:noFill/>
            <a:ln>
              <a:noFill/>
            </a:ln>
          </p:spPr>
          <p:txBody>
            <a:bodyPr anchorCtr="0" anchor="ctr" bIns="57150" lIns="114300" spcFirstLastPara="1" rIns="114300" wrap="square" tIns="57150">
              <a:noAutofit/>
            </a:bodyPr>
            <a:lstStyle/>
            <a:p>
              <a:pPr indent="-285750" lvl="1" marL="285750" marR="0" rtl="0" algn="l">
                <a:lnSpc>
                  <a:spcPct val="90000"/>
                </a:lnSpc>
                <a:spcBef>
                  <a:spcPts val="0"/>
                </a:spcBef>
                <a:spcAft>
                  <a:spcPts val="0"/>
                </a:spcAft>
                <a:buClr>
                  <a:schemeClr val="dk1"/>
                </a:buClr>
                <a:buSzPts val="3000"/>
                <a:buFont typeface="Twentieth Century"/>
                <a:buChar char="•"/>
              </a:pPr>
              <a:r>
                <a:rPr b="0" i="0" lang="en-US" sz="3000" u="none" cap="none" strike="noStrike">
                  <a:solidFill>
                    <a:schemeClr val="dk1"/>
                  </a:solidFill>
                  <a:latin typeface="Twentieth Century"/>
                  <a:ea typeface="Twentieth Century"/>
                  <a:cs typeface="Twentieth Century"/>
                  <a:sym typeface="Twentieth Century"/>
                </a:rPr>
                <a:t>Menyusun International Financial Reporting Standards (IFRS)</a:t>
              </a:r>
              <a:endParaRPr b="0" i="0" sz="3000" u="none" cap="none" strike="noStrike">
                <a:solidFill>
                  <a:schemeClr val="dk1"/>
                </a:solidFill>
                <a:latin typeface="Twentieth Century"/>
                <a:ea typeface="Twentieth Century"/>
                <a:cs typeface="Twentieth Century"/>
                <a:sym typeface="Twentieth Century"/>
              </a:endParaRPr>
            </a:p>
          </p:txBody>
        </p:sp>
        <p:sp>
          <p:nvSpPr>
            <p:cNvPr id="355" name="Google Shape;355;p13"/>
            <p:cNvSpPr/>
            <p:nvPr/>
          </p:nvSpPr>
          <p:spPr>
            <a:xfrm>
              <a:off x="0" y="1912433"/>
              <a:ext cx="2935224" cy="1821321"/>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txBox="1"/>
            <p:nvPr/>
          </p:nvSpPr>
          <p:spPr>
            <a:xfrm>
              <a:off x="0" y="1912433"/>
              <a:ext cx="2935224" cy="1821321"/>
            </a:xfrm>
            <a:prstGeom prst="rect">
              <a:avLst/>
            </a:prstGeom>
            <a:noFill/>
            <a:ln>
              <a:noFill/>
            </a:ln>
          </p:spPr>
          <p:txBody>
            <a:bodyPr anchorCtr="0" anchor="ctr" bIns="57150" lIns="114300" spcFirstLastPara="1" rIns="114300" wrap="square" tIns="57150">
              <a:noAutofit/>
            </a:bodyPr>
            <a:lstStyle/>
            <a:p>
              <a:pPr indent="0" lvl="0" marL="0" marR="0" rtl="0" algn="ctr">
                <a:lnSpc>
                  <a:spcPct val="90000"/>
                </a:lnSpc>
                <a:spcBef>
                  <a:spcPts val="0"/>
                </a:spcBef>
                <a:spcAft>
                  <a:spcPts val="0"/>
                </a:spcAft>
                <a:buNone/>
              </a:pPr>
              <a:r>
                <a:rPr lang="en-US" sz="3000">
                  <a:solidFill>
                    <a:schemeClr val="lt1"/>
                  </a:solidFill>
                  <a:latin typeface="Twentieth Century"/>
                  <a:ea typeface="Twentieth Century"/>
                  <a:cs typeface="Twentieth Century"/>
                  <a:sym typeface="Twentieth Century"/>
                </a:rPr>
                <a:t>International Accounting Standard Boards (IASB)</a:t>
              </a:r>
              <a:endParaRPr sz="30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4"/>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400"/>
              <a:buFont typeface="Open Sans Light"/>
              <a:buNone/>
            </a:pPr>
            <a:r>
              <a:rPr b="1" lang="en-US"/>
              <a:t>Konsep Entitas Bisnis</a:t>
            </a:r>
            <a:endParaRPr/>
          </a:p>
        </p:txBody>
      </p:sp>
      <p:sp>
        <p:nvSpPr>
          <p:cNvPr id="362" name="Google Shape;362;p14"/>
          <p:cNvSpPr/>
          <p:nvPr/>
        </p:nvSpPr>
        <p:spPr>
          <a:xfrm>
            <a:off x="0" y="1676400"/>
            <a:ext cx="9144000" cy="3847207"/>
          </a:xfrm>
          <a:prstGeom prst="rect">
            <a:avLst/>
          </a:prstGeom>
          <a:noFill/>
          <a:ln>
            <a:noFill/>
          </a:ln>
        </p:spPr>
        <p:txBody>
          <a:bodyPr anchorCtr="0" anchor="t" bIns="45700" lIns="91425" spcFirstLastPara="1" rIns="91425" wrap="square" tIns="45700">
            <a:spAutoFit/>
          </a:bodyPr>
          <a:lstStyle/>
          <a:p>
            <a:pPr indent="-466725" lvl="0" marL="466725" marR="0" rtl="0" algn="l">
              <a:spcBef>
                <a:spcPts val="0"/>
              </a:spcBef>
              <a:spcAft>
                <a:spcPts val="0"/>
              </a:spcAft>
              <a:buClr>
                <a:schemeClr val="dk1"/>
              </a:buClr>
              <a:buSzPts val="3000"/>
              <a:buFont typeface="Noto Sans Symbols"/>
              <a:buChar char="▪"/>
            </a:pPr>
            <a:r>
              <a:rPr b="1" lang="en-US" sz="3000">
                <a:solidFill>
                  <a:schemeClr val="dk1"/>
                </a:solidFill>
                <a:latin typeface="Twentieth Century"/>
                <a:ea typeface="Twentieth Century"/>
                <a:cs typeface="Twentieth Century"/>
                <a:sym typeface="Twentieth Century"/>
              </a:rPr>
              <a:t>“Aktivitas bisnis dicatat secara terpisah dari aktivitas pihak pemilik, kreditor, dan pemangku kepentingan”.</a:t>
            </a:r>
            <a:endParaRPr/>
          </a:p>
          <a:p>
            <a:pPr indent="-276225" lvl="0" marL="466725" marR="0" rtl="0" algn="l">
              <a:spcBef>
                <a:spcPts val="0"/>
              </a:spcBef>
              <a:spcAft>
                <a:spcPts val="0"/>
              </a:spcAft>
              <a:buClr>
                <a:schemeClr val="dk1"/>
              </a:buClr>
              <a:buSzPts val="3000"/>
              <a:buFont typeface="Noto Sans Symbols"/>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Clr>
                <a:schemeClr val="dk1"/>
              </a:buClr>
              <a:buSzPts val="3000"/>
              <a:buFont typeface="Noto Sans Symbols"/>
              <a:buChar char="▪"/>
            </a:pPr>
            <a:r>
              <a:rPr lang="en-US" sz="3000">
                <a:solidFill>
                  <a:schemeClr val="dk1"/>
                </a:solidFill>
                <a:latin typeface="Twentieth Century"/>
                <a:ea typeface="Twentieth Century"/>
                <a:cs typeface="Twentieth Century"/>
                <a:sym typeface="Twentieth Century"/>
              </a:rPr>
              <a:t>Bisnis merupakan entitas </a:t>
            </a:r>
            <a:r>
              <a:rPr b="1" lang="en-US" sz="3000">
                <a:solidFill>
                  <a:schemeClr val="dk1"/>
                </a:solidFill>
                <a:latin typeface="Twentieth Century"/>
                <a:ea typeface="Twentieth Century"/>
                <a:cs typeface="Twentieth Century"/>
                <a:sym typeface="Twentieth Century"/>
              </a:rPr>
              <a:t>terpisah</a:t>
            </a:r>
            <a:r>
              <a:rPr lang="en-US" sz="3000">
                <a:solidFill>
                  <a:schemeClr val="dk1"/>
                </a:solidFill>
                <a:latin typeface="Twentieth Century"/>
                <a:ea typeface="Twentieth Century"/>
                <a:cs typeface="Twentieth Century"/>
                <a:sym typeface="Twentieth Century"/>
              </a:rPr>
              <a:t> dari pemilik, kreditor, atau pihak pemangku kepentingan lainnya.</a:t>
            </a:r>
            <a:endParaRPr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5"/>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400"/>
              <a:buFont typeface="Open Sans Light"/>
              <a:buNone/>
            </a:pPr>
            <a:r>
              <a:rPr b="1" lang="en-US"/>
              <a:t>Jenis Entitas Bisnis</a:t>
            </a:r>
            <a:endParaRPr/>
          </a:p>
        </p:txBody>
      </p:sp>
      <p:pic>
        <p:nvPicPr>
          <p:cNvPr id="368" name="Google Shape;368;p15"/>
          <p:cNvPicPr preferRelativeResize="0"/>
          <p:nvPr/>
        </p:nvPicPr>
        <p:blipFill rotWithShape="1">
          <a:blip r:embed="rId3">
            <a:alphaModFix/>
          </a:blip>
          <a:srcRect b="0" l="0" r="0" t="0"/>
          <a:stretch/>
        </p:blipFill>
        <p:spPr>
          <a:xfrm>
            <a:off x="352401" y="1895475"/>
            <a:ext cx="8486799" cy="4276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Konsep Biaya (slide 1 dari 2)</a:t>
            </a:r>
            <a:endParaRPr sz="4000"/>
          </a:p>
        </p:txBody>
      </p:sp>
      <p:sp>
        <p:nvSpPr>
          <p:cNvPr id="374" name="Google Shape;374;p16"/>
          <p:cNvSpPr txBox="1"/>
          <p:nvPr/>
        </p:nvSpPr>
        <p:spPr>
          <a:xfrm>
            <a:off x="914400" y="2438400"/>
            <a:ext cx="7239000" cy="1173832"/>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rmAutofit fontScale="92500" lnSpcReduction="20000"/>
          </a:bodyPr>
          <a:lstStyle/>
          <a:p>
            <a:pPr indent="0" lvl="0" marL="114300" marR="0" rtl="0" algn="ctr">
              <a:lnSpc>
                <a:spcPct val="100000"/>
              </a:lnSpc>
              <a:spcBef>
                <a:spcPts val="0"/>
              </a:spcBef>
              <a:spcAft>
                <a:spcPts val="0"/>
              </a:spcAft>
              <a:buClr>
                <a:srgbClr val="0070C0"/>
              </a:buClr>
              <a:buSzPct val="100000"/>
              <a:buFont typeface="Arial"/>
              <a:buNone/>
            </a:pPr>
            <a:r>
              <a:rPr b="0" i="0" lang="en-US" sz="2800" u="none" cap="none" strike="noStrike">
                <a:solidFill>
                  <a:schemeClr val="lt1"/>
                </a:solidFill>
                <a:latin typeface="Twentieth Century"/>
                <a:ea typeface="Twentieth Century"/>
                <a:cs typeface="Twentieth Century"/>
                <a:sym typeface="Twentieth Century"/>
              </a:rPr>
              <a:t>Jumlah suatu pos laporan keuangan dicatat sebesar biaya perolehan yang meliputi harga beli dan semua biaya sampai pos tersebut siap digunakan</a:t>
            </a:r>
            <a:r>
              <a:rPr b="0" i="0" lang="en-US" sz="3000" u="none" cap="none" strike="noStrike">
                <a:solidFill>
                  <a:schemeClr val="lt1"/>
                </a:solidFill>
                <a:latin typeface="Twentieth Century"/>
                <a:ea typeface="Twentieth Century"/>
                <a:cs typeface="Twentieth Century"/>
                <a:sym typeface="Twentieth Century"/>
              </a:rPr>
              <a:t>. </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7"/>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Contoh Konsep Biaya</a:t>
            </a:r>
            <a:endParaRPr sz="4000"/>
          </a:p>
        </p:txBody>
      </p:sp>
      <p:grpSp>
        <p:nvGrpSpPr>
          <p:cNvPr id="380" name="Google Shape;380;p17"/>
          <p:cNvGrpSpPr/>
          <p:nvPr/>
        </p:nvGrpSpPr>
        <p:grpSpPr>
          <a:xfrm>
            <a:off x="610195" y="1652661"/>
            <a:ext cx="7771209" cy="4695677"/>
            <a:chOff x="595" y="52461"/>
            <a:chExt cx="7771209" cy="4695677"/>
          </a:xfrm>
        </p:grpSpPr>
        <p:sp>
          <p:nvSpPr>
            <p:cNvPr id="381" name="Google Shape;381;p17"/>
            <p:cNvSpPr/>
            <p:nvPr/>
          </p:nvSpPr>
          <p:spPr>
            <a:xfrm>
              <a:off x="2886110" y="2747960"/>
              <a:ext cx="2000178" cy="2000178"/>
            </a:xfrm>
            <a:prstGeom prst="ellipse">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7"/>
            <p:cNvSpPr txBox="1"/>
            <p:nvPr/>
          </p:nvSpPr>
          <p:spPr>
            <a:xfrm>
              <a:off x="2886110" y="2747960"/>
              <a:ext cx="2000178" cy="2000178"/>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b="1" lang="en-US" sz="2200">
                  <a:solidFill>
                    <a:schemeClr val="lt1"/>
                  </a:solidFill>
                  <a:latin typeface="Twentieth Century"/>
                  <a:ea typeface="Twentieth Century"/>
                  <a:cs typeface="Twentieth Century"/>
                  <a:sym typeface="Twentieth Century"/>
                </a:rPr>
                <a:t>Berapa harga gedung yang harus dicatatkan?</a:t>
              </a:r>
              <a:endParaRPr b="1" sz="2200">
                <a:solidFill>
                  <a:schemeClr val="lt1"/>
                </a:solidFill>
                <a:latin typeface="Twentieth Century"/>
                <a:ea typeface="Twentieth Century"/>
                <a:cs typeface="Twentieth Century"/>
                <a:sym typeface="Twentieth Century"/>
              </a:endParaRPr>
            </a:p>
          </p:txBody>
        </p:sp>
        <p:sp>
          <p:nvSpPr>
            <p:cNvPr id="383" name="Google Shape;383;p17"/>
            <p:cNvSpPr/>
            <p:nvPr/>
          </p:nvSpPr>
          <p:spPr>
            <a:xfrm rot="10800000">
              <a:off x="950679" y="3463023"/>
              <a:ext cx="1828982" cy="570050"/>
            </a:xfrm>
            <a:prstGeom prst="lef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7"/>
            <p:cNvSpPr/>
            <p:nvPr/>
          </p:nvSpPr>
          <p:spPr>
            <a:xfrm>
              <a:off x="595" y="2987981"/>
              <a:ext cx="1900169" cy="1520135"/>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
            <p:cNvSpPr txBox="1"/>
            <p:nvPr/>
          </p:nvSpPr>
          <p:spPr>
            <a:xfrm>
              <a:off x="595" y="2987981"/>
              <a:ext cx="1900169" cy="152013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US" sz="1800">
                  <a:solidFill>
                    <a:schemeClr val="lt1"/>
                  </a:solidFill>
                  <a:latin typeface="Twentieth Century"/>
                  <a:ea typeface="Twentieth Century"/>
                  <a:cs typeface="Twentieth Century"/>
                  <a:sym typeface="Twentieth Century"/>
                </a:rPr>
                <a:t>Harga dalam katalog penjual pada 1 Jan 2014 = Rp160 juta</a:t>
              </a:r>
              <a:endParaRPr sz="1800">
                <a:solidFill>
                  <a:schemeClr val="lt1"/>
                </a:solidFill>
                <a:latin typeface="Twentieth Century"/>
                <a:ea typeface="Twentieth Century"/>
                <a:cs typeface="Twentieth Century"/>
                <a:sym typeface="Twentieth Century"/>
              </a:endParaRPr>
            </a:p>
          </p:txBody>
        </p:sp>
        <p:sp>
          <p:nvSpPr>
            <p:cNvPr id="386" name="Google Shape;386;p17"/>
            <p:cNvSpPr/>
            <p:nvPr/>
          </p:nvSpPr>
          <p:spPr>
            <a:xfrm rot="-8100000">
              <a:off x="1542625" y="2033940"/>
              <a:ext cx="1828982" cy="570050"/>
            </a:xfrm>
            <a:prstGeom prst="lef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7"/>
            <p:cNvSpPr/>
            <p:nvPr/>
          </p:nvSpPr>
          <p:spPr>
            <a:xfrm>
              <a:off x="860388" y="912255"/>
              <a:ext cx="1900169" cy="1520135"/>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7"/>
            <p:cNvSpPr txBox="1"/>
            <p:nvPr/>
          </p:nvSpPr>
          <p:spPr>
            <a:xfrm>
              <a:off x="860388" y="912255"/>
              <a:ext cx="1900169" cy="152013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US" sz="1800">
                  <a:solidFill>
                    <a:schemeClr val="lt1"/>
                  </a:solidFill>
                  <a:latin typeface="Twentieth Century"/>
                  <a:ea typeface="Twentieth Century"/>
                  <a:cs typeface="Twentieth Century"/>
                  <a:sym typeface="Twentieth Century"/>
                </a:rPr>
                <a:t>Harga penawaran Aurora Publishers pada 31 Jan 2014 = Rp140 juta</a:t>
              </a:r>
              <a:endParaRPr sz="1800">
                <a:solidFill>
                  <a:schemeClr val="lt1"/>
                </a:solidFill>
                <a:latin typeface="Twentieth Century"/>
                <a:ea typeface="Twentieth Century"/>
                <a:cs typeface="Twentieth Century"/>
                <a:sym typeface="Twentieth Century"/>
              </a:endParaRPr>
            </a:p>
          </p:txBody>
        </p:sp>
        <p:sp>
          <p:nvSpPr>
            <p:cNvPr id="389" name="Google Shape;389;p17"/>
            <p:cNvSpPr/>
            <p:nvPr/>
          </p:nvSpPr>
          <p:spPr>
            <a:xfrm rot="-5400000">
              <a:off x="2971708" y="1441994"/>
              <a:ext cx="1828982" cy="570050"/>
            </a:xfrm>
            <a:prstGeom prst="lef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7"/>
            <p:cNvSpPr/>
            <p:nvPr/>
          </p:nvSpPr>
          <p:spPr>
            <a:xfrm>
              <a:off x="2936115" y="52461"/>
              <a:ext cx="1900169" cy="1520135"/>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7"/>
            <p:cNvSpPr txBox="1"/>
            <p:nvPr/>
          </p:nvSpPr>
          <p:spPr>
            <a:xfrm>
              <a:off x="2936115" y="52461"/>
              <a:ext cx="1900169" cy="152013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US" sz="1800">
                  <a:solidFill>
                    <a:schemeClr val="lt1"/>
                  </a:solidFill>
                  <a:latin typeface="Twentieth Century"/>
                  <a:ea typeface="Twentieth Century"/>
                  <a:cs typeface="Twentieth Century"/>
                  <a:sym typeface="Twentieth Century"/>
                </a:rPr>
                <a:t>Harga beli pada 20 Feb 2014 = Rp150 juta</a:t>
              </a:r>
              <a:endParaRPr sz="1800">
                <a:solidFill>
                  <a:schemeClr val="lt1"/>
                </a:solidFill>
                <a:latin typeface="Twentieth Century"/>
                <a:ea typeface="Twentieth Century"/>
                <a:cs typeface="Twentieth Century"/>
                <a:sym typeface="Twentieth Century"/>
              </a:endParaRPr>
            </a:p>
          </p:txBody>
        </p:sp>
        <p:sp>
          <p:nvSpPr>
            <p:cNvPr id="392" name="Google Shape;392;p17"/>
            <p:cNvSpPr/>
            <p:nvPr/>
          </p:nvSpPr>
          <p:spPr>
            <a:xfrm rot="-2700000">
              <a:off x="4400792" y="2033940"/>
              <a:ext cx="1828982" cy="570050"/>
            </a:xfrm>
            <a:prstGeom prst="lef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7"/>
            <p:cNvSpPr/>
            <p:nvPr/>
          </p:nvSpPr>
          <p:spPr>
            <a:xfrm>
              <a:off x="5011841" y="912255"/>
              <a:ext cx="1900169" cy="1520135"/>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7"/>
            <p:cNvSpPr txBox="1"/>
            <p:nvPr/>
          </p:nvSpPr>
          <p:spPr>
            <a:xfrm>
              <a:off x="5011841" y="912255"/>
              <a:ext cx="1900169" cy="152013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US" sz="1800">
                  <a:solidFill>
                    <a:schemeClr val="lt1"/>
                  </a:solidFill>
                  <a:latin typeface="Twentieth Century"/>
                  <a:ea typeface="Twentieth Century"/>
                  <a:cs typeface="Twentieth Century"/>
                  <a:sym typeface="Twentieth Century"/>
                </a:rPr>
                <a:t>Estimasi harga jual pada 31 Des 2016 = Rp220 juta</a:t>
              </a:r>
              <a:endParaRPr sz="1800">
                <a:solidFill>
                  <a:schemeClr val="lt1"/>
                </a:solidFill>
                <a:latin typeface="Twentieth Century"/>
                <a:ea typeface="Twentieth Century"/>
                <a:cs typeface="Twentieth Century"/>
                <a:sym typeface="Twentieth Century"/>
              </a:endParaRPr>
            </a:p>
          </p:txBody>
        </p:sp>
        <p:sp>
          <p:nvSpPr>
            <p:cNvPr id="395" name="Google Shape;395;p17"/>
            <p:cNvSpPr/>
            <p:nvPr/>
          </p:nvSpPr>
          <p:spPr>
            <a:xfrm>
              <a:off x="4992737" y="3463023"/>
              <a:ext cx="1828982" cy="570050"/>
            </a:xfrm>
            <a:prstGeom prst="lef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7"/>
            <p:cNvSpPr/>
            <p:nvPr/>
          </p:nvSpPr>
          <p:spPr>
            <a:xfrm>
              <a:off x="5871635" y="2987981"/>
              <a:ext cx="1900169" cy="1520135"/>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7"/>
            <p:cNvSpPr txBox="1"/>
            <p:nvPr/>
          </p:nvSpPr>
          <p:spPr>
            <a:xfrm>
              <a:off x="5871635" y="2987981"/>
              <a:ext cx="1900169" cy="1520135"/>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rPr lang="en-US" sz="1800">
                  <a:solidFill>
                    <a:schemeClr val="lt1"/>
                  </a:solidFill>
                  <a:latin typeface="Twentieth Century"/>
                  <a:ea typeface="Twentieth Century"/>
                  <a:cs typeface="Twentieth Century"/>
                  <a:sym typeface="Twentieth Century"/>
                </a:rPr>
                <a:t>Nilai jual menurut kantor pajak pada 31 Des 2016 = Rp 190 juta </a:t>
              </a:r>
              <a:endParaRPr sz="18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8"/>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Konsep Biaya (slide 2 dari 2)</a:t>
            </a:r>
            <a:endParaRPr sz="4000"/>
          </a:p>
        </p:txBody>
      </p:sp>
      <p:grpSp>
        <p:nvGrpSpPr>
          <p:cNvPr id="403" name="Google Shape;403;p18"/>
          <p:cNvGrpSpPr/>
          <p:nvPr/>
        </p:nvGrpSpPr>
        <p:grpSpPr>
          <a:xfrm>
            <a:off x="308717" y="1538128"/>
            <a:ext cx="7819634" cy="4634071"/>
            <a:chOff x="3917" y="0"/>
            <a:chExt cx="7819634" cy="4634071"/>
          </a:xfrm>
        </p:grpSpPr>
        <p:sp>
          <p:nvSpPr>
            <p:cNvPr id="404" name="Google Shape;404;p18"/>
            <p:cNvSpPr/>
            <p:nvPr/>
          </p:nvSpPr>
          <p:spPr>
            <a:xfrm>
              <a:off x="3917" y="0"/>
              <a:ext cx="3768498" cy="4634071"/>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txBox="1"/>
            <p:nvPr/>
          </p:nvSpPr>
          <p:spPr>
            <a:xfrm>
              <a:off x="3917" y="0"/>
              <a:ext cx="3768498" cy="1390221"/>
            </a:xfrm>
            <a:prstGeom prst="rect">
              <a:avLst/>
            </a:prstGeom>
            <a:noFill/>
            <a:ln>
              <a:noFill/>
            </a:ln>
          </p:spPr>
          <p:txBody>
            <a:bodyPr anchorCtr="0" anchor="ctr" bIns="160000" lIns="160000" spcFirstLastPara="1" rIns="160000" wrap="square" tIns="160000">
              <a:noAutofit/>
            </a:bodyPr>
            <a:lstStyle/>
            <a:p>
              <a:pPr indent="0" lvl="0" marL="0" marR="0" rtl="0" algn="ctr">
                <a:lnSpc>
                  <a:spcPct val="90000"/>
                </a:lnSpc>
                <a:spcBef>
                  <a:spcPts val="0"/>
                </a:spcBef>
                <a:spcAft>
                  <a:spcPts val="0"/>
                </a:spcAft>
                <a:buNone/>
              </a:pPr>
              <a:r>
                <a:rPr lang="en-US" sz="4200">
                  <a:solidFill>
                    <a:schemeClr val="dk1"/>
                  </a:solidFill>
                  <a:latin typeface="Twentieth Century"/>
                  <a:ea typeface="Twentieth Century"/>
                  <a:cs typeface="Twentieth Century"/>
                  <a:sym typeface="Twentieth Century"/>
                </a:rPr>
                <a:t>Konsep objektivitas</a:t>
              </a:r>
              <a:endParaRPr sz="4200">
                <a:solidFill>
                  <a:schemeClr val="dk1"/>
                </a:solidFill>
                <a:latin typeface="Twentieth Century"/>
                <a:ea typeface="Twentieth Century"/>
                <a:cs typeface="Twentieth Century"/>
                <a:sym typeface="Twentieth Century"/>
              </a:endParaRPr>
            </a:p>
          </p:txBody>
        </p:sp>
        <p:sp>
          <p:nvSpPr>
            <p:cNvPr id="406" name="Google Shape;406;p18"/>
            <p:cNvSpPr/>
            <p:nvPr/>
          </p:nvSpPr>
          <p:spPr>
            <a:xfrm>
              <a:off x="380767" y="1390221"/>
              <a:ext cx="3014798" cy="3012146"/>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txBox="1"/>
            <p:nvPr/>
          </p:nvSpPr>
          <p:spPr>
            <a:xfrm>
              <a:off x="380767" y="1390221"/>
              <a:ext cx="3014798" cy="3012146"/>
            </a:xfrm>
            <a:prstGeom prst="rect">
              <a:avLst/>
            </a:prstGeom>
            <a:noFill/>
            <a:ln>
              <a:noFill/>
            </a:ln>
          </p:spPr>
          <p:txBody>
            <a:bodyPr anchorCtr="0" anchor="ctr" bIns="68575" lIns="91425" spcFirstLastPara="1" rIns="91425" wrap="square" tIns="68575">
              <a:noAutofit/>
            </a:bodyPr>
            <a:lstStyle/>
            <a:p>
              <a:pPr indent="0" lvl="0" marL="0" marR="0" rtl="0" algn="ctr">
                <a:lnSpc>
                  <a:spcPct val="90000"/>
                </a:lnSpc>
                <a:spcBef>
                  <a:spcPts val="0"/>
                </a:spcBef>
                <a:spcAft>
                  <a:spcPts val="0"/>
                </a:spcAft>
                <a:buNone/>
              </a:pPr>
              <a:r>
                <a:rPr lang="en-US" sz="3600">
                  <a:solidFill>
                    <a:schemeClr val="lt1"/>
                  </a:solidFill>
                  <a:latin typeface="Twentieth Century"/>
                  <a:ea typeface="Twentieth Century"/>
                  <a:cs typeface="Twentieth Century"/>
                  <a:sym typeface="Twentieth Century"/>
                </a:rPr>
                <a:t>Pencatatan dan laporan akuntansi didasarkan pada bukti yang objektif</a:t>
              </a:r>
              <a:endParaRPr sz="3600">
                <a:solidFill>
                  <a:schemeClr val="lt1"/>
                </a:solidFill>
                <a:latin typeface="Twentieth Century"/>
                <a:ea typeface="Twentieth Century"/>
                <a:cs typeface="Twentieth Century"/>
                <a:sym typeface="Twentieth Century"/>
              </a:endParaRPr>
            </a:p>
          </p:txBody>
        </p:sp>
        <p:sp>
          <p:nvSpPr>
            <p:cNvPr id="408" name="Google Shape;408;p18"/>
            <p:cNvSpPr/>
            <p:nvPr/>
          </p:nvSpPr>
          <p:spPr>
            <a:xfrm>
              <a:off x="4055053" y="0"/>
              <a:ext cx="3768498" cy="4634071"/>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8"/>
            <p:cNvSpPr txBox="1"/>
            <p:nvPr/>
          </p:nvSpPr>
          <p:spPr>
            <a:xfrm>
              <a:off x="4055053" y="0"/>
              <a:ext cx="3768498" cy="1390221"/>
            </a:xfrm>
            <a:prstGeom prst="rect">
              <a:avLst/>
            </a:prstGeom>
            <a:noFill/>
            <a:ln>
              <a:noFill/>
            </a:ln>
          </p:spPr>
          <p:txBody>
            <a:bodyPr anchorCtr="0" anchor="ctr" bIns="160000" lIns="160000" spcFirstLastPara="1" rIns="160000" wrap="square" tIns="160000">
              <a:noAutofit/>
            </a:bodyPr>
            <a:lstStyle/>
            <a:p>
              <a:pPr indent="0" lvl="0" marL="0" marR="0" rtl="0" algn="ctr">
                <a:lnSpc>
                  <a:spcPct val="90000"/>
                </a:lnSpc>
                <a:spcBef>
                  <a:spcPts val="0"/>
                </a:spcBef>
                <a:spcAft>
                  <a:spcPts val="0"/>
                </a:spcAft>
                <a:buNone/>
              </a:pPr>
              <a:r>
                <a:rPr lang="en-US" sz="4200">
                  <a:solidFill>
                    <a:schemeClr val="dk1"/>
                  </a:solidFill>
                  <a:latin typeface="Twentieth Century"/>
                  <a:ea typeface="Twentieth Century"/>
                  <a:cs typeface="Twentieth Century"/>
                  <a:sym typeface="Twentieth Century"/>
                </a:rPr>
                <a:t>Konsep unit pengukuran</a:t>
              </a:r>
              <a:endParaRPr sz="4200">
                <a:solidFill>
                  <a:schemeClr val="dk1"/>
                </a:solidFill>
                <a:latin typeface="Twentieth Century"/>
                <a:ea typeface="Twentieth Century"/>
                <a:cs typeface="Twentieth Century"/>
                <a:sym typeface="Twentieth Century"/>
              </a:endParaRPr>
            </a:p>
          </p:txBody>
        </p:sp>
        <p:sp>
          <p:nvSpPr>
            <p:cNvPr id="410" name="Google Shape;410;p18"/>
            <p:cNvSpPr/>
            <p:nvPr/>
          </p:nvSpPr>
          <p:spPr>
            <a:xfrm>
              <a:off x="4431903" y="1390221"/>
              <a:ext cx="3014798" cy="3012146"/>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txBox="1"/>
            <p:nvPr/>
          </p:nvSpPr>
          <p:spPr>
            <a:xfrm>
              <a:off x="4431903" y="1390221"/>
              <a:ext cx="3014798" cy="3012146"/>
            </a:xfrm>
            <a:prstGeom prst="rect">
              <a:avLst/>
            </a:prstGeom>
            <a:noFill/>
            <a:ln>
              <a:noFill/>
            </a:ln>
          </p:spPr>
          <p:txBody>
            <a:bodyPr anchorCtr="0" anchor="ctr" bIns="68575" lIns="91425" spcFirstLastPara="1" rIns="91425" wrap="square" tIns="68575">
              <a:noAutofit/>
            </a:bodyPr>
            <a:lstStyle/>
            <a:p>
              <a:pPr indent="0" lvl="0" marL="0" marR="0" rtl="0" algn="ctr">
                <a:lnSpc>
                  <a:spcPct val="90000"/>
                </a:lnSpc>
                <a:spcBef>
                  <a:spcPts val="0"/>
                </a:spcBef>
                <a:spcAft>
                  <a:spcPts val="0"/>
                </a:spcAft>
                <a:buNone/>
              </a:pPr>
              <a:r>
                <a:rPr lang="en-US" sz="3600">
                  <a:solidFill>
                    <a:schemeClr val="lt1"/>
                  </a:solidFill>
                  <a:latin typeface="Twentieth Century"/>
                  <a:ea typeface="Twentieth Century"/>
                  <a:cs typeface="Twentieth Century"/>
                  <a:sym typeface="Twentieth Century"/>
                </a:rPr>
                <a:t>Data ekonomi dicatat dalam Rupiah</a:t>
              </a:r>
              <a:endParaRPr sz="36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9"/>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400"/>
              <a:buFont typeface="Open Sans Light"/>
              <a:buNone/>
            </a:pPr>
            <a:r>
              <a:rPr b="1" lang="en-US"/>
              <a:t>Persamaan Akuntansi</a:t>
            </a:r>
            <a:endParaRPr/>
          </a:p>
        </p:txBody>
      </p:sp>
      <p:sp>
        <p:nvSpPr>
          <p:cNvPr id="417" name="Google Shape;417;p19"/>
          <p:cNvSpPr txBox="1"/>
          <p:nvPr/>
        </p:nvSpPr>
        <p:spPr>
          <a:xfrm>
            <a:off x="914400" y="1752600"/>
            <a:ext cx="657128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Twentieth Century"/>
                <a:ea typeface="Twentieth Century"/>
                <a:cs typeface="Twentieth Century"/>
                <a:sym typeface="Twentieth Century"/>
              </a:rPr>
              <a:t>Aset = Liabilitas + Ekuitas</a:t>
            </a:r>
            <a:endParaRPr b="1" sz="4800">
              <a:solidFill>
                <a:schemeClr val="dk1"/>
              </a:solidFill>
              <a:latin typeface="Twentieth Century"/>
              <a:ea typeface="Twentieth Century"/>
              <a:cs typeface="Twentieth Century"/>
              <a:sym typeface="Twentieth Century"/>
            </a:endParaRPr>
          </a:p>
        </p:txBody>
      </p:sp>
      <p:sp>
        <p:nvSpPr>
          <p:cNvPr id="418" name="Google Shape;418;p19"/>
          <p:cNvSpPr/>
          <p:nvPr/>
        </p:nvSpPr>
        <p:spPr>
          <a:xfrm rot="5400000">
            <a:off x="762000" y="3048000"/>
            <a:ext cx="1676400" cy="762000"/>
          </a:xfrm>
          <a:prstGeom prst="rightArrow">
            <a:avLst>
              <a:gd fmla="val 5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19" name="Google Shape;419;p19"/>
          <p:cNvSpPr txBox="1"/>
          <p:nvPr/>
        </p:nvSpPr>
        <p:spPr>
          <a:xfrm>
            <a:off x="838200" y="4495800"/>
            <a:ext cx="1981200"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Twentieth Century"/>
                <a:ea typeface="Twentieth Century"/>
                <a:cs typeface="Twentieth Century"/>
                <a:sym typeface="Twentieth Century"/>
              </a:rPr>
              <a:t>Sumber daya yang dimiliki oleh perusahaan, seperti kas dan tanah</a:t>
            </a:r>
            <a:endParaRPr sz="2200">
              <a:solidFill>
                <a:schemeClr val="dk1"/>
              </a:solidFill>
              <a:latin typeface="Twentieth Century"/>
              <a:ea typeface="Twentieth Century"/>
              <a:cs typeface="Twentieth Century"/>
              <a:sym typeface="Twentieth Century"/>
            </a:endParaRPr>
          </a:p>
        </p:txBody>
      </p:sp>
      <p:sp>
        <p:nvSpPr>
          <p:cNvPr id="420" name="Google Shape;420;p19"/>
          <p:cNvSpPr/>
          <p:nvPr/>
        </p:nvSpPr>
        <p:spPr>
          <a:xfrm rot="5400000">
            <a:off x="3162300" y="3009900"/>
            <a:ext cx="1676400" cy="838200"/>
          </a:xfrm>
          <a:prstGeom prst="rightArrow">
            <a:avLst>
              <a:gd fmla="val 5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21" name="Google Shape;421;p19"/>
          <p:cNvSpPr txBox="1"/>
          <p:nvPr/>
        </p:nvSpPr>
        <p:spPr>
          <a:xfrm>
            <a:off x="3048000" y="4648200"/>
            <a:ext cx="19812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Twentieth Century"/>
                <a:ea typeface="Twentieth Century"/>
                <a:cs typeface="Twentieth Century"/>
                <a:sym typeface="Twentieth Century"/>
              </a:rPr>
              <a:t>Klaim atas aset oleh kreditor</a:t>
            </a:r>
            <a:endParaRPr sz="2200">
              <a:solidFill>
                <a:schemeClr val="dk1"/>
              </a:solidFill>
              <a:latin typeface="Twentieth Century"/>
              <a:ea typeface="Twentieth Century"/>
              <a:cs typeface="Twentieth Century"/>
              <a:sym typeface="Twentieth Century"/>
            </a:endParaRPr>
          </a:p>
        </p:txBody>
      </p:sp>
      <p:sp>
        <p:nvSpPr>
          <p:cNvPr id="422" name="Google Shape;422;p19"/>
          <p:cNvSpPr/>
          <p:nvPr/>
        </p:nvSpPr>
        <p:spPr>
          <a:xfrm rot="5400000">
            <a:off x="5943600" y="2971800"/>
            <a:ext cx="1676400" cy="914400"/>
          </a:xfrm>
          <a:prstGeom prst="rightArrow">
            <a:avLst>
              <a:gd fmla="val 5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23" name="Google Shape;423;p19"/>
          <p:cNvSpPr txBox="1"/>
          <p:nvPr/>
        </p:nvSpPr>
        <p:spPr>
          <a:xfrm>
            <a:off x="5791200" y="4648200"/>
            <a:ext cx="19812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200">
                <a:solidFill>
                  <a:schemeClr val="dk1"/>
                </a:solidFill>
                <a:latin typeface="Twentieth Century"/>
                <a:ea typeface="Twentieth Century"/>
                <a:cs typeface="Twentieth Century"/>
                <a:sym typeface="Twentieth Century"/>
              </a:rPr>
              <a:t>Klaim atas aset oleh pemilik</a:t>
            </a:r>
            <a:endParaRPr sz="2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txBox="1"/>
          <p:nvPr>
            <p:ph idx="1" type="body"/>
          </p:nvPr>
        </p:nvSpPr>
        <p:spPr>
          <a:xfrm>
            <a:off x="0" y="2667000"/>
            <a:ext cx="9144000" cy="1676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4400"/>
              <a:buNone/>
            </a:pPr>
            <a:r>
              <a:rPr b="1" lang="en-US">
                <a:latin typeface="Arial"/>
                <a:ea typeface="Arial"/>
                <a:cs typeface="Arial"/>
                <a:sym typeface="Arial"/>
              </a:rPr>
              <a:t>BAB 1</a:t>
            </a:r>
            <a:endParaRPr/>
          </a:p>
          <a:p>
            <a:pPr indent="0" lvl="0" marL="0" rtl="0" algn="ctr">
              <a:lnSpc>
                <a:spcPct val="100000"/>
              </a:lnSpc>
              <a:spcBef>
                <a:spcPts val="700"/>
              </a:spcBef>
              <a:spcAft>
                <a:spcPts val="0"/>
              </a:spcAft>
              <a:buSzPts val="5400"/>
              <a:buNone/>
            </a:pPr>
            <a:r>
              <a:t/>
            </a:r>
            <a:endParaRPr b="1" sz="5400">
              <a:latin typeface="Arial"/>
              <a:ea typeface="Arial"/>
              <a:cs typeface="Arial"/>
              <a:sym typeface="Arial"/>
            </a:endParaRPr>
          </a:p>
          <a:p>
            <a:pPr indent="0" lvl="0" marL="0" rtl="0" algn="ctr">
              <a:lnSpc>
                <a:spcPct val="100000"/>
              </a:lnSpc>
              <a:spcBef>
                <a:spcPts val="700"/>
              </a:spcBef>
              <a:spcAft>
                <a:spcPts val="0"/>
              </a:spcAft>
              <a:buSzPts val="4400"/>
              <a:buNone/>
            </a:pPr>
            <a:r>
              <a:rPr b="1" lang="en-US">
                <a:latin typeface="Arial"/>
                <a:ea typeface="Arial"/>
                <a:cs typeface="Arial"/>
                <a:sym typeface="Arial"/>
              </a:rPr>
              <a:t>PENGANTAR AKUNTANSI DAN PERUSAHAAN</a:t>
            </a:r>
            <a:endParaRPr b="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0"/>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Contoh Latihan 1-2 Persamaan Akuntansi</a:t>
            </a:r>
            <a:endParaRPr sz="3400"/>
          </a:p>
        </p:txBody>
      </p:sp>
      <p:sp>
        <p:nvSpPr>
          <p:cNvPr id="429" name="Google Shape;429;p20"/>
          <p:cNvSpPr/>
          <p:nvPr/>
        </p:nvSpPr>
        <p:spPr>
          <a:xfrm>
            <a:off x="0" y="1676400"/>
            <a:ext cx="9144000" cy="6278642"/>
          </a:xfrm>
          <a:prstGeom prst="rect">
            <a:avLst/>
          </a:prstGeom>
          <a:noFill/>
          <a:ln>
            <a:noFill/>
          </a:ln>
        </p:spPr>
        <p:txBody>
          <a:bodyPr anchorCtr="0" anchor="t" bIns="45700" lIns="91425" spcFirstLastPara="1" rIns="91425" wrap="square" tIns="45700">
            <a:spAutoFit/>
          </a:bodyPr>
          <a:lstStyle/>
          <a:p>
            <a:pPr indent="-466725" lvl="0" marL="466725"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Jonathan adalah pemilik dan pengelola Jadilah Bintang, sebuah usaha konsultan motivasi. </a:t>
            </a:r>
            <a:endParaRPr/>
          </a:p>
          <a:p>
            <a:pPr indent="-466725" lvl="0" marL="466725"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Pada pembukuan yang berakhir 31 Desember 2015, Jadilah Bintang memiliki aset Rp800.000.000 dan liabilitas Rp350.000.000.</a:t>
            </a:r>
            <a:endParaRPr/>
          </a:p>
          <a:p>
            <a:pPr indent="-466725" lvl="0" marL="466725"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Dengan menggunakan persamaan akuntansi, hitunglah jumlah berikut:</a:t>
            </a:r>
            <a:endParaRPr/>
          </a:p>
          <a:p>
            <a:pPr indent="-514350" lvl="1" marL="91440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Ekuitas pemilik, per 31 Desember 2015 .</a:t>
            </a:r>
            <a:endParaRPr/>
          </a:p>
          <a:p>
            <a:pPr indent="-514350" lvl="1" marL="91440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Twentieth Century"/>
                <a:ea typeface="Twentieth Century"/>
                <a:cs typeface="Twentieth Century"/>
                <a:sym typeface="Twentieth Century"/>
              </a:rPr>
              <a:t>Ekuitas pemilik, per 31 Desember 2016, jika diasumsikan aset naik Rp130.000.000 dan liabilitas turun sebesar Rp25.000.000 selama 2016.</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Jawaban Latihan 1-2</a:t>
            </a:r>
            <a:endParaRPr sz="3400"/>
          </a:p>
        </p:txBody>
      </p:sp>
      <p:sp>
        <p:nvSpPr>
          <p:cNvPr id="435" name="Google Shape;435;p21"/>
          <p:cNvSpPr/>
          <p:nvPr/>
        </p:nvSpPr>
        <p:spPr>
          <a:xfrm>
            <a:off x="0" y="1676400"/>
            <a:ext cx="9144000" cy="806374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200"/>
              <a:buFont typeface="Twentieth Century"/>
              <a:buAutoNum type="alphaLcPeriod"/>
            </a:pPr>
            <a:r>
              <a:rPr lang="en-US" sz="2200">
                <a:solidFill>
                  <a:schemeClr val="dk1"/>
                </a:solidFill>
                <a:latin typeface="Twentieth Century"/>
                <a:ea typeface="Twentieth Century"/>
                <a:cs typeface="Twentieth Century"/>
                <a:sym typeface="Twentieth Century"/>
              </a:rPr>
              <a:t>Aset  		= Liabilitas + Ekuitas Pemilik</a:t>
            </a:r>
            <a:endParaRPr sz="22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200">
                <a:solidFill>
                  <a:schemeClr val="dk1"/>
                </a:solidFill>
                <a:latin typeface="Twentieth Century"/>
                <a:ea typeface="Twentieth Century"/>
                <a:cs typeface="Twentieth Century"/>
                <a:sym typeface="Twentieth Century"/>
              </a:rPr>
              <a:t>      Rp800.000.000 	= Rp350.000.000 + Ekuitas Pemilik</a:t>
            </a:r>
            <a:endParaRPr/>
          </a:p>
          <a:p>
            <a:pPr indent="0" lvl="0" marL="355600" marR="0" rtl="0" algn="l">
              <a:spcBef>
                <a:spcPts val="0"/>
              </a:spcBef>
              <a:spcAft>
                <a:spcPts val="0"/>
              </a:spcAft>
              <a:buClr>
                <a:schemeClr val="dk1"/>
              </a:buClr>
              <a:buSzPts val="2200"/>
              <a:buFont typeface="Twentieth Century"/>
              <a:buNone/>
            </a:pPr>
            <a:r>
              <a:rPr lang="en-US" sz="2200">
                <a:solidFill>
                  <a:schemeClr val="dk1"/>
                </a:solidFill>
                <a:latin typeface="Twentieth Century"/>
                <a:ea typeface="Twentieth Century"/>
                <a:cs typeface="Twentieth Century"/>
                <a:sym typeface="Twentieth Century"/>
              </a:rPr>
              <a:t>  Ekuitas Pemilik 	= Rp450.000.000</a:t>
            </a:r>
            <a:endParaRPr/>
          </a:p>
          <a:p>
            <a:pPr indent="0" lvl="0" marL="0" marR="0" rtl="0" algn="l">
              <a:spcBef>
                <a:spcPts val="0"/>
              </a:spcBef>
              <a:spcAft>
                <a:spcPts val="0"/>
              </a:spcAft>
              <a:buNone/>
            </a:pPr>
            <a:r>
              <a:t/>
            </a:r>
            <a:endParaRPr sz="2200">
              <a:solidFill>
                <a:schemeClr val="dk1"/>
              </a:solidFill>
              <a:latin typeface="Twentieth Century"/>
              <a:ea typeface="Twentieth Century"/>
              <a:cs typeface="Twentieth Century"/>
              <a:sym typeface="Twentieth Century"/>
            </a:endParaRPr>
          </a:p>
          <a:p>
            <a:pPr indent="-457200" lvl="0" marL="457200" marR="0" rtl="0" algn="l">
              <a:spcBef>
                <a:spcPts val="0"/>
              </a:spcBef>
              <a:spcAft>
                <a:spcPts val="0"/>
              </a:spcAft>
              <a:buNone/>
            </a:pPr>
            <a:r>
              <a:rPr lang="en-US" sz="2200">
                <a:solidFill>
                  <a:schemeClr val="dk1"/>
                </a:solidFill>
                <a:latin typeface="Twentieth Century"/>
                <a:ea typeface="Twentieth Century"/>
                <a:cs typeface="Twentieth Century"/>
                <a:sym typeface="Twentieth Century"/>
              </a:rPr>
              <a:t>b.	Pertama, tentukan perubahan pada ekuitas pemilik selama tahun 2016 sebagai berikut.</a:t>
            </a:r>
            <a:endParaRPr sz="2200">
              <a:solidFill>
                <a:schemeClr val="dk1"/>
              </a:solidFill>
              <a:latin typeface="Twentieth Century"/>
              <a:ea typeface="Twentieth Century"/>
              <a:cs typeface="Twentieth Century"/>
              <a:sym typeface="Twentieth Century"/>
            </a:endParaRPr>
          </a:p>
          <a:p>
            <a:pPr indent="0" lvl="0" marL="352425" marR="0" rtl="0" algn="l">
              <a:spcBef>
                <a:spcPts val="0"/>
              </a:spcBef>
              <a:spcAft>
                <a:spcPts val="0"/>
              </a:spcAft>
              <a:buClr>
                <a:schemeClr val="dk1"/>
              </a:buClr>
              <a:buSzPts val="2200"/>
              <a:buFont typeface="Twentieth Century"/>
              <a:buNone/>
            </a:pPr>
            <a:r>
              <a:rPr lang="en-US" sz="2200">
                <a:solidFill>
                  <a:schemeClr val="dk1"/>
                </a:solidFill>
                <a:latin typeface="Twentieth Century"/>
                <a:ea typeface="Twentieth Century"/>
                <a:cs typeface="Twentieth Century"/>
                <a:sym typeface="Twentieth Century"/>
              </a:rPr>
              <a:t>  Aset  		= Liabilitias + Ekuitas Pemilik</a:t>
            </a:r>
            <a:endParaRPr/>
          </a:p>
          <a:p>
            <a:pPr indent="0" lvl="0" marL="0" marR="0" rtl="0" algn="l">
              <a:spcBef>
                <a:spcPts val="0"/>
              </a:spcBef>
              <a:spcAft>
                <a:spcPts val="0"/>
              </a:spcAft>
              <a:buNone/>
            </a:pPr>
            <a:r>
              <a:rPr lang="en-US" sz="2200">
                <a:solidFill>
                  <a:schemeClr val="dk1"/>
                </a:solidFill>
                <a:latin typeface="Twentieth Century"/>
                <a:ea typeface="Twentieth Century"/>
                <a:cs typeface="Twentieth Century"/>
                <a:sym typeface="Twentieth Century"/>
              </a:rPr>
              <a:t>      Rp130.000.000 	= – Rp25.000.000 + Ekuitas Pemilik</a:t>
            </a:r>
            <a:endParaRPr/>
          </a:p>
          <a:p>
            <a:pPr indent="0" lvl="0" marL="355600" marR="0" rtl="0" algn="l">
              <a:spcBef>
                <a:spcPts val="0"/>
              </a:spcBef>
              <a:spcAft>
                <a:spcPts val="0"/>
              </a:spcAft>
              <a:buClr>
                <a:schemeClr val="dk1"/>
              </a:buClr>
              <a:buSzPts val="2200"/>
              <a:buFont typeface="Twentieth Century"/>
              <a:buNone/>
            </a:pPr>
            <a:r>
              <a:rPr lang="en-US" sz="2200">
                <a:solidFill>
                  <a:schemeClr val="dk1"/>
                </a:solidFill>
                <a:latin typeface="Twentieth Century"/>
                <a:ea typeface="Twentieth Century"/>
                <a:cs typeface="Twentieth Century"/>
                <a:sym typeface="Twentieth Century"/>
              </a:rPr>
              <a:t>  Ekuitas Pemilik 	= Rp155.000.000</a:t>
            </a:r>
            <a:endParaRPr/>
          </a:p>
          <a:p>
            <a:pPr indent="0" lvl="0" marL="352425" marR="0" rtl="0" algn="l">
              <a:spcBef>
                <a:spcPts val="0"/>
              </a:spcBef>
              <a:spcAft>
                <a:spcPts val="0"/>
              </a:spcAft>
              <a:buClr>
                <a:schemeClr val="dk1"/>
              </a:buClr>
              <a:buSzPts val="2200"/>
              <a:buFont typeface="Twentieth Century"/>
              <a:buNone/>
            </a:pPr>
            <a:r>
              <a:rPr lang="en-US" sz="2200">
                <a:solidFill>
                  <a:schemeClr val="dk1"/>
                </a:solidFill>
                <a:latin typeface="Twentieth Century"/>
                <a:ea typeface="Twentieth Century"/>
                <a:cs typeface="Twentieth Century"/>
                <a:sym typeface="Twentieth Century"/>
              </a:rPr>
              <a:t>Selanjutnya, tambahkan perubahan ke ekuitas pemilik pada 31 Desember 2015 untuk mendapatkan angka ekuitas pada 31 Desember  2016.</a:t>
            </a:r>
            <a:endParaRPr sz="22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22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200">
                <a:solidFill>
                  <a:schemeClr val="dk1"/>
                </a:solidFill>
                <a:latin typeface="Twentieth Century"/>
                <a:ea typeface="Twentieth Century"/>
                <a:cs typeface="Twentieth Century"/>
                <a:sym typeface="Twentieth Century"/>
              </a:rPr>
              <a:t>Ekuitas Pemilik per 31 Des 2016 	= Rp450.000.000 + Rp155.000.000 					= Rp605.000.000</a:t>
            </a:r>
            <a:endParaRPr b="1" sz="2200">
              <a:solidFill>
                <a:schemeClr val="dk1"/>
              </a:solidFill>
              <a:latin typeface="Twentieth Century"/>
              <a:ea typeface="Twentieth Century"/>
              <a:cs typeface="Twentieth Century"/>
              <a:sym typeface="Twentieth Century"/>
            </a:endParaRPr>
          </a:p>
          <a:p>
            <a:pPr indent="-466725" lvl="0" marL="466725"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Bisnis dan Persamaan Akuntansi</a:t>
            </a:r>
            <a:endParaRPr sz="3200"/>
          </a:p>
        </p:txBody>
      </p:sp>
      <p:sp>
        <p:nvSpPr>
          <p:cNvPr id="441" name="Google Shape;441;p22"/>
          <p:cNvSpPr/>
          <p:nvPr/>
        </p:nvSpPr>
        <p:spPr>
          <a:xfrm>
            <a:off x="0" y="1676400"/>
            <a:ext cx="9144000" cy="5170646"/>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b="1" lang="en-US" sz="2400">
                <a:solidFill>
                  <a:schemeClr val="dk1"/>
                </a:solidFill>
                <a:latin typeface="Twentieth Century"/>
                <a:ea typeface="Twentieth Century"/>
                <a:cs typeface="Twentieth Century"/>
                <a:sym typeface="Twentieth Century"/>
              </a:rPr>
              <a:t>Transaksi bisnis </a:t>
            </a:r>
            <a:r>
              <a:rPr lang="en-US" sz="2400">
                <a:solidFill>
                  <a:schemeClr val="dk1"/>
                </a:solidFill>
                <a:latin typeface="Twentieth Century"/>
                <a:ea typeface="Twentieth Century"/>
                <a:cs typeface="Twentieth Century"/>
                <a:sym typeface="Twentieth Century"/>
              </a:rPr>
              <a:t>Aktivitas atau kondisi ekonomi yang secara langsung mengubah kondisi keuangan entitas atau secara langsung memengaruhi hasil operasionalnya, contoh membayar tagihan bulanan.</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Semua transaksi bisnis dapat dinyatakan dengan perubahan elemen dalam persamaan akuntansi.</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2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Contoh Pencatatan Transaksi Bisnis Menggunakan Persamaan Akuntansi</a:t>
            </a:r>
            <a:endParaRPr sz="3200"/>
          </a:p>
        </p:txBody>
      </p:sp>
      <p:grpSp>
        <p:nvGrpSpPr>
          <p:cNvPr id="447" name="Google Shape;447;p23"/>
          <p:cNvGrpSpPr/>
          <p:nvPr/>
        </p:nvGrpSpPr>
        <p:grpSpPr>
          <a:xfrm>
            <a:off x="838191" y="2577557"/>
            <a:ext cx="6854659" cy="3366043"/>
            <a:chOff x="380991" y="1205957"/>
            <a:chExt cx="6854659" cy="3366043"/>
          </a:xfrm>
        </p:grpSpPr>
        <p:sp>
          <p:nvSpPr>
            <p:cNvPr id="448" name="Google Shape;448;p23"/>
            <p:cNvSpPr/>
            <p:nvPr/>
          </p:nvSpPr>
          <p:spPr>
            <a:xfrm>
              <a:off x="380991" y="1205957"/>
              <a:ext cx="6851302" cy="6228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3"/>
            <p:cNvSpPr txBox="1"/>
            <p:nvPr/>
          </p:nvSpPr>
          <p:spPr>
            <a:xfrm>
              <a:off x="380991" y="1205957"/>
              <a:ext cx="6851302" cy="622845"/>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Twentieth Century"/>
                  <a:ea typeface="Twentieth Century"/>
                  <a:cs typeface="Twentieth Century"/>
                  <a:sym typeface="Twentieth Century"/>
                </a:rPr>
                <a:t>Diasumsikan bahwa pada 1 November 2015, Cristina memulai usaha yang akan dikenal sebagai </a:t>
              </a:r>
              <a:r>
                <a:rPr b="1" lang="en-US" sz="2400">
                  <a:solidFill>
                    <a:schemeClr val="dk1"/>
                  </a:solidFill>
                  <a:latin typeface="Twentieth Century"/>
                  <a:ea typeface="Twentieth Century"/>
                  <a:cs typeface="Twentieth Century"/>
                  <a:sym typeface="Twentieth Century"/>
                </a:rPr>
                <a:t>SolusiNet. </a:t>
              </a:r>
              <a:endParaRPr sz="2400">
                <a:solidFill>
                  <a:schemeClr val="dk1"/>
                </a:solidFill>
                <a:latin typeface="Twentieth Century"/>
                <a:ea typeface="Twentieth Century"/>
                <a:cs typeface="Twentieth Century"/>
                <a:sym typeface="Twentieth Century"/>
              </a:endParaRPr>
            </a:p>
          </p:txBody>
        </p:sp>
        <p:sp>
          <p:nvSpPr>
            <p:cNvPr id="450" name="Google Shape;450;p23"/>
            <p:cNvSpPr/>
            <p:nvPr/>
          </p:nvSpPr>
          <p:spPr>
            <a:xfrm>
              <a:off x="384348"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3"/>
            <p:cNvSpPr/>
            <p:nvPr/>
          </p:nvSpPr>
          <p:spPr>
            <a:xfrm>
              <a:off x="1351143"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3"/>
            <p:cNvSpPr/>
            <p:nvPr/>
          </p:nvSpPr>
          <p:spPr>
            <a:xfrm>
              <a:off x="2317938"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3"/>
            <p:cNvSpPr/>
            <p:nvPr/>
          </p:nvSpPr>
          <p:spPr>
            <a:xfrm>
              <a:off x="3284733"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3"/>
            <p:cNvSpPr/>
            <p:nvPr/>
          </p:nvSpPr>
          <p:spPr>
            <a:xfrm>
              <a:off x="4251528"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3"/>
            <p:cNvSpPr/>
            <p:nvPr/>
          </p:nvSpPr>
          <p:spPr>
            <a:xfrm>
              <a:off x="5218323"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3"/>
            <p:cNvSpPr/>
            <p:nvPr/>
          </p:nvSpPr>
          <p:spPr>
            <a:xfrm>
              <a:off x="6185118" y="1874314"/>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3"/>
            <p:cNvSpPr/>
            <p:nvPr/>
          </p:nvSpPr>
          <p:spPr>
            <a:xfrm>
              <a:off x="384348" y="2729953"/>
              <a:ext cx="6851302" cy="6228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3"/>
            <p:cNvSpPr txBox="1"/>
            <p:nvPr/>
          </p:nvSpPr>
          <p:spPr>
            <a:xfrm>
              <a:off x="384348" y="2729953"/>
              <a:ext cx="6851302" cy="622845"/>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Twentieth Century"/>
                  <a:ea typeface="Twentieth Century"/>
                  <a:cs typeface="Twentieth Century"/>
                  <a:sym typeface="Twentieth Century"/>
                </a:rPr>
                <a:t>Setiap transaksi atau sekelompok transaksi yang sama selama bulan pertama masa operasi SolusiNet dijelaskan di bagian berikut. </a:t>
              </a:r>
              <a:endParaRPr sz="2400">
                <a:solidFill>
                  <a:schemeClr val="dk1"/>
                </a:solidFill>
                <a:latin typeface="Twentieth Century"/>
                <a:ea typeface="Twentieth Century"/>
                <a:cs typeface="Twentieth Century"/>
                <a:sym typeface="Twentieth Century"/>
              </a:endParaRPr>
            </a:p>
          </p:txBody>
        </p:sp>
        <p:sp>
          <p:nvSpPr>
            <p:cNvPr id="459" name="Google Shape;459;p23"/>
            <p:cNvSpPr/>
            <p:nvPr/>
          </p:nvSpPr>
          <p:spPr>
            <a:xfrm>
              <a:off x="384348"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3"/>
            <p:cNvSpPr/>
            <p:nvPr/>
          </p:nvSpPr>
          <p:spPr>
            <a:xfrm>
              <a:off x="1351143"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a:off x="2317938"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
            <p:cNvSpPr/>
            <p:nvPr/>
          </p:nvSpPr>
          <p:spPr>
            <a:xfrm>
              <a:off x="3284733"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
            <p:cNvSpPr/>
            <p:nvPr/>
          </p:nvSpPr>
          <p:spPr>
            <a:xfrm>
              <a:off x="4251528"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3"/>
            <p:cNvSpPr/>
            <p:nvPr/>
          </p:nvSpPr>
          <p:spPr>
            <a:xfrm>
              <a:off x="5218323"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3"/>
            <p:cNvSpPr/>
            <p:nvPr/>
          </p:nvSpPr>
          <p:spPr>
            <a:xfrm>
              <a:off x="6185118" y="3352950"/>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
            <p:cNvSpPr/>
            <p:nvPr/>
          </p:nvSpPr>
          <p:spPr>
            <a:xfrm>
              <a:off x="384348" y="3796756"/>
              <a:ext cx="6851302" cy="6228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3"/>
            <p:cNvSpPr txBox="1"/>
            <p:nvPr/>
          </p:nvSpPr>
          <p:spPr>
            <a:xfrm>
              <a:off x="384348" y="3796756"/>
              <a:ext cx="6851302" cy="622845"/>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None/>
              </a:pPr>
              <a:r>
                <a:rPr lang="en-US" sz="2400">
                  <a:solidFill>
                    <a:schemeClr val="dk1"/>
                  </a:solidFill>
                  <a:latin typeface="Twentieth Century"/>
                  <a:ea typeface="Twentieth Century"/>
                  <a:cs typeface="Twentieth Century"/>
                  <a:sym typeface="Twentieth Century"/>
                </a:rPr>
                <a:t>Pengaruh dari tiap transaksi pada persamaan akuntansi juga akan dibahas.</a:t>
              </a:r>
              <a:endParaRPr sz="2400">
                <a:solidFill>
                  <a:schemeClr val="dk1"/>
                </a:solidFill>
                <a:latin typeface="Twentieth Century"/>
                <a:ea typeface="Twentieth Century"/>
                <a:cs typeface="Twentieth Century"/>
                <a:sym typeface="Twentieth Century"/>
              </a:endParaRPr>
            </a:p>
          </p:txBody>
        </p:sp>
        <p:sp>
          <p:nvSpPr>
            <p:cNvPr id="468" name="Google Shape;468;p23"/>
            <p:cNvSpPr/>
            <p:nvPr/>
          </p:nvSpPr>
          <p:spPr>
            <a:xfrm>
              <a:off x="384348"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3"/>
            <p:cNvSpPr/>
            <p:nvPr/>
          </p:nvSpPr>
          <p:spPr>
            <a:xfrm>
              <a:off x="1351143"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3"/>
            <p:cNvSpPr/>
            <p:nvPr/>
          </p:nvSpPr>
          <p:spPr>
            <a:xfrm>
              <a:off x="2317938"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3"/>
            <p:cNvSpPr/>
            <p:nvPr/>
          </p:nvSpPr>
          <p:spPr>
            <a:xfrm>
              <a:off x="3284733"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3"/>
            <p:cNvSpPr/>
            <p:nvPr/>
          </p:nvSpPr>
          <p:spPr>
            <a:xfrm>
              <a:off x="4251528"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3"/>
            <p:cNvSpPr/>
            <p:nvPr/>
          </p:nvSpPr>
          <p:spPr>
            <a:xfrm>
              <a:off x="5218323"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3"/>
            <p:cNvSpPr/>
            <p:nvPr/>
          </p:nvSpPr>
          <p:spPr>
            <a:xfrm>
              <a:off x="6185118" y="4419749"/>
              <a:ext cx="913507" cy="152251"/>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2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Transaksi A (slide 1 dari 2)</a:t>
            </a:r>
            <a:endParaRPr sz="3600"/>
          </a:p>
        </p:txBody>
      </p:sp>
      <p:sp>
        <p:nvSpPr>
          <p:cNvPr id="480" name="Google Shape;480;p24"/>
          <p:cNvSpPr txBox="1"/>
          <p:nvPr/>
        </p:nvSpPr>
        <p:spPr>
          <a:xfrm>
            <a:off x="685800" y="2362200"/>
            <a:ext cx="7772400" cy="23622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3000"/>
              <a:buFont typeface="Arial"/>
              <a:buNone/>
            </a:pPr>
            <a:r>
              <a:rPr b="1" i="0" lang="en-US" sz="3000" u="none" cap="none" strike="noStrike">
                <a:solidFill>
                  <a:schemeClr val="lt1"/>
                </a:solidFill>
                <a:latin typeface="Twentieth Century"/>
                <a:ea typeface="Twentieth Century"/>
                <a:cs typeface="Twentieth Century"/>
                <a:sym typeface="Twentieth Century"/>
              </a:rPr>
              <a:t>1 Nov 2015  </a:t>
            </a:r>
            <a:endParaRPr/>
          </a:p>
          <a:p>
            <a:pPr indent="-320040" lvl="0" marL="320040" marR="0" rtl="0" algn="ctr">
              <a:lnSpc>
                <a:spcPct val="100000"/>
              </a:lnSpc>
              <a:spcBef>
                <a:spcPts val="700"/>
              </a:spcBef>
              <a:spcAft>
                <a:spcPts val="0"/>
              </a:spcAft>
              <a:buClr>
                <a:srgbClr val="0070C0"/>
              </a:buClr>
              <a:buSzPts val="3000"/>
              <a:buFont typeface="Arial"/>
              <a:buNone/>
            </a:pPr>
            <a:r>
              <a:rPr b="0" lang="en-US" sz="3000" u="none" cap="none" strike="noStrike">
                <a:solidFill>
                  <a:schemeClr val="lt1"/>
                </a:solidFill>
                <a:latin typeface="Twentieth Century"/>
                <a:ea typeface="Twentieth Century"/>
                <a:cs typeface="Twentieth Century"/>
                <a:sym typeface="Twentieth Century"/>
              </a:rPr>
              <a:t>Cristina membuka rekening di bank dengan setoran awal Rp25.000.000 atas nama SolusiNet.</a:t>
            </a:r>
            <a:endParaRPr/>
          </a:p>
          <a:p>
            <a:pPr indent="0" lvl="0" marL="0" marR="0" rtl="0" algn="ctr">
              <a:lnSpc>
                <a:spcPct val="100000"/>
              </a:lnSpc>
              <a:spcBef>
                <a:spcPts val="700"/>
              </a:spcBef>
              <a:spcAft>
                <a:spcPts val="0"/>
              </a:spcAft>
              <a:buClr>
                <a:srgbClr val="0070C0"/>
              </a:buClr>
              <a:buSzPts val="3000"/>
              <a:buFont typeface="Arial"/>
              <a:buNone/>
            </a:pPr>
            <a:r>
              <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5"/>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A (slide 2 dari 2)</a:t>
            </a:r>
            <a:endParaRPr sz="3200"/>
          </a:p>
        </p:txBody>
      </p:sp>
      <p:sp>
        <p:nvSpPr>
          <p:cNvPr id="486" name="Google Shape;486;p25"/>
          <p:cNvSpPr/>
          <p:nvPr/>
        </p:nvSpPr>
        <p:spPr>
          <a:xfrm>
            <a:off x="0" y="1676400"/>
            <a:ext cx="9144000" cy="51706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Pengaruh dari transaksi A pada persamaan akuntansi:</a:t>
            </a:r>
            <a:endParaRPr/>
          </a:p>
          <a:p>
            <a:pPr indent="-463550" lvl="0" marL="463550" marR="0" rtl="0" algn="just">
              <a:spcBef>
                <a:spcPts val="0"/>
              </a:spcBef>
              <a:spcAft>
                <a:spcPts val="0"/>
              </a:spcAft>
              <a:buClr>
                <a:schemeClr val="dk1"/>
              </a:buClr>
              <a:buSzPts val="2400"/>
              <a:buFont typeface="Noto Sans Symbols"/>
              <a:buChar char="▪"/>
            </a:pPr>
            <a:r>
              <a:rPr b="1" lang="en-US" sz="2400">
                <a:solidFill>
                  <a:schemeClr val="dk1"/>
                </a:solidFill>
                <a:latin typeface="Twentieth Century"/>
                <a:ea typeface="Twentieth Century"/>
                <a:cs typeface="Twentieth Century"/>
                <a:sym typeface="Twentieth Century"/>
              </a:rPr>
              <a:t>Kas (aset) </a:t>
            </a:r>
            <a:r>
              <a:rPr lang="en-US" sz="2400">
                <a:solidFill>
                  <a:schemeClr val="dk1"/>
                </a:solidFill>
                <a:latin typeface="Twentieth Century"/>
                <a:ea typeface="Twentieth Century"/>
                <a:cs typeface="Twentieth Century"/>
                <a:sym typeface="Twentieth Century"/>
              </a:rPr>
              <a:t>meningkat sebesar Rp25.000.000. </a:t>
            </a:r>
            <a:endParaRPr/>
          </a:p>
          <a:p>
            <a:pPr indent="-463550" lvl="0" marL="463550" marR="0" rtl="0" algn="just">
              <a:spcBef>
                <a:spcPts val="0"/>
              </a:spcBef>
              <a:spcAft>
                <a:spcPts val="0"/>
              </a:spcAft>
              <a:buClr>
                <a:schemeClr val="dk1"/>
              </a:buClr>
              <a:buSzPts val="2400"/>
              <a:buFont typeface="Noto Sans Symbols"/>
              <a:buChar char="▪"/>
            </a:pPr>
            <a:r>
              <a:rPr b="1" lang="en-US" sz="2400">
                <a:solidFill>
                  <a:schemeClr val="dk1"/>
                </a:solidFill>
                <a:latin typeface="Twentieth Century"/>
                <a:ea typeface="Twentieth Century"/>
                <a:cs typeface="Twentieth Century"/>
                <a:sym typeface="Twentieth Century"/>
              </a:rPr>
              <a:t>Ekuitas Pemilik </a:t>
            </a:r>
            <a:r>
              <a:rPr lang="en-US" sz="2400">
                <a:solidFill>
                  <a:schemeClr val="dk1"/>
                </a:solidFill>
                <a:latin typeface="Twentieth Century"/>
                <a:ea typeface="Twentieth Century"/>
                <a:cs typeface="Twentieth Century"/>
                <a:sym typeface="Twentieth Century"/>
              </a:rPr>
              <a:t>(pada sisi kanan persamaan) meningkat dengan jumlah yang sama.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Ekuitas pemilik diidentifikasikan menggunakan nama pemilik dan “Modal,” seperti Modal, Cristina.</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487" name="Google Shape;487;p25"/>
          <p:cNvPicPr preferRelativeResize="0"/>
          <p:nvPr/>
        </p:nvPicPr>
        <p:blipFill rotWithShape="1">
          <a:blip r:embed="rId3">
            <a:alphaModFix/>
          </a:blip>
          <a:srcRect b="0" l="0" r="0" t="0"/>
          <a:stretch/>
        </p:blipFill>
        <p:spPr>
          <a:xfrm>
            <a:off x="620858" y="4267200"/>
            <a:ext cx="7151542" cy="11807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B (slide 1 dari 2)</a:t>
            </a:r>
            <a:endParaRPr sz="3200"/>
          </a:p>
        </p:txBody>
      </p:sp>
      <p:sp>
        <p:nvSpPr>
          <p:cNvPr id="493" name="Google Shape;493;p26"/>
          <p:cNvSpPr txBox="1"/>
          <p:nvPr/>
        </p:nvSpPr>
        <p:spPr>
          <a:xfrm>
            <a:off x="609600" y="2362200"/>
            <a:ext cx="7848600" cy="22098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3000"/>
              <a:buFont typeface="Arial"/>
              <a:buNone/>
            </a:pPr>
            <a:r>
              <a:rPr b="1" i="0" lang="en-US" sz="3000" u="none" cap="none" strike="noStrike">
                <a:solidFill>
                  <a:schemeClr val="lt1"/>
                </a:solidFill>
                <a:latin typeface="Twentieth Century"/>
                <a:ea typeface="Twentieth Century"/>
                <a:cs typeface="Twentieth Century"/>
                <a:sym typeface="Twentieth Century"/>
              </a:rPr>
              <a:t>5 Nov. 2015 </a:t>
            </a:r>
            <a:endParaRPr/>
          </a:p>
          <a:p>
            <a:pPr indent="0" lvl="0" marL="0" marR="0" rtl="0" algn="ctr">
              <a:lnSpc>
                <a:spcPct val="100000"/>
              </a:lnSpc>
              <a:spcBef>
                <a:spcPts val="700"/>
              </a:spcBef>
              <a:spcAft>
                <a:spcPts val="0"/>
              </a:spcAft>
              <a:buClr>
                <a:srgbClr val="0070C0"/>
              </a:buClr>
              <a:buSzPts val="3000"/>
              <a:buFont typeface="Arial"/>
              <a:buNone/>
            </a:pPr>
            <a:r>
              <a:rPr b="0" i="0" lang="en-US" sz="3000" u="none" cap="none" strike="noStrike">
                <a:solidFill>
                  <a:schemeClr val="lt1"/>
                </a:solidFill>
                <a:latin typeface="Twentieth Century"/>
                <a:ea typeface="Twentieth Century"/>
                <a:cs typeface="Twentieth Century"/>
                <a:sym typeface="Twentieth Century"/>
              </a:rPr>
              <a:t>SolusiNet membayar Rp20.000.000 untuk membeli tanah</a:t>
            </a:r>
            <a:r>
              <a:rPr b="0" i="0" lang="en-US" sz="3000" u="none" cap="none" strike="noStrike">
                <a:solidFill>
                  <a:schemeClr val="lt1"/>
                </a:solidFill>
                <a:latin typeface="Twentieth Century"/>
                <a:ea typeface="Twentieth Century"/>
                <a:cs typeface="Twentieth Century"/>
                <a:sym typeface="Twentieth Century"/>
              </a:rPr>
              <a:t> sebagai lokasi gedung.</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7"/>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B (slide 2 dari 2)</a:t>
            </a:r>
            <a:endParaRPr sz="3200"/>
          </a:p>
        </p:txBody>
      </p:sp>
      <p:sp>
        <p:nvSpPr>
          <p:cNvPr id="499" name="Google Shape;499;p27"/>
          <p:cNvSpPr/>
          <p:nvPr/>
        </p:nvSpPr>
        <p:spPr>
          <a:xfrm>
            <a:off x="0" y="1676400"/>
            <a:ext cx="9144000" cy="51706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wentieth Century"/>
                <a:ea typeface="Twentieth Century"/>
                <a:cs typeface="Twentieth Century"/>
                <a:sym typeface="Twentieth Century"/>
              </a:rPr>
              <a:t>Pengaruh dari transaksi B pada persamaan akuntansi:</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Pembelian tanah mengubah susunan aset, tetapi tidak mengubah jumlah total aset </a:t>
            </a:r>
            <a:r>
              <a:rPr lang="en-US" sz="2300">
                <a:solidFill>
                  <a:schemeClr val="dk1"/>
                </a:solidFill>
                <a:latin typeface="Twentieth Century"/>
                <a:ea typeface="Twentieth Century"/>
                <a:cs typeface="Twentieth Century"/>
                <a:sym typeface="Twentieth Century"/>
              </a:rPr>
              <a:t>(tetap Rp25.000.000)</a:t>
            </a:r>
            <a:r>
              <a:rPr lang="en-US" sz="2400">
                <a:solidFill>
                  <a:schemeClr val="dk1"/>
                </a:solidFill>
                <a:latin typeface="Twentieth Century"/>
                <a:ea typeface="Twentieth Century"/>
                <a:cs typeface="Twentieth Century"/>
                <a:sym typeface="Twentieth Century"/>
              </a:rPr>
              <a:t>.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Pos sebelum transaksi ini dan pengaruh setelah transaksi berikut dengan jumlah baru, atau saldo (</a:t>
            </a:r>
            <a:r>
              <a:rPr i="1" lang="en-US" sz="2400">
                <a:solidFill>
                  <a:schemeClr val="dk1"/>
                </a:solidFill>
                <a:latin typeface="Twentieth Century"/>
                <a:ea typeface="Twentieth Century"/>
                <a:cs typeface="Twentieth Century"/>
                <a:sym typeface="Twentieth Century"/>
              </a:rPr>
              <a:t>balances</a:t>
            </a:r>
            <a:r>
              <a:rPr lang="en-US" sz="2400">
                <a:solidFill>
                  <a:schemeClr val="dk1"/>
                </a:solidFill>
                <a:latin typeface="Twentieth Century"/>
                <a:ea typeface="Twentieth Century"/>
                <a:cs typeface="Twentieth Century"/>
                <a:sym typeface="Twentieth Century"/>
              </a:rPr>
              <a:t>), dari masing-masing pos ditunjukkan sebagai berikut.</a:t>
            </a:r>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500" name="Google Shape;500;p27"/>
          <p:cNvPicPr preferRelativeResize="0"/>
          <p:nvPr/>
        </p:nvPicPr>
        <p:blipFill rotWithShape="1">
          <a:blip r:embed="rId3">
            <a:alphaModFix/>
          </a:blip>
          <a:srcRect b="0" l="0" r="0" t="0"/>
          <a:stretch/>
        </p:blipFill>
        <p:spPr>
          <a:xfrm>
            <a:off x="609600" y="4344982"/>
            <a:ext cx="6553200" cy="15986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C (slide 1 dari 2)</a:t>
            </a:r>
            <a:endParaRPr sz="3200"/>
          </a:p>
        </p:txBody>
      </p:sp>
      <p:sp>
        <p:nvSpPr>
          <p:cNvPr id="506" name="Google Shape;506;p28"/>
          <p:cNvSpPr txBox="1"/>
          <p:nvPr/>
        </p:nvSpPr>
        <p:spPr>
          <a:xfrm>
            <a:off x="762000" y="2514600"/>
            <a:ext cx="7848600" cy="22860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3000"/>
              <a:buFont typeface="Arial"/>
              <a:buNone/>
            </a:pPr>
            <a:r>
              <a:rPr b="1" i="0" lang="en-US" sz="3000" u="none" cap="none" strike="noStrike">
                <a:solidFill>
                  <a:schemeClr val="lt1"/>
                </a:solidFill>
                <a:latin typeface="Twentieth Century"/>
                <a:ea typeface="Twentieth Century"/>
                <a:cs typeface="Twentieth Century"/>
                <a:sym typeface="Twentieth Century"/>
              </a:rPr>
              <a:t>10 Nov. 2015 </a:t>
            </a:r>
            <a:endParaRPr/>
          </a:p>
          <a:p>
            <a:pPr indent="0" lvl="0" marL="0" marR="0" rtl="0" algn="ctr">
              <a:lnSpc>
                <a:spcPct val="100000"/>
              </a:lnSpc>
              <a:spcBef>
                <a:spcPts val="700"/>
              </a:spcBef>
              <a:spcAft>
                <a:spcPts val="0"/>
              </a:spcAft>
              <a:buClr>
                <a:srgbClr val="0070C0"/>
              </a:buClr>
              <a:buSzPts val="3000"/>
              <a:buFont typeface="Arial"/>
              <a:buNone/>
            </a:pPr>
            <a:r>
              <a:rPr b="0" i="0" lang="en-US" sz="3000" u="none" cap="none" strike="noStrike">
                <a:solidFill>
                  <a:schemeClr val="lt1"/>
                </a:solidFill>
                <a:latin typeface="Twentieth Century"/>
                <a:ea typeface="Twentieth Century"/>
                <a:cs typeface="Twentieth Century"/>
                <a:sym typeface="Twentieth Century"/>
              </a:rPr>
              <a:t>SolusiNet membeli perlengkapan sebesar Rp1.350.000 dan </a:t>
            </a:r>
            <a:r>
              <a:rPr b="0" i="0" lang="en-US" sz="3200" u="none" cap="none" strike="noStrike">
                <a:solidFill>
                  <a:schemeClr val="lt1"/>
                </a:solidFill>
                <a:latin typeface="Twentieth Century"/>
                <a:ea typeface="Twentieth Century"/>
                <a:cs typeface="Twentieth Century"/>
                <a:sym typeface="Twentieth Century"/>
              </a:rPr>
              <a:t>berjanji untuk membayar pemasok dalam waktu dekat</a:t>
            </a:r>
            <a:r>
              <a:rPr b="0" i="0" lang="en-US" sz="3000" u="none" cap="none" strike="noStrike">
                <a:solidFill>
                  <a:schemeClr val="lt1"/>
                </a:solidFill>
                <a:latin typeface="Twentieth Century"/>
                <a:ea typeface="Twentieth Century"/>
                <a:cs typeface="Twentieth Century"/>
                <a:sym typeface="Twentieth Century"/>
              </a:rPr>
              <a:t>. </a:t>
            </a:r>
            <a:endParaRPr/>
          </a:p>
          <a:p>
            <a:pPr indent="0" lvl="0" marL="0" marR="0" rtl="0" algn="ctr">
              <a:lnSpc>
                <a:spcPct val="100000"/>
              </a:lnSpc>
              <a:spcBef>
                <a:spcPts val="700"/>
              </a:spcBef>
              <a:spcAft>
                <a:spcPts val="0"/>
              </a:spcAft>
              <a:buClr>
                <a:srgbClr val="0070C0"/>
              </a:buClr>
              <a:buSzPts val="3000"/>
              <a:buFont typeface="Arial"/>
              <a:buNone/>
            </a:pPr>
            <a:r>
              <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9"/>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C (slide 2 dari 2)</a:t>
            </a:r>
            <a:endParaRPr sz="3200"/>
          </a:p>
        </p:txBody>
      </p:sp>
      <p:sp>
        <p:nvSpPr>
          <p:cNvPr id="512" name="Google Shape;512;p29"/>
          <p:cNvSpPr/>
          <p:nvPr/>
        </p:nvSpPr>
        <p:spPr>
          <a:xfrm>
            <a:off x="0" y="1676400"/>
            <a:ext cx="9144000" cy="6278642"/>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Pembelian jenis transaksi ini disebut pembelian kredit dan sering digambarkan sebagai berikut: </a:t>
            </a:r>
            <a:r>
              <a:rPr b="1" lang="en-US" sz="2400">
                <a:solidFill>
                  <a:schemeClr val="dk1"/>
                </a:solidFill>
                <a:latin typeface="Twentieth Century"/>
                <a:ea typeface="Twentieth Century"/>
                <a:cs typeface="Twentieth Century"/>
                <a:sym typeface="Twentieth Century"/>
              </a:rPr>
              <a:t>Pembelian perlengkapan pada akun, Rp1.350.000.</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Liabilitas yang terjadi karena pembelian perlengkapan disebut </a:t>
            </a:r>
            <a:r>
              <a:rPr b="1" lang="en-US" sz="2400">
                <a:solidFill>
                  <a:schemeClr val="dk1"/>
                </a:solidFill>
                <a:latin typeface="Twentieth Century"/>
                <a:ea typeface="Twentieth Century"/>
                <a:cs typeface="Twentieth Century"/>
                <a:sym typeface="Twentieth Century"/>
              </a:rPr>
              <a:t>utang usaha</a:t>
            </a:r>
            <a:r>
              <a:rPr lang="en-US" sz="2400">
                <a:solidFill>
                  <a:schemeClr val="dk1"/>
                </a:solidFill>
                <a:latin typeface="Twentieth Century"/>
                <a:ea typeface="Twentieth Century"/>
                <a:cs typeface="Twentieth Century"/>
                <a:sym typeface="Twentieth Century"/>
              </a:rPr>
              <a:t>.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Pengaruh transaksi ini adalah kenaikan pada nilai aset (Perlengkapan) maupun liabilitas (Utang Usaha) sebesar Rp1.350.000.</a:t>
            </a:r>
            <a:endParaRPr sz="2400">
              <a:solidFill>
                <a:schemeClr val="dk1"/>
              </a:solidFill>
              <a:latin typeface="Twentieth Century"/>
              <a:ea typeface="Twentieth Century"/>
              <a:cs typeface="Twentieth Century"/>
              <a:sym typeface="Twentieth Century"/>
            </a:endParaRPr>
          </a:p>
          <a:p>
            <a:pPr indent="-311150" lvl="0" marL="463550" marR="0" rtl="0" algn="just">
              <a:spcBef>
                <a:spcPts val="0"/>
              </a:spcBef>
              <a:spcAft>
                <a:spcPts val="0"/>
              </a:spcAft>
              <a:buClr>
                <a:schemeClr val="dk1"/>
              </a:buClr>
              <a:buSzPts val="2400"/>
              <a:buFont typeface="Noto Sans Symbols"/>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513" name="Google Shape;513;p29"/>
          <p:cNvPicPr preferRelativeResize="0"/>
          <p:nvPr/>
        </p:nvPicPr>
        <p:blipFill rotWithShape="1">
          <a:blip r:embed="rId3">
            <a:alphaModFix/>
          </a:blip>
          <a:srcRect b="0" l="0" r="0" t="0"/>
          <a:stretch/>
        </p:blipFill>
        <p:spPr>
          <a:xfrm>
            <a:off x="609600" y="4860522"/>
            <a:ext cx="7010400" cy="17688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400"/>
              <a:buFont typeface="Open Sans Light"/>
              <a:buNone/>
            </a:pPr>
            <a:r>
              <a:rPr b="1" lang="en-US"/>
              <a:t>Daftar Isi (slide 1 dari 2)</a:t>
            </a:r>
            <a:endParaRPr b="1"/>
          </a:p>
        </p:txBody>
      </p:sp>
      <p:grpSp>
        <p:nvGrpSpPr>
          <p:cNvPr id="176" name="Google Shape;176;p3"/>
          <p:cNvGrpSpPr/>
          <p:nvPr/>
        </p:nvGrpSpPr>
        <p:grpSpPr>
          <a:xfrm>
            <a:off x="1168875" y="1489209"/>
            <a:ext cx="7266623" cy="3666854"/>
            <a:chOff x="403701" y="1320935"/>
            <a:chExt cx="7266623" cy="3666854"/>
          </a:xfrm>
        </p:grpSpPr>
        <p:sp>
          <p:nvSpPr>
            <p:cNvPr id="177" name="Google Shape;177;p3"/>
            <p:cNvSpPr/>
            <p:nvPr/>
          </p:nvSpPr>
          <p:spPr>
            <a:xfrm>
              <a:off x="403701" y="1320935"/>
              <a:ext cx="7266623" cy="6606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txBox="1"/>
            <p:nvPr/>
          </p:nvSpPr>
          <p:spPr>
            <a:xfrm>
              <a:off x="403701" y="1320935"/>
              <a:ext cx="7266623" cy="660602"/>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Sifat Dasar Perusahaan dan Akuntansi</a:t>
              </a:r>
              <a:endParaRPr sz="2200">
                <a:solidFill>
                  <a:schemeClr val="dk1"/>
                </a:solidFill>
                <a:latin typeface="Twentieth Century"/>
                <a:ea typeface="Twentieth Century"/>
                <a:cs typeface="Twentieth Century"/>
                <a:sym typeface="Twentieth Century"/>
              </a:endParaRPr>
            </a:p>
          </p:txBody>
        </p:sp>
        <p:sp>
          <p:nvSpPr>
            <p:cNvPr id="179" name="Google Shape;179;p3"/>
            <p:cNvSpPr/>
            <p:nvPr/>
          </p:nvSpPr>
          <p:spPr>
            <a:xfrm>
              <a:off x="403701"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1429102"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2454503"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3479905"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4505306"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5530707"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6556109" y="1981538"/>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403701" y="2269193"/>
              <a:ext cx="7266623" cy="6606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txBox="1"/>
            <p:nvPr/>
          </p:nvSpPr>
          <p:spPr>
            <a:xfrm>
              <a:off x="403701" y="2269193"/>
              <a:ext cx="7266623" cy="660602"/>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Integritas, Objektivitas, dan Etika dalam Bisnis: Bernie Madoff</a:t>
              </a:r>
              <a:endParaRPr sz="2200">
                <a:solidFill>
                  <a:schemeClr val="dk1"/>
                </a:solidFill>
                <a:latin typeface="Twentieth Century"/>
                <a:ea typeface="Twentieth Century"/>
                <a:cs typeface="Twentieth Century"/>
                <a:sym typeface="Twentieth Century"/>
              </a:endParaRPr>
            </a:p>
          </p:txBody>
        </p:sp>
        <p:sp>
          <p:nvSpPr>
            <p:cNvPr id="188" name="Google Shape;188;p3"/>
            <p:cNvSpPr/>
            <p:nvPr/>
          </p:nvSpPr>
          <p:spPr>
            <a:xfrm>
              <a:off x="403701"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1429102"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2454503"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3479905"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4505306"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5530707"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6556109" y="2929795"/>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403701" y="3217450"/>
              <a:ext cx="7266623" cy="6606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txBox="1"/>
            <p:nvPr/>
          </p:nvSpPr>
          <p:spPr>
            <a:xfrm>
              <a:off x="403701" y="3217450"/>
              <a:ext cx="7266623" cy="660602"/>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Standar Akuntansi Keuangan Indonesia</a:t>
              </a:r>
              <a:endParaRPr sz="2200">
                <a:solidFill>
                  <a:schemeClr val="dk1"/>
                </a:solidFill>
                <a:latin typeface="Twentieth Century"/>
                <a:ea typeface="Twentieth Century"/>
                <a:cs typeface="Twentieth Century"/>
                <a:sym typeface="Twentieth Century"/>
              </a:endParaRPr>
            </a:p>
          </p:txBody>
        </p:sp>
        <p:sp>
          <p:nvSpPr>
            <p:cNvPr id="197" name="Google Shape;197;p3"/>
            <p:cNvSpPr/>
            <p:nvPr/>
          </p:nvSpPr>
          <p:spPr>
            <a:xfrm>
              <a:off x="403701"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1429102"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2454503"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3479905"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4505306"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
            <p:cNvSpPr/>
            <p:nvPr/>
          </p:nvSpPr>
          <p:spPr>
            <a:xfrm>
              <a:off x="5530707"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
            <p:cNvSpPr/>
            <p:nvPr/>
          </p:nvSpPr>
          <p:spPr>
            <a:xfrm>
              <a:off x="6556109" y="3878052"/>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403701" y="4165707"/>
              <a:ext cx="7266623" cy="66060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txBox="1"/>
            <p:nvPr/>
          </p:nvSpPr>
          <p:spPr>
            <a:xfrm>
              <a:off x="403701" y="4165707"/>
              <a:ext cx="7266623" cy="660602"/>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International Financial Reporting Standard</a:t>
              </a:r>
              <a:endParaRPr sz="2200">
                <a:solidFill>
                  <a:schemeClr val="dk1"/>
                </a:solidFill>
                <a:latin typeface="Twentieth Century"/>
                <a:ea typeface="Twentieth Century"/>
                <a:cs typeface="Twentieth Century"/>
                <a:sym typeface="Twentieth Century"/>
              </a:endParaRPr>
            </a:p>
          </p:txBody>
        </p:sp>
        <p:sp>
          <p:nvSpPr>
            <p:cNvPr id="206" name="Google Shape;206;p3"/>
            <p:cNvSpPr/>
            <p:nvPr/>
          </p:nvSpPr>
          <p:spPr>
            <a:xfrm>
              <a:off x="403701"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1429102"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454503"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3479905"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4505306"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5530707"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6556109" y="4826309"/>
              <a:ext cx="968883" cy="161480"/>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0"/>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D (slide 1 dari 3)</a:t>
            </a:r>
            <a:endParaRPr sz="3200"/>
          </a:p>
        </p:txBody>
      </p:sp>
      <p:sp>
        <p:nvSpPr>
          <p:cNvPr id="519" name="Google Shape;519;p30"/>
          <p:cNvSpPr txBox="1"/>
          <p:nvPr/>
        </p:nvSpPr>
        <p:spPr>
          <a:xfrm>
            <a:off x="457200" y="2514600"/>
            <a:ext cx="7848600" cy="18288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3000"/>
              <a:buFont typeface="Arial"/>
              <a:buNone/>
            </a:pPr>
            <a:r>
              <a:rPr b="1" i="0" lang="en-US" sz="3000" u="none" cap="none" strike="noStrike">
                <a:solidFill>
                  <a:schemeClr val="lt1"/>
                </a:solidFill>
                <a:latin typeface="Twentieth Century"/>
                <a:ea typeface="Twentieth Century"/>
                <a:cs typeface="Twentieth Century"/>
                <a:sym typeface="Twentieth Century"/>
              </a:rPr>
              <a:t>18 Nov. 2015 </a:t>
            </a:r>
            <a:endParaRPr/>
          </a:p>
          <a:p>
            <a:pPr indent="0" lvl="0" marL="0" marR="0" rtl="0" algn="ctr">
              <a:lnSpc>
                <a:spcPct val="100000"/>
              </a:lnSpc>
              <a:spcBef>
                <a:spcPts val="700"/>
              </a:spcBef>
              <a:spcAft>
                <a:spcPts val="0"/>
              </a:spcAft>
              <a:buClr>
                <a:srgbClr val="0070C0"/>
              </a:buClr>
              <a:buSzPts val="3000"/>
              <a:buFont typeface="Arial"/>
              <a:buNone/>
            </a:pPr>
            <a:r>
              <a:rPr b="0" i="0" lang="en-US" sz="3000" u="none" cap="none" strike="noStrike">
                <a:solidFill>
                  <a:schemeClr val="lt1"/>
                </a:solidFill>
                <a:latin typeface="Twentieth Century"/>
                <a:ea typeface="Twentieth Century"/>
                <a:cs typeface="Twentieth Century"/>
                <a:sym typeface="Twentieth Century"/>
              </a:rPr>
              <a:t>SolusiNet menerima Rp7.500.000 secara tunai atas penyediaan jasa ke pelanggan.</a:t>
            </a:r>
            <a:endParaRPr/>
          </a:p>
          <a:p>
            <a:pPr indent="0" lvl="0" marL="0" marR="0" rtl="0" algn="ctr">
              <a:lnSpc>
                <a:spcPct val="100000"/>
              </a:lnSpc>
              <a:spcBef>
                <a:spcPts val="700"/>
              </a:spcBef>
              <a:spcAft>
                <a:spcPts val="0"/>
              </a:spcAft>
              <a:buClr>
                <a:srgbClr val="0070C0"/>
              </a:buClr>
              <a:buSzPts val="3000"/>
              <a:buFont typeface="Arial"/>
              <a:buNone/>
            </a:pPr>
            <a:r>
              <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3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D (slide 2 dari 3)</a:t>
            </a:r>
            <a:endParaRPr sz="3200"/>
          </a:p>
        </p:txBody>
      </p:sp>
      <p:sp>
        <p:nvSpPr>
          <p:cNvPr id="525" name="Google Shape;525;p31"/>
          <p:cNvSpPr/>
          <p:nvPr/>
        </p:nvSpPr>
        <p:spPr>
          <a:xfrm>
            <a:off x="0" y="1676400"/>
            <a:ext cx="9144000" cy="4801314"/>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Perusahaan mendapatkan sejumlah uang dengan menjual barang atau jasa ke pelanggannya, yang disebut </a:t>
            </a:r>
            <a:r>
              <a:rPr b="1" lang="en-US" sz="2400">
                <a:solidFill>
                  <a:schemeClr val="dk1"/>
                </a:solidFill>
                <a:latin typeface="Twentieth Century"/>
                <a:ea typeface="Twentieth Century"/>
                <a:cs typeface="Twentieth Century"/>
                <a:sym typeface="Twentieth Century"/>
              </a:rPr>
              <a:t>pendapatan.</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Masuknya kas </a:t>
            </a:r>
            <a:r>
              <a:rPr b="1" lang="en-US" sz="2400">
                <a:solidFill>
                  <a:schemeClr val="dk1"/>
                </a:solidFill>
                <a:latin typeface="Twentieth Century"/>
                <a:ea typeface="Twentieth Century"/>
                <a:cs typeface="Twentieth Century"/>
                <a:sym typeface="Twentieth Century"/>
              </a:rPr>
              <a:t>meningkatkan aset SolusiNet </a:t>
            </a:r>
            <a:r>
              <a:rPr lang="en-US" sz="2400">
                <a:solidFill>
                  <a:schemeClr val="dk1"/>
                </a:solidFill>
                <a:latin typeface="Twentieth Century"/>
                <a:ea typeface="Twentieth Century"/>
                <a:cs typeface="Twentieth Century"/>
                <a:sym typeface="Twentieth Century"/>
              </a:rPr>
              <a:t>dan juga meningkatkan </a:t>
            </a:r>
            <a:r>
              <a:rPr b="1" lang="en-US" sz="2400">
                <a:solidFill>
                  <a:schemeClr val="dk1"/>
                </a:solidFill>
                <a:latin typeface="Twentieth Century"/>
                <a:ea typeface="Twentieth Century"/>
                <a:cs typeface="Twentieth Century"/>
                <a:sym typeface="Twentieth Century"/>
              </a:rPr>
              <a:t>modal Cristina </a:t>
            </a:r>
            <a:r>
              <a:rPr lang="en-US" sz="2400">
                <a:solidFill>
                  <a:schemeClr val="dk1"/>
                </a:solidFill>
                <a:latin typeface="Twentieth Century"/>
                <a:ea typeface="Twentieth Century"/>
                <a:cs typeface="Twentieth Century"/>
                <a:sym typeface="Twentieth Century"/>
              </a:rPr>
              <a:t>di perusahaan. </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D (slide 3 dari 3)</a:t>
            </a:r>
            <a:endParaRPr sz="3200"/>
          </a:p>
        </p:txBody>
      </p:sp>
      <p:sp>
        <p:nvSpPr>
          <p:cNvPr id="531" name="Google Shape;531;p32"/>
          <p:cNvSpPr/>
          <p:nvPr/>
        </p:nvSpPr>
        <p:spPr>
          <a:xfrm>
            <a:off x="0" y="1676400"/>
            <a:ext cx="9144000" cy="4801314"/>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Pendapatan sebesar Rp7.500.000 dicatat sebagai </a:t>
            </a:r>
            <a:r>
              <a:rPr b="1" lang="en-US" sz="2400">
                <a:solidFill>
                  <a:schemeClr val="dk1"/>
                </a:solidFill>
                <a:latin typeface="Twentieth Century"/>
                <a:ea typeface="Twentieth Century"/>
                <a:cs typeface="Twentieth Century"/>
                <a:sym typeface="Twentieth Century"/>
              </a:rPr>
              <a:t>Pendapatan Jasa </a:t>
            </a:r>
            <a:r>
              <a:rPr lang="en-US" sz="2400">
                <a:solidFill>
                  <a:schemeClr val="dk1"/>
                </a:solidFill>
                <a:latin typeface="Twentieth Century"/>
                <a:ea typeface="Twentieth Century"/>
                <a:cs typeface="Twentieth Century"/>
                <a:sym typeface="Twentieth Century"/>
              </a:rPr>
              <a:t>pada kolom sebelah kanan Modal, Cristina</a:t>
            </a:r>
            <a:r>
              <a:rPr b="1" lang="en-US" sz="2400">
                <a:solidFill>
                  <a:schemeClr val="dk1"/>
                </a:solidFill>
                <a:latin typeface="Twentieth Century"/>
                <a:ea typeface="Twentieth Century"/>
                <a:cs typeface="Twentieth Century"/>
                <a:sym typeface="Twentieth Century"/>
              </a:rPr>
              <a:t>.</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Pengaruh transaksi ini adalah</a:t>
            </a:r>
            <a:r>
              <a:rPr b="1" lang="en-US" sz="2400">
                <a:solidFill>
                  <a:schemeClr val="dk1"/>
                </a:solidFill>
                <a:latin typeface="Twentieth Century"/>
                <a:ea typeface="Twentieth Century"/>
                <a:cs typeface="Twentieth Century"/>
                <a:sym typeface="Twentieth Century"/>
              </a:rPr>
              <a:t> meningkatnya Kas </a:t>
            </a:r>
            <a:r>
              <a:rPr lang="en-US" sz="2400">
                <a:solidFill>
                  <a:schemeClr val="dk1"/>
                </a:solidFill>
                <a:latin typeface="Twentieth Century"/>
                <a:ea typeface="Twentieth Century"/>
                <a:cs typeface="Twentieth Century"/>
                <a:sym typeface="Twentieth Century"/>
              </a:rPr>
              <a:t>dan</a:t>
            </a:r>
            <a:r>
              <a:rPr b="1" lang="en-US" sz="2400">
                <a:solidFill>
                  <a:schemeClr val="dk1"/>
                </a:solidFill>
                <a:latin typeface="Twentieth Century"/>
                <a:ea typeface="Twentieth Century"/>
                <a:cs typeface="Twentieth Century"/>
                <a:sym typeface="Twentieth Century"/>
              </a:rPr>
              <a:t> Pendapatan Jasa sebesar Rp7.500.000</a:t>
            </a:r>
            <a:r>
              <a:rPr lang="en-US" sz="2400">
                <a:solidFill>
                  <a:schemeClr val="dk1"/>
                </a:solidFill>
                <a:latin typeface="Twentieth Century"/>
                <a:ea typeface="Twentieth Century"/>
                <a:cs typeface="Twentieth Century"/>
                <a:sym typeface="Twentieth Century"/>
              </a:rPr>
              <a:t>. </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532" name="Google Shape;532;p32"/>
          <p:cNvPicPr preferRelativeResize="0"/>
          <p:nvPr/>
        </p:nvPicPr>
        <p:blipFill rotWithShape="1">
          <a:blip r:embed="rId3">
            <a:alphaModFix/>
          </a:blip>
          <a:srcRect b="0" l="0" r="0" t="0"/>
          <a:stretch/>
        </p:blipFill>
        <p:spPr>
          <a:xfrm>
            <a:off x="561974" y="3505200"/>
            <a:ext cx="8048626" cy="1905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3"/>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Jenis-Jenis Pendapatan</a:t>
            </a:r>
            <a:endParaRPr sz="3600"/>
          </a:p>
        </p:txBody>
      </p:sp>
      <p:grpSp>
        <p:nvGrpSpPr>
          <p:cNvPr id="538" name="Google Shape;538;p33"/>
          <p:cNvGrpSpPr/>
          <p:nvPr/>
        </p:nvGrpSpPr>
        <p:grpSpPr>
          <a:xfrm>
            <a:off x="1125858" y="1601606"/>
            <a:ext cx="6511282" cy="4797786"/>
            <a:chOff x="2116458" y="1406"/>
            <a:chExt cx="6511282" cy="4797786"/>
          </a:xfrm>
        </p:grpSpPr>
        <p:sp>
          <p:nvSpPr>
            <p:cNvPr id="539" name="Google Shape;539;p33"/>
            <p:cNvSpPr/>
            <p:nvPr/>
          </p:nvSpPr>
          <p:spPr>
            <a:xfrm>
              <a:off x="2116458" y="197192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3"/>
            <p:cNvSpPr txBox="1"/>
            <p:nvPr/>
          </p:nvSpPr>
          <p:spPr>
            <a:xfrm>
              <a:off x="2116458" y="197192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Pendapatan</a:t>
              </a:r>
              <a:endParaRPr sz="2000">
                <a:solidFill>
                  <a:schemeClr val="lt1"/>
                </a:solidFill>
                <a:latin typeface="Twentieth Century"/>
                <a:ea typeface="Twentieth Century"/>
                <a:cs typeface="Twentieth Century"/>
                <a:sym typeface="Twentieth Century"/>
              </a:endParaRPr>
            </a:p>
          </p:txBody>
        </p:sp>
        <p:sp>
          <p:nvSpPr>
            <p:cNvPr id="541" name="Google Shape;541;p33"/>
            <p:cNvSpPr/>
            <p:nvPr/>
          </p:nvSpPr>
          <p:spPr>
            <a:xfrm rot="-4249260">
              <a:off x="3129494" y="1398978"/>
              <a:ext cx="2086316"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3"/>
            <p:cNvSpPr txBox="1"/>
            <p:nvPr/>
          </p:nvSpPr>
          <p:spPr>
            <a:xfrm rot="-8498520">
              <a:off x="4120495" y="1362882"/>
              <a:ext cx="104315" cy="10431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43" name="Google Shape;543;p33"/>
            <p:cNvSpPr/>
            <p:nvPr/>
          </p:nvSpPr>
          <p:spPr>
            <a:xfrm>
              <a:off x="4515352" y="140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3"/>
            <p:cNvSpPr txBox="1"/>
            <p:nvPr/>
          </p:nvSpPr>
          <p:spPr>
            <a:xfrm>
              <a:off x="4515352" y="140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Menyediakan Jasa</a:t>
              </a:r>
              <a:endParaRPr sz="2000">
                <a:solidFill>
                  <a:schemeClr val="lt1"/>
                </a:solidFill>
                <a:latin typeface="Twentieth Century"/>
                <a:ea typeface="Twentieth Century"/>
                <a:cs typeface="Twentieth Century"/>
                <a:sym typeface="Twentieth Century"/>
              </a:endParaRPr>
            </a:p>
          </p:txBody>
        </p:sp>
        <p:sp>
          <p:nvSpPr>
            <p:cNvPr id="545" name="Google Shape;545;p33"/>
            <p:cNvSpPr/>
            <p:nvPr/>
          </p:nvSpPr>
          <p:spPr>
            <a:xfrm>
              <a:off x="6228847" y="413718"/>
              <a:ext cx="685398"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3"/>
            <p:cNvSpPr txBox="1"/>
            <p:nvPr/>
          </p:nvSpPr>
          <p:spPr>
            <a:xfrm>
              <a:off x="6554411" y="412645"/>
              <a:ext cx="34269" cy="34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47" name="Google Shape;547;p33"/>
            <p:cNvSpPr/>
            <p:nvPr/>
          </p:nvSpPr>
          <p:spPr>
            <a:xfrm>
              <a:off x="6914245" y="140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3"/>
            <p:cNvSpPr txBox="1"/>
            <p:nvPr/>
          </p:nvSpPr>
          <p:spPr>
            <a:xfrm>
              <a:off x="6914245" y="140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Pendapatan Jasa</a:t>
              </a:r>
              <a:endParaRPr sz="2000">
                <a:solidFill>
                  <a:schemeClr val="lt1"/>
                </a:solidFill>
                <a:latin typeface="Twentieth Century"/>
                <a:ea typeface="Twentieth Century"/>
                <a:cs typeface="Twentieth Century"/>
                <a:sym typeface="Twentieth Century"/>
              </a:endParaRPr>
            </a:p>
          </p:txBody>
        </p:sp>
        <p:sp>
          <p:nvSpPr>
            <p:cNvPr id="549" name="Google Shape;549;p33"/>
            <p:cNvSpPr/>
            <p:nvPr/>
          </p:nvSpPr>
          <p:spPr>
            <a:xfrm rot="-3310531">
              <a:off x="3572547" y="1891608"/>
              <a:ext cx="1200211"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3"/>
            <p:cNvSpPr txBox="1"/>
            <p:nvPr/>
          </p:nvSpPr>
          <p:spPr>
            <a:xfrm rot="-6621062">
              <a:off x="4142647" y="1877664"/>
              <a:ext cx="60010" cy="6001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51" name="Google Shape;551;p33"/>
            <p:cNvSpPr/>
            <p:nvPr/>
          </p:nvSpPr>
          <p:spPr>
            <a:xfrm>
              <a:off x="4515352" y="98666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3"/>
            <p:cNvSpPr txBox="1"/>
            <p:nvPr/>
          </p:nvSpPr>
          <p:spPr>
            <a:xfrm>
              <a:off x="4515352" y="98666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Menjual Barang</a:t>
              </a:r>
              <a:endParaRPr sz="2000">
                <a:solidFill>
                  <a:schemeClr val="lt1"/>
                </a:solidFill>
                <a:latin typeface="Twentieth Century"/>
                <a:ea typeface="Twentieth Century"/>
                <a:cs typeface="Twentieth Century"/>
                <a:sym typeface="Twentieth Century"/>
              </a:endParaRPr>
            </a:p>
          </p:txBody>
        </p:sp>
        <p:sp>
          <p:nvSpPr>
            <p:cNvPr id="553" name="Google Shape;553;p33"/>
            <p:cNvSpPr/>
            <p:nvPr/>
          </p:nvSpPr>
          <p:spPr>
            <a:xfrm>
              <a:off x="6228847" y="1398978"/>
              <a:ext cx="685398"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3"/>
            <p:cNvSpPr txBox="1"/>
            <p:nvPr/>
          </p:nvSpPr>
          <p:spPr>
            <a:xfrm>
              <a:off x="6554411" y="1397905"/>
              <a:ext cx="34269" cy="34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55" name="Google Shape;555;p33"/>
            <p:cNvSpPr/>
            <p:nvPr/>
          </p:nvSpPr>
          <p:spPr>
            <a:xfrm>
              <a:off x="6914245" y="98666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txBox="1"/>
            <p:nvPr/>
          </p:nvSpPr>
          <p:spPr>
            <a:xfrm>
              <a:off x="6914245" y="98666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Penjualan</a:t>
              </a:r>
              <a:endParaRPr sz="2000">
                <a:solidFill>
                  <a:schemeClr val="lt1"/>
                </a:solidFill>
                <a:latin typeface="Twentieth Century"/>
                <a:ea typeface="Twentieth Century"/>
                <a:cs typeface="Twentieth Century"/>
                <a:sym typeface="Twentieth Century"/>
              </a:endParaRPr>
            </a:p>
          </p:txBody>
        </p:sp>
        <p:sp>
          <p:nvSpPr>
            <p:cNvPr id="557" name="Google Shape;557;p33"/>
            <p:cNvSpPr/>
            <p:nvPr/>
          </p:nvSpPr>
          <p:spPr>
            <a:xfrm>
              <a:off x="3829954" y="2384237"/>
              <a:ext cx="685398"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txBox="1"/>
            <p:nvPr/>
          </p:nvSpPr>
          <p:spPr>
            <a:xfrm>
              <a:off x="4155518" y="2383165"/>
              <a:ext cx="34269" cy="34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59" name="Google Shape;559;p33"/>
            <p:cNvSpPr/>
            <p:nvPr/>
          </p:nvSpPr>
          <p:spPr>
            <a:xfrm>
              <a:off x="4515352" y="197192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3"/>
            <p:cNvSpPr txBox="1"/>
            <p:nvPr/>
          </p:nvSpPr>
          <p:spPr>
            <a:xfrm>
              <a:off x="4515352" y="197192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Sewa</a:t>
              </a:r>
              <a:endParaRPr sz="2000">
                <a:solidFill>
                  <a:schemeClr val="lt1"/>
                </a:solidFill>
                <a:latin typeface="Twentieth Century"/>
                <a:ea typeface="Twentieth Century"/>
                <a:cs typeface="Twentieth Century"/>
                <a:sym typeface="Twentieth Century"/>
              </a:endParaRPr>
            </a:p>
          </p:txBody>
        </p:sp>
        <p:sp>
          <p:nvSpPr>
            <p:cNvPr id="561" name="Google Shape;561;p33"/>
            <p:cNvSpPr/>
            <p:nvPr/>
          </p:nvSpPr>
          <p:spPr>
            <a:xfrm>
              <a:off x="6228847" y="2384237"/>
              <a:ext cx="685398"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txBox="1"/>
            <p:nvPr/>
          </p:nvSpPr>
          <p:spPr>
            <a:xfrm>
              <a:off x="6554411" y="2383165"/>
              <a:ext cx="34269" cy="34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63" name="Google Shape;563;p33"/>
            <p:cNvSpPr/>
            <p:nvPr/>
          </p:nvSpPr>
          <p:spPr>
            <a:xfrm>
              <a:off x="6914245" y="197192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txBox="1"/>
            <p:nvPr/>
          </p:nvSpPr>
          <p:spPr>
            <a:xfrm>
              <a:off x="6914245" y="197192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Pendapatan Sewa</a:t>
              </a:r>
              <a:endParaRPr sz="2000">
                <a:solidFill>
                  <a:schemeClr val="lt1"/>
                </a:solidFill>
                <a:latin typeface="Twentieth Century"/>
                <a:ea typeface="Twentieth Century"/>
                <a:cs typeface="Twentieth Century"/>
                <a:sym typeface="Twentieth Century"/>
              </a:endParaRPr>
            </a:p>
          </p:txBody>
        </p:sp>
        <p:sp>
          <p:nvSpPr>
            <p:cNvPr id="565" name="Google Shape;565;p33"/>
            <p:cNvSpPr/>
            <p:nvPr/>
          </p:nvSpPr>
          <p:spPr>
            <a:xfrm rot="3310531">
              <a:off x="3572547" y="2876867"/>
              <a:ext cx="1200211"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txBox="1"/>
            <p:nvPr/>
          </p:nvSpPr>
          <p:spPr>
            <a:xfrm rot="6621062">
              <a:off x="4142647" y="2862924"/>
              <a:ext cx="60010" cy="6001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67" name="Google Shape;567;p33"/>
            <p:cNvSpPr/>
            <p:nvPr/>
          </p:nvSpPr>
          <p:spPr>
            <a:xfrm>
              <a:off x="4515352" y="295718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txBox="1"/>
            <p:nvPr/>
          </p:nvSpPr>
          <p:spPr>
            <a:xfrm>
              <a:off x="4515352" y="295718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Bunga</a:t>
              </a:r>
              <a:endParaRPr sz="2000">
                <a:solidFill>
                  <a:schemeClr val="lt1"/>
                </a:solidFill>
                <a:latin typeface="Twentieth Century"/>
                <a:ea typeface="Twentieth Century"/>
                <a:cs typeface="Twentieth Century"/>
                <a:sym typeface="Twentieth Century"/>
              </a:endParaRPr>
            </a:p>
          </p:txBody>
        </p:sp>
        <p:sp>
          <p:nvSpPr>
            <p:cNvPr id="569" name="Google Shape;569;p33"/>
            <p:cNvSpPr/>
            <p:nvPr/>
          </p:nvSpPr>
          <p:spPr>
            <a:xfrm>
              <a:off x="6228847" y="3369497"/>
              <a:ext cx="685398"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3"/>
            <p:cNvSpPr txBox="1"/>
            <p:nvPr/>
          </p:nvSpPr>
          <p:spPr>
            <a:xfrm>
              <a:off x="6554411" y="3368424"/>
              <a:ext cx="34269" cy="34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71" name="Google Shape;571;p33"/>
            <p:cNvSpPr/>
            <p:nvPr/>
          </p:nvSpPr>
          <p:spPr>
            <a:xfrm>
              <a:off x="6914245" y="2957186"/>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3"/>
            <p:cNvSpPr txBox="1"/>
            <p:nvPr/>
          </p:nvSpPr>
          <p:spPr>
            <a:xfrm>
              <a:off x="6914245" y="2957186"/>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Pendapatan Bunga</a:t>
              </a:r>
              <a:endParaRPr sz="2000">
                <a:solidFill>
                  <a:schemeClr val="lt1"/>
                </a:solidFill>
                <a:latin typeface="Twentieth Century"/>
                <a:ea typeface="Twentieth Century"/>
                <a:cs typeface="Twentieth Century"/>
                <a:sym typeface="Twentieth Century"/>
              </a:endParaRPr>
            </a:p>
          </p:txBody>
        </p:sp>
        <p:sp>
          <p:nvSpPr>
            <p:cNvPr id="573" name="Google Shape;573;p33"/>
            <p:cNvSpPr/>
            <p:nvPr/>
          </p:nvSpPr>
          <p:spPr>
            <a:xfrm rot="4249260">
              <a:off x="3129494" y="3369497"/>
              <a:ext cx="2086316"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3"/>
            <p:cNvSpPr txBox="1"/>
            <p:nvPr/>
          </p:nvSpPr>
          <p:spPr>
            <a:xfrm rot="8498520">
              <a:off x="4120495" y="3333401"/>
              <a:ext cx="104315" cy="10431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75" name="Google Shape;575;p33"/>
            <p:cNvSpPr/>
            <p:nvPr/>
          </p:nvSpPr>
          <p:spPr>
            <a:xfrm>
              <a:off x="4515352" y="3942445"/>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3"/>
            <p:cNvSpPr txBox="1"/>
            <p:nvPr/>
          </p:nvSpPr>
          <p:spPr>
            <a:xfrm>
              <a:off x="4515352" y="3942445"/>
              <a:ext cx="1713495" cy="856747"/>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Pembayaran di Masa Mendatang</a:t>
              </a:r>
              <a:endParaRPr sz="2000">
                <a:solidFill>
                  <a:schemeClr val="lt1"/>
                </a:solidFill>
                <a:latin typeface="Twentieth Century"/>
                <a:ea typeface="Twentieth Century"/>
                <a:cs typeface="Twentieth Century"/>
                <a:sym typeface="Twentieth Century"/>
              </a:endParaRPr>
            </a:p>
          </p:txBody>
        </p:sp>
        <p:sp>
          <p:nvSpPr>
            <p:cNvPr id="577" name="Google Shape;577;p33"/>
            <p:cNvSpPr/>
            <p:nvPr/>
          </p:nvSpPr>
          <p:spPr>
            <a:xfrm>
              <a:off x="6228847" y="4354757"/>
              <a:ext cx="685398" cy="32124"/>
            </a:xfrm>
            <a:custGeom>
              <a:rect b="b" l="l" r="r" t="t"/>
              <a:pathLst>
                <a:path extrusionOk="0" h="120000" w="120000">
                  <a:moveTo>
                    <a:pt x="0" y="60000"/>
                  </a:moveTo>
                  <a:lnTo>
                    <a:pt x="120000" y="60000"/>
                  </a:lnTo>
                </a:path>
              </a:pathLst>
            </a:custGeom>
            <a:noFill/>
            <a:ln cap="flat" cmpd="dbl" w="47625">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txBox="1"/>
            <p:nvPr/>
          </p:nvSpPr>
          <p:spPr>
            <a:xfrm>
              <a:off x="6554411" y="4353684"/>
              <a:ext cx="34269" cy="3426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579" name="Google Shape;579;p33"/>
            <p:cNvSpPr/>
            <p:nvPr/>
          </p:nvSpPr>
          <p:spPr>
            <a:xfrm>
              <a:off x="6914245" y="3942445"/>
              <a:ext cx="1713495" cy="85674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txBox="1"/>
            <p:nvPr/>
          </p:nvSpPr>
          <p:spPr>
            <a:xfrm>
              <a:off x="6914245" y="3942445"/>
              <a:ext cx="1713495" cy="856747"/>
            </a:xfrm>
            <a:prstGeom prst="rect">
              <a:avLst/>
            </a:prstGeom>
            <a:noFill/>
            <a:ln>
              <a:noFill/>
            </a:ln>
          </p:spPr>
          <p:txBody>
            <a:bodyPr anchorCtr="0" anchor="ctr" bIns="12050" lIns="12050" spcFirstLastPara="1" rIns="12050" wrap="square" tIns="12050">
              <a:noAutofit/>
            </a:bodyPr>
            <a:lstStyle/>
            <a:p>
              <a:pPr indent="0" lvl="0" marL="0" marR="0" rtl="0" algn="ctr">
                <a:lnSpc>
                  <a:spcPct val="90000"/>
                </a:lnSpc>
                <a:spcBef>
                  <a:spcPts val="0"/>
                </a:spcBef>
                <a:spcAft>
                  <a:spcPts val="0"/>
                </a:spcAft>
                <a:buNone/>
              </a:pPr>
              <a:r>
                <a:rPr lang="en-US" sz="1900">
                  <a:solidFill>
                    <a:schemeClr val="lt1"/>
                  </a:solidFill>
                  <a:latin typeface="Twentieth Century"/>
                  <a:ea typeface="Twentieth Century"/>
                  <a:cs typeface="Twentieth Century"/>
                  <a:sym typeface="Twentieth Century"/>
                </a:rPr>
                <a:t>Pendapatan Kredit atau Penjualan Kredit</a:t>
              </a:r>
              <a:endParaRPr sz="19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4"/>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E (slide 1 dari 3)</a:t>
            </a:r>
            <a:endParaRPr sz="3200"/>
          </a:p>
        </p:txBody>
      </p:sp>
      <p:sp>
        <p:nvSpPr>
          <p:cNvPr id="586" name="Google Shape;586;p34"/>
          <p:cNvSpPr txBox="1"/>
          <p:nvPr/>
        </p:nvSpPr>
        <p:spPr>
          <a:xfrm>
            <a:off x="457200" y="2286000"/>
            <a:ext cx="7924800" cy="29718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3000"/>
              <a:buFont typeface="Arial"/>
              <a:buNone/>
            </a:pPr>
            <a:r>
              <a:rPr b="1" i="0" lang="en-US" sz="3000" u="none" cap="none" strike="noStrike">
                <a:solidFill>
                  <a:schemeClr val="lt1"/>
                </a:solidFill>
                <a:latin typeface="Twentieth Century"/>
                <a:ea typeface="Twentieth Century"/>
                <a:cs typeface="Twentieth Century"/>
                <a:sym typeface="Twentieth Century"/>
              </a:rPr>
              <a:t>30 Nov. 2015  </a:t>
            </a:r>
            <a:endParaRPr/>
          </a:p>
          <a:p>
            <a:pPr indent="0" lvl="0" marL="0" marR="0" rtl="0" algn="ctr">
              <a:lnSpc>
                <a:spcPct val="100000"/>
              </a:lnSpc>
              <a:spcBef>
                <a:spcPts val="700"/>
              </a:spcBef>
              <a:spcAft>
                <a:spcPts val="0"/>
              </a:spcAft>
              <a:buClr>
                <a:srgbClr val="0070C0"/>
              </a:buClr>
              <a:buSzPts val="3000"/>
              <a:buFont typeface="Arial"/>
              <a:buNone/>
            </a:pPr>
            <a:r>
              <a:rPr b="0" i="0" lang="en-US" sz="3000" u="none" cap="none" strike="noStrike">
                <a:solidFill>
                  <a:schemeClr val="lt1"/>
                </a:solidFill>
                <a:latin typeface="Twentieth Century"/>
                <a:ea typeface="Twentieth Century"/>
                <a:cs typeface="Twentieth Century"/>
                <a:sym typeface="Twentieth Century"/>
              </a:rPr>
              <a:t>SolusiNet membayar berbagai beban berikut dalam bulan tersebut: gaji karyawan, Rp2.125.000; sewa kantor, Rp800.000; beban utilitas, Rp450.000; dan beban lain-lain, Rp275.000. </a:t>
            </a:r>
            <a:endParaRPr/>
          </a:p>
          <a:p>
            <a:pPr indent="0" lvl="0" marL="0" marR="0" rtl="0" algn="ctr">
              <a:lnSpc>
                <a:spcPct val="100000"/>
              </a:lnSpc>
              <a:spcBef>
                <a:spcPts val="700"/>
              </a:spcBef>
              <a:spcAft>
                <a:spcPts val="0"/>
              </a:spcAft>
              <a:buClr>
                <a:srgbClr val="0070C0"/>
              </a:buClr>
              <a:buSzPts val="3000"/>
              <a:buFont typeface="Arial"/>
              <a:buNone/>
            </a:pPr>
            <a:r>
              <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5"/>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E (slide 2 dari 3)</a:t>
            </a:r>
            <a:endParaRPr sz="3200"/>
          </a:p>
        </p:txBody>
      </p:sp>
      <p:grpSp>
        <p:nvGrpSpPr>
          <p:cNvPr id="592" name="Google Shape;592;p35"/>
          <p:cNvGrpSpPr/>
          <p:nvPr/>
        </p:nvGrpSpPr>
        <p:grpSpPr>
          <a:xfrm>
            <a:off x="381000" y="-123405"/>
            <a:ext cx="7772400" cy="8171610"/>
            <a:chOff x="0" y="-1723605"/>
            <a:chExt cx="7772400" cy="8171610"/>
          </a:xfrm>
        </p:grpSpPr>
        <p:sp>
          <p:nvSpPr>
            <p:cNvPr id="593" name="Google Shape;593;p35"/>
            <p:cNvSpPr/>
            <p:nvPr/>
          </p:nvSpPr>
          <p:spPr>
            <a:xfrm rot="5400000">
              <a:off x="4676227" y="-1723605"/>
              <a:ext cx="1218009" cy="4974336"/>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5"/>
            <p:cNvSpPr txBox="1"/>
            <p:nvPr/>
          </p:nvSpPr>
          <p:spPr>
            <a:xfrm rot="10800000">
              <a:off x="4676227" y="-1723605"/>
              <a:ext cx="1218009" cy="4974336"/>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Twentieth Century"/>
                <a:buChar char="•"/>
              </a:pPr>
              <a:r>
                <a:rPr b="0" i="0" lang="en-US" sz="2400" u="none" cap="none" strike="noStrike">
                  <a:solidFill>
                    <a:schemeClr val="dk1"/>
                  </a:solidFill>
                  <a:latin typeface="Twentieth Century"/>
                  <a:ea typeface="Twentieth Century"/>
                  <a:cs typeface="Twentieth Century"/>
                  <a:sym typeface="Twentieth Century"/>
                </a:rPr>
                <a:t>Aset yang digunakan dalam proses memperoleh pendapatan.</a:t>
              </a:r>
              <a:endParaRPr b="0" i="0" sz="2400" u="none" cap="none" strike="noStrike">
                <a:solidFill>
                  <a:schemeClr val="dk1"/>
                </a:solidFill>
                <a:latin typeface="Twentieth Century"/>
                <a:ea typeface="Twentieth Century"/>
                <a:cs typeface="Twentieth Century"/>
                <a:sym typeface="Twentieth Century"/>
              </a:endParaRPr>
            </a:p>
          </p:txBody>
        </p:sp>
        <p:sp>
          <p:nvSpPr>
            <p:cNvPr id="595" name="Google Shape;595;p35"/>
            <p:cNvSpPr/>
            <p:nvPr/>
          </p:nvSpPr>
          <p:spPr>
            <a:xfrm>
              <a:off x="0" y="2306"/>
              <a:ext cx="2798064" cy="1522511"/>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5"/>
            <p:cNvSpPr txBox="1"/>
            <p:nvPr/>
          </p:nvSpPr>
          <p:spPr>
            <a:xfrm>
              <a:off x="0" y="2306"/>
              <a:ext cx="2798064" cy="1522511"/>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None/>
              </a:pPr>
              <a:r>
                <a:rPr lang="en-US" sz="3600">
                  <a:solidFill>
                    <a:schemeClr val="lt1"/>
                  </a:solidFill>
                  <a:latin typeface="Twentieth Century"/>
                  <a:ea typeface="Twentieth Century"/>
                  <a:cs typeface="Twentieth Century"/>
                  <a:sym typeface="Twentieth Century"/>
                </a:rPr>
                <a:t>Beban</a:t>
              </a:r>
              <a:endParaRPr sz="3600">
                <a:solidFill>
                  <a:schemeClr val="lt1"/>
                </a:solidFill>
                <a:latin typeface="Twentieth Century"/>
                <a:ea typeface="Twentieth Century"/>
                <a:cs typeface="Twentieth Century"/>
                <a:sym typeface="Twentieth Century"/>
              </a:endParaRPr>
            </a:p>
          </p:txBody>
        </p:sp>
        <p:sp>
          <p:nvSpPr>
            <p:cNvPr id="597" name="Google Shape;597;p35"/>
            <p:cNvSpPr/>
            <p:nvPr/>
          </p:nvSpPr>
          <p:spPr>
            <a:xfrm rot="5400000">
              <a:off x="4676227" y="-124968"/>
              <a:ext cx="1218009" cy="4974336"/>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5"/>
            <p:cNvSpPr txBox="1"/>
            <p:nvPr/>
          </p:nvSpPr>
          <p:spPr>
            <a:xfrm rot="10800000">
              <a:off x="4676227" y="-124968"/>
              <a:ext cx="1218009" cy="4974336"/>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Twentieth Century"/>
                <a:buChar char="•"/>
              </a:pPr>
              <a:r>
                <a:rPr b="0" i="0" lang="en-US" sz="2400" u="none" cap="none" strike="noStrike">
                  <a:solidFill>
                    <a:schemeClr val="dk1"/>
                  </a:solidFill>
                  <a:latin typeface="Twentieth Century"/>
                  <a:ea typeface="Twentieth Century"/>
                  <a:cs typeface="Twentieth Century"/>
                  <a:sym typeface="Twentieth Century"/>
                </a:rPr>
                <a:t>Perlengkapan, gaji karyawan, serta aset dan jasa lain yang digunakan dalam menjalankan perusahaan.</a:t>
              </a:r>
              <a:endParaRPr b="0" i="0" sz="2400" u="none" cap="none" strike="noStrike">
                <a:solidFill>
                  <a:schemeClr val="dk1"/>
                </a:solidFill>
                <a:latin typeface="Twentieth Century"/>
                <a:ea typeface="Twentieth Century"/>
                <a:cs typeface="Twentieth Century"/>
                <a:sym typeface="Twentieth Century"/>
              </a:endParaRPr>
            </a:p>
          </p:txBody>
        </p:sp>
        <p:sp>
          <p:nvSpPr>
            <p:cNvPr id="599" name="Google Shape;599;p35"/>
            <p:cNvSpPr/>
            <p:nvPr/>
          </p:nvSpPr>
          <p:spPr>
            <a:xfrm>
              <a:off x="0" y="1600944"/>
              <a:ext cx="2798064" cy="1522511"/>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5"/>
            <p:cNvSpPr txBox="1"/>
            <p:nvPr/>
          </p:nvSpPr>
          <p:spPr>
            <a:xfrm>
              <a:off x="0" y="1600944"/>
              <a:ext cx="2798064" cy="1522511"/>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None/>
              </a:pPr>
              <a:r>
                <a:rPr lang="en-US" sz="3600">
                  <a:solidFill>
                    <a:schemeClr val="lt1"/>
                  </a:solidFill>
                  <a:latin typeface="Twentieth Century"/>
                  <a:ea typeface="Twentieth Century"/>
                  <a:cs typeface="Twentieth Century"/>
                  <a:sym typeface="Twentieth Century"/>
                </a:rPr>
                <a:t>Beban</a:t>
              </a:r>
              <a:endParaRPr sz="3600">
                <a:solidFill>
                  <a:schemeClr val="lt1"/>
                </a:solidFill>
                <a:latin typeface="Twentieth Century"/>
                <a:ea typeface="Twentieth Century"/>
                <a:cs typeface="Twentieth Century"/>
                <a:sym typeface="Twentieth Century"/>
              </a:endParaRPr>
            </a:p>
          </p:txBody>
        </p:sp>
        <p:sp>
          <p:nvSpPr>
            <p:cNvPr id="601" name="Google Shape;601;p35"/>
            <p:cNvSpPr/>
            <p:nvPr/>
          </p:nvSpPr>
          <p:spPr>
            <a:xfrm rot="5400000">
              <a:off x="4676227" y="1473669"/>
              <a:ext cx="1218009" cy="4974336"/>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5"/>
            <p:cNvSpPr txBox="1"/>
            <p:nvPr/>
          </p:nvSpPr>
          <p:spPr>
            <a:xfrm rot="10800000">
              <a:off x="4676227" y="1473669"/>
              <a:ext cx="1218009" cy="4974336"/>
            </a:xfrm>
            <a:prstGeom prst="rect">
              <a:avLst/>
            </a:prstGeom>
            <a:noFill/>
            <a:ln>
              <a:noFill/>
            </a:ln>
          </p:spPr>
          <p:txBody>
            <a:bodyPr anchorCtr="0" anchor="ctr" bIns="45700" lIns="91425" spcFirstLastPara="1" rIns="91425" wrap="square" tIns="45700">
              <a:noAutofit/>
            </a:bodyPr>
            <a:lstStyle/>
            <a:p>
              <a:pPr indent="-228600" lvl="1" marL="228600" marR="0" rtl="0" algn="l">
                <a:lnSpc>
                  <a:spcPct val="90000"/>
                </a:lnSpc>
                <a:spcBef>
                  <a:spcPts val="0"/>
                </a:spcBef>
                <a:spcAft>
                  <a:spcPts val="0"/>
                </a:spcAft>
                <a:buClr>
                  <a:schemeClr val="dk1"/>
                </a:buClr>
                <a:buSzPts val="2400"/>
                <a:buFont typeface="Twentieth Century"/>
                <a:buChar char="•"/>
              </a:pPr>
              <a:r>
                <a:rPr b="0" i="0" lang="en-US" sz="2400" u="none" cap="none" strike="noStrike">
                  <a:solidFill>
                    <a:schemeClr val="dk1"/>
                  </a:solidFill>
                  <a:latin typeface="Twentieth Century"/>
                  <a:ea typeface="Twentieth Century"/>
                  <a:cs typeface="Twentieth Century"/>
                  <a:sym typeface="Twentieth Century"/>
                </a:rPr>
                <a:t>Sejumlah kecil uang yang dibayarkan untuk pembelian seperti prangko, kopi, koran.</a:t>
              </a:r>
              <a:endParaRPr b="0" i="0" sz="2400" u="none" cap="none" strike="noStrike">
                <a:solidFill>
                  <a:schemeClr val="dk1"/>
                </a:solidFill>
                <a:latin typeface="Twentieth Century"/>
                <a:ea typeface="Twentieth Century"/>
                <a:cs typeface="Twentieth Century"/>
                <a:sym typeface="Twentieth Century"/>
              </a:endParaRPr>
            </a:p>
          </p:txBody>
        </p:sp>
        <p:sp>
          <p:nvSpPr>
            <p:cNvPr id="603" name="Google Shape;603;p35"/>
            <p:cNvSpPr/>
            <p:nvPr/>
          </p:nvSpPr>
          <p:spPr>
            <a:xfrm>
              <a:off x="0" y="3199581"/>
              <a:ext cx="2798064" cy="1522511"/>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5"/>
            <p:cNvSpPr txBox="1"/>
            <p:nvPr/>
          </p:nvSpPr>
          <p:spPr>
            <a:xfrm>
              <a:off x="0" y="3199581"/>
              <a:ext cx="2798064" cy="1522511"/>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None/>
              </a:pPr>
              <a:r>
                <a:rPr b="0" lang="en-US" sz="3600">
                  <a:solidFill>
                    <a:schemeClr val="lt1"/>
                  </a:solidFill>
                  <a:latin typeface="Twentieth Century"/>
                  <a:ea typeface="Twentieth Century"/>
                  <a:cs typeface="Twentieth Century"/>
                  <a:sym typeface="Twentieth Century"/>
                </a:rPr>
                <a:t>Beban Lain-Lain</a:t>
              </a:r>
              <a:endParaRPr b="0" sz="36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3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E (slide 3 dari 3)</a:t>
            </a:r>
            <a:endParaRPr sz="3200"/>
          </a:p>
        </p:txBody>
      </p:sp>
      <p:sp>
        <p:nvSpPr>
          <p:cNvPr id="610" name="Google Shape;610;p36"/>
          <p:cNvSpPr/>
          <p:nvPr/>
        </p:nvSpPr>
        <p:spPr>
          <a:xfrm>
            <a:off x="0" y="1676400"/>
            <a:ext cx="9144000" cy="5170646"/>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b="1" lang="en-US" sz="2400">
                <a:solidFill>
                  <a:schemeClr val="dk1"/>
                </a:solidFill>
                <a:latin typeface="Twentieth Century"/>
                <a:ea typeface="Twentieth Century"/>
                <a:cs typeface="Twentieth Century"/>
                <a:sym typeface="Twentieth Century"/>
              </a:rPr>
              <a:t>Beban mengurangi aset dan ekuitas pemilik.</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Beban dicatat pada kolom sebelah kanan Modal, Cristina. Namun, karena beban mengurangi ekuitas pemilik, maka beban akan dimasukkan dalam nilai negatif.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Pengaruh dari transaksi ini adalah sebagai berikut.</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611" name="Google Shape;611;p36"/>
          <p:cNvPicPr preferRelativeResize="0"/>
          <p:nvPr/>
        </p:nvPicPr>
        <p:blipFill rotWithShape="1">
          <a:blip r:embed="rId3">
            <a:alphaModFix/>
          </a:blip>
          <a:srcRect b="0" l="0" r="0" t="0"/>
          <a:stretch/>
        </p:blipFill>
        <p:spPr>
          <a:xfrm>
            <a:off x="152401" y="3877654"/>
            <a:ext cx="8915399" cy="183734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37"/>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F (slide 1 dari 3)</a:t>
            </a:r>
            <a:endParaRPr sz="3200"/>
          </a:p>
        </p:txBody>
      </p:sp>
      <p:sp>
        <p:nvSpPr>
          <p:cNvPr id="617" name="Google Shape;617;p37"/>
          <p:cNvSpPr txBox="1"/>
          <p:nvPr/>
        </p:nvSpPr>
        <p:spPr>
          <a:xfrm>
            <a:off x="457200" y="2514600"/>
            <a:ext cx="7772400" cy="17526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3000"/>
              <a:buFont typeface="Arial"/>
              <a:buNone/>
            </a:pPr>
            <a:r>
              <a:rPr b="1" i="0" lang="en-US" sz="3000" u="none" cap="none" strike="noStrike">
                <a:solidFill>
                  <a:schemeClr val="lt1"/>
                </a:solidFill>
                <a:latin typeface="Twentieth Century"/>
                <a:ea typeface="Twentieth Century"/>
                <a:cs typeface="Twentieth Century"/>
                <a:sym typeface="Twentieth Century"/>
              </a:rPr>
              <a:t>30 Nov. 2015 </a:t>
            </a:r>
            <a:endParaRPr/>
          </a:p>
          <a:p>
            <a:pPr indent="0" lvl="0" marL="0" marR="0" rtl="0" algn="ctr">
              <a:lnSpc>
                <a:spcPct val="100000"/>
              </a:lnSpc>
              <a:spcBef>
                <a:spcPts val="700"/>
              </a:spcBef>
              <a:spcAft>
                <a:spcPts val="0"/>
              </a:spcAft>
              <a:buClr>
                <a:srgbClr val="0070C0"/>
              </a:buClr>
              <a:buSzPts val="3000"/>
              <a:buFont typeface="Arial"/>
              <a:buNone/>
            </a:pPr>
            <a:r>
              <a:rPr b="0" i="0" lang="en-US" sz="3000" u="none" cap="none" strike="noStrike">
                <a:solidFill>
                  <a:schemeClr val="lt1"/>
                </a:solidFill>
                <a:latin typeface="Twentieth Century"/>
                <a:ea typeface="Twentieth Century"/>
                <a:cs typeface="Twentieth Century"/>
                <a:sym typeface="Twentieth Century"/>
              </a:rPr>
              <a:t>SolusiNet membayar Rp950.000 kepada kreditor.</a:t>
            </a:r>
            <a:endParaRPr b="0" i="0" sz="30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F (slide 2 dari 3)</a:t>
            </a:r>
            <a:endParaRPr sz="3200"/>
          </a:p>
        </p:txBody>
      </p:sp>
      <p:sp>
        <p:nvSpPr>
          <p:cNvPr id="623" name="Google Shape;623;p38"/>
          <p:cNvSpPr/>
          <p:nvPr/>
        </p:nvSpPr>
        <p:spPr>
          <a:xfrm>
            <a:off x="0" y="1676400"/>
            <a:ext cx="9144000" cy="4062651"/>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Ketika SolusiNet membayar Rp950.000 kepada kreditor, </a:t>
            </a:r>
            <a:r>
              <a:rPr b="1" lang="en-US" sz="2400">
                <a:solidFill>
                  <a:schemeClr val="dk1"/>
                </a:solidFill>
                <a:latin typeface="Twentieth Century"/>
                <a:ea typeface="Twentieth Century"/>
                <a:cs typeface="Twentieth Century"/>
                <a:sym typeface="Twentieth Century"/>
              </a:rPr>
              <a:t>akan mengurangi aset dan liabilitas</a:t>
            </a:r>
            <a:r>
              <a:rPr lang="en-US" sz="2400">
                <a:solidFill>
                  <a:schemeClr val="dk1"/>
                </a:solidFill>
                <a:latin typeface="Twentieth Century"/>
                <a:ea typeface="Twentieth Century"/>
                <a:cs typeface="Twentieth Century"/>
                <a:sym typeface="Twentieth Century"/>
              </a:rPr>
              <a:t>.</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624" name="Google Shape;624;p38"/>
          <p:cNvPicPr preferRelativeResize="0"/>
          <p:nvPr/>
        </p:nvPicPr>
        <p:blipFill rotWithShape="1">
          <a:blip r:embed="rId3">
            <a:alphaModFix/>
          </a:blip>
          <a:srcRect b="0" l="0" r="0" t="0"/>
          <a:stretch/>
        </p:blipFill>
        <p:spPr>
          <a:xfrm>
            <a:off x="152400" y="2848232"/>
            <a:ext cx="8915400" cy="179996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9"/>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F (slide 3 dari 3)</a:t>
            </a:r>
            <a:endParaRPr sz="3200"/>
          </a:p>
        </p:txBody>
      </p:sp>
      <p:sp>
        <p:nvSpPr>
          <p:cNvPr id="630" name="Google Shape;630;p39"/>
          <p:cNvSpPr/>
          <p:nvPr/>
        </p:nvSpPr>
        <p:spPr>
          <a:xfrm>
            <a:off x="0" y="1676400"/>
            <a:ext cx="9144000" cy="4062651"/>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Membayar utang berbeda dengan membayar beban.</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grpSp>
        <p:nvGrpSpPr>
          <p:cNvPr id="631" name="Google Shape;631;p39"/>
          <p:cNvGrpSpPr/>
          <p:nvPr/>
        </p:nvGrpSpPr>
        <p:grpSpPr>
          <a:xfrm>
            <a:off x="459003" y="2514891"/>
            <a:ext cx="7844993" cy="3606217"/>
            <a:chOff x="1803" y="291"/>
            <a:chExt cx="7844993" cy="3606217"/>
          </a:xfrm>
        </p:grpSpPr>
        <p:sp>
          <p:nvSpPr>
            <p:cNvPr id="632" name="Google Shape;632;p39"/>
            <p:cNvSpPr/>
            <p:nvPr/>
          </p:nvSpPr>
          <p:spPr>
            <a:xfrm rot="-5400000">
              <a:off x="1803" y="291"/>
              <a:ext cx="3606217" cy="3606217"/>
            </a:xfrm>
            <a:prstGeom prst="upArrow">
              <a:avLst>
                <a:gd fmla="val 50000" name="adj1"/>
                <a:gd fmla="val 35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9"/>
            <p:cNvSpPr txBox="1"/>
            <p:nvPr/>
          </p:nvSpPr>
          <p:spPr>
            <a:xfrm rot="10800000">
              <a:off x="1803" y="291"/>
              <a:ext cx="3606217" cy="3606217"/>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None/>
              </a:pPr>
              <a:r>
                <a:rPr lang="en-US" sz="2800">
                  <a:solidFill>
                    <a:schemeClr val="lt1"/>
                  </a:solidFill>
                  <a:latin typeface="Twentieth Century"/>
                  <a:ea typeface="Twentieth Century"/>
                  <a:cs typeface="Twentieth Century"/>
                  <a:sym typeface="Twentieth Century"/>
                </a:rPr>
                <a:t>Membayar beban mengurangi ekuitas pemilik</a:t>
              </a:r>
              <a:endParaRPr sz="2800">
                <a:solidFill>
                  <a:schemeClr val="lt1"/>
                </a:solidFill>
                <a:latin typeface="Twentieth Century"/>
                <a:ea typeface="Twentieth Century"/>
                <a:cs typeface="Twentieth Century"/>
                <a:sym typeface="Twentieth Century"/>
              </a:endParaRPr>
            </a:p>
          </p:txBody>
        </p:sp>
        <p:sp>
          <p:nvSpPr>
            <p:cNvPr id="634" name="Google Shape;634;p39"/>
            <p:cNvSpPr/>
            <p:nvPr/>
          </p:nvSpPr>
          <p:spPr>
            <a:xfrm rot="5400000">
              <a:off x="4240579" y="291"/>
              <a:ext cx="3606217" cy="3606217"/>
            </a:xfrm>
            <a:prstGeom prst="upArrow">
              <a:avLst>
                <a:gd fmla="val 50000" name="adj1"/>
                <a:gd fmla="val 35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9"/>
            <p:cNvSpPr txBox="1"/>
            <p:nvPr/>
          </p:nvSpPr>
          <p:spPr>
            <a:xfrm rot="10800000">
              <a:off x="4240579" y="291"/>
              <a:ext cx="3606217" cy="3606217"/>
            </a:xfrm>
            <a:prstGeom prst="rect">
              <a:avLst/>
            </a:prstGeom>
            <a:noFill/>
            <a:ln>
              <a:noFill/>
            </a:ln>
          </p:spPr>
          <p:txBody>
            <a:bodyPr anchorCtr="0" anchor="ctr" bIns="199125" lIns="199125" spcFirstLastPara="1" rIns="199125" wrap="square" tIns="199125">
              <a:noAutofit/>
            </a:bodyPr>
            <a:lstStyle/>
            <a:p>
              <a:pPr indent="0" lvl="0" marL="0" marR="0" rtl="0" algn="ctr">
                <a:lnSpc>
                  <a:spcPct val="90000"/>
                </a:lnSpc>
                <a:spcBef>
                  <a:spcPts val="0"/>
                </a:spcBef>
                <a:spcAft>
                  <a:spcPts val="0"/>
                </a:spcAft>
                <a:buNone/>
              </a:pPr>
              <a:r>
                <a:rPr lang="en-US" sz="2800">
                  <a:solidFill>
                    <a:schemeClr val="lt1"/>
                  </a:solidFill>
                  <a:latin typeface="Twentieth Century"/>
                  <a:ea typeface="Twentieth Century"/>
                  <a:cs typeface="Twentieth Century"/>
                  <a:sym typeface="Twentieth Century"/>
                </a:rPr>
                <a:t>Membayar utang mengurangi jumlah liabilitas</a:t>
              </a:r>
              <a:endParaRPr sz="28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400"/>
              <a:buFont typeface="Open Sans Light"/>
              <a:buNone/>
            </a:pPr>
            <a:r>
              <a:rPr b="1" lang="en-US"/>
              <a:t>Daftar Isi (slide 2 dari 2)</a:t>
            </a:r>
            <a:endParaRPr b="1"/>
          </a:p>
        </p:txBody>
      </p:sp>
      <p:grpSp>
        <p:nvGrpSpPr>
          <p:cNvPr id="218" name="Google Shape;218;p4"/>
          <p:cNvGrpSpPr/>
          <p:nvPr/>
        </p:nvGrpSpPr>
        <p:grpSpPr>
          <a:xfrm>
            <a:off x="728692" y="1556225"/>
            <a:ext cx="7972395" cy="4947141"/>
            <a:chOff x="442910" y="260825"/>
            <a:chExt cx="7972395" cy="4947141"/>
          </a:xfrm>
        </p:grpSpPr>
        <p:sp>
          <p:nvSpPr>
            <p:cNvPr id="219" name="Google Shape;219;p4"/>
            <p:cNvSpPr/>
            <p:nvPr/>
          </p:nvSpPr>
          <p:spPr>
            <a:xfrm>
              <a:off x="442910" y="260825"/>
              <a:ext cx="7972395" cy="724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txBox="1"/>
            <p:nvPr/>
          </p:nvSpPr>
          <p:spPr>
            <a:xfrm>
              <a:off x="442910" y="260825"/>
              <a:ext cx="7972395" cy="724763"/>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Persamaan Akuntansi</a:t>
              </a:r>
              <a:endParaRPr sz="2200">
                <a:solidFill>
                  <a:schemeClr val="dk1"/>
                </a:solidFill>
                <a:latin typeface="Twentieth Century"/>
                <a:ea typeface="Twentieth Century"/>
                <a:cs typeface="Twentieth Century"/>
                <a:sym typeface="Twentieth Century"/>
              </a:endParaRPr>
            </a:p>
          </p:txBody>
        </p:sp>
        <p:sp>
          <p:nvSpPr>
            <p:cNvPr id="221" name="Google Shape;221;p4"/>
            <p:cNvSpPr/>
            <p:nvPr/>
          </p:nvSpPr>
          <p:spPr>
            <a:xfrm>
              <a:off x="442910"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1567904"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2692897"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3817891"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4942885"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6067878"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7192872" y="98558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442910" y="1272128"/>
              <a:ext cx="7972395" cy="724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txBox="1"/>
            <p:nvPr/>
          </p:nvSpPr>
          <p:spPr>
            <a:xfrm>
              <a:off x="442910" y="1272128"/>
              <a:ext cx="7972395" cy="724763"/>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Transaksi Bisnis dan Persamaan Akuntansi</a:t>
              </a:r>
              <a:endParaRPr sz="2200">
                <a:solidFill>
                  <a:schemeClr val="dk1"/>
                </a:solidFill>
                <a:latin typeface="Twentieth Century"/>
                <a:ea typeface="Twentieth Century"/>
                <a:cs typeface="Twentieth Century"/>
                <a:sym typeface="Twentieth Century"/>
              </a:endParaRPr>
            </a:p>
          </p:txBody>
        </p:sp>
        <p:sp>
          <p:nvSpPr>
            <p:cNvPr id="230" name="Google Shape;230;p4"/>
            <p:cNvSpPr/>
            <p:nvPr/>
          </p:nvSpPr>
          <p:spPr>
            <a:xfrm>
              <a:off x="442910"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1567904"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2692897"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3817891"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4942885"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6067878"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7192872" y="199689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
            <p:cNvSpPr/>
            <p:nvPr/>
          </p:nvSpPr>
          <p:spPr>
            <a:xfrm>
              <a:off x="442910" y="2283432"/>
              <a:ext cx="7972395" cy="724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txBox="1"/>
            <p:nvPr/>
          </p:nvSpPr>
          <p:spPr>
            <a:xfrm>
              <a:off x="442910" y="2283432"/>
              <a:ext cx="7972395" cy="724763"/>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Seputar Bisnis: Persamaan Akuntansi</a:t>
              </a:r>
              <a:endParaRPr sz="2200">
                <a:solidFill>
                  <a:schemeClr val="dk1"/>
                </a:solidFill>
                <a:latin typeface="Twentieth Century"/>
                <a:ea typeface="Twentieth Century"/>
                <a:cs typeface="Twentieth Century"/>
                <a:sym typeface="Twentieth Century"/>
              </a:endParaRPr>
            </a:p>
          </p:txBody>
        </p:sp>
        <p:sp>
          <p:nvSpPr>
            <p:cNvPr id="239" name="Google Shape;239;p4"/>
            <p:cNvSpPr/>
            <p:nvPr/>
          </p:nvSpPr>
          <p:spPr>
            <a:xfrm>
              <a:off x="442910"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1567904"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2692897"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3817891"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4942885"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6067878"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7192872" y="3008195"/>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442910" y="3294735"/>
              <a:ext cx="7972395" cy="724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txBox="1"/>
            <p:nvPr/>
          </p:nvSpPr>
          <p:spPr>
            <a:xfrm>
              <a:off x="442910" y="3294735"/>
              <a:ext cx="7972395" cy="724763"/>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Laporan Keuangan</a:t>
              </a:r>
              <a:endParaRPr sz="2200">
                <a:solidFill>
                  <a:schemeClr val="dk1"/>
                </a:solidFill>
                <a:latin typeface="Twentieth Century"/>
                <a:ea typeface="Twentieth Century"/>
                <a:cs typeface="Twentieth Century"/>
                <a:sym typeface="Twentieth Century"/>
              </a:endParaRPr>
            </a:p>
          </p:txBody>
        </p:sp>
        <p:sp>
          <p:nvSpPr>
            <p:cNvPr id="248" name="Google Shape;248;p4"/>
            <p:cNvSpPr/>
            <p:nvPr/>
          </p:nvSpPr>
          <p:spPr>
            <a:xfrm>
              <a:off x="442910"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1567904"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2692897"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3817891"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4942885"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
            <p:cNvSpPr/>
            <p:nvPr/>
          </p:nvSpPr>
          <p:spPr>
            <a:xfrm>
              <a:off x="6067878"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
            <p:cNvSpPr/>
            <p:nvPr/>
          </p:nvSpPr>
          <p:spPr>
            <a:xfrm>
              <a:off x="7192872" y="4019498"/>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a:off x="442910" y="4306039"/>
              <a:ext cx="7972395" cy="72476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txBox="1"/>
            <p:nvPr/>
          </p:nvSpPr>
          <p:spPr>
            <a:xfrm>
              <a:off x="442910" y="4306039"/>
              <a:ext cx="7972395" cy="724763"/>
            </a:xfrm>
            <a:prstGeom prst="rect">
              <a:avLst/>
            </a:prstGeom>
            <a:noFill/>
            <a:ln>
              <a:noFill/>
            </a:ln>
          </p:spPr>
          <p:txBody>
            <a:bodyPr anchorCtr="0" anchor="b" bIns="83800" lIns="83800" spcFirstLastPara="1" rIns="83800" wrap="square" tIns="83800">
              <a:noAutofit/>
            </a:bodyPr>
            <a:lstStyle/>
            <a:p>
              <a:pPr indent="0" lvl="0" marL="0" marR="0" rtl="0" algn="l">
                <a:lnSpc>
                  <a:spcPct val="90000"/>
                </a:lnSpc>
                <a:spcBef>
                  <a:spcPts val="0"/>
                </a:spcBef>
                <a:spcAft>
                  <a:spcPts val="0"/>
                </a:spcAft>
                <a:buNone/>
              </a:pPr>
              <a:r>
                <a:rPr lang="en-US" sz="2200">
                  <a:solidFill>
                    <a:schemeClr val="dk1"/>
                  </a:solidFill>
                  <a:latin typeface="Twentieth Century"/>
                  <a:ea typeface="Twentieth Century"/>
                  <a:cs typeface="Twentieth Century"/>
                  <a:sym typeface="Twentieth Century"/>
                </a:rPr>
                <a:t>Analisis dan Interpretasi Keuangan: Rasio Ekuitas terhadap Ekuitas Pemilik</a:t>
              </a:r>
              <a:endParaRPr sz="2200">
                <a:solidFill>
                  <a:schemeClr val="dk1"/>
                </a:solidFill>
                <a:latin typeface="Twentieth Century"/>
                <a:ea typeface="Twentieth Century"/>
                <a:cs typeface="Twentieth Century"/>
                <a:sym typeface="Twentieth Century"/>
              </a:endParaRPr>
            </a:p>
          </p:txBody>
        </p:sp>
        <p:sp>
          <p:nvSpPr>
            <p:cNvPr id="257" name="Google Shape;257;p4"/>
            <p:cNvSpPr/>
            <p:nvPr/>
          </p:nvSpPr>
          <p:spPr>
            <a:xfrm>
              <a:off x="442910"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
            <p:cNvSpPr/>
            <p:nvPr/>
          </p:nvSpPr>
          <p:spPr>
            <a:xfrm>
              <a:off x="1567904"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a:off x="2692897"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3817891"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
            <p:cNvSpPr/>
            <p:nvPr/>
          </p:nvSpPr>
          <p:spPr>
            <a:xfrm>
              <a:off x="4942885"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
            <p:cNvSpPr/>
            <p:nvPr/>
          </p:nvSpPr>
          <p:spPr>
            <a:xfrm>
              <a:off x="6067878"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a:off x="7192872" y="5030802"/>
              <a:ext cx="1062986" cy="177164"/>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0"/>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G (slide 1 dari 2)</a:t>
            </a:r>
            <a:endParaRPr sz="3200"/>
          </a:p>
        </p:txBody>
      </p:sp>
      <p:sp>
        <p:nvSpPr>
          <p:cNvPr id="641" name="Google Shape;641;p40"/>
          <p:cNvSpPr txBox="1"/>
          <p:nvPr/>
        </p:nvSpPr>
        <p:spPr>
          <a:xfrm>
            <a:off x="457200" y="2209800"/>
            <a:ext cx="7772400" cy="22098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114300" marR="0" rtl="0" algn="ctr">
              <a:lnSpc>
                <a:spcPct val="100000"/>
              </a:lnSpc>
              <a:spcBef>
                <a:spcPts val="0"/>
              </a:spcBef>
              <a:spcAft>
                <a:spcPts val="0"/>
              </a:spcAft>
              <a:buClr>
                <a:srgbClr val="0070C0"/>
              </a:buClr>
              <a:buSzPts val="3200"/>
              <a:buFont typeface="Arial"/>
              <a:buNone/>
            </a:pPr>
            <a:r>
              <a:rPr b="1" i="0" lang="en-US" sz="3200" u="none" cap="none" strike="noStrike">
                <a:solidFill>
                  <a:schemeClr val="lt1"/>
                </a:solidFill>
                <a:latin typeface="Twentieth Century"/>
                <a:ea typeface="Twentieth Century"/>
                <a:cs typeface="Twentieth Century"/>
                <a:sym typeface="Twentieth Century"/>
              </a:rPr>
              <a:t>30 Nov. 2015 </a:t>
            </a:r>
            <a:endParaRPr/>
          </a:p>
          <a:p>
            <a:pPr indent="-320040" lvl="0" marL="320040" marR="0" rtl="0" algn="ctr">
              <a:lnSpc>
                <a:spcPct val="100000"/>
              </a:lnSpc>
              <a:spcBef>
                <a:spcPts val="700"/>
              </a:spcBef>
              <a:spcAft>
                <a:spcPts val="0"/>
              </a:spcAft>
              <a:buClr>
                <a:srgbClr val="0070C0"/>
              </a:buClr>
              <a:buSzPts val="3200"/>
              <a:buFont typeface="Arial"/>
              <a:buNone/>
            </a:pPr>
            <a:r>
              <a:rPr b="0" i="0" lang="en-US" sz="3200" u="none" cap="none" strike="noStrike">
                <a:solidFill>
                  <a:schemeClr val="lt1"/>
                </a:solidFill>
                <a:latin typeface="Twentieth Century"/>
                <a:ea typeface="Twentieth Century"/>
                <a:cs typeface="Twentieth Century"/>
                <a:sym typeface="Twentieth Century"/>
              </a:rPr>
              <a:t>Pada akhir bulan, Cristina menghitung perlengkapan yang masih tersisa, sejumlah Rp550.000</a:t>
            </a:r>
            <a:r>
              <a:rPr b="0" i="1" lang="en-US" sz="3200" u="none" cap="none" strike="noStrike">
                <a:solidFill>
                  <a:schemeClr val="lt1"/>
                </a:solidFill>
                <a:latin typeface="Twentieth Century"/>
                <a:ea typeface="Twentieth Century"/>
                <a:cs typeface="Twentieth Century"/>
                <a:sym typeface="Twentieth Century"/>
              </a:rPr>
              <a:t>.</a:t>
            </a:r>
            <a:endParaRPr b="0" i="0" sz="32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G (slide 2 dari 2)</a:t>
            </a:r>
            <a:endParaRPr sz="3200"/>
          </a:p>
        </p:txBody>
      </p:sp>
      <p:sp>
        <p:nvSpPr>
          <p:cNvPr id="647" name="Google Shape;647;p41"/>
          <p:cNvSpPr txBox="1"/>
          <p:nvPr/>
        </p:nvSpPr>
        <p:spPr>
          <a:xfrm>
            <a:off x="2966210" y="3266182"/>
            <a:ext cx="3238067"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Perlengkapan selama period</a:t>
            </a:r>
            <a:endParaRPr b="1" sz="22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en-US" sz="2200">
                <a:solidFill>
                  <a:schemeClr val="dk1"/>
                </a:solidFill>
                <a:latin typeface="Twentieth Century"/>
                <a:ea typeface="Twentieth Century"/>
                <a:cs typeface="Twentieth Century"/>
                <a:sym typeface="Twentieth Century"/>
              </a:rPr>
              <a:t>Dicatat sebagai beban</a:t>
            </a:r>
            <a:endParaRPr b="1" sz="22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en-US" sz="2200">
                <a:solidFill>
                  <a:schemeClr val="dk1"/>
                </a:solidFill>
                <a:latin typeface="Twentieth Century"/>
                <a:ea typeface="Twentieth Century"/>
                <a:cs typeface="Twentieth Century"/>
                <a:sym typeface="Twentieth Century"/>
              </a:rPr>
              <a:t>Rp 800.000</a:t>
            </a:r>
            <a:endParaRPr b="1" sz="2200">
              <a:solidFill>
                <a:schemeClr val="dk1"/>
              </a:solidFill>
              <a:latin typeface="Twentieth Century"/>
              <a:ea typeface="Twentieth Century"/>
              <a:cs typeface="Twentieth Century"/>
              <a:sym typeface="Twentieth Century"/>
            </a:endParaRPr>
          </a:p>
        </p:txBody>
      </p:sp>
      <p:sp>
        <p:nvSpPr>
          <p:cNvPr id="648" name="Google Shape;648;p41"/>
          <p:cNvSpPr txBox="1"/>
          <p:nvPr/>
        </p:nvSpPr>
        <p:spPr>
          <a:xfrm>
            <a:off x="6301382" y="1676400"/>
            <a:ext cx="2276585"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Perlengkapan</a:t>
            </a:r>
            <a:endParaRPr b="1" sz="20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 yang masih tersisa</a:t>
            </a:r>
            <a:endParaRPr b="1" sz="20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(akhir periode)</a:t>
            </a:r>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Rp550.000</a:t>
            </a:r>
            <a:endParaRPr b="1" sz="2000">
              <a:solidFill>
                <a:schemeClr val="dk1"/>
              </a:solidFill>
              <a:latin typeface="Twentieth Century"/>
              <a:ea typeface="Twentieth Century"/>
              <a:cs typeface="Twentieth Century"/>
              <a:sym typeface="Twentieth Century"/>
            </a:endParaRPr>
          </a:p>
        </p:txBody>
      </p:sp>
      <p:sp>
        <p:nvSpPr>
          <p:cNvPr id="649" name="Google Shape;649;p41"/>
          <p:cNvSpPr/>
          <p:nvPr/>
        </p:nvSpPr>
        <p:spPr>
          <a:xfrm>
            <a:off x="2971800" y="1752600"/>
            <a:ext cx="457200" cy="533400"/>
          </a:xfrm>
          <a:prstGeom prst="mathPlus">
            <a:avLst>
              <a:gd fmla="val 23520" name="adj1"/>
            </a:avLst>
          </a:prstGeom>
          <a:solidFill>
            <a:schemeClr val="lt1"/>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650" name="Google Shape;650;p41"/>
          <p:cNvSpPr/>
          <p:nvPr/>
        </p:nvSpPr>
        <p:spPr>
          <a:xfrm>
            <a:off x="5791200" y="1981200"/>
            <a:ext cx="609600" cy="76200"/>
          </a:xfrm>
          <a:prstGeom prst="mathMinus">
            <a:avLst>
              <a:gd fmla="val 23520" name="adj1"/>
            </a:avLst>
          </a:prstGeom>
          <a:solidFill>
            <a:schemeClr val="lt1"/>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651" name="Google Shape;651;p41"/>
          <p:cNvSpPr/>
          <p:nvPr/>
        </p:nvSpPr>
        <p:spPr>
          <a:xfrm>
            <a:off x="4038600" y="2895600"/>
            <a:ext cx="914400" cy="381000"/>
          </a:xfrm>
          <a:prstGeom prst="mathEqual">
            <a:avLst>
              <a:gd fmla="val 23520" name="adj1"/>
              <a:gd fmla="val 11760" name="adj2"/>
            </a:avLst>
          </a:prstGeom>
          <a:solidFill>
            <a:schemeClr val="lt1"/>
          </a:solid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652" name="Google Shape;652;p41"/>
          <p:cNvSpPr txBox="1"/>
          <p:nvPr/>
        </p:nvSpPr>
        <p:spPr>
          <a:xfrm>
            <a:off x="641942" y="1676400"/>
            <a:ext cx="220765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Perlengkapan </a:t>
            </a:r>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yang masih tersisa</a:t>
            </a:r>
            <a:endParaRPr b="1" sz="20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(awal periode)</a:t>
            </a:r>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Rp 0</a:t>
            </a:r>
            <a:endParaRPr b="1" sz="2000">
              <a:solidFill>
                <a:schemeClr val="dk1"/>
              </a:solidFill>
              <a:latin typeface="Twentieth Century"/>
              <a:ea typeface="Twentieth Century"/>
              <a:cs typeface="Twentieth Century"/>
              <a:sym typeface="Twentieth Century"/>
            </a:endParaRPr>
          </a:p>
        </p:txBody>
      </p:sp>
      <p:sp>
        <p:nvSpPr>
          <p:cNvPr id="653" name="Google Shape;653;p41"/>
          <p:cNvSpPr txBox="1"/>
          <p:nvPr/>
        </p:nvSpPr>
        <p:spPr>
          <a:xfrm>
            <a:off x="3371646" y="1538064"/>
            <a:ext cx="284533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Pembelian perlengkapan</a:t>
            </a:r>
            <a:endParaRPr b="1" sz="2000">
              <a:solidFill>
                <a:schemeClr val="dk1"/>
              </a:solidFill>
              <a:latin typeface="Twentieth Century"/>
              <a:ea typeface="Twentieth Century"/>
              <a:cs typeface="Twentieth Century"/>
              <a:sym typeface="Twentieth Century"/>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(selama periode)</a:t>
            </a:r>
            <a:endParaRPr/>
          </a:p>
          <a:p>
            <a:pPr indent="0" lvl="0" marL="0" marR="0" rtl="0" algn="ctr">
              <a:spcBef>
                <a:spcPts val="0"/>
              </a:spcBef>
              <a:spcAft>
                <a:spcPts val="0"/>
              </a:spcAft>
              <a:buNone/>
            </a:pPr>
            <a:r>
              <a:rPr b="1" lang="en-US" sz="2000">
                <a:solidFill>
                  <a:schemeClr val="dk1"/>
                </a:solidFill>
                <a:latin typeface="Twentieth Century"/>
                <a:ea typeface="Twentieth Century"/>
                <a:cs typeface="Twentieth Century"/>
                <a:sym typeface="Twentieth Century"/>
              </a:rPr>
              <a:t>Rp 1.350.000</a:t>
            </a:r>
            <a:endParaRPr b="1" sz="2000">
              <a:solidFill>
                <a:schemeClr val="dk1"/>
              </a:solidFill>
              <a:latin typeface="Twentieth Century"/>
              <a:ea typeface="Twentieth Century"/>
              <a:cs typeface="Twentieth Century"/>
              <a:sym typeface="Twentieth Century"/>
            </a:endParaRPr>
          </a:p>
        </p:txBody>
      </p:sp>
      <p:pic>
        <p:nvPicPr>
          <p:cNvPr id="654" name="Google Shape;654;p41"/>
          <p:cNvPicPr preferRelativeResize="0"/>
          <p:nvPr/>
        </p:nvPicPr>
        <p:blipFill rotWithShape="1">
          <a:blip r:embed="rId3">
            <a:alphaModFix/>
          </a:blip>
          <a:srcRect b="0" l="0" r="0" t="0"/>
          <a:stretch/>
        </p:blipFill>
        <p:spPr>
          <a:xfrm>
            <a:off x="152400" y="4556414"/>
            <a:ext cx="8686800" cy="177684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4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H (slide 1 dari 3)</a:t>
            </a:r>
            <a:endParaRPr sz="3200"/>
          </a:p>
        </p:txBody>
      </p:sp>
      <p:sp>
        <p:nvSpPr>
          <p:cNvPr id="660" name="Google Shape;660;p42"/>
          <p:cNvSpPr txBox="1"/>
          <p:nvPr/>
        </p:nvSpPr>
        <p:spPr>
          <a:xfrm>
            <a:off x="457200" y="2209800"/>
            <a:ext cx="7772400" cy="1981200"/>
          </a:xfrm>
          <a:prstGeom prst="rect">
            <a:avLst/>
          </a:prstGeom>
          <a:solidFill>
            <a:schemeClr val="accent2"/>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noAutofit/>
          </a:bodyPr>
          <a:lstStyle/>
          <a:p>
            <a:pPr indent="0" lvl="0" marL="114300" marR="0" rtl="0" algn="ctr">
              <a:lnSpc>
                <a:spcPct val="110000"/>
              </a:lnSpc>
              <a:spcBef>
                <a:spcPts val="0"/>
              </a:spcBef>
              <a:spcAft>
                <a:spcPts val="0"/>
              </a:spcAft>
              <a:buClr>
                <a:srgbClr val="0070C0"/>
              </a:buClr>
              <a:buSzPts val="3200"/>
              <a:buFont typeface="Arial"/>
              <a:buNone/>
            </a:pPr>
            <a:r>
              <a:rPr b="1" i="0" lang="en-US" sz="3200" u="none" cap="none" strike="noStrike">
                <a:solidFill>
                  <a:schemeClr val="lt1"/>
                </a:solidFill>
                <a:latin typeface="Twentieth Century"/>
                <a:ea typeface="Twentieth Century"/>
                <a:cs typeface="Twentieth Century"/>
                <a:sym typeface="Twentieth Century"/>
              </a:rPr>
              <a:t>30 Nov. 2015  </a:t>
            </a:r>
            <a:endParaRPr/>
          </a:p>
          <a:p>
            <a:pPr indent="0" lvl="0" marL="114300" marR="0" rtl="0" algn="ctr">
              <a:lnSpc>
                <a:spcPct val="110000"/>
              </a:lnSpc>
              <a:spcBef>
                <a:spcPts val="700"/>
              </a:spcBef>
              <a:spcAft>
                <a:spcPts val="0"/>
              </a:spcAft>
              <a:buClr>
                <a:srgbClr val="0070C0"/>
              </a:buClr>
              <a:buSzPts val="3200"/>
              <a:buFont typeface="Arial"/>
              <a:buNone/>
            </a:pPr>
            <a:r>
              <a:rPr b="0" i="0" lang="en-US" sz="3200" u="none" cap="none" strike="noStrike">
                <a:solidFill>
                  <a:schemeClr val="lt1"/>
                </a:solidFill>
                <a:latin typeface="Twentieth Century"/>
                <a:ea typeface="Twentieth Century"/>
                <a:cs typeface="Twentieth Century"/>
                <a:sym typeface="Twentieth Century"/>
              </a:rPr>
              <a:t>Cristina menarik tunai Rp2.000.000 dari SolusiNet untuk keperluan pribadi.</a:t>
            </a:r>
            <a:endParaRPr b="0" i="0" sz="32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3"/>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H (slide 2 dari 3)</a:t>
            </a:r>
            <a:endParaRPr sz="3200"/>
          </a:p>
        </p:txBody>
      </p:sp>
      <p:sp>
        <p:nvSpPr>
          <p:cNvPr id="666" name="Google Shape;666;p43"/>
          <p:cNvSpPr/>
          <p:nvPr/>
        </p:nvSpPr>
        <p:spPr>
          <a:xfrm>
            <a:off x="0" y="1676400"/>
            <a:ext cx="9144000" cy="6863417"/>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Transaksi merupakan kebalikan dari investasi bisnis yang dilakukan pemilik.</a:t>
            </a:r>
            <a:endParaRPr b="1"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Penarikan oleh pemilik bukanlah beban karena tidak mencerminkan aset atau biaya yang digunakan dalam proses menghasilkan pendapatan.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Penarikan dapat dianggap sebagai pengembalian modal kepada pemilik.</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Penarikan oleh pemilik diidentifikasikan oleh nama pemilik dan Penarikan Modal (Prive).</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44"/>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Transaksi H (slide 3 dari 3)</a:t>
            </a:r>
            <a:endParaRPr sz="3200"/>
          </a:p>
        </p:txBody>
      </p:sp>
      <p:sp>
        <p:nvSpPr>
          <p:cNvPr id="672" name="Google Shape;672;p44"/>
          <p:cNvSpPr/>
          <p:nvPr/>
        </p:nvSpPr>
        <p:spPr>
          <a:xfrm>
            <a:off x="0" y="1676400"/>
            <a:ext cx="9144000" cy="4431983"/>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Pengaruh dari penarikan sebesar Rp2.000.000 ditunjukkan sebagai berikut.</a:t>
            </a:r>
            <a:endParaRPr/>
          </a:p>
          <a:p>
            <a:pPr indent="-311150" lvl="0" marL="463550" marR="0" rtl="0" algn="just">
              <a:spcBef>
                <a:spcPts val="0"/>
              </a:spcBef>
              <a:spcAft>
                <a:spcPts val="0"/>
              </a:spcAft>
              <a:buClr>
                <a:schemeClr val="dk1"/>
              </a:buClr>
              <a:buSzPts val="2400"/>
              <a:buFont typeface="Noto Sans Symbols"/>
              <a:buNone/>
            </a:pPr>
            <a:r>
              <a:t/>
            </a:r>
            <a:endParaRPr b="1"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673" name="Google Shape;673;p44"/>
          <p:cNvPicPr preferRelativeResize="0"/>
          <p:nvPr/>
        </p:nvPicPr>
        <p:blipFill rotWithShape="1">
          <a:blip r:embed="rId3">
            <a:alphaModFix/>
          </a:blip>
          <a:srcRect b="0" l="0" r="0" t="0"/>
          <a:stretch/>
        </p:blipFill>
        <p:spPr>
          <a:xfrm>
            <a:off x="76200" y="2819400"/>
            <a:ext cx="8991600" cy="187398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600"/>
              <a:buFont typeface="Open Sans Light"/>
              <a:buNone/>
            </a:pPr>
            <a:r>
              <a:rPr b="1" lang="en-US" sz="3600"/>
              <a:t>Jenis-Jenis Transaksi yang Memengaruhi Ekuitas Pemilik</a:t>
            </a:r>
            <a:endParaRPr sz="3600"/>
          </a:p>
        </p:txBody>
      </p:sp>
      <p:sp>
        <p:nvSpPr>
          <p:cNvPr id="679" name="Google Shape;679;p45"/>
          <p:cNvSpPr txBox="1"/>
          <p:nvPr/>
        </p:nvSpPr>
        <p:spPr>
          <a:xfrm>
            <a:off x="304800" y="2743200"/>
            <a:ext cx="179237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Twentieth Century"/>
                <a:ea typeface="Twentieth Century"/>
                <a:cs typeface="Twentieth Century"/>
                <a:sym typeface="Twentieth Century"/>
              </a:rPr>
              <a:t>Jenis-Jenis Transaksi</a:t>
            </a:r>
            <a:endParaRPr b="1" sz="1800">
              <a:solidFill>
                <a:schemeClr val="dk1"/>
              </a:solidFill>
              <a:latin typeface="Twentieth Century"/>
              <a:ea typeface="Twentieth Century"/>
              <a:cs typeface="Twentieth Century"/>
              <a:sym typeface="Twentieth Century"/>
            </a:endParaRPr>
          </a:p>
        </p:txBody>
      </p:sp>
      <p:sp>
        <p:nvSpPr>
          <p:cNvPr id="680" name="Google Shape;680;p45"/>
          <p:cNvSpPr/>
          <p:nvPr/>
        </p:nvSpPr>
        <p:spPr>
          <a:xfrm>
            <a:off x="2590800" y="2667000"/>
            <a:ext cx="457200" cy="457200"/>
          </a:xfrm>
          <a:prstGeom prst="mathPlus">
            <a:avLst>
              <a:gd fmla="val 23520" name="adj1"/>
            </a:avLst>
          </a:prstGeom>
          <a:solidFill>
            <a:schemeClr val="accent1"/>
          </a:solidFill>
          <a:ln cap="flat" cmpd="sng" w="10000">
            <a:solidFill>
              <a:schemeClr val="accen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1" name="Google Shape;681;p45"/>
          <p:cNvSpPr txBox="1"/>
          <p:nvPr/>
        </p:nvSpPr>
        <p:spPr>
          <a:xfrm>
            <a:off x="2133600" y="3200400"/>
            <a:ext cx="13716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wentieth Century"/>
                <a:ea typeface="Twentieth Century"/>
                <a:cs typeface="Twentieth Century"/>
                <a:sym typeface="Twentieth Century"/>
              </a:rPr>
              <a:t>Investasi oleh Pemilik</a:t>
            </a:r>
            <a:endParaRPr sz="1800">
              <a:solidFill>
                <a:schemeClr val="dk1"/>
              </a:solidFill>
              <a:latin typeface="Twentieth Century"/>
              <a:ea typeface="Twentieth Century"/>
              <a:cs typeface="Twentieth Century"/>
              <a:sym typeface="Twentieth Century"/>
            </a:endParaRPr>
          </a:p>
        </p:txBody>
      </p:sp>
      <p:sp>
        <p:nvSpPr>
          <p:cNvPr id="682" name="Google Shape;682;p45"/>
          <p:cNvSpPr/>
          <p:nvPr/>
        </p:nvSpPr>
        <p:spPr>
          <a:xfrm>
            <a:off x="4114800" y="2743200"/>
            <a:ext cx="533400" cy="228600"/>
          </a:xfrm>
          <a:prstGeom prst="mathMinus">
            <a:avLst>
              <a:gd fmla="val 23520" name="adj1"/>
            </a:avLst>
          </a:prstGeom>
          <a:solidFill>
            <a:schemeClr val="accent1"/>
          </a:solidFill>
          <a:ln cap="flat" cmpd="sng" w="10000">
            <a:solidFill>
              <a:schemeClr val="accen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3" name="Google Shape;683;p45"/>
          <p:cNvSpPr txBox="1"/>
          <p:nvPr/>
        </p:nvSpPr>
        <p:spPr>
          <a:xfrm>
            <a:off x="3733800" y="3163669"/>
            <a:ext cx="16002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wentieth Century"/>
                <a:ea typeface="Twentieth Century"/>
                <a:cs typeface="Twentieth Century"/>
                <a:sym typeface="Twentieth Century"/>
              </a:rPr>
              <a:t>Prive (Penarikan) Pemilik</a:t>
            </a:r>
            <a:endParaRPr sz="1800">
              <a:solidFill>
                <a:schemeClr val="dk1"/>
              </a:solidFill>
              <a:latin typeface="Twentieth Century"/>
              <a:ea typeface="Twentieth Century"/>
              <a:cs typeface="Twentieth Century"/>
              <a:sym typeface="Twentieth Century"/>
            </a:endParaRPr>
          </a:p>
        </p:txBody>
      </p:sp>
      <p:sp>
        <p:nvSpPr>
          <p:cNvPr id="684" name="Google Shape;684;p45"/>
          <p:cNvSpPr/>
          <p:nvPr/>
        </p:nvSpPr>
        <p:spPr>
          <a:xfrm>
            <a:off x="5638800" y="2667000"/>
            <a:ext cx="457200" cy="457200"/>
          </a:xfrm>
          <a:prstGeom prst="mathPlus">
            <a:avLst>
              <a:gd fmla="val 23520" name="adj1"/>
            </a:avLst>
          </a:prstGeom>
          <a:solidFill>
            <a:schemeClr val="accent1"/>
          </a:solidFill>
          <a:ln cap="flat" cmpd="sng" w="10000">
            <a:solidFill>
              <a:schemeClr val="accen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5" name="Google Shape;685;p45"/>
          <p:cNvSpPr txBox="1"/>
          <p:nvPr/>
        </p:nvSpPr>
        <p:spPr>
          <a:xfrm>
            <a:off x="5257800" y="3276600"/>
            <a:ext cx="1371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wentieth Century"/>
                <a:ea typeface="Twentieth Century"/>
                <a:cs typeface="Twentieth Century"/>
                <a:sym typeface="Twentieth Century"/>
              </a:rPr>
              <a:t>Pendapatan</a:t>
            </a:r>
            <a:endParaRPr sz="1800">
              <a:solidFill>
                <a:schemeClr val="dk1"/>
              </a:solidFill>
              <a:latin typeface="Twentieth Century"/>
              <a:ea typeface="Twentieth Century"/>
              <a:cs typeface="Twentieth Century"/>
              <a:sym typeface="Twentieth Century"/>
            </a:endParaRPr>
          </a:p>
        </p:txBody>
      </p:sp>
      <p:sp>
        <p:nvSpPr>
          <p:cNvPr id="686" name="Google Shape;686;p45"/>
          <p:cNvSpPr/>
          <p:nvPr/>
        </p:nvSpPr>
        <p:spPr>
          <a:xfrm>
            <a:off x="6858000" y="2743200"/>
            <a:ext cx="533400" cy="228600"/>
          </a:xfrm>
          <a:prstGeom prst="mathMinus">
            <a:avLst>
              <a:gd fmla="val 23520" name="adj1"/>
            </a:avLst>
          </a:prstGeom>
          <a:solidFill>
            <a:schemeClr val="accent1"/>
          </a:solidFill>
          <a:ln cap="flat" cmpd="sng" w="10000">
            <a:solidFill>
              <a:schemeClr val="accen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7" name="Google Shape;687;p45"/>
          <p:cNvSpPr txBox="1"/>
          <p:nvPr/>
        </p:nvSpPr>
        <p:spPr>
          <a:xfrm>
            <a:off x="6553200" y="3276600"/>
            <a:ext cx="1371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wentieth Century"/>
                <a:ea typeface="Twentieth Century"/>
                <a:cs typeface="Twentieth Century"/>
                <a:sym typeface="Twentieth Century"/>
              </a:rPr>
              <a:t>Beban</a:t>
            </a:r>
            <a:endParaRPr sz="1800">
              <a:solidFill>
                <a:schemeClr val="dk1"/>
              </a:solidFill>
              <a:latin typeface="Twentieth Century"/>
              <a:ea typeface="Twentieth Century"/>
              <a:cs typeface="Twentieth Century"/>
              <a:sym typeface="Twentieth Century"/>
            </a:endParaRPr>
          </a:p>
        </p:txBody>
      </p:sp>
      <p:sp>
        <p:nvSpPr>
          <p:cNvPr id="688" name="Google Shape;688;p45"/>
          <p:cNvSpPr/>
          <p:nvPr/>
        </p:nvSpPr>
        <p:spPr>
          <a:xfrm rot="5400000">
            <a:off x="6229350" y="3105150"/>
            <a:ext cx="800100" cy="1828800"/>
          </a:xfrm>
          <a:prstGeom prst="rightBrace">
            <a:avLst>
              <a:gd fmla="val 8333" name="adj1"/>
              <a:gd fmla="val 50000" name="adj2"/>
            </a:avLst>
          </a:prstGeom>
          <a:noFill/>
          <a:ln cap="flat" cmpd="sng" w="63500">
            <a:solidFill>
              <a:schemeClr val="accen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689" name="Google Shape;689;p45"/>
          <p:cNvSpPr txBox="1"/>
          <p:nvPr/>
        </p:nvSpPr>
        <p:spPr>
          <a:xfrm>
            <a:off x="5867400" y="4572000"/>
            <a:ext cx="16002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Twentieth Century"/>
                <a:ea typeface="Twentieth Century"/>
                <a:cs typeface="Twentieth Century"/>
                <a:sym typeface="Twentieth Century"/>
              </a:rPr>
              <a:t>Laba (Rugi) Neto</a:t>
            </a:r>
            <a:endParaRPr sz="1800">
              <a:solidFill>
                <a:schemeClr val="dk1"/>
              </a:solidFill>
              <a:latin typeface="Twentieth Century"/>
              <a:ea typeface="Twentieth Century"/>
              <a:cs typeface="Twentieth Century"/>
              <a:sym typeface="Twentieth Century"/>
            </a:endParaRPr>
          </a:p>
        </p:txBody>
      </p:sp>
      <p:cxnSp>
        <p:nvCxnSpPr>
          <p:cNvPr id="690" name="Google Shape;690;p45"/>
          <p:cNvCxnSpPr/>
          <p:nvPr/>
        </p:nvCxnSpPr>
        <p:spPr>
          <a:xfrm>
            <a:off x="2209800" y="2438400"/>
            <a:ext cx="5562600" cy="0"/>
          </a:xfrm>
          <a:prstGeom prst="straightConnector1">
            <a:avLst/>
          </a:prstGeom>
          <a:noFill/>
          <a:ln cap="flat" cmpd="sng" w="63500">
            <a:solidFill>
              <a:schemeClr val="accent1"/>
            </a:solidFill>
            <a:prstDash val="solid"/>
            <a:round/>
            <a:headEnd len="sm" w="sm" type="none"/>
            <a:tailEnd len="sm" w="sm" type="none"/>
          </a:ln>
          <a:effectLst>
            <a:outerShdw blurRad="38100" rotWithShape="0" dir="5400000" dist="30000">
              <a:srgbClr val="000000">
                <a:alpha val="44705"/>
              </a:srgbClr>
            </a:outerShdw>
          </a:effectLst>
        </p:spPr>
      </p:cxnSp>
      <p:sp>
        <p:nvSpPr>
          <p:cNvPr id="691" name="Google Shape;691;p45"/>
          <p:cNvSpPr txBox="1"/>
          <p:nvPr/>
        </p:nvSpPr>
        <p:spPr>
          <a:xfrm>
            <a:off x="3733800" y="1962090"/>
            <a:ext cx="25908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Twentieth Century"/>
                <a:ea typeface="Twentieth Century"/>
                <a:cs typeface="Twentieth Century"/>
                <a:sym typeface="Twentieth Century"/>
              </a:rPr>
              <a:t>Ekuitas Pemilik</a:t>
            </a:r>
            <a:endParaRPr b="1" sz="2400">
              <a:solidFill>
                <a:srgbClr val="0070C0"/>
              </a:solidFill>
              <a:latin typeface="Twentieth Century"/>
              <a:ea typeface="Twentieth Century"/>
              <a:cs typeface="Twentieth Century"/>
              <a:sym typeface="Twentieth Centur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4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Rangkuman</a:t>
            </a:r>
            <a:endParaRPr sz="4000"/>
          </a:p>
        </p:txBody>
      </p:sp>
      <p:sp>
        <p:nvSpPr>
          <p:cNvPr id="697" name="Google Shape;697;p46"/>
          <p:cNvSpPr/>
          <p:nvPr/>
        </p:nvSpPr>
        <p:spPr>
          <a:xfrm>
            <a:off x="0" y="1676400"/>
            <a:ext cx="9144000" cy="5909310"/>
          </a:xfrm>
          <a:prstGeom prst="rect">
            <a:avLst/>
          </a:prstGeom>
          <a:noFill/>
          <a:ln>
            <a:noFill/>
          </a:ln>
        </p:spPr>
        <p:txBody>
          <a:bodyPr anchorCtr="0" anchor="t" bIns="45700" lIns="91425" spcFirstLastPara="1" rIns="91425" wrap="square" tIns="45700">
            <a:spAutoFit/>
          </a:bodyPr>
          <a:lstStyle/>
          <a:p>
            <a:pPr indent="0" lvl="0" marL="114300" marR="0" rtl="0" algn="just">
              <a:spcBef>
                <a:spcPts val="0"/>
              </a:spcBef>
              <a:spcAft>
                <a:spcPts val="0"/>
              </a:spcAft>
              <a:buClr>
                <a:schemeClr val="dk1"/>
              </a:buClr>
              <a:buSzPts val="2400"/>
              <a:buFont typeface="Twentieth Century"/>
              <a:buNone/>
            </a:pPr>
            <a:r>
              <a:rPr b="1" lang="en-US" sz="2400">
                <a:solidFill>
                  <a:schemeClr val="dk1"/>
                </a:solidFill>
                <a:latin typeface="Twentieth Century"/>
                <a:ea typeface="Twentieth Century"/>
                <a:cs typeface="Twentieth Century"/>
                <a:sym typeface="Twentieth Century"/>
              </a:rPr>
              <a:t>Perhatikan hal-hal berikut.</a:t>
            </a:r>
            <a:endParaRPr sz="2400">
              <a:solidFill>
                <a:schemeClr val="dk1"/>
              </a:solidFill>
              <a:latin typeface="Twentieth Century"/>
              <a:ea typeface="Twentieth Century"/>
              <a:cs typeface="Twentieth Century"/>
              <a:sym typeface="Twentieth Century"/>
            </a:endParaRPr>
          </a:p>
          <a:p>
            <a:pPr indent="-514350" lvl="0" marL="514350" marR="0" rtl="0" algn="just">
              <a:spcBef>
                <a:spcPts val="0"/>
              </a:spcBef>
              <a:spcAft>
                <a:spcPts val="0"/>
              </a:spcAft>
              <a:buClr>
                <a:schemeClr val="dk1"/>
              </a:buClr>
              <a:buSzPts val="2400"/>
              <a:buFont typeface="Twentieth Century"/>
              <a:buAutoNum type="arabicPeriod"/>
            </a:pPr>
            <a:r>
              <a:rPr lang="en-US" sz="2400">
                <a:solidFill>
                  <a:schemeClr val="dk1"/>
                </a:solidFill>
                <a:latin typeface="Twentieth Century"/>
                <a:ea typeface="Twentieth Century"/>
                <a:cs typeface="Twentieth Century"/>
                <a:sym typeface="Twentieth Century"/>
              </a:rPr>
              <a:t>Pengaruh dari setiap transaksi adalah meningkatkan atau menurunkan satu atau lebih elemen persamaan akuntansi.</a:t>
            </a:r>
            <a:endParaRPr/>
          </a:p>
          <a:p>
            <a:pPr indent="-514350" lvl="0" marL="514350" marR="0" rtl="0" algn="just">
              <a:spcBef>
                <a:spcPts val="0"/>
              </a:spcBef>
              <a:spcAft>
                <a:spcPts val="0"/>
              </a:spcAft>
              <a:buClr>
                <a:schemeClr val="dk1"/>
              </a:buClr>
              <a:buSzPts val="2400"/>
              <a:buFont typeface="Twentieth Century"/>
              <a:buAutoNum type="arabicPeriod"/>
            </a:pPr>
            <a:r>
              <a:rPr lang="en-US" sz="2400">
                <a:solidFill>
                  <a:schemeClr val="dk1"/>
                </a:solidFill>
                <a:latin typeface="Twentieth Century"/>
                <a:ea typeface="Twentieth Century"/>
                <a:cs typeface="Twentieth Century"/>
                <a:sym typeface="Twentieth Century"/>
              </a:rPr>
              <a:t>Dua sisi persamaan akuntansi harus berjumlah sama.</a:t>
            </a:r>
            <a:endParaRPr/>
          </a:p>
          <a:p>
            <a:pPr indent="-514350" lvl="0" marL="514350" marR="0" rtl="0" algn="just">
              <a:spcBef>
                <a:spcPts val="0"/>
              </a:spcBef>
              <a:spcAft>
                <a:spcPts val="0"/>
              </a:spcAft>
              <a:buClr>
                <a:schemeClr val="dk1"/>
              </a:buClr>
              <a:buSzPts val="2400"/>
              <a:buFont typeface="Twentieth Century"/>
              <a:buAutoNum type="arabicPeriod"/>
            </a:pPr>
            <a:r>
              <a:rPr lang="en-US" sz="2400">
                <a:solidFill>
                  <a:schemeClr val="dk1"/>
                </a:solidFill>
                <a:latin typeface="Twentieth Century"/>
                <a:ea typeface="Twentieth Century"/>
                <a:cs typeface="Twentieth Century"/>
                <a:sym typeface="Twentieth Century"/>
              </a:rPr>
              <a:t>Ekuitas pemilik akan naik sebesar jumlah investasi pemilik, dan turun jika terjadi penarikan modal oleh pemilik. Selain itu, ekuitas pemilik juga naik karena pendapatan, dan turun karena beban.</a:t>
            </a:r>
            <a:endParaRPr/>
          </a:p>
          <a:p>
            <a:pPr indent="-463550" lvl="0" marL="46355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47"/>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000"/>
              <a:buFont typeface="Open Sans Light"/>
              <a:buNone/>
            </a:pPr>
            <a:r>
              <a:rPr b="1" lang="en-US" sz="3000"/>
              <a:t>Ringkasan Persamaan Akuntansi SolusiNet</a:t>
            </a:r>
            <a:endParaRPr sz="3000"/>
          </a:p>
        </p:txBody>
      </p:sp>
      <p:pic>
        <p:nvPicPr>
          <p:cNvPr id="703" name="Google Shape;703;p47"/>
          <p:cNvPicPr preferRelativeResize="0"/>
          <p:nvPr/>
        </p:nvPicPr>
        <p:blipFill rotWithShape="1">
          <a:blip r:embed="rId3">
            <a:alphaModFix/>
          </a:blip>
          <a:srcRect b="0" l="0" r="0" t="0"/>
          <a:stretch/>
        </p:blipFill>
        <p:spPr>
          <a:xfrm>
            <a:off x="152400" y="1862632"/>
            <a:ext cx="8839200" cy="430956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4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Laporan Keuangan (slide 1 dari 3)</a:t>
            </a:r>
            <a:endParaRPr sz="4000"/>
          </a:p>
        </p:txBody>
      </p:sp>
      <p:sp>
        <p:nvSpPr>
          <p:cNvPr id="709" name="Google Shape;709;p48"/>
          <p:cNvSpPr/>
          <p:nvPr/>
        </p:nvSpPr>
        <p:spPr>
          <a:xfrm>
            <a:off x="0" y="1676400"/>
            <a:ext cx="9144000" cy="4154984"/>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Setelah transaksi dicatat dan dirangkum, laporan kemudian disiapkan bagi pengguna. Laporan akuntansi menyediakan informasi yang disebut laporan keuangan.</a:t>
            </a:r>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grpSp>
        <p:nvGrpSpPr>
          <p:cNvPr id="710" name="Google Shape;710;p48"/>
          <p:cNvGrpSpPr/>
          <p:nvPr/>
        </p:nvGrpSpPr>
        <p:grpSpPr>
          <a:xfrm>
            <a:off x="613451" y="2794000"/>
            <a:ext cx="7688496" cy="4064000"/>
            <a:chOff x="3851" y="0"/>
            <a:chExt cx="7688496" cy="4064000"/>
          </a:xfrm>
        </p:grpSpPr>
        <p:sp>
          <p:nvSpPr>
            <p:cNvPr id="711" name="Google Shape;711;p48"/>
            <p:cNvSpPr/>
            <p:nvPr/>
          </p:nvSpPr>
          <p:spPr>
            <a:xfrm>
              <a:off x="577214" y="0"/>
              <a:ext cx="6541770" cy="4064000"/>
            </a:xfrm>
            <a:prstGeom prst="rightArrow">
              <a:avLst>
                <a:gd fmla="val 50000" name="adj1"/>
                <a:gd fmla="val 5000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8"/>
            <p:cNvSpPr/>
            <p:nvPr/>
          </p:nvSpPr>
          <p:spPr>
            <a:xfrm>
              <a:off x="3851" y="1219199"/>
              <a:ext cx="1852649" cy="16256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8"/>
            <p:cNvSpPr txBox="1"/>
            <p:nvPr/>
          </p:nvSpPr>
          <p:spPr>
            <a:xfrm>
              <a:off x="3851" y="1219199"/>
              <a:ext cx="1852649" cy="1625600"/>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lang="en-US" sz="2900">
                  <a:solidFill>
                    <a:schemeClr val="lt1"/>
                  </a:solidFill>
                  <a:latin typeface="Twentieth Century"/>
                  <a:ea typeface="Twentieth Century"/>
                  <a:cs typeface="Twentieth Century"/>
                  <a:sym typeface="Twentieth Century"/>
                </a:rPr>
                <a:t>Laporan Laba Rugi</a:t>
              </a:r>
              <a:endParaRPr sz="2900">
                <a:solidFill>
                  <a:schemeClr val="lt1"/>
                </a:solidFill>
                <a:latin typeface="Twentieth Century"/>
                <a:ea typeface="Twentieth Century"/>
                <a:cs typeface="Twentieth Century"/>
                <a:sym typeface="Twentieth Century"/>
              </a:endParaRPr>
            </a:p>
          </p:txBody>
        </p:sp>
        <p:sp>
          <p:nvSpPr>
            <p:cNvPr id="714" name="Google Shape;714;p48"/>
            <p:cNvSpPr/>
            <p:nvPr/>
          </p:nvSpPr>
          <p:spPr>
            <a:xfrm>
              <a:off x="1949134" y="1219199"/>
              <a:ext cx="1852649" cy="16256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8"/>
            <p:cNvSpPr txBox="1"/>
            <p:nvPr/>
          </p:nvSpPr>
          <p:spPr>
            <a:xfrm>
              <a:off x="1949134" y="1219199"/>
              <a:ext cx="1852649" cy="1625600"/>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lang="en-US" sz="2900">
                  <a:solidFill>
                    <a:schemeClr val="lt1"/>
                  </a:solidFill>
                  <a:latin typeface="Twentieth Century"/>
                  <a:ea typeface="Twentieth Century"/>
                  <a:cs typeface="Twentieth Century"/>
                  <a:sym typeface="Twentieth Century"/>
                </a:rPr>
                <a:t>Laporan Ekuitas Pemilik</a:t>
              </a:r>
              <a:endParaRPr sz="2900">
                <a:solidFill>
                  <a:schemeClr val="lt1"/>
                </a:solidFill>
                <a:latin typeface="Twentieth Century"/>
                <a:ea typeface="Twentieth Century"/>
                <a:cs typeface="Twentieth Century"/>
                <a:sym typeface="Twentieth Century"/>
              </a:endParaRPr>
            </a:p>
          </p:txBody>
        </p:sp>
        <p:sp>
          <p:nvSpPr>
            <p:cNvPr id="716" name="Google Shape;716;p48"/>
            <p:cNvSpPr/>
            <p:nvPr/>
          </p:nvSpPr>
          <p:spPr>
            <a:xfrm>
              <a:off x="3894416" y="1219199"/>
              <a:ext cx="1852649" cy="16256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8"/>
            <p:cNvSpPr txBox="1"/>
            <p:nvPr/>
          </p:nvSpPr>
          <p:spPr>
            <a:xfrm>
              <a:off x="3894416" y="1219199"/>
              <a:ext cx="1852649" cy="1625600"/>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lang="en-US" sz="2900">
                  <a:solidFill>
                    <a:schemeClr val="lt1"/>
                  </a:solidFill>
                  <a:latin typeface="Twentieth Century"/>
                  <a:ea typeface="Twentieth Century"/>
                  <a:cs typeface="Twentieth Century"/>
                  <a:sym typeface="Twentieth Century"/>
                </a:rPr>
                <a:t>Laporan Posisi Keuangan</a:t>
              </a:r>
              <a:endParaRPr sz="2900">
                <a:solidFill>
                  <a:schemeClr val="lt1"/>
                </a:solidFill>
                <a:latin typeface="Twentieth Century"/>
                <a:ea typeface="Twentieth Century"/>
                <a:cs typeface="Twentieth Century"/>
                <a:sym typeface="Twentieth Century"/>
              </a:endParaRPr>
            </a:p>
          </p:txBody>
        </p:sp>
        <p:sp>
          <p:nvSpPr>
            <p:cNvPr id="718" name="Google Shape;718;p48"/>
            <p:cNvSpPr/>
            <p:nvPr/>
          </p:nvSpPr>
          <p:spPr>
            <a:xfrm>
              <a:off x="5839698" y="1219199"/>
              <a:ext cx="1852649" cy="16256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8"/>
            <p:cNvSpPr txBox="1"/>
            <p:nvPr/>
          </p:nvSpPr>
          <p:spPr>
            <a:xfrm>
              <a:off x="5839698" y="1219199"/>
              <a:ext cx="1852649" cy="1625600"/>
            </a:xfrm>
            <a:prstGeom prst="rect">
              <a:avLst/>
            </a:prstGeom>
            <a:noFill/>
            <a:ln>
              <a:noFill/>
            </a:ln>
          </p:spPr>
          <p:txBody>
            <a:bodyPr anchorCtr="0" anchor="ctr" bIns="110475" lIns="110475" spcFirstLastPara="1" rIns="110475" wrap="square" tIns="110475">
              <a:noAutofit/>
            </a:bodyPr>
            <a:lstStyle/>
            <a:p>
              <a:pPr indent="0" lvl="0" marL="0" marR="0" rtl="0" algn="ctr">
                <a:lnSpc>
                  <a:spcPct val="90000"/>
                </a:lnSpc>
                <a:spcBef>
                  <a:spcPts val="0"/>
                </a:spcBef>
                <a:spcAft>
                  <a:spcPts val="0"/>
                </a:spcAft>
                <a:buNone/>
              </a:pPr>
              <a:r>
                <a:rPr lang="en-US" sz="2900">
                  <a:solidFill>
                    <a:schemeClr val="lt1"/>
                  </a:solidFill>
                  <a:latin typeface="Twentieth Century"/>
                  <a:ea typeface="Twentieth Century"/>
                  <a:cs typeface="Twentieth Century"/>
                  <a:sym typeface="Twentieth Century"/>
                </a:rPr>
                <a:t>Laporan Arus Kas</a:t>
              </a:r>
              <a:endParaRPr sz="29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49"/>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Laporan Keuangan (slide 2 dari 3)</a:t>
            </a:r>
            <a:endParaRPr sz="4000"/>
          </a:p>
        </p:txBody>
      </p:sp>
      <p:pic>
        <p:nvPicPr>
          <p:cNvPr id="725" name="Google Shape;725;p49"/>
          <p:cNvPicPr preferRelativeResize="0"/>
          <p:nvPr/>
        </p:nvPicPr>
        <p:blipFill rotWithShape="1">
          <a:blip r:embed="rId3">
            <a:alphaModFix/>
          </a:blip>
          <a:srcRect b="0" l="0" r="0" t="0"/>
          <a:stretch/>
        </p:blipFill>
        <p:spPr>
          <a:xfrm>
            <a:off x="533400" y="1981200"/>
            <a:ext cx="8114913" cy="3200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70C0"/>
              </a:buClr>
              <a:buSzPct val="100000"/>
              <a:buFont typeface="Open Sans Light"/>
              <a:buNone/>
            </a:pPr>
            <a:r>
              <a:rPr b="1" lang="en-US" sz="3600"/>
              <a:t>Sifat Dasar Perusahaan dan Akuntansi </a:t>
            </a:r>
            <a:br>
              <a:rPr b="1" lang="en-US" sz="3600"/>
            </a:br>
            <a:r>
              <a:rPr b="1" lang="en-US" sz="3600"/>
              <a:t>(slide 1 dari 2)</a:t>
            </a:r>
            <a:r>
              <a:rPr b="1" lang="en-US"/>
              <a:t> </a:t>
            </a:r>
            <a:endParaRPr/>
          </a:p>
        </p:txBody>
      </p:sp>
      <p:grpSp>
        <p:nvGrpSpPr>
          <p:cNvPr id="269" name="Google Shape;269;p5"/>
          <p:cNvGrpSpPr/>
          <p:nvPr/>
        </p:nvGrpSpPr>
        <p:grpSpPr>
          <a:xfrm>
            <a:off x="462125" y="387573"/>
            <a:ext cx="7924800" cy="7530654"/>
            <a:chOff x="0" y="-1365027"/>
            <a:chExt cx="7924800" cy="7530654"/>
          </a:xfrm>
        </p:grpSpPr>
        <p:sp>
          <p:nvSpPr>
            <p:cNvPr id="270" name="Google Shape;270;p5"/>
            <p:cNvSpPr/>
            <p:nvPr/>
          </p:nvSpPr>
          <p:spPr>
            <a:xfrm rot="5400000">
              <a:off x="4452184" y="-1365027"/>
              <a:ext cx="1873359" cy="5071872"/>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txBox="1"/>
            <p:nvPr/>
          </p:nvSpPr>
          <p:spPr>
            <a:xfrm rot="10800000">
              <a:off x="4452184" y="-1365027"/>
              <a:ext cx="1873359" cy="5071872"/>
            </a:xfrm>
            <a:prstGeom prst="rect">
              <a:avLst/>
            </a:prstGeom>
            <a:noFill/>
            <a:ln>
              <a:noFill/>
            </a:ln>
          </p:spPr>
          <p:txBody>
            <a:bodyPr anchorCtr="0" anchor="ctr" bIns="49525" lIns="99050" spcFirstLastPara="1" rIns="99050" wrap="square" tIns="49525">
              <a:noAutofit/>
            </a:bodyPr>
            <a:lstStyle/>
            <a:p>
              <a:pPr indent="-228600" lvl="1" marL="228600" marR="0" rtl="0" algn="l">
                <a:lnSpc>
                  <a:spcPct val="90000"/>
                </a:lnSpc>
                <a:spcBef>
                  <a:spcPts val="0"/>
                </a:spcBef>
                <a:spcAft>
                  <a:spcPts val="0"/>
                </a:spcAft>
                <a:buClr>
                  <a:schemeClr val="dk1"/>
                </a:buClr>
                <a:buSzPts val="2600"/>
                <a:buFont typeface="Twentieth Century"/>
                <a:buChar char="•"/>
              </a:pPr>
              <a:r>
                <a:rPr b="0" i="0" lang="en-US" sz="2600" u="none" cap="none" strike="noStrike">
                  <a:solidFill>
                    <a:schemeClr val="dk1"/>
                  </a:solidFill>
                  <a:latin typeface="Twentieth Century"/>
                  <a:ea typeface="Twentieth Century"/>
                  <a:cs typeface="Twentieth Century"/>
                  <a:sym typeface="Twentieth Century"/>
                </a:rPr>
                <a:t>Mengubah (menggabungkan dan memproses) sumber daya dasar (</a:t>
              </a:r>
              <a:r>
                <a:rPr b="0" i="1" lang="en-US" sz="2600" u="none" cap="none" strike="noStrike">
                  <a:solidFill>
                    <a:schemeClr val="dk1"/>
                  </a:solidFill>
                  <a:latin typeface="Twentieth Century"/>
                  <a:ea typeface="Twentieth Century"/>
                  <a:cs typeface="Twentieth Century"/>
                  <a:sym typeface="Twentieth Century"/>
                </a:rPr>
                <a:t>input</a:t>
              </a:r>
              <a:r>
                <a:rPr b="0" i="0" lang="en-US" sz="2600" u="none" cap="none" strike="noStrike">
                  <a:solidFill>
                    <a:schemeClr val="dk1"/>
                  </a:solidFill>
                  <a:latin typeface="Twentieth Century"/>
                  <a:ea typeface="Twentieth Century"/>
                  <a:cs typeface="Twentieth Century"/>
                  <a:sym typeface="Twentieth Century"/>
                </a:rPr>
                <a:t>) untuk menyediakan barang dan jasa (</a:t>
              </a:r>
              <a:r>
                <a:rPr b="0" i="1" lang="en-US" sz="2600" u="none" cap="none" strike="noStrike">
                  <a:solidFill>
                    <a:schemeClr val="dk1"/>
                  </a:solidFill>
                  <a:latin typeface="Twentieth Century"/>
                  <a:ea typeface="Twentieth Century"/>
                  <a:cs typeface="Twentieth Century"/>
                  <a:sym typeface="Twentieth Century"/>
                </a:rPr>
                <a:t>output</a:t>
              </a:r>
              <a:r>
                <a:rPr b="0" i="0" lang="en-US" sz="2600" u="none" cap="none" strike="noStrike">
                  <a:solidFill>
                    <a:schemeClr val="dk1"/>
                  </a:solidFill>
                  <a:latin typeface="Twentieth Century"/>
                  <a:ea typeface="Twentieth Century"/>
                  <a:cs typeface="Twentieth Century"/>
                  <a:sym typeface="Twentieth Century"/>
                </a:rPr>
                <a:t>) untuk pelanggan</a:t>
              </a:r>
              <a:endParaRPr b="0" i="0" sz="2600" u="none" cap="none" strike="noStrike">
                <a:solidFill>
                  <a:schemeClr val="dk1"/>
                </a:solidFill>
                <a:latin typeface="Twentieth Century"/>
                <a:ea typeface="Twentieth Century"/>
                <a:cs typeface="Twentieth Century"/>
                <a:sym typeface="Twentieth Century"/>
              </a:endParaRPr>
            </a:p>
          </p:txBody>
        </p:sp>
        <p:sp>
          <p:nvSpPr>
            <p:cNvPr id="272" name="Google Shape;272;p5"/>
            <p:cNvSpPr/>
            <p:nvPr/>
          </p:nvSpPr>
          <p:spPr>
            <a:xfrm>
              <a:off x="0" y="58"/>
              <a:ext cx="2852928" cy="2341698"/>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txBox="1"/>
            <p:nvPr/>
          </p:nvSpPr>
          <p:spPr>
            <a:xfrm>
              <a:off x="0" y="58"/>
              <a:ext cx="2852928" cy="2341698"/>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None/>
              </a:pPr>
              <a:r>
                <a:rPr lang="en-US" sz="3900">
                  <a:solidFill>
                    <a:schemeClr val="lt1"/>
                  </a:solidFill>
                  <a:latin typeface="Twentieth Century"/>
                  <a:ea typeface="Twentieth Century"/>
                  <a:cs typeface="Twentieth Century"/>
                  <a:sym typeface="Twentieth Century"/>
                </a:rPr>
                <a:t>Perusahaan</a:t>
              </a:r>
              <a:endParaRPr sz="3900">
                <a:solidFill>
                  <a:schemeClr val="lt1"/>
                </a:solidFill>
                <a:latin typeface="Twentieth Century"/>
                <a:ea typeface="Twentieth Century"/>
                <a:cs typeface="Twentieth Century"/>
                <a:sym typeface="Twentieth Century"/>
              </a:endParaRPr>
            </a:p>
          </p:txBody>
        </p:sp>
        <p:sp>
          <p:nvSpPr>
            <p:cNvPr id="274" name="Google Shape;274;p5"/>
            <p:cNvSpPr/>
            <p:nvPr/>
          </p:nvSpPr>
          <p:spPr>
            <a:xfrm rot="5400000">
              <a:off x="4452184" y="1093755"/>
              <a:ext cx="1873359" cy="5071872"/>
            </a:xfrm>
            <a:prstGeom prst="round2SameRect">
              <a:avLst>
                <a:gd fmla="val 16667" name="adj1"/>
                <a:gd fmla="val 0" name="adj2"/>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txBox="1"/>
            <p:nvPr/>
          </p:nvSpPr>
          <p:spPr>
            <a:xfrm rot="10800000">
              <a:off x="4452184" y="1093755"/>
              <a:ext cx="1873359" cy="5071872"/>
            </a:xfrm>
            <a:prstGeom prst="rect">
              <a:avLst/>
            </a:prstGeom>
            <a:noFill/>
            <a:ln>
              <a:noFill/>
            </a:ln>
          </p:spPr>
          <p:txBody>
            <a:bodyPr anchorCtr="0" anchor="ctr" bIns="49525" lIns="99050" spcFirstLastPara="1" rIns="99050" wrap="square" tIns="49525">
              <a:noAutofit/>
            </a:bodyPr>
            <a:lstStyle/>
            <a:p>
              <a:pPr indent="-228600" lvl="1" marL="228600" marR="0" rtl="0" algn="l">
                <a:lnSpc>
                  <a:spcPct val="90000"/>
                </a:lnSpc>
                <a:spcBef>
                  <a:spcPts val="0"/>
                </a:spcBef>
                <a:spcAft>
                  <a:spcPts val="0"/>
                </a:spcAft>
                <a:buClr>
                  <a:schemeClr val="dk1"/>
                </a:buClr>
                <a:buSzPts val="2600"/>
                <a:buFont typeface="Twentieth Century"/>
                <a:buChar char="•"/>
              </a:pPr>
              <a:r>
                <a:rPr b="0" i="0" lang="en-US" sz="2600" u="none" cap="none" strike="noStrike">
                  <a:solidFill>
                    <a:schemeClr val="dk1"/>
                  </a:solidFill>
                  <a:latin typeface="Twentieth Century"/>
                  <a:ea typeface="Twentieth Century"/>
                  <a:cs typeface="Twentieth Century"/>
                  <a:sym typeface="Twentieth Century"/>
                </a:rPr>
                <a:t>Mencari keuntungan</a:t>
              </a:r>
              <a:endParaRPr b="0" i="0" sz="2600" u="none" cap="none" strike="noStrike">
                <a:solidFill>
                  <a:schemeClr val="dk1"/>
                </a:solidFill>
                <a:latin typeface="Twentieth Century"/>
                <a:ea typeface="Twentieth Century"/>
                <a:cs typeface="Twentieth Century"/>
                <a:sym typeface="Twentieth Century"/>
              </a:endParaRPr>
            </a:p>
            <a:p>
              <a:pPr indent="-228600" lvl="1" marL="228600" marR="0" rtl="0" algn="l">
                <a:lnSpc>
                  <a:spcPct val="90000"/>
                </a:lnSpc>
                <a:spcBef>
                  <a:spcPts val="390"/>
                </a:spcBef>
                <a:spcAft>
                  <a:spcPts val="0"/>
                </a:spcAft>
                <a:buClr>
                  <a:schemeClr val="dk1"/>
                </a:buClr>
                <a:buSzPts val="2600"/>
                <a:buFont typeface="Twentieth Century"/>
                <a:buChar char="•"/>
              </a:pPr>
              <a:r>
                <a:rPr b="0" i="0" lang="en-US" sz="2600" u="none" cap="none" strike="noStrike">
                  <a:solidFill>
                    <a:schemeClr val="dk1"/>
                  </a:solidFill>
                  <a:latin typeface="Twentieth Century"/>
                  <a:ea typeface="Twentieth Century"/>
                  <a:cs typeface="Twentieth Century"/>
                  <a:sym typeface="Twentieth Century"/>
                </a:rPr>
                <a:t>Keuntungan = Penjualan – Beban </a:t>
              </a:r>
              <a:endParaRPr b="0" i="0" sz="2600" u="none" cap="none" strike="noStrike">
                <a:solidFill>
                  <a:schemeClr val="dk1"/>
                </a:solidFill>
                <a:latin typeface="Twentieth Century"/>
                <a:ea typeface="Twentieth Century"/>
                <a:cs typeface="Twentieth Century"/>
                <a:sym typeface="Twentieth Century"/>
              </a:endParaRPr>
            </a:p>
          </p:txBody>
        </p:sp>
        <p:sp>
          <p:nvSpPr>
            <p:cNvPr id="276" name="Google Shape;276;p5"/>
            <p:cNvSpPr/>
            <p:nvPr/>
          </p:nvSpPr>
          <p:spPr>
            <a:xfrm>
              <a:off x="0" y="2458842"/>
              <a:ext cx="2852928" cy="2341698"/>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txBox="1"/>
            <p:nvPr/>
          </p:nvSpPr>
          <p:spPr>
            <a:xfrm>
              <a:off x="0" y="2458842"/>
              <a:ext cx="2852928" cy="2341698"/>
            </a:xfrm>
            <a:prstGeom prst="rect">
              <a:avLst/>
            </a:prstGeom>
            <a:noFill/>
            <a:ln>
              <a:noFill/>
            </a:ln>
          </p:spPr>
          <p:txBody>
            <a:bodyPr anchorCtr="0" anchor="ctr" bIns="74275" lIns="148575" spcFirstLastPara="1" rIns="148575" wrap="square" tIns="74275">
              <a:noAutofit/>
            </a:bodyPr>
            <a:lstStyle/>
            <a:p>
              <a:pPr indent="0" lvl="0" marL="0" marR="0" rtl="0" algn="ctr">
                <a:lnSpc>
                  <a:spcPct val="90000"/>
                </a:lnSpc>
                <a:spcBef>
                  <a:spcPts val="0"/>
                </a:spcBef>
                <a:spcAft>
                  <a:spcPts val="0"/>
                </a:spcAft>
                <a:buNone/>
              </a:pPr>
              <a:r>
                <a:rPr lang="en-US" sz="3900">
                  <a:solidFill>
                    <a:schemeClr val="lt1"/>
                  </a:solidFill>
                  <a:latin typeface="Twentieth Century"/>
                  <a:ea typeface="Twentieth Century"/>
                  <a:cs typeface="Twentieth Century"/>
                  <a:sym typeface="Twentieth Century"/>
                </a:rPr>
                <a:t>Tujuan Perusahaan</a:t>
              </a:r>
              <a:endParaRPr sz="39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50"/>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Laporan Keuangan (slide 3 dari 3)</a:t>
            </a:r>
            <a:endParaRPr sz="4000"/>
          </a:p>
        </p:txBody>
      </p:sp>
      <p:sp>
        <p:nvSpPr>
          <p:cNvPr id="731" name="Google Shape;731;p50"/>
          <p:cNvSpPr/>
          <p:nvPr/>
        </p:nvSpPr>
        <p:spPr>
          <a:xfrm>
            <a:off x="0" y="1676400"/>
            <a:ext cx="9144000" cy="5170646"/>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Semua laporan keuangan diidentifikasikan dengan nama perusahaan, judul laporan keuangan, dan tanggal atau periode waktu.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Data yang disajikan dalam  laporan laba rugi, laporan ekuitas pemilik, dan laporan arus kas adalah untuk </a:t>
            </a:r>
            <a:r>
              <a:rPr b="1" lang="en-US" sz="2400">
                <a:solidFill>
                  <a:schemeClr val="dk1"/>
                </a:solidFill>
                <a:latin typeface="Twentieth Century"/>
                <a:ea typeface="Twentieth Century"/>
                <a:cs typeface="Twentieth Century"/>
                <a:sym typeface="Twentieth Century"/>
              </a:rPr>
              <a:t>periode waktu tertentu</a:t>
            </a:r>
            <a:r>
              <a:rPr lang="en-US" sz="2400">
                <a:solidFill>
                  <a:schemeClr val="dk1"/>
                </a:solidFill>
                <a:latin typeface="Twentieth Century"/>
                <a:ea typeface="Twentieth Century"/>
                <a:cs typeface="Twentieth Century"/>
                <a:sym typeface="Twentieth Century"/>
              </a:rPr>
              <a:t>.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Data yang  disajikan dalam laporan adalah</a:t>
            </a:r>
            <a:r>
              <a:rPr b="1" lang="en-US" sz="2400">
                <a:solidFill>
                  <a:schemeClr val="dk1"/>
                </a:solidFill>
                <a:latin typeface="Twentieth Century"/>
                <a:ea typeface="Twentieth Century"/>
                <a:cs typeface="Twentieth Century"/>
                <a:sym typeface="Twentieth Century"/>
              </a:rPr>
              <a:t> untuk tanggal tertentu</a:t>
            </a:r>
            <a:r>
              <a:rPr lang="en-US" sz="2400">
                <a:solidFill>
                  <a:schemeClr val="dk1"/>
                </a:solidFill>
                <a:latin typeface="Twentieth Century"/>
                <a:ea typeface="Twentieth Century"/>
                <a:cs typeface="Twentieth Century"/>
                <a:sym typeface="Twentieth Century"/>
              </a:rPr>
              <a:t>.</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5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Laporan Laba Rugi (slide 1 dari 2)</a:t>
            </a:r>
            <a:endParaRPr sz="3600"/>
          </a:p>
        </p:txBody>
      </p:sp>
      <p:sp>
        <p:nvSpPr>
          <p:cNvPr id="737" name="Google Shape;737;p51"/>
          <p:cNvSpPr/>
          <p:nvPr/>
        </p:nvSpPr>
        <p:spPr>
          <a:xfrm>
            <a:off x="0" y="1676400"/>
            <a:ext cx="9144000" cy="5909310"/>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Laporan laba rugi menyajikan:</a:t>
            </a:r>
            <a:endParaRPr/>
          </a:p>
          <a:p>
            <a:pPr indent="-544513" lvl="0" marL="987425" marR="0" rtl="0" algn="just">
              <a:spcBef>
                <a:spcPts val="0"/>
              </a:spcBef>
              <a:spcAft>
                <a:spcPts val="0"/>
              </a:spcAft>
              <a:buClr>
                <a:schemeClr val="dk1"/>
              </a:buClr>
              <a:buSzPts val="2400"/>
              <a:buFont typeface="Noto Sans Symbols"/>
              <a:buChar char="◆"/>
            </a:pPr>
            <a:r>
              <a:rPr b="1" lang="en-US" sz="2400">
                <a:solidFill>
                  <a:schemeClr val="dk1"/>
                </a:solidFill>
                <a:latin typeface="Twentieth Century"/>
                <a:ea typeface="Twentieth Century"/>
                <a:cs typeface="Twentieth Century"/>
                <a:sym typeface="Twentieth Century"/>
              </a:rPr>
              <a:t> pendapatan </a:t>
            </a:r>
            <a:r>
              <a:rPr lang="en-US" sz="2400">
                <a:solidFill>
                  <a:schemeClr val="dk1"/>
                </a:solidFill>
                <a:latin typeface="Twentieth Century"/>
                <a:ea typeface="Twentieth Century"/>
                <a:cs typeface="Twentieth Century"/>
                <a:sym typeface="Twentieth Century"/>
              </a:rPr>
              <a:t>dan,</a:t>
            </a:r>
            <a:endParaRPr/>
          </a:p>
          <a:p>
            <a:pPr indent="-544513" lvl="0" marL="987425" marR="0" rtl="0" algn="just">
              <a:spcBef>
                <a:spcPts val="0"/>
              </a:spcBef>
              <a:spcAft>
                <a:spcPts val="0"/>
              </a:spcAft>
              <a:buClr>
                <a:schemeClr val="dk1"/>
              </a:buClr>
              <a:buSzPts val="2400"/>
              <a:buFont typeface="Noto Sans Symbols"/>
              <a:buChar char="◆"/>
            </a:pPr>
            <a:r>
              <a:rPr b="1" lang="en-US" sz="2400">
                <a:solidFill>
                  <a:schemeClr val="dk1"/>
                </a:solidFill>
                <a:latin typeface="Twentieth Century"/>
                <a:ea typeface="Twentieth Century"/>
                <a:cs typeface="Twentieth Century"/>
                <a:sym typeface="Twentieth Century"/>
              </a:rPr>
              <a:t>beban</a:t>
            </a:r>
            <a:endParaRPr b="1" sz="2400">
              <a:solidFill>
                <a:schemeClr val="dk1"/>
              </a:solidFill>
              <a:latin typeface="Twentieth Century"/>
              <a:ea typeface="Twentieth Century"/>
              <a:cs typeface="Twentieth Century"/>
              <a:sym typeface="Twentieth Century"/>
            </a:endParaRPr>
          </a:p>
          <a:p>
            <a:pPr indent="0" lvl="0" marL="442912" marR="0" rtl="0" algn="just">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Untuk suatu periode waktu tertentu, berdasarkan pada </a:t>
            </a:r>
            <a:r>
              <a:rPr b="1" lang="en-US" sz="2400">
                <a:solidFill>
                  <a:schemeClr val="dk1"/>
                </a:solidFill>
                <a:latin typeface="Twentieth Century"/>
                <a:ea typeface="Twentieth Century"/>
                <a:cs typeface="Twentieth Century"/>
                <a:sym typeface="Twentieth Century"/>
              </a:rPr>
              <a:t>konsep pengaitan</a:t>
            </a:r>
            <a:r>
              <a:rPr lang="en-US" sz="2400">
                <a:solidFill>
                  <a:schemeClr val="dk1"/>
                </a:solidFill>
                <a:latin typeface="Twentieth Century"/>
                <a:ea typeface="Twentieth Century"/>
                <a:cs typeface="Twentieth Century"/>
                <a:sym typeface="Twentieth Century"/>
              </a:rPr>
              <a:t>. </a:t>
            </a:r>
            <a:endParaRPr sz="240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Konsep ini diterapkan dengan </a:t>
            </a:r>
            <a:r>
              <a:rPr b="1" i="1" lang="en-US" sz="2400">
                <a:solidFill>
                  <a:schemeClr val="dk1"/>
                </a:solidFill>
                <a:latin typeface="Twentieth Century"/>
                <a:ea typeface="Twentieth Century"/>
                <a:cs typeface="Twentieth Century"/>
                <a:sym typeface="Twentieth Century"/>
              </a:rPr>
              <a:t>memadankan beban dan pendapatan yang dihasilkan dalam periode terjadinya beban tersebut</a:t>
            </a:r>
            <a:r>
              <a:rPr lang="en-US" sz="2400">
                <a:solidFill>
                  <a:schemeClr val="dk1"/>
                </a:solidFill>
                <a:latin typeface="Twentieth Century"/>
                <a:ea typeface="Twentieth Century"/>
                <a:cs typeface="Twentieth Century"/>
                <a:sym typeface="Twentieth Century"/>
              </a:rPr>
              <a:t>.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5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Laporan Laba Rugi (slide 2 dari 2)</a:t>
            </a:r>
            <a:endParaRPr sz="3600"/>
          </a:p>
        </p:txBody>
      </p:sp>
      <p:sp>
        <p:nvSpPr>
          <p:cNvPr id="743" name="Google Shape;743;p52"/>
          <p:cNvSpPr/>
          <p:nvPr/>
        </p:nvSpPr>
        <p:spPr>
          <a:xfrm>
            <a:off x="228600" y="1752600"/>
            <a:ext cx="1981200" cy="15240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Twentieth Century"/>
                <a:ea typeface="Twentieth Century"/>
                <a:cs typeface="Twentieth Century"/>
                <a:sym typeface="Twentieth Century"/>
              </a:rPr>
              <a:t>Pendapatan</a:t>
            </a:r>
            <a:endParaRPr b="1" sz="2500">
              <a:solidFill>
                <a:schemeClr val="lt1"/>
              </a:solidFill>
              <a:latin typeface="Twentieth Century"/>
              <a:ea typeface="Twentieth Century"/>
              <a:cs typeface="Twentieth Century"/>
              <a:sym typeface="Twentieth Century"/>
            </a:endParaRPr>
          </a:p>
        </p:txBody>
      </p:sp>
      <p:sp>
        <p:nvSpPr>
          <p:cNvPr id="744" name="Google Shape;744;p52"/>
          <p:cNvSpPr/>
          <p:nvPr/>
        </p:nvSpPr>
        <p:spPr>
          <a:xfrm>
            <a:off x="2438400" y="2057400"/>
            <a:ext cx="544286" cy="1015663"/>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MS Gothic"/>
                <a:ea typeface="MS Gothic"/>
                <a:cs typeface="MS Gothic"/>
                <a:sym typeface="MS Gothic"/>
              </a:rPr>
              <a:t>&gt;</a:t>
            </a:r>
            <a:endParaRPr b="1" sz="6000">
              <a:solidFill>
                <a:schemeClr val="lt1"/>
              </a:solidFill>
              <a:latin typeface="Twentieth Century"/>
              <a:ea typeface="Twentieth Century"/>
              <a:cs typeface="Twentieth Century"/>
              <a:sym typeface="Twentieth Century"/>
            </a:endParaRPr>
          </a:p>
        </p:txBody>
      </p:sp>
      <p:sp>
        <p:nvSpPr>
          <p:cNvPr id="745" name="Google Shape;745;p52"/>
          <p:cNvSpPr/>
          <p:nvPr/>
        </p:nvSpPr>
        <p:spPr>
          <a:xfrm>
            <a:off x="3276600" y="1752600"/>
            <a:ext cx="1905000" cy="15240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Twentieth Century"/>
                <a:ea typeface="Twentieth Century"/>
                <a:cs typeface="Twentieth Century"/>
                <a:sym typeface="Twentieth Century"/>
              </a:rPr>
              <a:t>Beban</a:t>
            </a:r>
            <a:endParaRPr b="1" sz="2500">
              <a:solidFill>
                <a:schemeClr val="lt1"/>
              </a:solidFill>
              <a:latin typeface="Twentieth Century"/>
              <a:ea typeface="Twentieth Century"/>
              <a:cs typeface="Twentieth Century"/>
              <a:sym typeface="Twentieth Century"/>
            </a:endParaRPr>
          </a:p>
        </p:txBody>
      </p:sp>
      <p:sp>
        <p:nvSpPr>
          <p:cNvPr id="746" name="Google Shape;746;p52"/>
          <p:cNvSpPr/>
          <p:nvPr/>
        </p:nvSpPr>
        <p:spPr>
          <a:xfrm>
            <a:off x="5867400" y="2057400"/>
            <a:ext cx="508381" cy="1015663"/>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MS Gothic"/>
                <a:ea typeface="MS Gothic"/>
                <a:cs typeface="MS Gothic"/>
                <a:sym typeface="MS Gothic"/>
              </a:rPr>
              <a:t>=</a:t>
            </a:r>
            <a:endParaRPr b="1" sz="6000">
              <a:solidFill>
                <a:schemeClr val="lt1"/>
              </a:solidFill>
              <a:latin typeface="Twentieth Century"/>
              <a:ea typeface="Twentieth Century"/>
              <a:cs typeface="Twentieth Century"/>
              <a:sym typeface="Twentieth Century"/>
            </a:endParaRPr>
          </a:p>
        </p:txBody>
      </p:sp>
      <p:sp>
        <p:nvSpPr>
          <p:cNvPr id="747" name="Google Shape;747;p52"/>
          <p:cNvSpPr/>
          <p:nvPr/>
        </p:nvSpPr>
        <p:spPr>
          <a:xfrm>
            <a:off x="6477000" y="1752600"/>
            <a:ext cx="1905000" cy="15240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Twentieth Century"/>
                <a:ea typeface="Twentieth Century"/>
                <a:cs typeface="Twentieth Century"/>
                <a:sym typeface="Twentieth Century"/>
              </a:rPr>
              <a:t>Laba Neto</a:t>
            </a:r>
            <a:endParaRPr b="1" sz="2500">
              <a:solidFill>
                <a:schemeClr val="lt1"/>
              </a:solidFill>
              <a:latin typeface="Twentieth Century"/>
              <a:ea typeface="Twentieth Century"/>
              <a:cs typeface="Twentieth Century"/>
              <a:sym typeface="Twentieth Century"/>
            </a:endParaRPr>
          </a:p>
        </p:txBody>
      </p:sp>
      <p:sp>
        <p:nvSpPr>
          <p:cNvPr id="748" name="Google Shape;748;p52"/>
          <p:cNvSpPr/>
          <p:nvPr/>
        </p:nvSpPr>
        <p:spPr>
          <a:xfrm>
            <a:off x="228600" y="4648200"/>
            <a:ext cx="1981200" cy="15240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Twentieth Century"/>
                <a:ea typeface="Twentieth Century"/>
                <a:cs typeface="Twentieth Century"/>
                <a:sym typeface="Twentieth Century"/>
              </a:rPr>
              <a:t>Pendapatan</a:t>
            </a:r>
            <a:endParaRPr b="1" sz="2500">
              <a:solidFill>
                <a:schemeClr val="lt1"/>
              </a:solidFill>
              <a:latin typeface="Twentieth Century"/>
              <a:ea typeface="Twentieth Century"/>
              <a:cs typeface="Twentieth Century"/>
              <a:sym typeface="Twentieth Century"/>
            </a:endParaRPr>
          </a:p>
        </p:txBody>
      </p:sp>
      <p:sp>
        <p:nvSpPr>
          <p:cNvPr id="749" name="Google Shape;749;p52"/>
          <p:cNvSpPr/>
          <p:nvPr/>
        </p:nvSpPr>
        <p:spPr>
          <a:xfrm>
            <a:off x="3276600" y="4648200"/>
            <a:ext cx="1905000" cy="15240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Twentieth Century"/>
                <a:ea typeface="Twentieth Century"/>
                <a:cs typeface="Twentieth Century"/>
                <a:sym typeface="Twentieth Century"/>
              </a:rPr>
              <a:t>Beban</a:t>
            </a:r>
            <a:endParaRPr b="1" sz="2500">
              <a:solidFill>
                <a:schemeClr val="lt1"/>
              </a:solidFill>
              <a:latin typeface="Twentieth Century"/>
              <a:ea typeface="Twentieth Century"/>
              <a:cs typeface="Twentieth Century"/>
              <a:sym typeface="Twentieth Century"/>
            </a:endParaRPr>
          </a:p>
        </p:txBody>
      </p:sp>
      <p:sp>
        <p:nvSpPr>
          <p:cNvPr id="750" name="Google Shape;750;p52"/>
          <p:cNvSpPr/>
          <p:nvPr/>
        </p:nvSpPr>
        <p:spPr>
          <a:xfrm>
            <a:off x="5867400" y="4953000"/>
            <a:ext cx="508381" cy="1015663"/>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MS Gothic"/>
                <a:ea typeface="MS Gothic"/>
                <a:cs typeface="MS Gothic"/>
                <a:sym typeface="MS Gothic"/>
              </a:rPr>
              <a:t>=</a:t>
            </a:r>
            <a:endParaRPr b="1" sz="6000">
              <a:solidFill>
                <a:schemeClr val="lt1"/>
              </a:solidFill>
              <a:latin typeface="Twentieth Century"/>
              <a:ea typeface="Twentieth Century"/>
              <a:cs typeface="Twentieth Century"/>
              <a:sym typeface="Twentieth Century"/>
            </a:endParaRPr>
          </a:p>
        </p:txBody>
      </p:sp>
      <p:sp>
        <p:nvSpPr>
          <p:cNvPr id="751" name="Google Shape;751;p52"/>
          <p:cNvSpPr/>
          <p:nvPr/>
        </p:nvSpPr>
        <p:spPr>
          <a:xfrm>
            <a:off x="6477000" y="4648200"/>
            <a:ext cx="1905000" cy="1524000"/>
          </a:xfrm>
          <a:prstGeom prst="roundRect">
            <a:avLst>
              <a:gd fmla="val 16667"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Twentieth Century"/>
                <a:ea typeface="Twentieth Century"/>
                <a:cs typeface="Twentieth Century"/>
                <a:sym typeface="Twentieth Century"/>
              </a:rPr>
              <a:t>Rugi Neto</a:t>
            </a:r>
            <a:endParaRPr b="1" sz="2500">
              <a:solidFill>
                <a:schemeClr val="lt1"/>
              </a:solidFill>
              <a:latin typeface="Twentieth Century"/>
              <a:ea typeface="Twentieth Century"/>
              <a:cs typeface="Twentieth Century"/>
              <a:sym typeface="Twentieth Century"/>
            </a:endParaRPr>
          </a:p>
        </p:txBody>
      </p:sp>
      <p:sp>
        <p:nvSpPr>
          <p:cNvPr id="752" name="Google Shape;752;p52"/>
          <p:cNvSpPr/>
          <p:nvPr/>
        </p:nvSpPr>
        <p:spPr>
          <a:xfrm>
            <a:off x="2362200" y="4953000"/>
            <a:ext cx="569387" cy="1015663"/>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lt1"/>
                </a:solidFill>
                <a:latin typeface="MS Gothic"/>
                <a:ea typeface="MS Gothic"/>
                <a:cs typeface="MS Gothic"/>
                <a:sym typeface="MS Gothic"/>
              </a:rPr>
              <a:t>&lt;</a:t>
            </a:r>
            <a:endParaRPr b="1" sz="6000">
              <a:solidFill>
                <a:schemeClr val="lt1"/>
              </a:solidFill>
              <a:latin typeface="Twentieth Century"/>
              <a:ea typeface="Twentieth Century"/>
              <a:cs typeface="Twentieth Century"/>
              <a:sym typeface="Twentieth Century"/>
            </a:endParaRPr>
          </a:p>
        </p:txBody>
      </p:sp>
      <p:sp>
        <p:nvSpPr>
          <p:cNvPr id="753" name="Google Shape;753;p52"/>
          <p:cNvSpPr txBox="1"/>
          <p:nvPr/>
        </p:nvSpPr>
        <p:spPr>
          <a:xfrm>
            <a:off x="3505200" y="3886200"/>
            <a:ext cx="755848" cy="461665"/>
          </a:xfrm>
          <a:prstGeom prst="rect">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Twentieth Century"/>
                <a:ea typeface="Twentieth Century"/>
                <a:cs typeface="Twentieth Century"/>
                <a:sym typeface="Twentieth Century"/>
              </a:rPr>
              <a:t>atau</a:t>
            </a:r>
            <a:endParaRPr b="1"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53"/>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Contoh Latihan (Laporan Laba Rugi)</a:t>
            </a:r>
            <a:endParaRPr sz="3600"/>
          </a:p>
        </p:txBody>
      </p:sp>
      <p:sp>
        <p:nvSpPr>
          <p:cNvPr id="759" name="Google Shape;759;p53"/>
          <p:cNvSpPr/>
          <p:nvPr/>
        </p:nvSpPr>
        <p:spPr>
          <a:xfrm>
            <a:off x="0" y="1676400"/>
            <a:ext cx="9144000" cy="6401753"/>
          </a:xfrm>
          <a:prstGeom prst="rect">
            <a:avLst/>
          </a:prstGeom>
          <a:noFill/>
          <a:ln>
            <a:noFill/>
          </a:ln>
        </p:spPr>
        <p:txBody>
          <a:bodyPr anchorCtr="0" anchor="t" bIns="45700" lIns="91425" spcFirstLastPara="1" rIns="91425" wrap="square" tIns="45700">
            <a:spAutoFit/>
          </a:bodyPr>
          <a:lstStyle/>
          <a:p>
            <a:pPr indent="0" lvl="0" marL="114300" marR="0" rtl="0" algn="l">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Pendapatan dan beban Cisadane Travel Service pada akhir tahun berjalan 30 April 2016 dicatat sebagai berikut.</a:t>
            </a:r>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2400"/>
              <a:buFont typeface="Twentieth Century"/>
              <a:buNone/>
            </a:pPr>
            <a:r>
              <a:t/>
            </a:r>
            <a:endParaRPr sz="24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Buatlah laporan laba rugi yang berakhir pada 30  April 2016.</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graphicFrame>
        <p:nvGraphicFramePr>
          <p:cNvPr id="760" name="Google Shape;760;p53"/>
          <p:cNvGraphicFramePr/>
          <p:nvPr/>
        </p:nvGraphicFramePr>
        <p:xfrm>
          <a:off x="1600200" y="2788920"/>
          <a:ext cx="3000000" cy="3000000"/>
        </p:xfrm>
        <a:graphic>
          <a:graphicData uri="http://schemas.openxmlformats.org/drawingml/2006/table">
            <a:tbl>
              <a:tblPr bandRow="1" firstRow="1">
                <a:noFill/>
                <a:tableStyleId>{7B274E15-F1E4-42CE-A054-D95EFBAD6BCD}</a:tableStyleId>
              </a:tblPr>
              <a:tblGrid>
                <a:gridCol w="2895600"/>
                <a:gridCol w="2438400"/>
              </a:tblGrid>
              <a:tr h="370850">
                <a:tc>
                  <a:txBody>
                    <a:bodyPr/>
                    <a:lstStyle/>
                    <a:p>
                      <a:pPr indent="0" lvl="0" marL="0" marR="0" rtl="0" algn="l">
                        <a:spcBef>
                          <a:spcPts val="0"/>
                        </a:spcBef>
                        <a:spcAft>
                          <a:spcPts val="0"/>
                        </a:spcAft>
                        <a:buNone/>
                      </a:pPr>
                      <a:r>
                        <a:rPr lang="en-US" sz="2200" u="none" cap="none" strike="noStrike"/>
                        <a:t>Pendapatan jasa</a:t>
                      </a:r>
                      <a:endParaRPr b="0" sz="2200"/>
                    </a:p>
                  </a:txBody>
                  <a:tcPr marT="45725" marB="45725" marR="91450" marL="91450"/>
                </a:tc>
                <a:tc>
                  <a:txBody>
                    <a:bodyPr/>
                    <a:lstStyle/>
                    <a:p>
                      <a:pPr indent="0" lvl="0" marL="0" marR="0" rtl="0" algn="r">
                        <a:spcBef>
                          <a:spcPts val="0"/>
                        </a:spcBef>
                        <a:spcAft>
                          <a:spcPts val="0"/>
                        </a:spcAft>
                        <a:buNone/>
                      </a:pPr>
                      <a:r>
                        <a:rPr lang="en-US" sz="2200"/>
                        <a:t>Rp 263.000.000</a:t>
                      </a:r>
                      <a:endParaRPr b="0" sz="2200"/>
                    </a:p>
                  </a:txBody>
                  <a:tcPr marT="45725" marB="45725" marR="91450" marL="91450"/>
                </a:tc>
              </a:tr>
              <a:tr h="370850">
                <a:tc>
                  <a:txBody>
                    <a:bodyPr/>
                    <a:lstStyle/>
                    <a:p>
                      <a:pPr indent="0" lvl="0" marL="0" marR="0" rtl="0" algn="l">
                        <a:spcBef>
                          <a:spcPts val="0"/>
                        </a:spcBef>
                        <a:spcAft>
                          <a:spcPts val="0"/>
                        </a:spcAft>
                        <a:buNone/>
                      </a:pPr>
                      <a:r>
                        <a:rPr lang="en-US" sz="2200"/>
                        <a:t>Beban lain-lain</a:t>
                      </a:r>
                      <a:endParaRPr b="0" sz="2200"/>
                    </a:p>
                  </a:txBody>
                  <a:tcPr marT="45725" marB="45725" marR="91450" marL="91450"/>
                </a:tc>
                <a:tc>
                  <a:txBody>
                    <a:bodyPr/>
                    <a:lstStyle/>
                    <a:p>
                      <a:pPr indent="0" lvl="0" marL="0" marR="0" rtl="0" algn="r">
                        <a:spcBef>
                          <a:spcPts val="0"/>
                        </a:spcBef>
                        <a:spcAft>
                          <a:spcPts val="0"/>
                        </a:spcAft>
                        <a:buNone/>
                      </a:pPr>
                      <a:r>
                        <a:rPr lang="en-US" sz="2200"/>
                        <a:t>12.950.000</a:t>
                      </a:r>
                      <a:endParaRPr b="0" sz="2200"/>
                    </a:p>
                  </a:txBody>
                  <a:tcPr marT="45725" marB="45725" marR="91450" marL="91450"/>
                </a:tc>
              </a:tr>
              <a:tr h="370850">
                <a:tc>
                  <a:txBody>
                    <a:bodyPr/>
                    <a:lstStyle/>
                    <a:p>
                      <a:pPr indent="0" lvl="0" marL="0" marR="0" rtl="0" algn="l">
                        <a:spcBef>
                          <a:spcPts val="0"/>
                        </a:spcBef>
                        <a:spcAft>
                          <a:spcPts val="0"/>
                        </a:spcAft>
                        <a:buNone/>
                      </a:pPr>
                      <a:r>
                        <a:rPr lang="en-US" sz="2200"/>
                        <a:t>Beban kantor</a:t>
                      </a:r>
                      <a:endParaRPr b="0" sz="2200"/>
                    </a:p>
                  </a:txBody>
                  <a:tcPr marT="45725" marB="45725" marR="91450" marL="91450"/>
                </a:tc>
                <a:tc>
                  <a:txBody>
                    <a:bodyPr/>
                    <a:lstStyle/>
                    <a:p>
                      <a:pPr indent="0" lvl="0" marL="0" marR="0" rtl="0" algn="r">
                        <a:spcBef>
                          <a:spcPts val="0"/>
                        </a:spcBef>
                        <a:spcAft>
                          <a:spcPts val="0"/>
                        </a:spcAft>
                        <a:buNone/>
                      </a:pPr>
                      <a:r>
                        <a:rPr lang="en-US" sz="2200"/>
                        <a:t>63.000.000</a:t>
                      </a:r>
                      <a:endParaRPr b="0" sz="2200"/>
                    </a:p>
                  </a:txBody>
                  <a:tcPr marT="45725" marB="45725" marR="91450" marL="91450"/>
                </a:tc>
              </a:tr>
              <a:tr h="370850">
                <a:tc>
                  <a:txBody>
                    <a:bodyPr/>
                    <a:lstStyle/>
                    <a:p>
                      <a:pPr indent="0" lvl="0" marL="0" marR="0" rtl="0" algn="l">
                        <a:spcBef>
                          <a:spcPts val="0"/>
                        </a:spcBef>
                        <a:spcAft>
                          <a:spcPts val="0"/>
                        </a:spcAft>
                        <a:buNone/>
                      </a:pPr>
                      <a:r>
                        <a:rPr lang="en-US" sz="2200"/>
                        <a:t>Beban upah</a:t>
                      </a:r>
                      <a:endParaRPr b="0" sz="2200"/>
                    </a:p>
                  </a:txBody>
                  <a:tcPr marT="45725" marB="45725" marR="91450" marL="91450"/>
                </a:tc>
                <a:tc>
                  <a:txBody>
                    <a:bodyPr/>
                    <a:lstStyle/>
                    <a:p>
                      <a:pPr indent="0" lvl="0" marL="0" marR="0" rtl="0" algn="r">
                        <a:spcBef>
                          <a:spcPts val="0"/>
                        </a:spcBef>
                        <a:spcAft>
                          <a:spcPts val="0"/>
                        </a:spcAft>
                        <a:buNone/>
                      </a:pPr>
                      <a:r>
                        <a:rPr lang="en-US" sz="2200"/>
                        <a:t>131.700.000</a:t>
                      </a:r>
                      <a:endParaRPr b="0" sz="2200"/>
                    </a:p>
                  </a:txBody>
                  <a:tcPr marT="45725" marB="45725" marR="91450" marL="91450"/>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54"/>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Jawaban Contoh Latihan</a:t>
            </a:r>
            <a:endParaRPr sz="4000"/>
          </a:p>
        </p:txBody>
      </p:sp>
      <p:pic>
        <p:nvPicPr>
          <p:cNvPr id="766" name="Google Shape;766;p54"/>
          <p:cNvPicPr preferRelativeResize="0"/>
          <p:nvPr/>
        </p:nvPicPr>
        <p:blipFill rotWithShape="1">
          <a:blip r:embed="rId3">
            <a:alphaModFix/>
          </a:blip>
          <a:srcRect b="0" l="0" r="0" t="0"/>
          <a:stretch/>
        </p:blipFill>
        <p:spPr>
          <a:xfrm>
            <a:off x="133350" y="2133600"/>
            <a:ext cx="8934450" cy="27432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Laporan Ekuitas Pemilik (slide 1 dari 2)</a:t>
            </a:r>
            <a:endParaRPr b="1" sz="3400"/>
          </a:p>
        </p:txBody>
      </p:sp>
      <p:grpSp>
        <p:nvGrpSpPr>
          <p:cNvPr id="772" name="Google Shape;772;p55"/>
          <p:cNvGrpSpPr/>
          <p:nvPr/>
        </p:nvGrpSpPr>
        <p:grpSpPr>
          <a:xfrm>
            <a:off x="662913" y="1995671"/>
            <a:ext cx="7741972" cy="2820619"/>
            <a:chOff x="434313" y="1005071"/>
            <a:chExt cx="7741972" cy="2820619"/>
          </a:xfrm>
        </p:grpSpPr>
        <p:sp>
          <p:nvSpPr>
            <p:cNvPr id="773" name="Google Shape;773;p55"/>
            <p:cNvSpPr/>
            <p:nvPr/>
          </p:nvSpPr>
          <p:spPr>
            <a:xfrm>
              <a:off x="434313" y="1005071"/>
              <a:ext cx="7741972" cy="7038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5"/>
            <p:cNvSpPr txBox="1"/>
            <p:nvPr/>
          </p:nvSpPr>
          <p:spPr>
            <a:xfrm>
              <a:off x="434313" y="1005071"/>
              <a:ext cx="7741972" cy="703815"/>
            </a:xfrm>
            <a:prstGeom prst="rect">
              <a:avLst/>
            </a:prstGeom>
            <a:noFill/>
            <a:ln>
              <a:noFill/>
            </a:ln>
          </p:spPr>
          <p:txBody>
            <a:bodyPr anchorCtr="0" anchor="b" bIns="80000" lIns="80000" spcFirstLastPara="1" rIns="80000" wrap="square" tIns="80000">
              <a:noAutofit/>
            </a:bodyPr>
            <a:lstStyle/>
            <a:p>
              <a:pPr indent="0" lvl="0" marL="0" marR="0" rtl="0" algn="l">
                <a:lnSpc>
                  <a:spcPct val="100000"/>
                </a:lnSpc>
                <a:spcBef>
                  <a:spcPts val="0"/>
                </a:spcBef>
                <a:spcAft>
                  <a:spcPts val="0"/>
                </a:spcAft>
                <a:buNone/>
              </a:pPr>
              <a:r>
                <a:rPr lang="en-US" sz="2100">
                  <a:solidFill>
                    <a:schemeClr val="dk1"/>
                  </a:solidFill>
                  <a:latin typeface="Twentieth Century"/>
                  <a:ea typeface="Twentieth Century"/>
                  <a:cs typeface="Twentieth Century"/>
                  <a:sym typeface="Twentieth Century"/>
                </a:rPr>
                <a:t>Menyajikan perubahan dalam ekuitas pemilik untuk suatu waktu tertentu.</a:t>
              </a:r>
              <a:endParaRPr sz="2100">
                <a:solidFill>
                  <a:schemeClr val="dk1"/>
                </a:solidFill>
                <a:latin typeface="Twentieth Century"/>
                <a:ea typeface="Twentieth Century"/>
                <a:cs typeface="Twentieth Century"/>
                <a:sym typeface="Twentieth Century"/>
              </a:endParaRPr>
            </a:p>
          </p:txBody>
        </p:sp>
        <p:sp>
          <p:nvSpPr>
            <p:cNvPr id="775" name="Google Shape;775;p55"/>
            <p:cNvSpPr/>
            <p:nvPr/>
          </p:nvSpPr>
          <p:spPr>
            <a:xfrm>
              <a:off x="434313"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5"/>
            <p:cNvSpPr/>
            <p:nvPr/>
          </p:nvSpPr>
          <p:spPr>
            <a:xfrm>
              <a:off x="1526792"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5"/>
            <p:cNvSpPr/>
            <p:nvPr/>
          </p:nvSpPr>
          <p:spPr>
            <a:xfrm>
              <a:off x="2619270"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5"/>
            <p:cNvSpPr/>
            <p:nvPr/>
          </p:nvSpPr>
          <p:spPr>
            <a:xfrm>
              <a:off x="3711748"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5"/>
            <p:cNvSpPr/>
            <p:nvPr/>
          </p:nvSpPr>
          <p:spPr>
            <a:xfrm>
              <a:off x="4804227"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5"/>
            <p:cNvSpPr/>
            <p:nvPr/>
          </p:nvSpPr>
          <p:spPr>
            <a:xfrm>
              <a:off x="5896705"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5"/>
            <p:cNvSpPr/>
            <p:nvPr/>
          </p:nvSpPr>
          <p:spPr>
            <a:xfrm>
              <a:off x="6989183" y="170888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5"/>
            <p:cNvSpPr/>
            <p:nvPr/>
          </p:nvSpPr>
          <p:spPr>
            <a:xfrm>
              <a:off x="434313" y="1977451"/>
              <a:ext cx="7741972" cy="7038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5"/>
            <p:cNvSpPr txBox="1"/>
            <p:nvPr/>
          </p:nvSpPr>
          <p:spPr>
            <a:xfrm>
              <a:off x="434313" y="1977451"/>
              <a:ext cx="7741972" cy="703815"/>
            </a:xfrm>
            <a:prstGeom prst="rect">
              <a:avLst/>
            </a:prstGeom>
            <a:noFill/>
            <a:ln>
              <a:noFill/>
            </a:ln>
          </p:spPr>
          <p:txBody>
            <a:bodyPr anchorCtr="0" anchor="b" bIns="80000" lIns="80000" spcFirstLastPara="1" rIns="80000" wrap="square" tIns="80000">
              <a:noAutofit/>
            </a:bodyPr>
            <a:lstStyle/>
            <a:p>
              <a:pPr indent="0" lvl="0" marL="0" marR="0" rtl="0" algn="l">
                <a:lnSpc>
                  <a:spcPct val="100000"/>
                </a:lnSpc>
                <a:spcBef>
                  <a:spcPts val="0"/>
                </a:spcBef>
                <a:spcAft>
                  <a:spcPts val="0"/>
                </a:spcAft>
                <a:buNone/>
              </a:pPr>
              <a:r>
                <a:rPr lang="en-US" sz="2100">
                  <a:solidFill>
                    <a:schemeClr val="dk1"/>
                  </a:solidFill>
                  <a:latin typeface="Twentieth Century"/>
                  <a:ea typeface="Twentieth Century"/>
                  <a:cs typeface="Twentieth Century"/>
                  <a:sym typeface="Twentieth Century"/>
                </a:rPr>
                <a:t>Laporan ini dibuat setelah laporan laba rugi karena laba neto atau rugi neto periode harus dilaporkan di laporan ini.</a:t>
              </a:r>
              <a:endParaRPr sz="2100">
                <a:solidFill>
                  <a:schemeClr val="dk1"/>
                </a:solidFill>
                <a:latin typeface="Twentieth Century"/>
                <a:ea typeface="Twentieth Century"/>
                <a:cs typeface="Twentieth Century"/>
                <a:sym typeface="Twentieth Century"/>
              </a:endParaRPr>
            </a:p>
          </p:txBody>
        </p:sp>
        <p:sp>
          <p:nvSpPr>
            <p:cNvPr id="784" name="Google Shape;784;p55"/>
            <p:cNvSpPr/>
            <p:nvPr/>
          </p:nvSpPr>
          <p:spPr>
            <a:xfrm>
              <a:off x="434313"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5"/>
            <p:cNvSpPr/>
            <p:nvPr/>
          </p:nvSpPr>
          <p:spPr>
            <a:xfrm>
              <a:off x="1526792"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5"/>
            <p:cNvSpPr/>
            <p:nvPr/>
          </p:nvSpPr>
          <p:spPr>
            <a:xfrm>
              <a:off x="2619270"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5"/>
            <p:cNvSpPr/>
            <p:nvPr/>
          </p:nvSpPr>
          <p:spPr>
            <a:xfrm>
              <a:off x="3711748"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5"/>
            <p:cNvSpPr/>
            <p:nvPr/>
          </p:nvSpPr>
          <p:spPr>
            <a:xfrm>
              <a:off x="4804227"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5"/>
            <p:cNvSpPr/>
            <p:nvPr/>
          </p:nvSpPr>
          <p:spPr>
            <a:xfrm>
              <a:off x="5896705"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5"/>
            <p:cNvSpPr/>
            <p:nvPr/>
          </p:nvSpPr>
          <p:spPr>
            <a:xfrm>
              <a:off x="6989183" y="268126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5"/>
            <p:cNvSpPr/>
            <p:nvPr/>
          </p:nvSpPr>
          <p:spPr>
            <a:xfrm>
              <a:off x="434313" y="2949832"/>
              <a:ext cx="7741972" cy="7038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5"/>
            <p:cNvSpPr txBox="1"/>
            <p:nvPr/>
          </p:nvSpPr>
          <p:spPr>
            <a:xfrm>
              <a:off x="434313" y="2949832"/>
              <a:ext cx="7741972" cy="703815"/>
            </a:xfrm>
            <a:prstGeom prst="rect">
              <a:avLst/>
            </a:prstGeom>
            <a:noFill/>
            <a:ln>
              <a:noFill/>
            </a:ln>
          </p:spPr>
          <p:txBody>
            <a:bodyPr anchorCtr="0" anchor="b" bIns="80000" lIns="80000" spcFirstLastPara="1" rIns="80000" wrap="square" tIns="80000">
              <a:noAutofit/>
            </a:bodyPr>
            <a:lstStyle/>
            <a:p>
              <a:pPr indent="0" lvl="0" marL="0" marR="0" rtl="0" algn="l">
                <a:lnSpc>
                  <a:spcPct val="100000"/>
                </a:lnSpc>
                <a:spcBef>
                  <a:spcPts val="0"/>
                </a:spcBef>
                <a:spcAft>
                  <a:spcPts val="0"/>
                </a:spcAft>
                <a:buNone/>
              </a:pPr>
              <a:r>
                <a:rPr lang="en-US" sz="2100">
                  <a:solidFill>
                    <a:schemeClr val="dk1"/>
                  </a:solidFill>
                  <a:latin typeface="Twentieth Century"/>
                  <a:ea typeface="Twentieth Century"/>
                  <a:cs typeface="Twentieth Century"/>
                  <a:sym typeface="Twentieth Century"/>
                </a:rPr>
                <a:t>Laporan ekuitas pemilik sering dilihat sebagai penghubung antara laporan laba rugi dan laporan posisi keuangan.</a:t>
              </a:r>
              <a:endParaRPr sz="2100">
                <a:solidFill>
                  <a:schemeClr val="dk1"/>
                </a:solidFill>
                <a:latin typeface="Twentieth Century"/>
                <a:ea typeface="Twentieth Century"/>
                <a:cs typeface="Twentieth Century"/>
                <a:sym typeface="Twentieth Century"/>
              </a:endParaRPr>
            </a:p>
          </p:txBody>
        </p:sp>
        <p:sp>
          <p:nvSpPr>
            <p:cNvPr id="793" name="Google Shape;793;p55"/>
            <p:cNvSpPr/>
            <p:nvPr/>
          </p:nvSpPr>
          <p:spPr>
            <a:xfrm>
              <a:off x="434313"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5"/>
            <p:cNvSpPr/>
            <p:nvPr/>
          </p:nvSpPr>
          <p:spPr>
            <a:xfrm>
              <a:off x="1526792"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5"/>
            <p:cNvSpPr/>
            <p:nvPr/>
          </p:nvSpPr>
          <p:spPr>
            <a:xfrm>
              <a:off x="2619270"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5"/>
            <p:cNvSpPr/>
            <p:nvPr/>
          </p:nvSpPr>
          <p:spPr>
            <a:xfrm>
              <a:off x="3711748"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5"/>
            <p:cNvSpPr/>
            <p:nvPr/>
          </p:nvSpPr>
          <p:spPr>
            <a:xfrm>
              <a:off x="4804227"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5"/>
            <p:cNvSpPr/>
            <p:nvPr/>
          </p:nvSpPr>
          <p:spPr>
            <a:xfrm>
              <a:off x="5896705"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5"/>
            <p:cNvSpPr/>
            <p:nvPr/>
          </p:nvSpPr>
          <p:spPr>
            <a:xfrm>
              <a:off x="6989183" y="3653647"/>
              <a:ext cx="1032262" cy="172043"/>
            </a:xfrm>
            <a:prstGeom prst="parallelogram">
              <a:avLst>
                <a:gd fmla="val 140840" name="adj"/>
              </a:avLst>
            </a:prstGeom>
            <a:solidFill>
              <a:srgbClr val="93B6D2"/>
            </a:solidFill>
            <a:ln cap="flat" cmpd="sng" w="10000">
              <a:solidFill>
                <a:srgbClr val="93B6D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Laporan Ekuitas Pemilik (slide 2 dari 2)</a:t>
            </a:r>
            <a:endParaRPr sz="3400"/>
          </a:p>
        </p:txBody>
      </p:sp>
      <p:sp>
        <p:nvSpPr>
          <p:cNvPr id="805" name="Google Shape;805;p56"/>
          <p:cNvSpPr/>
          <p:nvPr/>
        </p:nvSpPr>
        <p:spPr>
          <a:xfrm>
            <a:off x="0" y="1676400"/>
            <a:ext cx="9144000" cy="603242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wentieth Century"/>
                <a:ea typeface="Twentieth Century"/>
                <a:cs typeface="Twentieth Century"/>
                <a:sym typeface="Twentieth Century"/>
              </a:rPr>
              <a:t>Tiga jenis transaksi yang memengaruhi ekuitas pemilik untuk SolusiNet selama November: </a:t>
            </a:r>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3200"/>
              <a:buFont typeface="Twentieth Century"/>
              <a:buNone/>
            </a:pPr>
            <a:r>
              <a:t/>
            </a:r>
            <a:endParaRPr sz="3200">
              <a:solidFill>
                <a:schemeClr val="dk1"/>
              </a:solidFill>
              <a:latin typeface="Twentieth Century"/>
              <a:ea typeface="Twentieth Century"/>
              <a:cs typeface="Twentieth Century"/>
              <a:sym typeface="Twentieth Century"/>
            </a:endParaRPr>
          </a:p>
          <a:p>
            <a:pPr indent="0" lvl="0" marL="114300" marR="0" rtl="0" algn="l">
              <a:spcBef>
                <a:spcPts val="0"/>
              </a:spcBef>
              <a:spcAft>
                <a:spcPts val="0"/>
              </a:spcAft>
              <a:buClr>
                <a:schemeClr val="dk1"/>
              </a:buClr>
              <a:buSzPts val="2400"/>
              <a:buFont typeface="Twentieth Century"/>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grpSp>
        <p:nvGrpSpPr>
          <p:cNvPr id="806" name="Google Shape;806;p56"/>
          <p:cNvGrpSpPr/>
          <p:nvPr/>
        </p:nvGrpSpPr>
        <p:grpSpPr>
          <a:xfrm>
            <a:off x="1891531" y="2363485"/>
            <a:ext cx="5589537" cy="4188427"/>
            <a:chOff x="1662931" y="1286"/>
            <a:chExt cx="5589537" cy="4188427"/>
          </a:xfrm>
        </p:grpSpPr>
        <p:sp>
          <p:nvSpPr>
            <p:cNvPr id="807" name="Google Shape;807;p56"/>
            <p:cNvSpPr/>
            <p:nvPr/>
          </p:nvSpPr>
          <p:spPr>
            <a:xfrm rot="5400000">
              <a:off x="4026995" y="102208"/>
              <a:ext cx="1552649" cy="1350804"/>
            </a:xfrm>
            <a:prstGeom prst="hexagon">
              <a:avLst>
                <a:gd fmla="val 25000" name="adj"/>
                <a:gd fmla="val 115470" name="vf"/>
              </a:avLst>
            </a:prstGeom>
            <a:solidFill>
              <a:srgbClr val="EFCCBF"/>
            </a:solidFill>
            <a:ln cap="flat" cmpd="sng" w="10000">
              <a:solidFill>
                <a:schemeClr val="accent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6"/>
            <p:cNvSpPr txBox="1"/>
            <p:nvPr/>
          </p:nvSpPr>
          <p:spPr>
            <a:xfrm rot="10800000">
              <a:off x="4026995" y="102208"/>
              <a:ext cx="1552649" cy="1350804"/>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lang="en-US" sz="1300">
                  <a:solidFill>
                    <a:schemeClr val="dk1"/>
                  </a:solidFill>
                  <a:latin typeface="Twentieth Century"/>
                  <a:ea typeface="Twentieth Century"/>
                  <a:cs typeface="Twentieth Century"/>
                  <a:sym typeface="Twentieth Century"/>
                </a:rPr>
                <a:t>Investasi awal</a:t>
              </a:r>
              <a:endParaRPr b="1" sz="1300">
                <a:solidFill>
                  <a:schemeClr val="dk1"/>
                </a:solidFill>
                <a:latin typeface="Twentieth Century"/>
                <a:ea typeface="Twentieth Century"/>
                <a:cs typeface="Twentieth Century"/>
                <a:sym typeface="Twentieth Century"/>
              </a:endParaRPr>
            </a:p>
            <a:p>
              <a:pPr indent="0" lvl="0" marL="0" marR="0" rtl="0" algn="ctr">
                <a:lnSpc>
                  <a:spcPct val="90000"/>
                </a:lnSpc>
                <a:spcBef>
                  <a:spcPts val="455"/>
                </a:spcBef>
                <a:spcAft>
                  <a:spcPts val="0"/>
                </a:spcAft>
                <a:buNone/>
              </a:pPr>
              <a:r>
                <a:rPr b="1" lang="en-US" sz="1300">
                  <a:solidFill>
                    <a:schemeClr val="dk1"/>
                  </a:solidFill>
                  <a:latin typeface="Twentieth Century"/>
                  <a:ea typeface="Twentieth Century"/>
                  <a:cs typeface="Twentieth Century"/>
                  <a:sym typeface="Twentieth Century"/>
                </a:rPr>
                <a:t>Rp 25.000.000</a:t>
              </a:r>
              <a:endParaRPr b="1" sz="1300">
                <a:solidFill>
                  <a:schemeClr val="dk1"/>
                </a:solidFill>
                <a:latin typeface="Twentieth Century"/>
                <a:ea typeface="Twentieth Century"/>
                <a:cs typeface="Twentieth Century"/>
                <a:sym typeface="Twentieth Century"/>
              </a:endParaRPr>
            </a:p>
          </p:txBody>
        </p:sp>
        <p:sp>
          <p:nvSpPr>
            <p:cNvPr id="809" name="Google Shape;809;p56"/>
            <p:cNvSpPr/>
            <p:nvPr/>
          </p:nvSpPr>
          <p:spPr>
            <a:xfrm>
              <a:off x="5519712" y="311816"/>
              <a:ext cx="1732756" cy="9315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6"/>
            <p:cNvSpPr/>
            <p:nvPr/>
          </p:nvSpPr>
          <p:spPr>
            <a:xfrm rot="5400000">
              <a:off x="2568125" y="102208"/>
              <a:ext cx="1552649" cy="1350804"/>
            </a:xfrm>
            <a:prstGeom prst="hexagon">
              <a:avLst>
                <a:gd fmla="val 25000" name="adj"/>
                <a:gd fmla="val 115470" name="vf"/>
              </a:avLst>
            </a:prstGeom>
            <a:solidFill>
              <a:srgbClr val="EFCCBF"/>
            </a:solidFill>
            <a:ln cap="flat" cmpd="sng" w="10000">
              <a:solidFill>
                <a:schemeClr val="accent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6"/>
            <p:cNvSpPr txBox="1"/>
            <p:nvPr/>
          </p:nvSpPr>
          <p:spPr>
            <a:xfrm rot="10800000">
              <a:off x="2568125" y="102208"/>
              <a:ext cx="1552649" cy="135080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3600">
                <a:solidFill>
                  <a:schemeClr val="dk1"/>
                </a:solidFill>
                <a:latin typeface="Twentieth Century"/>
                <a:ea typeface="Twentieth Century"/>
                <a:cs typeface="Twentieth Century"/>
                <a:sym typeface="Twentieth Century"/>
              </a:endParaRPr>
            </a:p>
          </p:txBody>
        </p:sp>
        <p:sp>
          <p:nvSpPr>
            <p:cNvPr id="812" name="Google Shape;812;p56"/>
            <p:cNvSpPr/>
            <p:nvPr/>
          </p:nvSpPr>
          <p:spPr>
            <a:xfrm rot="5400000">
              <a:off x="3294765" y="1420097"/>
              <a:ext cx="1552649" cy="1350804"/>
            </a:xfrm>
            <a:prstGeom prst="hexagon">
              <a:avLst>
                <a:gd fmla="val 25000" name="adj"/>
                <a:gd fmla="val 115470" name="vf"/>
              </a:avLst>
            </a:prstGeom>
            <a:solidFill>
              <a:srgbClr val="EFCCBF"/>
            </a:solidFill>
            <a:ln cap="flat" cmpd="sng" w="10000">
              <a:solidFill>
                <a:schemeClr val="accent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6"/>
            <p:cNvSpPr txBox="1"/>
            <p:nvPr/>
          </p:nvSpPr>
          <p:spPr>
            <a:xfrm rot="10800000">
              <a:off x="3294765" y="1420097"/>
              <a:ext cx="1552649" cy="1350804"/>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lang="en-US" sz="1300">
                  <a:solidFill>
                    <a:schemeClr val="dk1"/>
                  </a:solidFill>
                  <a:latin typeface="Twentieth Century"/>
                  <a:ea typeface="Twentieth Century"/>
                  <a:cs typeface="Twentieth Century"/>
                  <a:sym typeface="Twentieth Century"/>
                </a:rPr>
                <a:t>Laba neto di bulan tersebut</a:t>
              </a:r>
              <a:endParaRPr b="1" sz="1300">
                <a:solidFill>
                  <a:schemeClr val="dk1"/>
                </a:solidFill>
                <a:latin typeface="Twentieth Century"/>
                <a:ea typeface="Twentieth Century"/>
                <a:cs typeface="Twentieth Century"/>
                <a:sym typeface="Twentieth Century"/>
              </a:endParaRPr>
            </a:p>
            <a:p>
              <a:pPr indent="0" lvl="0" marL="0" marR="0" rtl="0" algn="ctr">
                <a:lnSpc>
                  <a:spcPct val="90000"/>
                </a:lnSpc>
                <a:spcBef>
                  <a:spcPts val="455"/>
                </a:spcBef>
                <a:spcAft>
                  <a:spcPts val="0"/>
                </a:spcAft>
                <a:buNone/>
              </a:pPr>
              <a:r>
                <a:rPr b="1" lang="en-US" sz="1300">
                  <a:solidFill>
                    <a:schemeClr val="dk1"/>
                  </a:solidFill>
                  <a:latin typeface="Twentieth Century"/>
                  <a:ea typeface="Twentieth Century"/>
                  <a:cs typeface="Twentieth Century"/>
                  <a:sym typeface="Twentieth Century"/>
                </a:rPr>
                <a:t>Rp 3.050.000</a:t>
              </a:r>
              <a:endParaRPr b="1" sz="1300">
                <a:solidFill>
                  <a:schemeClr val="dk1"/>
                </a:solidFill>
                <a:latin typeface="Twentieth Century"/>
                <a:ea typeface="Twentieth Century"/>
                <a:cs typeface="Twentieth Century"/>
                <a:sym typeface="Twentieth Century"/>
              </a:endParaRPr>
            </a:p>
          </p:txBody>
        </p:sp>
        <p:sp>
          <p:nvSpPr>
            <p:cNvPr id="814" name="Google Shape;814;p56"/>
            <p:cNvSpPr/>
            <p:nvPr/>
          </p:nvSpPr>
          <p:spPr>
            <a:xfrm>
              <a:off x="1662931" y="1629705"/>
              <a:ext cx="1676861" cy="9315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6"/>
            <p:cNvSpPr/>
            <p:nvPr/>
          </p:nvSpPr>
          <p:spPr>
            <a:xfrm rot="5400000">
              <a:off x="4753634" y="1420097"/>
              <a:ext cx="1552649" cy="1350804"/>
            </a:xfrm>
            <a:prstGeom prst="hexagon">
              <a:avLst>
                <a:gd fmla="val 25000" name="adj"/>
                <a:gd fmla="val 115470" name="vf"/>
              </a:avLst>
            </a:prstGeom>
            <a:solidFill>
              <a:srgbClr val="EFCCBF"/>
            </a:solidFill>
            <a:ln cap="flat" cmpd="sng" w="10000">
              <a:solidFill>
                <a:schemeClr val="accent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6"/>
            <p:cNvSpPr txBox="1"/>
            <p:nvPr/>
          </p:nvSpPr>
          <p:spPr>
            <a:xfrm rot="10800000">
              <a:off x="4753634" y="1420097"/>
              <a:ext cx="1552649" cy="135080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3600">
                <a:solidFill>
                  <a:schemeClr val="dk1"/>
                </a:solidFill>
                <a:latin typeface="Twentieth Century"/>
                <a:ea typeface="Twentieth Century"/>
                <a:cs typeface="Twentieth Century"/>
                <a:sym typeface="Twentieth Century"/>
              </a:endParaRPr>
            </a:p>
          </p:txBody>
        </p:sp>
        <p:sp>
          <p:nvSpPr>
            <p:cNvPr id="817" name="Google Shape;817;p56"/>
            <p:cNvSpPr/>
            <p:nvPr/>
          </p:nvSpPr>
          <p:spPr>
            <a:xfrm rot="5400000">
              <a:off x="4026995" y="2737986"/>
              <a:ext cx="1552649" cy="1350804"/>
            </a:xfrm>
            <a:prstGeom prst="hexagon">
              <a:avLst>
                <a:gd fmla="val 25000" name="adj"/>
                <a:gd fmla="val 115470" name="vf"/>
              </a:avLst>
            </a:prstGeom>
            <a:solidFill>
              <a:srgbClr val="EFCCBF"/>
            </a:solidFill>
            <a:ln cap="flat" cmpd="sng" w="10000">
              <a:solidFill>
                <a:schemeClr val="accent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6"/>
            <p:cNvSpPr txBox="1"/>
            <p:nvPr/>
          </p:nvSpPr>
          <p:spPr>
            <a:xfrm rot="10800000">
              <a:off x="4026995" y="2737986"/>
              <a:ext cx="1552649" cy="1350804"/>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None/>
              </a:pPr>
              <a:r>
                <a:rPr b="1" lang="en-US" sz="1300">
                  <a:solidFill>
                    <a:schemeClr val="dk1"/>
                  </a:solidFill>
                  <a:latin typeface="Twentieth Century"/>
                  <a:ea typeface="Twentieth Century"/>
                  <a:cs typeface="Twentieth Century"/>
                  <a:sym typeface="Twentieth Century"/>
                </a:rPr>
                <a:t>Penarikan</a:t>
              </a:r>
              <a:endParaRPr b="1" sz="1300">
                <a:solidFill>
                  <a:schemeClr val="dk1"/>
                </a:solidFill>
                <a:latin typeface="Twentieth Century"/>
                <a:ea typeface="Twentieth Century"/>
                <a:cs typeface="Twentieth Century"/>
                <a:sym typeface="Twentieth Century"/>
              </a:endParaRPr>
            </a:p>
            <a:p>
              <a:pPr indent="0" lvl="0" marL="0" marR="0" rtl="0" algn="ctr">
                <a:lnSpc>
                  <a:spcPct val="90000"/>
                </a:lnSpc>
                <a:spcBef>
                  <a:spcPts val="455"/>
                </a:spcBef>
                <a:spcAft>
                  <a:spcPts val="0"/>
                </a:spcAft>
                <a:buNone/>
              </a:pPr>
              <a:r>
                <a:rPr b="1" lang="en-US" sz="1300">
                  <a:solidFill>
                    <a:schemeClr val="dk1"/>
                  </a:solidFill>
                  <a:latin typeface="Twentieth Century"/>
                  <a:ea typeface="Twentieth Century"/>
                  <a:cs typeface="Twentieth Century"/>
                  <a:sym typeface="Twentieth Century"/>
                </a:rPr>
                <a:t>Rp 2.000.000</a:t>
              </a:r>
              <a:endParaRPr b="1" sz="1300">
                <a:solidFill>
                  <a:schemeClr val="dk1"/>
                </a:solidFill>
                <a:latin typeface="Twentieth Century"/>
                <a:ea typeface="Twentieth Century"/>
                <a:cs typeface="Twentieth Century"/>
                <a:sym typeface="Twentieth Century"/>
              </a:endParaRPr>
            </a:p>
          </p:txBody>
        </p:sp>
        <p:sp>
          <p:nvSpPr>
            <p:cNvPr id="819" name="Google Shape;819;p56"/>
            <p:cNvSpPr/>
            <p:nvPr/>
          </p:nvSpPr>
          <p:spPr>
            <a:xfrm>
              <a:off x="5519712" y="2947593"/>
              <a:ext cx="1732756" cy="9315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6"/>
            <p:cNvSpPr/>
            <p:nvPr/>
          </p:nvSpPr>
          <p:spPr>
            <a:xfrm rot="5400000">
              <a:off x="2568125" y="2737986"/>
              <a:ext cx="1552649" cy="1350804"/>
            </a:xfrm>
            <a:prstGeom prst="hexagon">
              <a:avLst>
                <a:gd fmla="val 25000" name="adj"/>
                <a:gd fmla="val 115470" name="vf"/>
              </a:avLst>
            </a:prstGeom>
            <a:solidFill>
              <a:srgbClr val="EFCCBF"/>
            </a:solidFill>
            <a:ln cap="flat" cmpd="sng" w="10000">
              <a:solidFill>
                <a:schemeClr val="accent2"/>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6"/>
            <p:cNvSpPr txBox="1"/>
            <p:nvPr/>
          </p:nvSpPr>
          <p:spPr>
            <a:xfrm rot="10800000">
              <a:off x="2568125" y="2737986"/>
              <a:ext cx="1552649" cy="135080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1" sz="360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57"/>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Contoh Latihan (Laporan Ekuitas Pemilik)</a:t>
            </a:r>
            <a:endParaRPr sz="3400"/>
          </a:p>
        </p:txBody>
      </p:sp>
      <p:sp>
        <p:nvSpPr>
          <p:cNvPr id="827" name="Google Shape;827;p57"/>
          <p:cNvSpPr/>
          <p:nvPr/>
        </p:nvSpPr>
        <p:spPr>
          <a:xfrm>
            <a:off x="0" y="1676400"/>
            <a:ext cx="9144000" cy="5909310"/>
          </a:xfrm>
          <a:prstGeom prst="rect">
            <a:avLst/>
          </a:prstGeom>
          <a:noFill/>
          <a:ln>
            <a:noFill/>
          </a:ln>
        </p:spPr>
        <p:txBody>
          <a:bodyPr anchorCtr="0" anchor="t" bIns="45700" lIns="91425" spcFirstLastPara="1" rIns="91425" wrap="square" tIns="45700">
            <a:spAutoFit/>
          </a:bodyPr>
          <a:lstStyle/>
          <a:p>
            <a:pPr indent="-463550" lvl="0" marL="463550" marR="0" rtl="0" algn="l">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Menggunakan data untuk Cisadane Travel Service, buatlah laporan ekuitas pemilik untuk tahun berjalan yang berakhir pada 30 April 2016. </a:t>
            </a:r>
            <a:endParaRPr/>
          </a:p>
          <a:p>
            <a:pPr indent="-463550" lvl="0" marL="463550" marR="0" rtl="0" algn="l">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Adam Sarbini melakukan investasi tambahan sebesar Rp50.000.000 selama tahun berjalan dan menarik uang sebesar Rp30.000.000 untuk keperluan pribadi. </a:t>
            </a:r>
            <a:endParaRPr/>
          </a:p>
          <a:p>
            <a:pPr indent="-463550" lvl="0" marL="463550" marR="0" rtl="0" algn="l">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Modal Adam Sarbini adalah Rp80.000.000 per 1 Mei 2015, saat awal periode berjalan. </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5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Jawaban Contoh Latihan</a:t>
            </a:r>
            <a:endParaRPr sz="3400"/>
          </a:p>
        </p:txBody>
      </p:sp>
      <p:pic>
        <p:nvPicPr>
          <p:cNvPr id="833" name="Google Shape;833;p58"/>
          <p:cNvPicPr preferRelativeResize="0"/>
          <p:nvPr/>
        </p:nvPicPr>
        <p:blipFill rotWithShape="1">
          <a:blip r:embed="rId3">
            <a:alphaModFix/>
          </a:blip>
          <a:srcRect b="0" l="0" r="0" t="0"/>
          <a:stretch/>
        </p:blipFill>
        <p:spPr>
          <a:xfrm>
            <a:off x="4567238" y="3424238"/>
            <a:ext cx="9525" cy="9525"/>
          </a:xfrm>
          <a:prstGeom prst="rect">
            <a:avLst/>
          </a:prstGeom>
          <a:noFill/>
          <a:ln>
            <a:noFill/>
          </a:ln>
        </p:spPr>
      </p:pic>
      <p:pic>
        <p:nvPicPr>
          <p:cNvPr id="834" name="Google Shape;834;p58"/>
          <p:cNvPicPr preferRelativeResize="0"/>
          <p:nvPr/>
        </p:nvPicPr>
        <p:blipFill rotWithShape="1">
          <a:blip r:embed="rId4">
            <a:alphaModFix/>
          </a:blip>
          <a:srcRect b="0" l="0" r="0" t="0"/>
          <a:stretch/>
        </p:blipFill>
        <p:spPr>
          <a:xfrm>
            <a:off x="85725" y="1905000"/>
            <a:ext cx="8972550" cy="2286000"/>
          </a:xfrm>
          <a:prstGeom prst="rect">
            <a:avLst/>
          </a:prstGeom>
          <a:noFill/>
          <a:ln>
            <a:noFill/>
          </a:ln>
        </p:spPr>
      </p:pic>
      <p:cxnSp>
        <p:nvCxnSpPr>
          <p:cNvPr id="835" name="Google Shape;835;p58"/>
          <p:cNvCxnSpPr/>
          <p:nvPr/>
        </p:nvCxnSpPr>
        <p:spPr>
          <a:xfrm>
            <a:off x="7239000" y="3124200"/>
            <a:ext cx="304800" cy="0"/>
          </a:xfrm>
          <a:prstGeom prst="straightConnector1">
            <a:avLst/>
          </a:prstGeom>
          <a:noFill/>
          <a:ln cap="flat" cmpd="sng" w="19050">
            <a:solidFill>
              <a:schemeClr val="dk1"/>
            </a:solidFill>
            <a:prstDash val="solid"/>
            <a:round/>
            <a:headEnd len="sm" w="sm" type="none"/>
            <a:tailEnd len="sm" w="sm" type="none"/>
          </a:ln>
          <a:effectLst>
            <a:outerShdw blurRad="38100" rotWithShape="0" dir="5400000" dist="30000">
              <a:srgbClr val="000000">
                <a:alpha val="44705"/>
              </a:srgbClr>
            </a:outerShdw>
          </a:effectLst>
        </p:spPr>
      </p:cxnSp>
      <p:cxnSp>
        <p:nvCxnSpPr>
          <p:cNvPr id="836" name="Google Shape;836;p58"/>
          <p:cNvCxnSpPr/>
          <p:nvPr/>
        </p:nvCxnSpPr>
        <p:spPr>
          <a:xfrm>
            <a:off x="7543800" y="3124200"/>
            <a:ext cx="0" cy="1981200"/>
          </a:xfrm>
          <a:prstGeom prst="straightConnector1">
            <a:avLst/>
          </a:prstGeom>
          <a:noFill/>
          <a:ln cap="flat" cmpd="sng" w="19050">
            <a:solidFill>
              <a:schemeClr val="dk1"/>
            </a:solidFill>
            <a:prstDash val="solid"/>
            <a:round/>
            <a:headEnd len="sm" w="sm" type="none"/>
            <a:tailEnd len="med" w="med" type="stealth"/>
          </a:ln>
          <a:effectLst>
            <a:outerShdw blurRad="38100" rotWithShape="0" dir="5400000" dist="30000">
              <a:srgbClr val="000000">
                <a:alpha val="44705"/>
              </a:srgbClr>
            </a:outerShdw>
          </a:effectLst>
        </p:spPr>
      </p:cxnSp>
      <p:sp>
        <p:nvSpPr>
          <p:cNvPr id="837" name="Google Shape;837;p58"/>
          <p:cNvSpPr txBox="1"/>
          <p:nvPr/>
        </p:nvSpPr>
        <p:spPr>
          <a:xfrm>
            <a:off x="6324600" y="5105400"/>
            <a:ext cx="25146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Diambil dari laporan laba rugi Cisadane Travel Service</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59"/>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600"/>
              <a:buFont typeface="Open Sans Light"/>
              <a:buNone/>
            </a:pPr>
            <a:r>
              <a:rPr b="1" lang="en-US" sz="3600"/>
              <a:t>Tampilan 8: Laporan Keuangan SolusiNet (slide 1 dari 2)</a:t>
            </a:r>
            <a:endParaRPr sz="3600"/>
          </a:p>
        </p:txBody>
      </p:sp>
      <p:pic>
        <p:nvPicPr>
          <p:cNvPr id="843" name="Google Shape;843;p59"/>
          <p:cNvPicPr preferRelativeResize="0"/>
          <p:nvPr/>
        </p:nvPicPr>
        <p:blipFill rotWithShape="1">
          <a:blip r:embed="rId3">
            <a:alphaModFix/>
          </a:blip>
          <a:srcRect b="0" l="0" r="0" t="0"/>
          <a:stretch/>
        </p:blipFill>
        <p:spPr>
          <a:xfrm>
            <a:off x="947739" y="1562413"/>
            <a:ext cx="6824662" cy="52193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70C0"/>
              </a:buClr>
              <a:buSzPct val="100000"/>
              <a:buFont typeface="Open Sans Light"/>
              <a:buNone/>
            </a:pPr>
            <a:r>
              <a:rPr b="1" lang="en-US" sz="3600"/>
              <a:t>Sifat Dasar Perusahaan dan Akuntansi </a:t>
            </a:r>
            <a:br>
              <a:rPr b="1" lang="en-US" sz="3600"/>
            </a:br>
            <a:r>
              <a:rPr b="1" lang="en-US" sz="3600"/>
              <a:t>(slide 2 dari 2)</a:t>
            </a:r>
            <a:r>
              <a:rPr b="1" lang="en-US"/>
              <a:t> </a:t>
            </a:r>
            <a:endParaRPr/>
          </a:p>
        </p:txBody>
      </p:sp>
      <p:grpSp>
        <p:nvGrpSpPr>
          <p:cNvPr id="283" name="Google Shape;283;p6"/>
          <p:cNvGrpSpPr/>
          <p:nvPr/>
        </p:nvGrpSpPr>
        <p:grpSpPr>
          <a:xfrm>
            <a:off x="458128" y="1981200"/>
            <a:ext cx="7602652" cy="4571999"/>
            <a:chOff x="928" y="0"/>
            <a:chExt cx="7602652" cy="4571999"/>
          </a:xfrm>
        </p:grpSpPr>
        <p:sp>
          <p:nvSpPr>
            <p:cNvPr id="284" name="Google Shape;284;p6"/>
            <p:cNvSpPr/>
            <p:nvPr/>
          </p:nvSpPr>
          <p:spPr>
            <a:xfrm>
              <a:off x="928" y="0"/>
              <a:ext cx="2413540" cy="4571999"/>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txBox="1"/>
            <p:nvPr/>
          </p:nvSpPr>
          <p:spPr>
            <a:xfrm>
              <a:off x="928" y="0"/>
              <a:ext cx="2413540" cy="137159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dk1"/>
                  </a:solidFill>
                  <a:latin typeface="Twentieth Century"/>
                  <a:ea typeface="Twentieth Century"/>
                  <a:cs typeface="Twentieth Century"/>
                  <a:sym typeface="Twentieth Century"/>
                </a:rPr>
                <a:t>Jasa</a:t>
              </a:r>
              <a:endParaRPr sz="3600">
                <a:solidFill>
                  <a:schemeClr val="dk1"/>
                </a:solidFill>
                <a:latin typeface="Twentieth Century"/>
                <a:ea typeface="Twentieth Century"/>
                <a:cs typeface="Twentieth Century"/>
                <a:sym typeface="Twentieth Century"/>
              </a:endParaRPr>
            </a:p>
          </p:txBody>
        </p:sp>
        <p:sp>
          <p:nvSpPr>
            <p:cNvPr id="286" name="Google Shape;286;p6"/>
            <p:cNvSpPr/>
            <p:nvPr/>
          </p:nvSpPr>
          <p:spPr>
            <a:xfrm>
              <a:off x="242282" y="1372939"/>
              <a:ext cx="1930832" cy="1378520"/>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txBox="1"/>
            <p:nvPr/>
          </p:nvSpPr>
          <p:spPr>
            <a:xfrm>
              <a:off x="242282" y="1372939"/>
              <a:ext cx="1930832" cy="1378520"/>
            </a:xfrm>
            <a:prstGeom prst="rect">
              <a:avLst/>
            </a:prstGeom>
            <a:noFill/>
            <a:ln>
              <a:noFill/>
            </a:ln>
          </p:spPr>
          <p:txBody>
            <a:bodyPr anchorCtr="0" anchor="ctr" bIns="41900" lIns="55875" spcFirstLastPara="1" rIns="55875" wrap="square" tIns="41900">
              <a:noAutofit/>
            </a:bodyPr>
            <a:lstStyle/>
            <a:p>
              <a:pPr indent="0" lvl="0" marL="0" marR="0" rtl="0" algn="ctr">
                <a:lnSpc>
                  <a:spcPct val="90000"/>
                </a:lnSpc>
                <a:spcBef>
                  <a:spcPts val="0"/>
                </a:spcBef>
                <a:spcAft>
                  <a:spcPts val="0"/>
                </a:spcAft>
                <a:buNone/>
              </a:pPr>
              <a:r>
                <a:rPr lang="en-US" sz="2200">
                  <a:solidFill>
                    <a:schemeClr val="lt1"/>
                  </a:solidFill>
                  <a:latin typeface="Twentieth Century"/>
                  <a:ea typeface="Twentieth Century"/>
                  <a:cs typeface="Twentieth Century"/>
                  <a:sym typeface="Twentieth Century"/>
                </a:rPr>
                <a:t>Menyediakan jasa untuk pelanggan</a:t>
              </a:r>
              <a:endParaRPr sz="2200">
                <a:solidFill>
                  <a:schemeClr val="lt1"/>
                </a:solidFill>
                <a:latin typeface="Twentieth Century"/>
                <a:ea typeface="Twentieth Century"/>
                <a:cs typeface="Twentieth Century"/>
                <a:sym typeface="Twentieth Century"/>
              </a:endParaRPr>
            </a:p>
          </p:txBody>
        </p:sp>
        <p:sp>
          <p:nvSpPr>
            <p:cNvPr id="288" name="Google Shape;288;p6"/>
            <p:cNvSpPr/>
            <p:nvPr/>
          </p:nvSpPr>
          <p:spPr>
            <a:xfrm>
              <a:off x="242282" y="2963539"/>
              <a:ext cx="1930832" cy="1378520"/>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txBox="1"/>
            <p:nvPr/>
          </p:nvSpPr>
          <p:spPr>
            <a:xfrm>
              <a:off x="242282" y="2963539"/>
              <a:ext cx="1930832" cy="1378520"/>
            </a:xfrm>
            <a:prstGeom prst="rect">
              <a:avLst/>
            </a:prstGeom>
            <a:noFill/>
            <a:ln>
              <a:noFill/>
            </a:ln>
          </p:spPr>
          <p:txBody>
            <a:bodyPr anchorCtr="0" anchor="ctr" bIns="41900" lIns="55875" spcFirstLastPara="1" rIns="55875" wrap="square" tIns="41900">
              <a:noAutofit/>
            </a:bodyPr>
            <a:lstStyle/>
            <a:p>
              <a:pPr indent="0" lvl="0" marL="0" marR="0" rtl="0" algn="ctr">
                <a:lnSpc>
                  <a:spcPct val="90000"/>
                </a:lnSpc>
                <a:spcBef>
                  <a:spcPts val="0"/>
                </a:spcBef>
                <a:spcAft>
                  <a:spcPts val="0"/>
                </a:spcAft>
                <a:buNone/>
              </a:pPr>
              <a:r>
                <a:rPr lang="en-US" sz="2200">
                  <a:solidFill>
                    <a:schemeClr val="lt1"/>
                  </a:solidFill>
                  <a:latin typeface="Twentieth Century"/>
                  <a:ea typeface="Twentieth Century"/>
                  <a:cs typeface="Twentieth Century"/>
                  <a:sym typeface="Twentieth Century"/>
                </a:rPr>
                <a:t>Garuda Indonesia, Telekomunikasi Indonesia</a:t>
              </a:r>
              <a:endParaRPr sz="2200">
                <a:solidFill>
                  <a:schemeClr val="lt1"/>
                </a:solidFill>
                <a:latin typeface="Twentieth Century"/>
                <a:ea typeface="Twentieth Century"/>
                <a:cs typeface="Twentieth Century"/>
                <a:sym typeface="Twentieth Century"/>
              </a:endParaRPr>
            </a:p>
          </p:txBody>
        </p:sp>
        <p:sp>
          <p:nvSpPr>
            <p:cNvPr id="290" name="Google Shape;290;p6"/>
            <p:cNvSpPr/>
            <p:nvPr/>
          </p:nvSpPr>
          <p:spPr>
            <a:xfrm>
              <a:off x="2595484" y="0"/>
              <a:ext cx="2413540" cy="4571999"/>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txBox="1"/>
            <p:nvPr/>
          </p:nvSpPr>
          <p:spPr>
            <a:xfrm>
              <a:off x="2595484" y="0"/>
              <a:ext cx="2413540" cy="137159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dk1"/>
                  </a:solidFill>
                  <a:latin typeface="Twentieth Century"/>
                  <a:ea typeface="Twentieth Century"/>
                  <a:cs typeface="Twentieth Century"/>
                  <a:sym typeface="Twentieth Century"/>
                </a:rPr>
                <a:t>Dagang</a:t>
              </a:r>
              <a:endParaRPr sz="3600">
                <a:solidFill>
                  <a:schemeClr val="dk1"/>
                </a:solidFill>
                <a:latin typeface="Twentieth Century"/>
                <a:ea typeface="Twentieth Century"/>
                <a:cs typeface="Twentieth Century"/>
                <a:sym typeface="Twentieth Century"/>
              </a:endParaRPr>
            </a:p>
          </p:txBody>
        </p:sp>
        <p:sp>
          <p:nvSpPr>
            <p:cNvPr id="292" name="Google Shape;292;p6"/>
            <p:cNvSpPr/>
            <p:nvPr/>
          </p:nvSpPr>
          <p:spPr>
            <a:xfrm>
              <a:off x="2836838" y="1372939"/>
              <a:ext cx="1930832" cy="1378520"/>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txBox="1"/>
            <p:nvPr/>
          </p:nvSpPr>
          <p:spPr>
            <a:xfrm>
              <a:off x="2836838" y="1372939"/>
              <a:ext cx="1930832" cy="1378520"/>
            </a:xfrm>
            <a:prstGeom prst="rect">
              <a:avLst/>
            </a:prstGeom>
            <a:noFill/>
            <a:ln>
              <a:noFill/>
            </a:ln>
          </p:spPr>
          <p:txBody>
            <a:bodyPr anchorCtr="0" anchor="ctr" bIns="41900" lIns="55875" spcFirstLastPara="1" rIns="55875" wrap="square" tIns="41900">
              <a:noAutofit/>
            </a:bodyPr>
            <a:lstStyle/>
            <a:p>
              <a:pPr indent="0" lvl="0" marL="0" marR="0" rtl="0" algn="ctr">
                <a:lnSpc>
                  <a:spcPct val="90000"/>
                </a:lnSpc>
                <a:spcBef>
                  <a:spcPts val="0"/>
                </a:spcBef>
                <a:spcAft>
                  <a:spcPts val="0"/>
                </a:spcAft>
                <a:buNone/>
              </a:pPr>
              <a:r>
                <a:rPr lang="en-US" sz="2200">
                  <a:solidFill>
                    <a:schemeClr val="lt1"/>
                  </a:solidFill>
                  <a:latin typeface="Twentieth Century"/>
                  <a:ea typeface="Twentieth Century"/>
                  <a:cs typeface="Twentieth Century"/>
                  <a:sym typeface="Twentieth Century"/>
                </a:rPr>
                <a:t>Menjual produk yang diperoleh dari pihak lain ke pelanggan.</a:t>
              </a:r>
              <a:endParaRPr sz="2200">
                <a:solidFill>
                  <a:schemeClr val="lt1"/>
                </a:solidFill>
                <a:latin typeface="Twentieth Century"/>
                <a:ea typeface="Twentieth Century"/>
                <a:cs typeface="Twentieth Century"/>
                <a:sym typeface="Twentieth Century"/>
              </a:endParaRPr>
            </a:p>
          </p:txBody>
        </p:sp>
        <p:sp>
          <p:nvSpPr>
            <p:cNvPr id="294" name="Google Shape;294;p6"/>
            <p:cNvSpPr/>
            <p:nvPr/>
          </p:nvSpPr>
          <p:spPr>
            <a:xfrm>
              <a:off x="2836838" y="2963539"/>
              <a:ext cx="1930832" cy="1378520"/>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txBox="1"/>
            <p:nvPr/>
          </p:nvSpPr>
          <p:spPr>
            <a:xfrm>
              <a:off x="2836838" y="2963539"/>
              <a:ext cx="1930832" cy="1378520"/>
            </a:xfrm>
            <a:prstGeom prst="rect">
              <a:avLst/>
            </a:prstGeom>
            <a:noFill/>
            <a:ln>
              <a:noFill/>
            </a:ln>
          </p:spPr>
          <p:txBody>
            <a:bodyPr anchorCtr="0" anchor="ctr" bIns="41900" lIns="55875" spcFirstLastPara="1" rIns="55875" wrap="square" tIns="41900">
              <a:noAutofit/>
            </a:bodyPr>
            <a:lstStyle/>
            <a:p>
              <a:pPr indent="0" lvl="0" marL="0" marR="0" rtl="0" algn="ctr">
                <a:lnSpc>
                  <a:spcPct val="90000"/>
                </a:lnSpc>
                <a:spcBef>
                  <a:spcPts val="0"/>
                </a:spcBef>
                <a:spcAft>
                  <a:spcPts val="0"/>
                </a:spcAft>
                <a:buNone/>
              </a:pPr>
              <a:r>
                <a:rPr lang="en-US" sz="2200">
                  <a:solidFill>
                    <a:schemeClr val="lt1"/>
                  </a:solidFill>
                  <a:latin typeface="Twentieth Century"/>
                  <a:ea typeface="Twentieth Century"/>
                  <a:cs typeface="Twentieth Century"/>
                  <a:sym typeface="Twentieth Century"/>
                </a:rPr>
                <a:t>Alfamart, Tokopedia.com</a:t>
              </a:r>
              <a:endParaRPr sz="2200">
                <a:solidFill>
                  <a:schemeClr val="lt1"/>
                </a:solidFill>
                <a:latin typeface="Twentieth Century"/>
                <a:ea typeface="Twentieth Century"/>
                <a:cs typeface="Twentieth Century"/>
                <a:sym typeface="Twentieth Century"/>
              </a:endParaRPr>
            </a:p>
          </p:txBody>
        </p:sp>
        <p:sp>
          <p:nvSpPr>
            <p:cNvPr id="296" name="Google Shape;296;p6"/>
            <p:cNvSpPr/>
            <p:nvPr/>
          </p:nvSpPr>
          <p:spPr>
            <a:xfrm>
              <a:off x="5190040" y="0"/>
              <a:ext cx="2413540" cy="4571999"/>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txBox="1"/>
            <p:nvPr/>
          </p:nvSpPr>
          <p:spPr>
            <a:xfrm>
              <a:off x="5190040" y="0"/>
              <a:ext cx="2413540" cy="137159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dk1"/>
                  </a:solidFill>
                  <a:latin typeface="Twentieth Century"/>
                  <a:ea typeface="Twentieth Century"/>
                  <a:cs typeface="Twentieth Century"/>
                  <a:sym typeface="Twentieth Century"/>
                </a:rPr>
                <a:t>Manufaktur</a:t>
              </a:r>
              <a:endParaRPr sz="3600">
                <a:solidFill>
                  <a:schemeClr val="dk1"/>
                </a:solidFill>
                <a:latin typeface="Twentieth Century"/>
                <a:ea typeface="Twentieth Century"/>
                <a:cs typeface="Twentieth Century"/>
                <a:sym typeface="Twentieth Century"/>
              </a:endParaRPr>
            </a:p>
          </p:txBody>
        </p:sp>
        <p:sp>
          <p:nvSpPr>
            <p:cNvPr id="298" name="Google Shape;298;p6"/>
            <p:cNvSpPr/>
            <p:nvPr/>
          </p:nvSpPr>
          <p:spPr>
            <a:xfrm>
              <a:off x="5431395" y="1372939"/>
              <a:ext cx="1930832" cy="1378520"/>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txBox="1"/>
            <p:nvPr/>
          </p:nvSpPr>
          <p:spPr>
            <a:xfrm>
              <a:off x="5431395" y="1372939"/>
              <a:ext cx="1930832" cy="1378520"/>
            </a:xfrm>
            <a:prstGeom prst="rect">
              <a:avLst/>
            </a:prstGeom>
            <a:noFill/>
            <a:ln>
              <a:noFill/>
            </a:ln>
          </p:spPr>
          <p:txBody>
            <a:bodyPr anchorCtr="0" anchor="ctr" bIns="41900" lIns="55875" spcFirstLastPara="1" rIns="55875" wrap="square" tIns="41900">
              <a:noAutofit/>
            </a:bodyPr>
            <a:lstStyle/>
            <a:p>
              <a:pPr indent="0" lvl="0" marL="0" marR="0" rtl="0" algn="ctr">
                <a:lnSpc>
                  <a:spcPct val="90000"/>
                </a:lnSpc>
                <a:spcBef>
                  <a:spcPts val="0"/>
                </a:spcBef>
                <a:spcAft>
                  <a:spcPts val="0"/>
                </a:spcAft>
                <a:buNone/>
              </a:pPr>
              <a:r>
                <a:rPr lang="en-US" sz="2200">
                  <a:solidFill>
                    <a:schemeClr val="lt1"/>
                  </a:solidFill>
                  <a:latin typeface="Twentieth Century"/>
                  <a:ea typeface="Twentieth Century"/>
                  <a:cs typeface="Twentieth Century"/>
                  <a:sym typeface="Twentieth Century"/>
                </a:rPr>
                <a:t>Mengubah </a:t>
              </a:r>
              <a:r>
                <a:rPr i="1" lang="en-US" sz="2200">
                  <a:solidFill>
                    <a:schemeClr val="lt1"/>
                  </a:solidFill>
                  <a:latin typeface="Twentieth Century"/>
                  <a:ea typeface="Twentieth Century"/>
                  <a:cs typeface="Twentieth Century"/>
                  <a:sym typeface="Twentieth Century"/>
                </a:rPr>
                <a:t>input</a:t>
              </a:r>
              <a:r>
                <a:rPr lang="en-US" sz="2200">
                  <a:solidFill>
                    <a:schemeClr val="lt1"/>
                  </a:solidFill>
                  <a:latin typeface="Twentieth Century"/>
                  <a:ea typeface="Twentieth Century"/>
                  <a:cs typeface="Twentieth Century"/>
                  <a:sym typeface="Twentieth Century"/>
                </a:rPr>
                <a:t> dasar lalu mengubahnya menjadi produk</a:t>
              </a:r>
              <a:endParaRPr sz="2200">
                <a:solidFill>
                  <a:schemeClr val="lt1"/>
                </a:solidFill>
                <a:latin typeface="Twentieth Century"/>
                <a:ea typeface="Twentieth Century"/>
                <a:cs typeface="Twentieth Century"/>
                <a:sym typeface="Twentieth Century"/>
              </a:endParaRPr>
            </a:p>
          </p:txBody>
        </p:sp>
        <p:sp>
          <p:nvSpPr>
            <p:cNvPr id="300" name="Google Shape;300;p6"/>
            <p:cNvSpPr/>
            <p:nvPr/>
          </p:nvSpPr>
          <p:spPr>
            <a:xfrm>
              <a:off x="5431395" y="2963539"/>
              <a:ext cx="1930832" cy="1378520"/>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txBox="1"/>
            <p:nvPr/>
          </p:nvSpPr>
          <p:spPr>
            <a:xfrm>
              <a:off x="5431395" y="2963539"/>
              <a:ext cx="1930832" cy="1378520"/>
            </a:xfrm>
            <a:prstGeom prst="rect">
              <a:avLst/>
            </a:prstGeom>
            <a:noFill/>
            <a:ln>
              <a:noFill/>
            </a:ln>
          </p:spPr>
          <p:txBody>
            <a:bodyPr anchorCtr="0" anchor="ctr" bIns="41900" lIns="55875" spcFirstLastPara="1" rIns="55875" wrap="square" tIns="41900">
              <a:noAutofit/>
            </a:bodyPr>
            <a:lstStyle/>
            <a:p>
              <a:pPr indent="0" lvl="0" marL="0" marR="0" rtl="0" algn="ctr">
                <a:lnSpc>
                  <a:spcPct val="90000"/>
                </a:lnSpc>
                <a:spcBef>
                  <a:spcPts val="0"/>
                </a:spcBef>
                <a:spcAft>
                  <a:spcPts val="0"/>
                </a:spcAft>
                <a:buNone/>
              </a:pPr>
              <a:r>
                <a:rPr lang="en-US" sz="2200">
                  <a:solidFill>
                    <a:schemeClr val="lt1"/>
                  </a:solidFill>
                  <a:latin typeface="Twentieth Century"/>
                  <a:ea typeface="Twentieth Century"/>
                  <a:cs typeface="Twentieth Century"/>
                  <a:sym typeface="Twentieth Century"/>
                </a:rPr>
                <a:t>Astra International, Indofood Sukses Makmur</a:t>
              </a:r>
              <a:endParaRPr sz="2200">
                <a:solidFill>
                  <a:schemeClr val="lt1"/>
                </a:solidFill>
                <a:latin typeface="Twentieth Century"/>
                <a:ea typeface="Twentieth Century"/>
                <a:cs typeface="Twentieth Century"/>
                <a:sym typeface="Twentieth Century"/>
              </a:endParaRPr>
            </a:p>
          </p:txBody>
        </p:sp>
      </p:grpSp>
      <p:sp>
        <p:nvSpPr>
          <p:cNvPr id="302" name="Google Shape;302;p6"/>
          <p:cNvSpPr txBox="1"/>
          <p:nvPr/>
        </p:nvSpPr>
        <p:spPr>
          <a:xfrm>
            <a:off x="3200400" y="1457980"/>
            <a:ext cx="27478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wentieth Century"/>
                <a:ea typeface="Twentieth Century"/>
                <a:cs typeface="Twentieth Century"/>
                <a:sym typeface="Twentieth Century"/>
              </a:rPr>
              <a:t>Jenis-Jenis Usaha</a:t>
            </a:r>
            <a:endParaRPr b="1" sz="2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60"/>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600"/>
              <a:buFont typeface="Open Sans Light"/>
              <a:buNone/>
            </a:pPr>
            <a:r>
              <a:rPr b="1" lang="en-US" sz="3600"/>
              <a:t>Tampilan 8: Laporan Keuangan SolusiNet (slide 2 dari 2)</a:t>
            </a:r>
            <a:endParaRPr sz="3600"/>
          </a:p>
        </p:txBody>
      </p:sp>
      <p:pic>
        <p:nvPicPr>
          <p:cNvPr id="849" name="Google Shape;849;p60"/>
          <p:cNvPicPr preferRelativeResize="0"/>
          <p:nvPr/>
        </p:nvPicPr>
        <p:blipFill rotWithShape="1">
          <a:blip r:embed="rId3">
            <a:alphaModFix/>
          </a:blip>
          <a:srcRect b="0" l="0" r="0" t="0"/>
          <a:stretch/>
        </p:blipFill>
        <p:spPr>
          <a:xfrm>
            <a:off x="914400" y="1524000"/>
            <a:ext cx="6865062" cy="52578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6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Laporan Posisi Keuangan (slide 1 dari 2)</a:t>
            </a:r>
            <a:endParaRPr sz="3400"/>
          </a:p>
        </p:txBody>
      </p:sp>
      <p:sp>
        <p:nvSpPr>
          <p:cNvPr id="855" name="Google Shape;855;p61"/>
          <p:cNvSpPr/>
          <p:nvPr/>
        </p:nvSpPr>
        <p:spPr>
          <a:xfrm>
            <a:off x="0" y="1676400"/>
            <a:ext cx="9144000" cy="4801314"/>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Laporan posisi keuangan menyajikan aset yang akan diubah menjadi uang tunai atau digunakan dalam operasional perusahaan.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Kas disajikan paling atas, diikuti dengan piutang usaha, perlengkapan, asuransi dibayar di muka, dan aset lainnya. Aset yang sifatnya lebih permanen disajikan setelahnya, seperti aset tetap.</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6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Laporan Posisi Keuangan (slide 2 dari 2)</a:t>
            </a:r>
            <a:endParaRPr sz="3400"/>
          </a:p>
        </p:txBody>
      </p:sp>
      <p:sp>
        <p:nvSpPr>
          <p:cNvPr id="861" name="Google Shape;861;p62"/>
          <p:cNvSpPr/>
          <p:nvPr/>
        </p:nvSpPr>
        <p:spPr>
          <a:xfrm>
            <a:off x="0" y="1676400"/>
            <a:ext cx="9144000" cy="5539978"/>
          </a:xfrm>
          <a:prstGeom prst="rect">
            <a:avLst/>
          </a:prstGeom>
          <a:noFill/>
          <a:ln>
            <a:noFill/>
          </a:ln>
        </p:spPr>
        <p:txBody>
          <a:bodyPr anchorCtr="0" anchor="t" bIns="45700" lIns="91425" spcFirstLastPara="1" rIns="91425" wrap="square" tIns="45700">
            <a:spAutoFit/>
          </a:bodyPr>
          <a:lstStyle/>
          <a:p>
            <a:pPr indent="-463550" lvl="0" marL="463550" marR="0" rtl="0" algn="l">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Di bagian liabilitas dari laporan posisi keuangan di Tampilan 8, utang usaha adalah satu-satunya liabilitas. </a:t>
            </a:r>
            <a:endParaRPr/>
          </a:p>
          <a:p>
            <a:pPr indent="-463550" lvl="0" marL="463550" marR="0" rtl="0" algn="l">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Ketika terdapat dua atau lebih kategori liabilitas, masing-masing harus disebutkan dan jumlahnya disajikan sebagai berikut:</a:t>
            </a:r>
            <a:endParaRPr/>
          </a:p>
          <a:p>
            <a:pPr indent="0" lvl="0" marL="520700" marR="0" rtl="0" algn="l">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Utang usaha 	Rp12.900.000</a:t>
            </a:r>
            <a:endParaRPr/>
          </a:p>
          <a:p>
            <a:pPr indent="0" lvl="0" marL="538163" marR="0" rtl="0" algn="just">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Utang upah               </a:t>
            </a:r>
            <a:r>
              <a:rPr lang="en-US" sz="2400" u="sng">
                <a:solidFill>
                  <a:schemeClr val="dk1"/>
                </a:solidFill>
                <a:latin typeface="Twentieth Century"/>
                <a:ea typeface="Twentieth Century"/>
                <a:cs typeface="Twentieth Century"/>
                <a:sym typeface="Twentieth Century"/>
              </a:rPr>
              <a:t>2.570.000</a:t>
            </a:r>
            <a:endParaRPr/>
          </a:p>
          <a:p>
            <a:pPr indent="-358775" lvl="0" marL="717550" marR="0" rtl="0" algn="just">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   Total liabilitas 	 Rp15.470.000</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63"/>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400"/>
              <a:buFont typeface="Open Sans Light"/>
              <a:buNone/>
            </a:pPr>
            <a:r>
              <a:rPr b="1" lang="en-US" sz="3400"/>
              <a:t>Contoh Latihan: Laporan Posisi Keuangan</a:t>
            </a:r>
            <a:endParaRPr sz="3400"/>
          </a:p>
        </p:txBody>
      </p:sp>
      <p:sp>
        <p:nvSpPr>
          <p:cNvPr id="867" name="Google Shape;867;p63"/>
          <p:cNvSpPr/>
          <p:nvPr/>
        </p:nvSpPr>
        <p:spPr>
          <a:xfrm>
            <a:off x="0" y="1676400"/>
            <a:ext cx="9144000" cy="4284250"/>
          </a:xfrm>
          <a:prstGeom prst="rect">
            <a:avLst/>
          </a:prstGeom>
          <a:noFill/>
          <a:ln>
            <a:noFill/>
          </a:ln>
        </p:spPr>
        <p:txBody>
          <a:bodyPr anchorCtr="0" anchor="t" bIns="45700" lIns="91425" spcFirstLastPara="1" rIns="91425" wrap="square" tIns="45700">
            <a:spAutoFit/>
          </a:bodyPr>
          <a:lstStyle/>
          <a:p>
            <a:pPr indent="-463550" lvl="0" marL="463550" marR="0" rtl="0" algn="just">
              <a:lnSpc>
                <a:spcPct val="120000"/>
              </a:lnSpc>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Dengan menggunakan data untuk Cisadane Travel  Service  seperti dalam laporan ekuitas pemilik, buatlah laporan posisi keuangan per 30 April 2016.</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graphicFrame>
        <p:nvGraphicFramePr>
          <p:cNvPr id="868" name="Google Shape;868;p63"/>
          <p:cNvGraphicFramePr/>
          <p:nvPr/>
        </p:nvGraphicFramePr>
        <p:xfrm>
          <a:off x="1143000" y="3429000"/>
          <a:ext cx="3000000" cy="3000000"/>
        </p:xfrm>
        <a:graphic>
          <a:graphicData uri="http://schemas.openxmlformats.org/drawingml/2006/table">
            <a:tbl>
              <a:tblPr bandRow="1" firstRow="1">
                <a:noFill/>
                <a:tableStyleId>{7B274E15-F1E4-42CE-A054-D95EFBAD6BCD}</a:tableStyleId>
              </a:tblPr>
              <a:tblGrid>
                <a:gridCol w="3392000"/>
                <a:gridCol w="2856400"/>
              </a:tblGrid>
              <a:tr h="370850">
                <a:tc>
                  <a:txBody>
                    <a:bodyPr/>
                    <a:lstStyle/>
                    <a:p>
                      <a:pPr indent="0" lvl="0" marL="0" marR="0" rtl="0" algn="l">
                        <a:spcBef>
                          <a:spcPts val="0"/>
                        </a:spcBef>
                        <a:spcAft>
                          <a:spcPts val="0"/>
                        </a:spcAft>
                        <a:buNone/>
                      </a:pPr>
                      <a:r>
                        <a:rPr b="0" lang="en-US" sz="2200"/>
                        <a:t>Utang usaha</a:t>
                      </a:r>
                      <a:endParaRPr b="0" sz="2200"/>
                    </a:p>
                  </a:txBody>
                  <a:tcPr marT="45725" marB="45725" marR="91450" marL="91450"/>
                </a:tc>
                <a:tc>
                  <a:txBody>
                    <a:bodyPr/>
                    <a:lstStyle/>
                    <a:p>
                      <a:pPr indent="0" lvl="0" marL="0" marR="0" rtl="0" algn="r">
                        <a:spcBef>
                          <a:spcPts val="0"/>
                        </a:spcBef>
                        <a:spcAft>
                          <a:spcPts val="0"/>
                        </a:spcAft>
                        <a:buNone/>
                      </a:pPr>
                      <a:r>
                        <a:rPr b="0" lang="en-US" sz="2200"/>
                        <a:t>Rp12.200.000</a:t>
                      </a:r>
                      <a:endParaRPr b="0" sz="2200"/>
                    </a:p>
                  </a:txBody>
                  <a:tcPr marT="45725" marB="45725" marR="91450" marL="91450"/>
                </a:tc>
              </a:tr>
              <a:tr h="370850">
                <a:tc>
                  <a:txBody>
                    <a:bodyPr/>
                    <a:lstStyle/>
                    <a:p>
                      <a:pPr indent="0" lvl="0" marL="0" marR="0" rtl="0" algn="l">
                        <a:spcBef>
                          <a:spcPts val="0"/>
                        </a:spcBef>
                        <a:spcAft>
                          <a:spcPts val="0"/>
                        </a:spcAft>
                        <a:buNone/>
                      </a:pPr>
                      <a:r>
                        <a:rPr b="0" lang="en-US" sz="2200"/>
                        <a:t>Piutang usaha</a:t>
                      </a:r>
                      <a:endParaRPr b="0" sz="2200"/>
                    </a:p>
                  </a:txBody>
                  <a:tcPr marT="45725" marB="45725" marR="91450" marL="91450"/>
                </a:tc>
                <a:tc>
                  <a:txBody>
                    <a:bodyPr/>
                    <a:lstStyle/>
                    <a:p>
                      <a:pPr indent="0" lvl="0" marL="0" marR="0" rtl="0" algn="r">
                        <a:spcBef>
                          <a:spcPts val="0"/>
                        </a:spcBef>
                        <a:spcAft>
                          <a:spcPts val="0"/>
                        </a:spcAft>
                        <a:buNone/>
                      </a:pPr>
                      <a:r>
                        <a:rPr b="0" lang="en-US" sz="2200"/>
                        <a:t>31.350.000</a:t>
                      </a:r>
                      <a:endParaRPr b="0" sz="2200"/>
                    </a:p>
                  </a:txBody>
                  <a:tcPr marT="45725" marB="45725" marR="91450" marL="91450"/>
                </a:tc>
              </a:tr>
              <a:tr h="370850">
                <a:tc>
                  <a:txBody>
                    <a:bodyPr/>
                    <a:lstStyle/>
                    <a:p>
                      <a:pPr indent="0" lvl="0" marL="0" marR="0" rtl="0" algn="l">
                        <a:spcBef>
                          <a:spcPts val="0"/>
                        </a:spcBef>
                        <a:spcAft>
                          <a:spcPts val="0"/>
                        </a:spcAft>
                        <a:buNone/>
                      </a:pPr>
                      <a:r>
                        <a:rPr b="0" lang="en-US" sz="2200"/>
                        <a:t>Kas</a:t>
                      </a:r>
                      <a:endParaRPr b="0" sz="2200"/>
                    </a:p>
                  </a:txBody>
                  <a:tcPr marT="45725" marB="45725" marR="91450" marL="91450"/>
                </a:tc>
                <a:tc>
                  <a:txBody>
                    <a:bodyPr/>
                    <a:lstStyle/>
                    <a:p>
                      <a:pPr indent="0" lvl="0" marL="0" marR="0" rtl="0" algn="r">
                        <a:spcBef>
                          <a:spcPts val="0"/>
                        </a:spcBef>
                        <a:spcAft>
                          <a:spcPts val="0"/>
                        </a:spcAft>
                        <a:buNone/>
                      </a:pPr>
                      <a:r>
                        <a:rPr b="0" lang="en-US" sz="2200"/>
                        <a:t>53.050.000</a:t>
                      </a:r>
                      <a:endParaRPr b="0" sz="2200"/>
                    </a:p>
                  </a:txBody>
                  <a:tcPr marT="45725" marB="45725" marR="91450" marL="91450"/>
                </a:tc>
              </a:tr>
              <a:tr h="370850">
                <a:tc>
                  <a:txBody>
                    <a:bodyPr/>
                    <a:lstStyle/>
                    <a:p>
                      <a:pPr indent="0" lvl="0" marL="0" marR="0" rtl="0" algn="l">
                        <a:spcBef>
                          <a:spcPts val="0"/>
                        </a:spcBef>
                        <a:spcAft>
                          <a:spcPts val="0"/>
                        </a:spcAft>
                        <a:buNone/>
                      </a:pPr>
                      <a:r>
                        <a:rPr b="0" lang="en-US" sz="2200"/>
                        <a:t>Tanah</a:t>
                      </a:r>
                      <a:endParaRPr b="0" sz="2200"/>
                    </a:p>
                  </a:txBody>
                  <a:tcPr marT="45725" marB="45725" marR="91450" marL="91450"/>
                </a:tc>
                <a:tc>
                  <a:txBody>
                    <a:bodyPr/>
                    <a:lstStyle/>
                    <a:p>
                      <a:pPr indent="0" lvl="0" marL="0" marR="0" rtl="0" algn="r">
                        <a:spcBef>
                          <a:spcPts val="0"/>
                        </a:spcBef>
                        <a:spcAft>
                          <a:spcPts val="0"/>
                        </a:spcAft>
                        <a:buNone/>
                      </a:pPr>
                      <a:r>
                        <a:rPr b="0" lang="en-US" sz="2200"/>
                        <a:t>80.000.000</a:t>
                      </a:r>
                      <a:endParaRPr b="0" sz="2200"/>
                    </a:p>
                  </a:txBody>
                  <a:tcPr marT="45725" marB="45725" marR="91450" marL="91450"/>
                </a:tc>
              </a:tr>
              <a:tr h="370850">
                <a:tc>
                  <a:txBody>
                    <a:bodyPr/>
                    <a:lstStyle/>
                    <a:p>
                      <a:pPr indent="0" lvl="0" marL="0" marR="0" rtl="0" algn="l">
                        <a:spcBef>
                          <a:spcPts val="0"/>
                        </a:spcBef>
                        <a:spcAft>
                          <a:spcPts val="0"/>
                        </a:spcAft>
                        <a:buNone/>
                      </a:pPr>
                      <a:r>
                        <a:rPr b="0" lang="en-US" sz="2200"/>
                        <a:t>Perlengkapan</a:t>
                      </a:r>
                      <a:endParaRPr b="0" sz="2200"/>
                    </a:p>
                  </a:txBody>
                  <a:tcPr marT="45725" marB="45725" marR="91450" marL="91450"/>
                </a:tc>
                <a:tc>
                  <a:txBody>
                    <a:bodyPr/>
                    <a:lstStyle/>
                    <a:p>
                      <a:pPr indent="0" lvl="0" marL="0" marR="0" rtl="0" algn="r">
                        <a:spcBef>
                          <a:spcPts val="0"/>
                        </a:spcBef>
                        <a:spcAft>
                          <a:spcPts val="0"/>
                        </a:spcAft>
                        <a:buNone/>
                      </a:pPr>
                      <a:r>
                        <a:rPr b="0" lang="en-US" sz="2200"/>
                        <a:t>3.350.000</a:t>
                      </a:r>
                      <a:endParaRPr b="0" sz="2200"/>
                    </a:p>
                  </a:txBody>
                  <a:tcPr marT="45725" marB="45725" marR="91450" marL="9145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64"/>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Jawaban Latihan</a:t>
            </a:r>
            <a:endParaRPr sz="3400"/>
          </a:p>
        </p:txBody>
      </p:sp>
      <p:pic>
        <p:nvPicPr>
          <p:cNvPr id="874" name="Google Shape;874;p64"/>
          <p:cNvPicPr preferRelativeResize="0"/>
          <p:nvPr/>
        </p:nvPicPr>
        <p:blipFill rotWithShape="1">
          <a:blip r:embed="rId3">
            <a:alphaModFix/>
          </a:blip>
          <a:srcRect b="0" l="0" r="0" t="0"/>
          <a:stretch/>
        </p:blipFill>
        <p:spPr>
          <a:xfrm>
            <a:off x="85725" y="2219325"/>
            <a:ext cx="8972550" cy="2419350"/>
          </a:xfrm>
          <a:prstGeom prst="rect">
            <a:avLst/>
          </a:prstGeom>
          <a:noFill/>
          <a:ln>
            <a:noFill/>
          </a:ln>
        </p:spPr>
      </p:pic>
      <p:cxnSp>
        <p:nvCxnSpPr>
          <p:cNvPr id="875" name="Google Shape;875;p64"/>
          <p:cNvCxnSpPr/>
          <p:nvPr/>
        </p:nvCxnSpPr>
        <p:spPr>
          <a:xfrm rot="10800000">
            <a:off x="7620000" y="3962400"/>
            <a:ext cx="228600" cy="0"/>
          </a:xfrm>
          <a:prstGeom prst="straightConnector1">
            <a:avLst/>
          </a:prstGeom>
          <a:noFill/>
          <a:ln cap="flat" cmpd="sng" w="19050">
            <a:solidFill>
              <a:schemeClr val="dk1"/>
            </a:solidFill>
            <a:prstDash val="solid"/>
            <a:round/>
            <a:headEnd len="sm" w="sm" type="none"/>
            <a:tailEnd len="sm" w="sm" type="none"/>
          </a:ln>
          <a:effectLst>
            <a:outerShdw blurRad="38100" rotWithShape="0" dir="5400000" dist="30000">
              <a:srgbClr val="000000">
                <a:alpha val="44705"/>
              </a:srgbClr>
            </a:outerShdw>
          </a:effectLst>
        </p:spPr>
      </p:cxnSp>
      <p:cxnSp>
        <p:nvCxnSpPr>
          <p:cNvPr id="876" name="Google Shape;876;p64"/>
          <p:cNvCxnSpPr/>
          <p:nvPr/>
        </p:nvCxnSpPr>
        <p:spPr>
          <a:xfrm>
            <a:off x="7620000" y="3962400"/>
            <a:ext cx="0" cy="1752600"/>
          </a:xfrm>
          <a:prstGeom prst="straightConnector1">
            <a:avLst/>
          </a:prstGeom>
          <a:noFill/>
          <a:ln cap="flat" cmpd="sng" w="19050">
            <a:solidFill>
              <a:schemeClr val="dk1"/>
            </a:solidFill>
            <a:prstDash val="solid"/>
            <a:round/>
            <a:headEnd len="sm" w="sm" type="none"/>
            <a:tailEnd len="med" w="med" type="stealth"/>
          </a:ln>
          <a:effectLst>
            <a:outerShdw blurRad="38100" rotWithShape="0" dir="5400000" dist="30000">
              <a:srgbClr val="000000">
                <a:alpha val="44705"/>
              </a:srgbClr>
            </a:outerShdw>
          </a:effectLst>
        </p:spPr>
      </p:cxnSp>
      <p:sp>
        <p:nvSpPr>
          <p:cNvPr id="877" name="Google Shape;877;p64"/>
          <p:cNvSpPr txBox="1"/>
          <p:nvPr/>
        </p:nvSpPr>
        <p:spPr>
          <a:xfrm>
            <a:off x="6553200" y="5782270"/>
            <a:ext cx="25146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Diambil dari laporan ekuitas pemilik Cisadane Travel Service</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65"/>
          <p:cNvSpPr txBox="1"/>
          <p:nvPr>
            <p:ph type="title"/>
          </p:nvPr>
        </p:nvSpPr>
        <p:spPr>
          <a:xfrm>
            <a:off x="609600" y="228600"/>
            <a:ext cx="81534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4000"/>
              <a:buFont typeface="Open Sans Light"/>
              <a:buNone/>
            </a:pPr>
            <a:r>
              <a:rPr b="1" lang="en-US" sz="4000"/>
              <a:t>Laporan Arus Kas (slide 1 dari 3)</a:t>
            </a:r>
            <a:endParaRPr sz="4000"/>
          </a:p>
        </p:txBody>
      </p:sp>
      <p:grpSp>
        <p:nvGrpSpPr>
          <p:cNvPr id="883" name="Google Shape;883;p65"/>
          <p:cNvGrpSpPr/>
          <p:nvPr/>
        </p:nvGrpSpPr>
        <p:grpSpPr>
          <a:xfrm>
            <a:off x="691489" y="1685088"/>
            <a:ext cx="7537189" cy="4791912"/>
            <a:chOff x="920" y="0"/>
            <a:chExt cx="7537189" cy="4791912"/>
          </a:xfrm>
        </p:grpSpPr>
        <p:sp>
          <p:nvSpPr>
            <p:cNvPr id="884" name="Google Shape;884;p65"/>
            <p:cNvSpPr/>
            <p:nvPr/>
          </p:nvSpPr>
          <p:spPr>
            <a:xfrm>
              <a:off x="920" y="0"/>
              <a:ext cx="2392758" cy="4791912"/>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65"/>
            <p:cNvSpPr txBox="1"/>
            <p:nvPr/>
          </p:nvSpPr>
          <p:spPr>
            <a:xfrm>
              <a:off x="920" y="0"/>
              <a:ext cx="2392758" cy="143757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dk1"/>
                  </a:solidFill>
                  <a:latin typeface="Twentieth Century"/>
                  <a:ea typeface="Twentieth Century"/>
                  <a:cs typeface="Twentieth Century"/>
                  <a:sym typeface="Twentieth Century"/>
                </a:rPr>
                <a:t>Aktivitas operasi</a:t>
              </a:r>
              <a:endParaRPr sz="3600">
                <a:solidFill>
                  <a:schemeClr val="dk1"/>
                </a:solidFill>
                <a:latin typeface="Twentieth Century"/>
                <a:ea typeface="Twentieth Century"/>
                <a:cs typeface="Twentieth Century"/>
                <a:sym typeface="Twentieth Century"/>
              </a:endParaRPr>
            </a:p>
          </p:txBody>
        </p:sp>
        <p:sp>
          <p:nvSpPr>
            <p:cNvPr id="886" name="Google Shape;886;p65"/>
            <p:cNvSpPr/>
            <p:nvPr/>
          </p:nvSpPr>
          <p:spPr>
            <a:xfrm>
              <a:off x="240196" y="1437573"/>
              <a:ext cx="1914207" cy="3114742"/>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65"/>
            <p:cNvSpPr txBox="1"/>
            <p:nvPr/>
          </p:nvSpPr>
          <p:spPr>
            <a:xfrm>
              <a:off x="240196" y="1437573"/>
              <a:ext cx="1914207" cy="3114742"/>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None/>
              </a:pPr>
              <a:r>
                <a:rPr lang="en-US" sz="2100">
                  <a:solidFill>
                    <a:schemeClr val="lt1"/>
                  </a:solidFill>
                  <a:latin typeface="Twentieth Century"/>
                  <a:ea typeface="Twentieth Century"/>
                  <a:cs typeface="Twentieth Century"/>
                  <a:sym typeface="Twentieth Century"/>
                </a:rPr>
                <a:t>Ringkasan penerimaan dan pembayaran kas dari aktivitas operasi</a:t>
              </a:r>
              <a:endParaRPr sz="2100">
                <a:solidFill>
                  <a:schemeClr val="lt1"/>
                </a:solidFill>
                <a:latin typeface="Twentieth Century"/>
                <a:ea typeface="Twentieth Century"/>
                <a:cs typeface="Twentieth Century"/>
                <a:sym typeface="Twentieth Century"/>
              </a:endParaRPr>
            </a:p>
          </p:txBody>
        </p:sp>
        <p:sp>
          <p:nvSpPr>
            <p:cNvPr id="888" name="Google Shape;888;p65"/>
            <p:cNvSpPr/>
            <p:nvPr/>
          </p:nvSpPr>
          <p:spPr>
            <a:xfrm>
              <a:off x="2573136" y="0"/>
              <a:ext cx="2392758" cy="4791912"/>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65"/>
            <p:cNvSpPr txBox="1"/>
            <p:nvPr/>
          </p:nvSpPr>
          <p:spPr>
            <a:xfrm>
              <a:off x="2573136" y="0"/>
              <a:ext cx="2392758" cy="143757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dk1"/>
                  </a:solidFill>
                  <a:latin typeface="Twentieth Century"/>
                  <a:ea typeface="Twentieth Century"/>
                  <a:cs typeface="Twentieth Century"/>
                  <a:sym typeface="Twentieth Century"/>
                </a:rPr>
                <a:t>Aktivitas investasi</a:t>
              </a:r>
              <a:endParaRPr sz="3600">
                <a:solidFill>
                  <a:schemeClr val="dk1"/>
                </a:solidFill>
                <a:latin typeface="Twentieth Century"/>
                <a:ea typeface="Twentieth Century"/>
                <a:cs typeface="Twentieth Century"/>
                <a:sym typeface="Twentieth Century"/>
              </a:endParaRPr>
            </a:p>
          </p:txBody>
        </p:sp>
        <p:sp>
          <p:nvSpPr>
            <p:cNvPr id="890" name="Google Shape;890;p65"/>
            <p:cNvSpPr/>
            <p:nvPr/>
          </p:nvSpPr>
          <p:spPr>
            <a:xfrm>
              <a:off x="2812411" y="1437573"/>
              <a:ext cx="1914207" cy="3114742"/>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5"/>
            <p:cNvSpPr txBox="1"/>
            <p:nvPr/>
          </p:nvSpPr>
          <p:spPr>
            <a:xfrm>
              <a:off x="2812411" y="1437573"/>
              <a:ext cx="1914207" cy="3114742"/>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None/>
              </a:pPr>
              <a:r>
                <a:rPr lang="en-US" sz="2100">
                  <a:solidFill>
                    <a:schemeClr val="lt1"/>
                  </a:solidFill>
                  <a:latin typeface="Twentieth Century"/>
                  <a:ea typeface="Twentieth Century"/>
                  <a:cs typeface="Twentieth Century"/>
                  <a:sym typeface="Twentieth Century"/>
                </a:rPr>
                <a:t>Melaporkan transaksi kas untuk pembelian dan penjualan dari aset yang sifatnya permanen (aset tetap)</a:t>
              </a:r>
              <a:endParaRPr sz="2100">
                <a:solidFill>
                  <a:schemeClr val="lt1"/>
                </a:solidFill>
                <a:latin typeface="Twentieth Century"/>
                <a:ea typeface="Twentieth Century"/>
                <a:cs typeface="Twentieth Century"/>
                <a:sym typeface="Twentieth Century"/>
              </a:endParaRPr>
            </a:p>
          </p:txBody>
        </p:sp>
        <p:sp>
          <p:nvSpPr>
            <p:cNvPr id="892" name="Google Shape;892;p65"/>
            <p:cNvSpPr/>
            <p:nvPr/>
          </p:nvSpPr>
          <p:spPr>
            <a:xfrm>
              <a:off x="5145351" y="0"/>
              <a:ext cx="2392758" cy="4791912"/>
            </a:xfrm>
            <a:prstGeom prst="roundRect">
              <a:avLst>
                <a:gd fmla="val 10000" name="adj"/>
              </a:avLst>
            </a:prstGeom>
            <a:solidFill>
              <a:srgbClr val="CAD8D5"/>
            </a:solidFill>
            <a:ln cap="flat" cmpd="sng" w="10000">
              <a:solidFill>
                <a:schemeClr val="accent5"/>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5"/>
            <p:cNvSpPr txBox="1"/>
            <p:nvPr/>
          </p:nvSpPr>
          <p:spPr>
            <a:xfrm>
              <a:off x="5145351" y="0"/>
              <a:ext cx="2392758" cy="1437573"/>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lang="en-US" sz="3600">
                  <a:solidFill>
                    <a:schemeClr val="dk1"/>
                  </a:solidFill>
                  <a:latin typeface="Twentieth Century"/>
                  <a:ea typeface="Twentieth Century"/>
                  <a:cs typeface="Twentieth Century"/>
                  <a:sym typeface="Twentieth Century"/>
                </a:rPr>
                <a:t>Aktivitas pendanaan</a:t>
              </a:r>
              <a:endParaRPr sz="3600">
                <a:solidFill>
                  <a:schemeClr val="dk1"/>
                </a:solidFill>
                <a:latin typeface="Twentieth Century"/>
                <a:ea typeface="Twentieth Century"/>
                <a:cs typeface="Twentieth Century"/>
                <a:sym typeface="Twentieth Century"/>
              </a:endParaRPr>
            </a:p>
          </p:txBody>
        </p:sp>
        <p:sp>
          <p:nvSpPr>
            <p:cNvPr id="894" name="Google Shape;894;p65"/>
            <p:cNvSpPr/>
            <p:nvPr/>
          </p:nvSpPr>
          <p:spPr>
            <a:xfrm>
              <a:off x="5384627" y="1437573"/>
              <a:ext cx="1914207" cy="3114742"/>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5"/>
            <p:cNvSpPr txBox="1"/>
            <p:nvPr/>
          </p:nvSpPr>
          <p:spPr>
            <a:xfrm>
              <a:off x="5384627" y="1437573"/>
              <a:ext cx="1914207" cy="3114742"/>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None/>
              </a:pPr>
              <a:r>
                <a:rPr lang="en-US" sz="2100">
                  <a:solidFill>
                    <a:schemeClr val="lt1"/>
                  </a:solidFill>
                  <a:latin typeface="Twentieth Century"/>
                  <a:ea typeface="Twentieth Century"/>
                  <a:cs typeface="Twentieth Century"/>
                  <a:sym typeface="Twentieth Century"/>
                </a:rPr>
                <a:t>Melaporkan transaksi kas yang berhubungan dengan investasi kas oleh pemilik, peminjaman, dan penarikan kas oleh pemilik.</a:t>
              </a:r>
              <a:endParaRPr sz="2100">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6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Laporan Arus Kas (slide 2 dari 3)</a:t>
            </a:r>
            <a:endParaRPr sz="3400"/>
          </a:p>
        </p:txBody>
      </p:sp>
      <p:sp>
        <p:nvSpPr>
          <p:cNvPr id="901" name="Google Shape;901;p66"/>
          <p:cNvSpPr/>
          <p:nvPr/>
        </p:nvSpPr>
        <p:spPr>
          <a:xfrm>
            <a:off x="0" y="1676400"/>
            <a:ext cx="9144000" cy="6278642"/>
          </a:xfrm>
          <a:prstGeom prst="rect">
            <a:avLst/>
          </a:prstGeom>
          <a:noFill/>
          <a:ln>
            <a:noFill/>
          </a:ln>
        </p:spPr>
        <p:txBody>
          <a:bodyPr anchorCtr="0" anchor="t" bIns="45700" lIns="91425" spcFirstLastPara="1" rIns="91425" wrap="square" tIns="45700">
            <a:spAutoFit/>
          </a:bodyPr>
          <a:lstStyle/>
          <a:p>
            <a:pPr indent="0" lvl="0" marL="114300" marR="0" rtl="0" algn="just">
              <a:spcBef>
                <a:spcPts val="0"/>
              </a:spcBef>
              <a:spcAft>
                <a:spcPts val="0"/>
              </a:spcAft>
              <a:buClr>
                <a:schemeClr val="dk1"/>
              </a:buClr>
              <a:buSzPts val="2400"/>
              <a:buFont typeface="Twentieth Century"/>
              <a:buNone/>
            </a:pPr>
            <a:r>
              <a:rPr b="1" lang="en-US" sz="2400">
                <a:solidFill>
                  <a:schemeClr val="dk1"/>
                </a:solidFill>
                <a:latin typeface="Twentieth Century"/>
                <a:ea typeface="Twentieth Century"/>
                <a:cs typeface="Twentieth Century"/>
                <a:sym typeface="Twentieth Century"/>
              </a:rPr>
              <a:t>Aktivitas kas dari aktivitas operasi</a:t>
            </a:r>
            <a:r>
              <a:rPr lang="en-US" sz="2400">
                <a:solidFill>
                  <a:schemeClr val="dk1"/>
                </a:solidFill>
                <a:latin typeface="Twentieth Century"/>
                <a:ea typeface="Twentieth Century"/>
                <a:cs typeface="Twentieth Century"/>
                <a:sym typeface="Twentieth Century"/>
              </a:rPr>
              <a:t>. </a:t>
            </a:r>
            <a:endParaRPr/>
          </a:p>
          <a:p>
            <a:pPr indent="-273050" lvl="0" marL="45720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Arus kas neto dari aktivitas operasi biasanya akan berbeda dari jumlah laba neto dalam suatu periode. Pada Tampilan 8, SolusiNet melaporkan kas neto dari aktivitas operasi sebesar Rp2.900.000 dan laba neto sebesar Rp3.050.000. </a:t>
            </a:r>
            <a:endParaRPr/>
          </a:p>
          <a:p>
            <a:pPr indent="-120650" lvl="0" marL="457200" marR="0" rtl="0" algn="just">
              <a:spcBef>
                <a:spcPts val="0"/>
              </a:spcBef>
              <a:spcAft>
                <a:spcPts val="0"/>
              </a:spcAft>
              <a:buClr>
                <a:schemeClr val="dk1"/>
              </a:buClr>
              <a:buSzPts val="2400"/>
              <a:buFont typeface="Noto Sans Symbols"/>
              <a:buNone/>
            </a:pPr>
            <a:r>
              <a:t/>
            </a:r>
            <a:endParaRPr sz="2400">
              <a:solidFill>
                <a:schemeClr val="dk1"/>
              </a:solidFill>
              <a:latin typeface="Twentieth Century"/>
              <a:ea typeface="Twentieth Century"/>
              <a:cs typeface="Twentieth Century"/>
              <a:sym typeface="Twentieth Century"/>
            </a:endParaRPr>
          </a:p>
          <a:p>
            <a:pPr indent="-273050" lvl="0" marL="45720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Perbedaan ini terjadi karena pendapatan dan beban belum dicatat pada saat yang sama dengan saat kas diterima dari pelanggan atau dibayarkan ke kreditor.</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67"/>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Laporan Arus Kas (slide 3 dari 3)</a:t>
            </a:r>
            <a:endParaRPr sz="3400"/>
          </a:p>
        </p:txBody>
      </p:sp>
      <p:sp>
        <p:nvSpPr>
          <p:cNvPr id="907" name="Google Shape;907;p67"/>
          <p:cNvSpPr/>
          <p:nvPr/>
        </p:nvSpPr>
        <p:spPr>
          <a:xfrm>
            <a:off x="0" y="1676400"/>
            <a:ext cx="9144000" cy="59093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Twentieth Century"/>
                <a:ea typeface="Twentieth Century"/>
                <a:cs typeface="Twentieth Century"/>
                <a:sym typeface="Twentieth Century"/>
              </a:rPr>
              <a:t>Arus Kas dari Aktivitas Investasi</a:t>
            </a:r>
            <a:endParaRPr b="1" sz="2400">
              <a:solidFill>
                <a:schemeClr val="dk1"/>
              </a:solidFill>
              <a:latin typeface="Twentieth Century"/>
              <a:ea typeface="Twentieth Century"/>
              <a:cs typeface="Twentieth Century"/>
              <a:sym typeface="Twentieth Century"/>
            </a:endParaRPr>
          </a:p>
          <a:p>
            <a:pPr indent="-350838" lvl="0" marL="350838"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Tampilan 8 melaporkan bahwa SolusiNet membayar Rp20.000.000 untuk membeli tanah di bulan November.</a:t>
            </a:r>
            <a:endParaRPr/>
          </a:p>
          <a:p>
            <a:pPr indent="0" lvl="0" marL="350838" marR="0" rtl="0" algn="just">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 </a:t>
            </a:r>
            <a:endParaRPr/>
          </a:p>
          <a:p>
            <a:pPr indent="0" lvl="0" marL="0" marR="0" rtl="0" algn="just">
              <a:spcBef>
                <a:spcPts val="0"/>
              </a:spcBef>
              <a:spcAft>
                <a:spcPts val="0"/>
              </a:spcAft>
              <a:buNone/>
            </a:pPr>
            <a:r>
              <a:rPr b="1" lang="en-US" sz="2400">
                <a:solidFill>
                  <a:schemeClr val="dk1"/>
                </a:solidFill>
                <a:latin typeface="Twentieth Century"/>
                <a:ea typeface="Twentieth Century"/>
                <a:cs typeface="Twentieth Century"/>
                <a:sym typeface="Twentieth Century"/>
              </a:rPr>
              <a:t>Arus Kas dari Aktivitas Pendanaan </a:t>
            </a:r>
            <a:endParaRPr/>
          </a:p>
          <a:p>
            <a:pPr indent="-347663" lvl="0" marL="347663"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Tampilan 8 menunjukkan bahwa Cristina menginvestasikan Rp25.000.000 di perusahaan dan menarik Rp2.000.000 selama November.</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6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000"/>
              <a:buFont typeface="Open Sans Light"/>
              <a:buNone/>
            </a:pPr>
            <a:r>
              <a:rPr b="1" lang="en-US" sz="3000"/>
              <a:t>Menyiapkan Laporan Arus Kas (slide 1 dari 2)</a:t>
            </a:r>
            <a:endParaRPr sz="3000"/>
          </a:p>
        </p:txBody>
      </p:sp>
      <p:sp>
        <p:nvSpPr>
          <p:cNvPr id="913" name="Google Shape;913;p68"/>
          <p:cNvSpPr/>
          <p:nvPr/>
        </p:nvSpPr>
        <p:spPr>
          <a:xfrm>
            <a:off x="0" y="1676400"/>
            <a:ext cx="9144000" cy="4431983"/>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Transaksi kas untuk SolusiNet di bulan November dikategorikan dalam </a:t>
            </a:r>
            <a:r>
              <a:rPr b="1" i="1" lang="en-US" sz="2400">
                <a:solidFill>
                  <a:schemeClr val="dk1"/>
                </a:solidFill>
                <a:latin typeface="Twentieth Century"/>
                <a:ea typeface="Twentieth Century"/>
                <a:cs typeface="Twentieth Century"/>
                <a:sym typeface="Twentieth Century"/>
              </a:rPr>
              <a:t>aktivitas operasi</a:t>
            </a:r>
            <a:r>
              <a:rPr lang="en-US" sz="2400">
                <a:solidFill>
                  <a:schemeClr val="dk1"/>
                </a:solidFill>
                <a:latin typeface="Twentieth Century"/>
                <a:ea typeface="Twentieth Century"/>
                <a:cs typeface="Twentieth Century"/>
                <a:sym typeface="Twentieth Century"/>
              </a:rPr>
              <a:t>, </a:t>
            </a:r>
            <a:r>
              <a:rPr b="1" i="1" lang="en-US" sz="2400">
                <a:solidFill>
                  <a:schemeClr val="dk1"/>
                </a:solidFill>
                <a:latin typeface="Twentieth Century"/>
                <a:ea typeface="Twentieth Century"/>
                <a:cs typeface="Twentieth Century"/>
                <a:sym typeface="Twentieth Century"/>
              </a:rPr>
              <a:t>investasi,</a:t>
            </a:r>
            <a:r>
              <a:rPr lang="en-US" sz="2400">
                <a:solidFill>
                  <a:schemeClr val="dk1"/>
                </a:solidFill>
                <a:latin typeface="Twentieth Century"/>
                <a:ea typeface="Twentieth Century"/>
                <a:cs typeface="Twentieth Century"/>
                <a:sym typeface="Twentieth Century"/>
              </a:rPr>
              <a:t> atau </a:t>
            </a:r>
            <a:r>
              <a:rPr b="1" i="1" lang="en-US" sz="2400">
                <a:solidFill>
                  <a:schemeClr val="dk1"/>
                </a:solidFill>
                <a:latin typeface="Twentieth Century"/>
                <a:ea typeface="Twentieth Century"/>
                <a:cs typeface="Twentieth Century"/>
                <a:sym typeface="Twentieth Century"/>
              </a:rPr>
              <a:t>pendanaan</a:t>
            </a:r>
            <a:r>
              <a:rPr lang="en-US" sz="2400">
                <a:solidFill>
                  <a:schemeClr val="dk1"/>
                </a:solidFill>
                <a:latin typeface="Twentieth Century"/>
                <a:ea typeface="Twentieth Century"/>
                <a:cs typeface="Twentieth Century"/>
                <a:sym typeface="Twentieth Century"/>
              </a:rPr>
              <a:t>.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Transaksi SolusiNet selama bulan November dapat dikategorikan sebagai berikut.</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914" name="Google Shape;914;p68"/>
          <p:cNvPicPr preferRelativeResize="0"/>
          <p:nvPr/>
        </p:nvPicPr>
        <p:blipFill rotWithShape="1">
          <a:blip r:embed="rId3">
            <a:alphaModFix/>
          </a:blip>
          <a:srcRect b="0" l="0" r="0" t="0"/>
          <a:stretch/>
        </p:blipFill>
        <p:spPr>
          <a:xfrm>
            <a:off x="609600" y="3505200"/>
            <a:ext cx="7632424" cy="18478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69"/>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000"/>
              <a:buFont typeface="Open Sans Light"/>
              <a:buNone/>
            </a:pPr>
            <a:r>
              <a:rPr b="1" lang="en-US" sz="3000"/>
              <a:t>Menyiapkan Laporan Arus Kas (slide 2 dari 2)</a:t>
            </a:r>
            <a:endParaRPr sz="3000"/>
          </a:p>
        </p:txBody>
      </p:sp>
      <p:sp>
        <p:nvSpPr>
          <p:cNvPr id="920" name="Google Shape;920;p69"/>
          <p:cNvSpPr/>
          <p:nvPr/>
        </p:nvSpPr>
        <p:spPr>
          <a:xfrm>
            <a:off x="0" y="1676400"/>
            <a:ext cx="9144000" cy="4678204"/>
          </a:xfrm>
          <a:prstGeom prst="rect">
            <a:avLst/>
          </a:prstGeom>
          <a:noFill/>
          <a:ln>
            <a:noFill/>
          </a:ln>
        </p:spPr>
        <p:txBody>
          <a:bodyPr anchorCtr="0" anchor="t" bIns="45700" lIns="91425" spcFirstLastPara="1" rIns="91425" wrap="square" tIns="45700">
            <a:spAutoFit/>
          </a:bodyPr>
          <a:lstStyle/>
          <a:p>
            <a:pPr indent="0" lvl="0" marL="114300" marR="0" rtl="0" algn="just">
              <a:spcBef>
                <a:spcPts val="0"/>
              </a:spcBef>
              <a:spcAft>
                <a:spcPts val="0"/>
              </a:spcAft>
              <a:buClr>
                <a:schemeClr val="dk1"/>
              </a:buClr>
              <a:buSzPts val="2400"/>
              <a:buFont typeface="Twentieth Century"/>
              <a:buNone/>
            </a:pPr>
            <a:r>
              <a:rPr lang="en-US" sz="2400">
                <a:solidFill>
                  <a:schemeClr val="dk1"/>
                </a:solidFill>
                <a:latin typeface="Twentieth Century"/>
                <a:ea typeface="Twentieth Century"/>
                <a:cs typeface="Twentieth Century"/>
                <a:sym typeface="Twentieth Century"/>
              </a:rPr>
              <a:t>Tiga baris terakhir dari laporan arus kas SolusiNet untuk Desember akan muncul sebagai berikut:</a:t>
            </a:r>
            <a:endParaRPr sz="240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Penurunan kas                                                      Rp(3.835.000)</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Kas per 1 Desember 2015      	                               5.900.000</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Kas per 31 Desember 2015   	                           Rp  2.065.000</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cxnSp>
        <p:nvCxnSpPr>
          <p:cNvPr id="921" name="Google Shape;921;p69"/>
          <p:cNvCxnSpPr/>
          <p:nvPr/>
        </p:nvCxnSpPr>
        <p:spPr>
          <a:xfrm>
            <a:off x="6934200" y="3581400"/>
            <a:ext cx="1752600" cy="0"/>
          </a:xfrm>
          <a:prstGeom prst="straightConnector1">
            <a:avLst/>
          </a:prstGeom>
          <a:noFill/>
          <a:ln cap="flat" cmpd="sng" w="19050">
            <a:solidFill>
              <a:schemeClr val="dk1"/>
            </a:solidFill>
            <a:prstDash val="solid"/>
            <a:round/>
            <a:headEnd len="sm" w="sm" type="none"/>
            <a:tailEnd len="sm" w="sm" type="none"/>
          </a:ln>
          <a:effectLst>
            <a:outerShdw blurRad="38100" rotWithShape="0" dir="5400000" dist="30000">
              <a:srgbClr val="000000">
                <a:alpha val="44705"/>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7"/>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Peran Akuntansi dalam Bisnis</a:t>
            </a:r>
            <a:r>
              <a:rPr b="1" lang="en-US"/>
              <a:t> </a:t>
            </a:r>
            <a:endParaRPr/>
          </a:p>
        </p:txBody>
      </p:sp>
      <p:sp>
        <p:nvSpPr>
          <p:cNvPr id="308" name="Google Shape;308;p7"/>
          <p:cNvSpPr/>
          <p:nvPr/>
        </p:nvSpPr>
        <p:spPr>
          <a:xfrm>
            <a:off x="0" y="1676400"/>
            <a:ext cx="9144000" cy="1200329"/>
          </a:xfrm>
          <a:prstGeom prst="rect">
            <a:avLst/>
          </a:prstGeom>
          <a:noFill/>
          <a:ln>
            <a:noFill/>
          </a:ln>
        </p:spPr>
        <p:txBody>
          <a:bodyPr anchorCtr="0" anchor="t" bIns="45700" lIns="91425" spcFirstLastPara="1" rIns="91425" wrap="square" tIns="45700">
            <a:spAutoFit/>
          </a:bodyPr>
          <a:lstStyle/>
          <a:p>
            <a:pPr indent="-466725" lvl="0" marL="466725" marR="0" rtl="0" algn="l">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Akuntansi adalah sistem informasi yang menyediakan laporan para pemangku kepentingan mengenai aktivitas ekonomi dan kondisi perusahaan.</a:t>
            </a:r>
            <a:endParaRPr/>
          </a:p>
        </p:txBody>
      </p:sp>
      <p:pic>
        <p:nvPicPr>
          <p:cNvPr id="309" name="Google Shape;309;p7"/>
          <p:cNvPicPr preferRelativeResize="0"/>
          <p:nvPr/>
        </p:nvPicPr>
        <p:blipFill rotWithShape="1">
          <a:blip r:embed="rId3">
            <a:alphaModFix/>
          </a:blip>
          <a:srcRect b="0" l="0" r="0" t="0"/>
          <a:stretch/>
        </p:blipFill>
        <p:spPr>
          <a:xfrm>
            <a:off x="1638300" y="2895600"/>
            <a:ext cx="7277100" cy="391477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70"/>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200"/>
              <a:buFont typeface="Open Sans Light"/>
              <a:buNone/>
            </a:pPr>
            <a:r>
              <a:rPr b="1" lang="en-US" sz="3200"/>
              <a:t>Contoh Latihan 1-7: Laporan Arus Kas</a:t>
            </a:r>
            <a:endParaRPr sz="3000"/>
          </a:p>
        </p:txBody>
      </p:sp>
      <p:sp>
        <p:nvSpPr>
          <p:cNvPr id="927" name="Google Shape;927;p70"/>
          <p:cNvSpPr/>
          <p:nvPr/>
        </p:nvSpPr>
        <p:spPr>
          <a:xfrm>
            <a:off x="0" y="1676400"/>
            <a:ext cx="9144000" cy="61555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Ringkasan arus kas untuk Cisadane Travel Service untuk tahun yang berakhir pada 30 April 2016 adalah sebagai berikut. </a:t>
            </a:r>
            <a:endParaRPr sz="20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Penerimaan kas:</a:t>
            </a:r>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Kas diterima dari pelanggan			Rp251.000.000</a:t>
            </a:r>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Kas diterima dari investasi tambahan oleh pemilik	      50.000.000</a:t>
            </a:r>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Pembayaran kas:</a:t>
            </a:r>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Kas yang dibayarkan untuk beban		    210.000.000</a:t>
            </a:r>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Kas yang dibayarkan untuk tanah		      80.000.000</a:t>
            </a:r>
            <a:endParaRPr/>
          </a:p>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	Kas yang dibayarkan pemilik untuk keperluan pribadi   30.000.000</a:t>
            </a:r>
            <a:endParaRPr/>
          </a:p>
          <a:p>
            <a:pPr indent="0" lvl="0" marL="0" marR="0" rtl="0" algn="l">
              <a:spcBef>
                <a:spcPts val="0"/>
              </a:spcBef>
              <a:spcAft>
                <a:spcPts val="0"/>
              </a:spcAft>
              <a:buNone/>
            </a:pPr>
            <a:r>
              <a:t/>
            </a:r>
            <a:endParaRPr sz="200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Clr>
                <a:schemeClr val="dk1"/>
              </a:buClr>
              <a:buSzPts val="2000"/>
              <a:buFont typeface="Twentieth Century"/>
              <a:buNone/>
            </a:pPr>
            <a:r>
              <a:rPr lang="en-US" sz="2000">
                <a:solidFill>
                  <a:schemeClr val="dk1"/>
                </a:solidFill>
                <a:latin typeface="Twentieth Century"/>
                <a:ea typeface="Twentieth Century"/>
                <a:cs typeface="Twentieth Century"/>
                <a:sym typeface="Twentieth Century"/>
              </a:rPr>
              <a:t>Saldo kas per 1 Mei 2015 adalah Rp72.050.000. Buatlah laporan arus kas untuk Cisadane Travel Service untuk tahun yang berakhir 30 April 2016. </a:t>
            </a:r>
            <a:endParaRPr sz="2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71"/>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70C0"/>
              </a:buClr>
              <a:buSzPts val="3600"/>
              <a:buFont typeface="Open Sans Light"/>
              <a:buNone/>
            </a:pPr>
            <a:r>
              <a:rPr b="1" lang="en-US" sz="3600"/>
              <a:t>Jawaban Latihan</a:t>
            </a:r>
            <a:endParaRPr sz="3600"/>
          </a:p>
        </p:txBody>
      </p:sp>
      <p:pic>
        <p:nvPicPr>
          <p:cNvPr id="933" name="Google Shape;933;p71"/>
          <p:cNvPicPr preferRelativeResize="0"/>
          <p:nvPr/>
        </p:nvPicPr>
        <p:blipFill rotWithShape="1">
          <a:blip r:embed="rId3">
            <a:alphaModFix/>
          </a:blip>
          <a:srcRect b="0" l="0" r="0" t="0"/>
          <a:stretch/>
        </p:blipFill>
        <p:spPr>
          <a:xfrm>
            <a:off x="90488" y="1943100"/>
            <a:ext cx="8963025" cy="29718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72"/>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Keterkaitan Antarlaporan Keuangan </a:t>
            </a:r>
            <a:br>
              <a:rPr b="1" lang="en-US" sz="3200"/>
            </a:br>
            <a:r>
              <a:rPr b="1" lang="en-US" sz="3200"/>
              <a:t>(slide 1 dari 2)</a:t>
            </a:r>
            <a:endParaRPr sz="3200"/>
          </a:p>
        </p:txBody>
      </p:sp>
      <p:grpSp>
        <p:nvGrpSpPr>
          <p:cNvPr id="939" name="Google Shape;939;p72"/>
          <p:cNvGrpSpPr/>
          <p:nvPr/>
        </p:nvGrpSpPr>
        <p:grpSpPr>
          <a:xfrm>
            <a:off x="1601162" y="1683080"/>
            <a:ext cx="1674474" cy="4060031"/>
            <a:chOff x="2667962" y="1984"/>
            <a:chExt cx="1674474" cy="4060031"/>
          </a:xfrm>
        </p:grpSpPr>
        <p:sp>
          <p:nvSpPr>
            <p:cNvPr id="940" name="Google Shape;940;p72"/>
            <p:cNvSpPr/>
            <p:nvPr/>
          </p:nvSpPr>
          <p:spPr>
            <a:xfrm>
              <a:off x="2667962" y="1984"/>
              <a:ext cx="1674474" cy="73818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72"/>
            <p:cNvSpPr txBox="1"/>
            <p:nvPr/>
          </p:nvSpPr>
          <p:spPr>
            <a:xfrm>
              <a:off x="2667962" y="1984"/>
              <a:ext cx="1674474" cy="73818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Laporan Laba (Rugi)</a:t>
              </a:r>
              <a:endParaRPr sz="2000">
                <a:solidFill>
                  <a:schemeClr val="lt1"/>
                </a:solidFill>
                <a:latin typeface="Twentieth Century"/>
                <a:ea typeface="Twentieth Century"/>
                <a:cs typeface="Twentieth Century"/>
                <a:sym typeface="Twentieth Century"/>
              </a:endParaRPr>
            </a:p>
          </p:txBody>
        </p:sp>
        <p:sp>
          <p:nvSpPr>
            <p:cNvPr id="942" name="Google Shape;942;p72"/>
            <p:cNvSpPr/>
            <p:nvPr/>
          </p:nvSpPr>
          <p:spPr>
            <a:xfrm rot="5400000">
              <a:off x="3366789" y="758626"/>
              <a:ext cx="276820" cy="332184"/>
            </a:xfrm>
            <a:prstGeom prst="righ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72"/>
            <p:cNvSpPr txBox="1"/>
            <p:nvPr/>
          </p:nvSpPr>
          <p:spPr>
            <a:xfrm rot="10800000">
              <a:off x="3366789" y="758626"/>
              <a:ext cx="276820" cy="3321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000">
                <a:solidFill>
                  <a:schemeClr val="lt1"/>
                </a:solidFill>
                <a:latin typeface="Twentieth Century"/>
                <a:ea typeface="Twentieth Century"/>
                <a:cs typeface="Twentieth Century"/>
                <a:sym typeface="Twentieth Century"/>
              </a:endParaRPr>
            </a:p>
          </p:txBody>
        </p:sp>
        <p:sp>
          <p:nvSpPr>
            <p:cNvPr id="944" name="Google Shape;944;p72"/>
            <p:cNvSpPr/>
            <p:nvPr/>
          </p:nvSpPr>
          <p:spPr>
            <a:xfrm>
              <a:off x="2667962" y="1109265"/>
              <a:ext cx="1674474" cy="73818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72"/>
            <p:cNvSpPr txBox="1"/>
            <p:nvPr/>
          </p:nvSpPr>
          <p:spPr>
            <a:xfrm>
              <a:off x="2667962" y="1109265"/>
              <a:ext cx="1674474" cy="73818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Laporan Ekuitas Pemilik</a:t>
              </a:r>
              <a:endParaRPr sz="2000">
                <a:solidFill>
                  <a:schemeClr val="lt1"/>
                </a:solidFill>
                <a:latin typeface="Twentieth Century"/>
                <a:ea typeface="Twentieth Century"/>
                <a:cs typeface="Twentieth Century"/>
                <a:sym typeface="Twentieth Century"/>
              </a:endParaRPr>
            </a:p>
          </p:txBody>
        </p:sp>
        <p:sp>
          <p:nvSpPr>
            <p:cNvPr id="946" name="Google Shape;946;p72"/>
            <p:cNvSpPr/>
            <p:nvPr/>
          </p:nvSpPr>
          <p:spPr>
            <a:xfrm rot="5400000">
              <a:off x="3366789" y="1865907"/>
              <a:ext cx="276820" cy="332184"/>
            </a:xfrm>
            <a:prstGeom prst="righ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72"/>
            <p:cNvSpPr txBox="1"/>
            <p:nvPr/>
          </p:nvSpPr>
          <p:spPr>
            <a:xfrm rot="10800000">
              <a:off x="3366789" y="1865907"/>
              <a:ext cx="276820" cy="3321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000">
                <a:solidFill>
                  <a:schemeClr val="lt1"/>
                </a:solidFill>
                <a:latin typeface="Twentieth Century"/>
                <a:ea typeface="Twentieth Century"/>
                <a:cs typeface="Twentieth Century"/>
                <a:sym typeface="Twentieth Century"/>
              </a:endParaRPr>
            </a:p>
          </p:txBody>
        </p:sp>
        <p:sp>
          <p:nvSpPr>
            <p:cNvPr id="948" name="Google Shape;948;p72"/>
            <p:cNvSpPr/>
            <p:nvPr/>
          </p:nvSpPr>
          <p:spPr>
            <a:xfrm>
              <a:off x="2667962" y="2216546"/>
              <a:ext cx="1674474" cy="73818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72"/>
            <p:cNvSpPr txBox="1"/>
            <p:nvPr/>
          </p:nvSpPr>
          <p:spPr>
            <a:xfrm>
              <a:off x="2667962" y="2216546"/>
              <a:ext cx="1674474" cy="73818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Laporan Posisi Keuangan</a:t>
              </a:r>
              <a:endParaRPr sz="2000">
                <a:solidFill>
                  <a:schemeClr val="lt1"/>
                </a:solidFill>
                <a:latin typeface="Twentieth Century"/>
                <a:ea typeface="Twentieth Century"/>
                <a:cs typeface="Twentieth Century"/>
                <a:sym typeface="Twentieth Century"/>
              </a:endParaRPr>
            </a:p>
          </p:txBody>
        </p:sp>
        <p:sp>
          <p:nvSpPr>
            <p:cNvPr id="950" name="Google Shape;950;p72"/>
            <p:cNvSpPr/>
            <p:nvPr/>
          </p:nvSpPr>
          <p:spPr>
            <a:xfrm rot="5400000">
              <a:off x="3366789" y="2973189"/>
              <a:ext cx="276820" cy="332184"/>
            </a:xfrm>
            <a:prstGeom prst="rightArrow">
              <a:avLst>
                <a:gd fmla="val 60000" name="adj1"/>
                <a:gd fmla="val 50000" name="adj2"/>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2"/>
            <p:cNvSpPr txBox="1"/>
            <p:nvPr/>
          </p:nvSpPr>
          <p:spPr>
            <a:xfrm rot="10800000">
              <a:off x="3366789" y="2973189"/>
              <a:ext cx="276820" cy="3321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2000">
                <a:solidFill>
                  <a:schemeClr val="lt1"/>
                </a:solidFill>
                <a:latin typeface="Twentieth Century"/>
                <a:ea typeface="Twentieth Century"/>
                <a:cs typeface="Twentieth Century"/>
                <a:sym typeface="Twentieth Century"/>
              </a:endParaRPr>
            </a:p>
          </p:txBody>
        </p:sp>
        <p:sp>
          <p:nvSpPr>
            <p:cNvPr id="952" name="Google Shape;952;p72"/>
            <p:cNvSpPr/>
            <p:nvPr/>
          </p:nvSpPr>
          <p:spPr>
            <a:xfrm>
              <a:off x="2667962" y="3323828"/>
              <a:ext cx="1674474" cy="738187"/>
            </a:xfrm>
            <a:prstGeom prst="roundRect">
              <a:avLst>
                <a:gd fmla="val 10000" name="adj"/>
              </a:avLst>
            </a:prstGeom>
            <a:solidFill>
              <a:schemeClr val="accent5"/>
            </a:solidFill>
            <a:ln cap="flat" cmpd="dbl" w="47625">
              <a:solidFill>
                <a:schemeClr val="lt1"/>
              </a:solidFill>
              <a:prstDash val="solid"/>
              <a:round/>
              <a:headEnd len="sm" w="sm" type="none"/>
              <a:tailEnd len="sm" w="sm" type="none"/>
            </a:ln>
            <a:effectLst>
              <a:outerShdw blurRad="38100" rotWithShape="0" dir="5400000" dist="300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72"/>
            <p:cNvSpPr txBox="1"/>
            <p:nvPr/>
          </p:nvSpPr>
          <p:spPr>
            <a:xfrm>
              <a:off x="2667962" y="3323828"/>
              <a:ext cx="1674474" cy="73818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n-US" sz="2000">
                  <a:solidFill>
                    <a:schemeClr val="lt1"/>
                  </a:solidFill>
                  <a:latin typeface="Twentieth Century"/>
                  <a:ea typeface="Twentieth Century"/>
                  <a:cs typeface="Twentieth Century"/>
                  <a:sym typeface="Twentieth Century"/>
                </a:rPr>
                <a:t>Laporan Arus Kas</a:t>
              </a:r>
              <a:endParaRPr sz="2000">
                <a:solidFill>
                  <a:schemeClr val="lt1"/>
                </a:solidFill>
                <a:latin typeface="Twentieth Century"/>
                <a:ea typeface="Twentieth Century"/>
                <a:cs typeface="Twentieth Century"/>
                <a:sym typeface="Twentieth Century"/>
              </a:endParaRPr>
            </a:p>
          </p:txBody>
        </p:sp>
      </p:grpSp>
      <p:sp>
        <p:nvSpPr>
          <p:cNvPr id="954" name="Google Shape;954;p72"/>
          <p:cNvSpPr txBox="1"/>
          <p:nvPr/>
        </p:nvSpPr>
        <p:spPr>
          <a:xfrm>
            <a:off x="4038600" y="1676400"/>
            <a:ext cx="3886200" cy="4267200"/>
          </a:xfrm>
          <a:prstGeom prst="rect">
            <a:avLst/>
          </a:prstGeom>
          <a:noFill/>
          <a:ln>
            <a:noFill/>
          </a:ln>
        </p:spPr>
        <p:txBody>
          <a:bodyPr anchorCtr="0" anchor="t" bIns="45700" lIns="91425" spcFirstLastPara="1" rIns="91425" wrap="square" tIns="45700">
            <a:normAutofit/>
          </a:bodyPr>
          <a:lstStyle/>
          <a:p>
            <a:pPr indent="-320040" lvl="0" marL="320040" marR="0" rtl="0" algn="l">
              <a:lnSpc>
                <a:spcPct val="100000"/>
              </a:lnSpc>
              <a:spcBef>
                <a:spcPts val="0"/>
              </a:spcBef>
              <a:spcAft>
                <a:spcPts val="0"/>
              </a:spcAft>
              <a:buClr>
                <a:srgbClr val="0070C0"/>
              </a:buClr>
              <a:buSzPts val="2600"/>
              <a:buFont typeface="Arial"/>
              <a:buChar char="•"/>
            </a:pPr>
            <a:r>
              <a:rPr b="0" i="0" lang="en-US" sz="2600" u="none" cap="none" strike="noStrike">
                <a:solidFill>
                  <a:schemeClr val="dk1"/>
                </a:solidFill>
                <a:latin typeface="Open Sans"/>
                <a:ea typeface="Open Sans"/>
                <a:cs typeface="Open Sans"/>
                <a:sym typeface="Open Sans"/>
              </a:rPr>
              <a:t>Laporan keuangan dipersiapkan dengan urutan tersebut karena laporan keuangan saling terkait.</a:t>
            </a:r>
            <a:endParaRPr/>
          </a:p>
          <a:p>
            <a:pPr indent="-320040" lvl="0" marL="320040" marR="0" rtl="0" algn="l">
              <a:lnSpc>
                <a:spcPct val="100000"/>
              </a:lnSpc>
              <a:spcBef>
                <a:spcPts val="700"/>
              </a:spcBef>
              <a:spcAft>
                <a:spcPts val="0"/>
              </a:spcAft>
              <a:buClr>
                <a:srgbClr val="0070C0"/>
              </a:buClr>
              <a:buSzPts val="2600"/>
              <a:buFont typeface="Arial"/>
              <a:buChar char="•"/>
            </a:pPr>
            <a:r>
              <a:rPr b="0" i="0" lang="en-US" sz="2600" u="none" cap="none" strike="noStrike">
                <a:solidFill>
                  <a:schemeClr val="dk1"/>
                </a:solidFill>
                <a:latin typeface="Open Sans"/>
                <a:ea typeface="Open Sans"/>
                <a:cs typeface="Open Sans"/>
                <a:sym typeface="Open Sans"/>
              </a:rPr>
              <a:t>Keterkaitan pada SolusiNet ditunjukkan  Tampilan 8 dan dijelaskan sebagai berikut. </a:t>
            </a:r>
            <a:endParaRPr b="0" i="0" sz="2600" u="none" cap="none" strike="noStrike">
              <a:solidFill>
                <a:schemeClr val="dk1"/>
              </a:solidFill>
              <a:latin typeface="Open Sans"/>
              <a:ea typeface="Open Sans"/>
              <a:cs typeface="Open Sans"/>
              <a:sym typeface="Open Sans"/>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73"/>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Keterkaitan Antarlaporan Keuangan </a:t>
            </a:r>
            <a:br>
              <a:rPr b="1" lang="en-US" sz="3200"/>
            </a:br>
            <a:r>
              <a:rPr b="1" lang="en-US" sz="3200"/>
              <a:t>(slide 2 dari 2)</a:t>
            </a:r>
            <a:endParaRPr sz="3200"/>
          </a:p>
        </p:txBody>
      </p:sp>
      <p:pic>
        <p:nvPicPr>
          <p:cNvPr id="960" name="Google Shape;960;p73"/>
          <p:cNvPicPr preferRelativeResize="0"/>
          <p:nvPr/>
        </p:nvPicPr>
        <p:blipFill rotWithShape="1">
          <a:blip r:embed="rId3">
            <a:alphaModFix/>
          </a:blip>
          <a:srcRect b="0" l="0" r="0" t="0"/>
          <a:stretch/>
        </p:blipFill>
        <p:spPr>
          <a:xfrm>
            <a:off x="676275" y="1819275"/>
            <a:ext cx="7096125" cy="43529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74"/>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000"/>
              <a:buFont typeface="Open Sans Light"/>
              <a:buNone/>
            </a:pPr>
            <a:r>
              <a:rPr b="1" lang="en-US" sz="3000"/>
              <a:t>Analisis dan Interpretasi Keuangan: Rasio </a:t>
            </a:r>
            <a:br>
              <a:rPr b="1" lang="en-US" sz="3000"/>
            </a:br>
            <a:r>
              <a:rPr b="1" lang="en-US" sz="3000"/>
              <a:t>Liabilitas terhadap Ekuitas Pemilik</a:t>
            </a:r>
            <a:endParaRPr sz="3000"/>
          </a:p>
        </p:txBody>
      </p:sp>
      <p:sp>
        <p:nvSpPr>
          <p:cNvPr id="966" name="Google Shape;966;p74"/>
          <p:cNvSpPr/>
          <p:nvPr/>
        </p:nvSpPr>
        <p:spPr>
          <a:xfrm>
            <a:off x="0" y="1676400"/>
            <a:ext cx="9144000" cy="5539978"/>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Laporan keuangan sederhana yang diilustrasikan pada bab ini bermanfaat dalam menganalisis dan menginterpretasi kinerja keuangan dan kondisi sebuah perusahan. </a:t>
            </a:r>
            <a:endParaRPr sz="2400">
              <a:solidFill>
                <a:schemeClr val="dk1"/>
              </a:solidFill>
              <a:latin typeface="Twentieth Century"/>
              <a:ea typeface="Twentieth Century"/>
              <a:cs typeface="Twentieth Century"/>
              <a:sym typeface="Twentieth Century"/>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Laporan keuangan ini berguna dalam menganalis kemampuan perusahaan dalam membayar kreditornya.</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Hubungan antara liabilitas dan ekuitas pemilik dihitung sebagai berikut:</a:t>
            </a:r>
            <a:endParaRPr sz="24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967" name="Google Shape;967;p74"/>
          <p:cNvPicPr preferRelativeResize="0"/>
          <p:nvPr/>
        </p:nvPicPr>
        <p:blipFill rotWithShape="1">
          <a:blip r:embed="rId3">
            <a:alphaModFix/>
          </a:blip>
          <a:srcRect b="0" l="0" r="0" t="0"/>
          <a:stretch/>
        </p:blipFill>
        <p:spPr>
          <a:xfrm>
            <a:off x="2133600" y="4448175"/>
            <a:ext cx="5165688" cy="11144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75"/>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300"/>
              <a:buFont typeface="Open Sans Light"/>
              <a:buNone/>
            </a:pPr>
            <a:r>
              <a:rPr b="1" lang="en-US" sz="3300"/>
              <a:t>Rasio Liabilitas terhadap Ekuitas </a:t>
            </a:r>
            <a:br>
              <a:rPr b="1" lang="en-US" sz="3300"/>
            </a:br>
            <a:r>
              <a:rPr b="1" lang="en-US" sz="3300"/>
              <a:t>Pemilik SolusiNet</a:t>
            </a:r>
            <a:endParaRPr sz="3300"/>
          </a:p>
        </p:txBody>
      </p:sp>
      <p:sp>
        <p:nvSpPr>
          <p:cNvPr id="973" name="Google Shape;973;p75"/>
          <p:cNvSpPr/>
          <p:nvPr/>
        </p:nvSpPr>
        <p:spPr>
          <a:xfrm>
            <a:off x="0" y="1676400"/>
            <a:ext cx="9144000" cy="3754874"/>
          </a:xfrm>
          <a:prstGeom prst="rect">
            <a:avLst/>
          </a:prstGeom>
          <a:noFill/>
          <a:ln>
            <a:noFill/>
          </a:ln>
        </p:spPr>
        <p:txBody>
          <a:bodyPr anchorCtr="0" anchor="t" bIns="45700" lIns="91425" spcFirstLastPara="1" rIns="91425" wrap="square" tIns="45700">
            <a:spAutoFit/>
          </a:bodyPr>
          <a:lstStyle/>
          <a:p>
            <a:pPr indent="-3492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Rasio liabilitas terhadap ekuitas pemilik SolusiNet pada akhir November adalah 0,015 yang dihitung sebagai berikut.</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974" name="Google Shape;974;p75"/>
          <p:cNvPicPr preferRelativeResize="0"/>
          <p:nvPr/>
        </p:nvPicPr>
        <p:blipFill rotWithShape="1">
          <a:blip r:embed="rId3">
            <a:alphaModFix/>
          </a:blip>
          <a:srcRect b="0" l="0" r="0" t="0"/>
          <a:stretch/>
        </p:blipFill>
        <p:spPr>
          <a:xfrm>
            <a:off x="609600" y="2735384"/>
            <a:ext cx="5334000" cy="99841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76"/>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Rasio Liabilitas terhadap Total Ekuitas </a:t>
            </a:r>
            <a:br>
              <a:rPr b="1" lang="en-US" sz="3200"/>
            </a:br>
            <a:r>
              <a:rPr b="1" lang="en-US" sz="3200"/>
              <a:t>Pemegang Saham (slide 1 dari 4)</a:t>
            </a:r>
            <a:endParaRPr sz="3300"/>
          </a:p>
        </p:txBody>
      </p:sp>
      <p:sp>
        <p:nvSpPr>
          <p:cNvPr id="980" name="Google Shape;980;p76"/>
          <p:cNvSpPr/>
          <p:nvPr/>
        </p:nvSpPr>
        <p:spPr>
          <a:xfrm>
            <a:off x="0" y="1676400"/>
            <a:ext cx="9144000" cy="4062651"/>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Pada korporasi (perseroan terbatas/PT), adalah total ekuitas pemilik sebagai total ekuitas pemegang saham.</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Berikut adalah total liabilitas dan total ekuitas pemegang saham.</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pic>
        <p:nvPicPr>
          <p:cNvPr id="981" name="Google Shape;981;p76"/>
          <p:cNvPicPr preferRelativeResize="0"/>
          <p:nvPr/>
        </p:nvPicPr>
        <p:blipFill rotWithShape="1">
          <a:blip r:embed="rId3">
            <a:alphaModFix/>
          </a:blip>
          <a:srcRect b="0" l="0" r="0" t="0"/>
          <a:stretch/>
        </p:blipFill>
        <p:spPr>
          <a:xfrm>
            <a:off x="609600" y="3016803"/>
            <a:ext cx="7604169" cy="193619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77"/>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Rasio Liabilitas terhadap Total Ekuitas </a:t>
            </a:r>
            <a:br>
              <a:rPr b="1" lang="en-US" sz="3200"/>
            </a:br>
            <a:r>
              <a:rPr b="1" lang="en-US" sz="3200"/>
              <a:t>Pemegang Saham (slide 2 dari 4)</a:t>
            </a:r>
            <a:endParaRPr sz="3300"/>
          </a:p>
        </p:txBody>
      </p:sp>
      <p:pic>
        <p:nvPicPr>
          <p:cNvPr id="987" name="Google Shape;987;p77"/>
          <p:cNvPicPr preferRelativeResize="0"/>
          <p:nvPr/>
        </p:nvPicPr>
        <p:blipFill rotWithShape="1">
          <a:blip r:embed="rId3">
            <a:alphaModFix/>
          </a:blip>
          <a:srcRect b="0" l="0" r="0" t="0"/>
          <a:stretch/>
        </p:blipFill>
        <p:spPr>
          <a:xfrm>
            <a:off x="556967" y="2057400"/>
            <a:ext cx="8053633" cy="22193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Rasio Liabilitas terhadap Total Ekuitas </a:t>
            </a:r>
            <a:br>
              <a:rPr b="1" lang="en-US" sz="3200"/>
            </a:br>
            <a:r>
              <a:rPr b="1" lang="en-US" sz="3200"/>
              <a:t>Pemegang Saham (slide 3 dari 4)</a:t>
            </a:r>
            <a:endParaRPr sz="3300"/>
          </a:p>
        </p:txBody>
      </p:sp>
      <p:sp>
        <p:nvSpPr>
          <p:cNvPr id="993" name="Google Shape;993;p78"/>
          <p:cNvSpPr/>
          <p:nvPr/>
        </p:nvSpPr>
        <p:spPr>
          <a:xfrm>
            <a:off x="0" y="1676400"/>
            <a:ext cx="9144000" cy="6647974"/>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Semakin rendah rasio utang terhadap total ekuitas, semakin baik kemampuan bertahan perusahaan dalam kondisi bisnis yang buruk dan semakin baik kemampuannya dalam membayar kreditor.</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PT Ace Hardware Indonesia memiliki jumlah liabilitas yang sangat rendah; sehingga, rasio liabilitas terhadap ekuitas pemegang sahamnya adalah sebesar 0,22 pada tahun berjalan dan 0,24 pada tahun sebelumnya.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Sebaliknya, KFC memiliki liabilitas yang lebih besar; rasio liabilitas terhadap ekuitas pemegang sahamnya adalah 1,11 pada tahun berjalan dan 1,07 pada tahun sebelumnya. </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79"/>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200"/>
              <a:buFont typeface="Open Sans Light"/>
              <a:buNone/>
            </a:pPr>
            <a:r>
              <a:rPr b="1" lang="en-US" sz="3200"/>
              <a:t>Rasio Liabilitas terhadap Total Ekuitas </a:t>
            </a:r>
            <a:br>
              <a:rPr b="1" lang="en-US" sz="3200"/>
            </a:br>
            <a:r>
              <a:rPr b="1" lang="en-US" sz="3200"/>
              <a:t>Pemegang Saham (slide 4 dari 4)</a:t>
            </a:r>
            <a:endParaRPr sz="3300"/>
          </a:p>
        </p:txBody>
      </p:sp>
      <p:sp>
        <p:nvSpPr>
          <p:cNvPr id="999" name="Google Shape;999;p79"/>
          <p:cNvSpPr/>
          <p:nvPr/>
        </p:nvSpPr>
        <p:spPr>
          <a:xfrm>
            <a:off x="0" y="1676400"/>
            <a:ext cx="9144000" cy="5539978"/>
          </a:xfrm>
          <a:prstGeom prst="rect">
            <a:avLst/>
          </a:prstGeom>
          <a:noFill/>
          <a:ln>
            <a:noFill/>
          </a:ln>
        </p:spPr>
        <p:txBody>
          <a:bodyPr anchorCtr="0" anchor="t" bIns="45700" lIns="91425" spcFirstLastPara="1" rIns="91425" wrap="square" tIns="45700">
            <a:spAutoFit/>
          </a:bodyPr>
          <a:lstStyle/>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Oleh karena rasio liabilitas terhadap ekuitas pemegang saham KFC mengalami peningkatan, kreditor KFC memiliki risiko yang lebih besar pada akhir tahun berjalan.</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Kreditor KFC memiliki risiko yang lebih besar dibandingkan dengan kreditor PT Ace Hardware Indonesia. </a:t>
            </a:r>
            <a:endParaRPr/>
          </a:p>
          <a:p>
            <a:pPr indent="-463550" lvl="0" marL="463550" marR="0" rtl="0" algn="just">
              <a:spcBef>
                <a:spcPts val="0"/>
              </a:spcBef>
              <a:spcAft>
                <a:spcPts val="0"/>
              </a:spcAft>
              <a:buClr>
                <a:schemeClr val="dk1"/>
              </a:buClr>
              <a:buSzPts val="2400"/>
              <a:buFont typeface="Noto Sans Symbols"/>
              <a:buChar char="▪"/>
            </a:pPr>
            <a:r>
              <a:rPr lang="en-US" sz="2400">
                <a:solidFill>
                  <a:schemeClr val="dk1"/>
                </a:solidFill>
                <a:latin typeface="Twentieth Century"/>
                <a:ea typeface="Twentieth Century"/>
                <a:cs typeface="Twentieth Century"/>
                <a:sym typeface="Twentieth Century"/>
              </a:rPr>
              <a:t>Namun sebagai perusahaan yang kondisi keuangannya stabil, kedua kreditor dari kedua perusahaan terproteksi dari risiko gagal bayar. </a:t>
            </a:r>
            <a:endParaRPr/>
          </a:p>
          <a:p>
            <a:pPr indent="-466725" lvl="0" marL="466725" marR="0" rtl="0" algn="l">
              <a:spcBef>
                <a:spcPts val="0"/>
              </a:spcBef>
              <a:spcAft>
                <a:spcPts val="0"/>
              </a:spcAft>
              <a:buNone/>
            </a:pPr>
            <a:r>
              <a:t/>
            </a:r>
            <a:endParaRPr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0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None/>
            </a:pPr>
            <a:r>
              <a:t/>
            </a:r>
            <a:endParaRPr b="1" sz="32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8"/>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000"/>
              <a:buFont typeface="Open Sans Light"/>
              <a:buNone/>
            </a:pPr>
            <a:r>
              <a:rPr b="1" lang="en-US" sz="3000"/>
              <a:t>Peran Etika dalam Akuntansi dan Perusahaan </a:t>
            </a:r>
            <a:br>
              <a:rPr b="1" lang="en-US" sz="3000"/>
            </a:br>
            <a:endParaRPr sz="3000"/>
          </a:p>
        </p:txBody>
      </p:sp>
      <p:sp>
        <p:nvSpPr>
          <p:cNvPr id="315" name="Google Shape;315;p8"/>
          <p:cNvSpPr/>
          <p:nvPr/>
        </p:nvSpPr>
        <p:spPr>
          <a:xfrm>
            <a:off x="0" y="1676400"/>
            <a:ext cx="9144000" cy="2677656"/>
          </a:xfrm>
          <a:prstGeom prst="rect">
            <a:avLst/>
          </a:prstGeom>
          <a:noFill/>
          <a:ln>
            <a:noFill/>
          </a:ln>
        </p:spPr>
        <p:txBody>
          <a:bodyPr anchorCtr="0" anchor="t" bIns="45700" lIns="91425" spcFirstLastPara="1" rIns="91425" wrap="square" tIns="45700">
            <a:spAutoFit/>
          </a:bodyPr>
          <a:lstStyle/>
          <a:p>
            <a:pPr indent="-466725" lvl="0" marL="466725" marR="0" rtl="0" algn="l">
              <a:spcBef>
                <a:spcPts val="0"/>
              </a:spcBef>
              <a:spcAft>
                <a:spcPts val="0"/>
              </a:spcAft>
              <a:buClr>
                <a:schemeClr val="dk1"/>
              </a:buClr>
              <a:buSzPts val="2800"/>
              <a:buFont typeface="Noto Sans Symbols"/>
              <a:buChar char="▪"/>
            </a:pPr>
            <a:r>
              <a:rPr lang="en-US" sz="2800">
                <a:solidFill>
                  <a:schemeClr val="dk1"/>
                </a:solidFill>
                <a:latin typeface="Twentieth Century"/>
                <a:ea typeface="Twentieth Century"/>
                <a:cs typeface="Twentieth Century"/>
                <a:sym typeface="Twentieth Century"/>
              </a:rPr>
              <a:t>Tujuan akuntansi adalah </a:t>
            </a:r>
            <a:r>
              <a:rPr b="1" lang="en-US" sz="2800">
                <a:solidFill>
                  <a:schemeClr val="dk1"/>
                </a:solidFill>
                <a:latin typeface="Twentieth Century"/>
                <a:ea typeface="Twentieth Century"/>
                <a:cs typeface="Twentieth Century"/>
                <a:sym typeface="Twentieth Century"/>
              </a:rPr>
              <a:t>menyediakan informasi yang relevan dan tepat waktu untuk pengambilan keputusan bagi pemangku kepentingan</a:t>
            </a:r>
            <a:r>
              <a:rPr lang="en-US" sz="2800">
                <a:solidFill>
                  <a:schemeClr val="dk1"/>
                </a:solidFill>
                <a:latin typeface="Twentieth Century"/>
                <a:ea typeface="Twentieth Century"/>
                <a:cs typeface="Twentieth Century"/>
                <a:sym typeface="Twentieth Century"/>
              </a:rPr>
              <a:t>. </a:t>
            </a:r>
            <a:endParaRPr/>
          </a:p>
          <a:p>
            <a:pPr indent="-288925" lvl="0" marL="466725" marR="0" rtl="0" algn="l">
              <a:spcBef>
                <a:spcPts val="0"/>
              </a:spcBef>
              <a:spcAft>
                <a:spcPts val="0"/>
              </a:spcAft>
              <a:buClr>
                <a:schemeClr val="dk1"/>
              </a:buClr>
              <a:buSzPts val="2800"/>
              <a:buFont typeface="Noto Sans Symbols"/>
              <a:buNone/>
            </a:pPr>
            <a:r>
              <a:t/>
            </a:r>
            <a:endParaRPr sz="2800">
              <a:solidFill>
                <a:schemeClr val="dk1"/>
              </a:solidFill>
              <a:latin typeface="Twentieth Century"/>
              <a:ea typeface="Twentieth Century"/>
              <a:cs typeface="Twentieth Century"/>
              <a:sym typeface="Twentieth Century"/>
            </a:endParaRPr>
          </a:p>
          <a:p>
            <a:pPr indent="-466725" lvl="0" marL="466725" marR="0" rtl="0" algn="l">
              <a:spcBef>
                <a:spcPts val="0"/>
              </a:spcBef>
              <a:spcAft>
                <a:spcPts val="0"/>
              </a:spcAft>
              <a:buClr>
                <a:schemeClr val="dk1"/>
              </a:buClr>
              <a:buSzPts val="2800"/>
              <a:buFont typeface="Noto Sans Symbols"/>
              <a:buChar char="▪"/>
            </a:pPr>
            <a:r>
              <a:rPr b="1" lang="en-US" sz="2800">
                <a:solidFill>
                  <a:schemeClr val="dk1"/>
                </a:solidFill>
                <a:latin typeface="Twentieth Century"/>
                <a:ea typeface="Twentieth Century"/>
                <a:cs typeface="Twentieth Century"/>
                <a:sym typeface="Twentieth Century"/>
              </a:rPr>
              <a:t>Etika </a:t>
            </a:r>
            <a:r>
              <a:rPr lang="en-US" sz="2800">
                <a:solidFill>
                  <a:schemeClr val="dk1"/>
                </a:solidFill>
                <a:latin typeface="Twentieth Century"/>
                <a:ea typeface="Twentieth Century"/>
                <a:cs typeface="Twentieth Century"/>
                <a:sym typeface="Twentieth Century"/>
              </a:rPr>
              <a:t>adalah</a:t>
            </a:r>
            <a:r>
              <a:rPr b="1" lang="en-US" sz="2800">
                <a:solidFill>
                  <a:schemeClr val="dk1"/>
                </a:solidFill>
                <a:latin typeface="Twentieth Century"/>
                <a:ea typeface="Twentieth Century"/>
                <a:cs typeface="Twentieth Century"/>
                <a:sym typeface="Twentieth Century"/>
              </a:rPr>
              <a:t> </a:t>
            </a:r>
            <a:r>
              <a:rPr lang="en-US" sz="2800">
                <a:solidFill>
                  <a:schemeClr val="dk1"/>
                </a:solidFill>
                <a:latin typeface="Twentieth Century"/>
                <a:ea typeface="Twentieth Century"/>
                <a:cs typeface="Twentieth Century"/>
                <a:sym typeface="Twentieth Century"/>
              </a:rPr>
              <a:t>prinsip moral yang mengarahkan individu dalam bertindak.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9"/>
          <p:cNvSpPr txBox="1"/>
          <p:nvPr>
            <p:ph type="title"/>
          </p:nvPr>
        </p:nvSpPr>
        <p:spPr>
          <a:xfrm>
            <a:off x="0" y="228600"/>
            <a:ext cx="87630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70C0"/>
              </a:buClr>
              <a:buSzPts val="3000"/>
              <a:buFont typeface="Open Sans Light"/>
              <a:buNone/>
            </a:pPr>
            <a:r>
              <a:rPr b="1" lang="en-US" sz="3000"/>
              <a:t>Tampilan 2: Kecurangan dalam Akuntansi </a:t>
            </a:r>
            <a:br>
              <a:rPr b="1" lang="en-US" sz="3000"/>
            </a:br>
            <a:r>
              <a:rPr b="1" lang="en-US" sz="3000"/>
              <a:t>dan Bisnis</a:t>
            </a:r>
            <a:endParaRPr sz="3000"/>
          </a:p>
        </p:txBody>
      </p:sp>
      <p:pic>
        <p:nvPicPr>
          <p:cNvPr id="321" name="Google Shape;321;p9"/>
          <p:cNvPicPr preferRelativeResize="0"/>
          <p:nvPr/>
        </p:nvPicPr>
        <p:blipFill rotWithShape="1">
          <a:blip r:embed="rId3">
            <a:alphaModFix/>
          </a:blip>
          <a:srcRect b="0" l="0" r="0" t="0"/>
          <a:stretch/>
        </p:blipFill>
        <p:spPr>
          <a:xfrm>
            <a:off x="76200" y="1600200"/>
            <a:ext cx="8971244" cy="502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Pt-Template_S4">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Pt-Template_S4">
  <a:themeElements>
    <a:clrScheme name="Median">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2015-11-19T01:56:59Z</dcterms:created>
  <dc:creator>S4Prio-18</dc:creator>
</cp:coreProperties>
</file>