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61" r:id="rId11"/>
    <p:sldId id="262" r:id="rId12"/>
    <p:sldId id="263" r:id="rId13"/>
    <p:sldId id="264" r:id="rId14"/>
    <p:sldId id="265" r:id="rId15"/>
    <p:sldId id="266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709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81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22555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668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87760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4109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655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20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82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59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05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865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54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34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75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3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BA963-A336-4F42-91E2-3B6744A3F636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8118E0-5656-4D41-BFF7-9105CED1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98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5141" y="699654"/>
            <a:ext cx="8915399" cy="2262781"/>
          </a:xfrm>
        </p:spPr>
        <p:txBody>
          <a:bodyPr/>
          <a:lstStyle/>
          <a:p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5250" y="4320179"/>
            <a:ext cx="8915399" cy="1126283"/>
          </a:xfrm>
        </p:spPr>
        <p:txBody>
          <a:bodyPr/>
          <a:lstStyle/>
          <a:p>
            <a:r>
              <a:rPr lang="en-US" dirty="0" smtClean="0"/>
              <a:t>Drs. </a:t>
            </a:r>
            <a:r>
              <a:rPr lang="en-US" dirty="0" err="1" smtClean="0"/>
              <a:t>Yusmansyah</a:t>
            </a:r>
            <a:r>
              <a:rPr lang="en-US" dirty="0" smtClean="0"/>
              <a:t>, </a:t>
            </a:r>
            <a:r>
              <a:rPr lang="en-US" dirty="0" err="1" smtClean="0"/>
              <a:t>M.Si</a:t>
            </a:r>
            <a:endParaRPr lang="en-US" dirty="0" smtClean="0"/>
          </a:p>
          <a:p>
            <a:r>
              <a:rPr lang="en-US" dirty="0" err="1" smtClean="0"/>
              <a:t>Yohana</a:t>
            </a:r>
            <a:r>
              <a:rPr lang="en-US" dirty="0" smtClean="0"/>
              <a:t> </a:t>
            </a:r>
            <a:r>
              <a:rPr lang="en-US" dirty="0" err="1" smtClean="0"/>
              <a:t>Oktariana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6604"/>
            <a:ext cx="9144000" cy="1719617"/>
          </a:xfrm>
        </p:spPr>
        <p:txBody>
          <a:bodyPr>
            <a:normAutofit/>
          </a:bodyPr>
          <a:lstStyle/>
          <a:p>
            <a:r>
              <a:rPr lang="en-US" sz="4400" dirty="0" err="1"/>
              <a:t>Faktor</a:t>
            </a:r>
            <a:r>
              <a:rPr lang="en-US" sz="4400" dirty="0"/>
              <a:t> yang </a:t>
            </a:r>
            <a:r>
              <a:rPr lang="en-US" sz="4400" dirty="0" err="1"/>
              <a:t>Mempengaruhi</a:t>
            </a:r>
            <a:r>
              <a:rPr lang="en-US" sz="4400" dirty="0"/>
              <a:t> </a:t>
            </a:r>
            <a:r>
              <a:rPr lang="en-US" sz="4400" dirty="0" err="1"/>
              <a:t>Tahapan</a:t>
            </a:r>
            <a:r>
              <a:rPr lang="en-US" sz="4400" dirty="0"/>
              <a:t> </a:t>
            </a:r>
            <a:r>
              <a:rPr lang="en-US" sz="4400" dirty="0" err="1"/>
              <a:t>Perkembangan</a:t>
            </a:r>
            <a:r>
              <a:rPr lang="en-US" sz="4400" dirty="0"/>
              <a:t> </a:t>
            </a:r>
            <a:r>
              <a:rPr lang="en-US" sz="4400" dirty="0" err="1"/>
              <a:t>Anak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3266" y="2115403"/>
            <a:ext cx="8934734" cy="4039737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r>
              <a:rPr lang="en-US" sz="2400" dirty="0" err="1"/>
              <a:t>Pertama</a:t>
            </a:r>
            <a:r>
              <a:rPr lang="en-US" sz="2400" dirty="0"/>
              <a:t>,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genetik</a:t>
            </a:r>
            <a:r>
              <a:rPr lang="en-US" sz="2400" dirty="0"/>
              <a:t>/</a:t>
            </a:r>
            <a:r>
              <a:rPr lang="en-US" sz="2400" dirty="0" err="1"/>
              <a:t>hereditas</a:t>
            </a:r>
            <a:r>
              <a:rPr lang="en-US" sz="2400" dirty="0"/>
              <a:t> </a:t>
            </a:r>
          </a:p>
          <a:p>
            <a:pPr algn="l"/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internal yang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genetik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(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psikis</a:t>
            </a:r>
            <a:r>
              <a:rPr lang="en-US" sz="2400" dirty="0"/>
              <a:t>) yang </a:t>
            </a:r>
            <a:r>
              <a:rPr lang="en-US" sz="2400" dirty="0" err="1"/>
              <a:t>dimiliki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masa </a:t>
            </a:r>
            <a:r>
              <a:rPr lang="en-US" sz="2400" dirty="0" err="1"/>
              <a:t>prakelahiran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 </a:t>
            </a:r>
            <a:r>
              <a:rPr lang="en-US" sz="2400" dirty="0" err="1"/>
              <a:t>pewarisan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orang </a:t>
            </a:r>
            <a:r>
              <a:rPr lang="en-US" sz="2400" dirty="0" err="1"/>
              <a:t>tua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gen-gen (Yusuf, 2011). </a:t>
            </a:r>
          </a:p>
        </p:txBody>
      </p:sp>
    </p:spTree>
    <p:extLst>
      <p:ext uri="{BB962C8B-B14F-4D97-AF65-F5344CB8AC3E}">
        <p14:creationId xmlns:p14="http://schemas.microsoft.com/office/powerpoint/2010/main" xmlns="" val="854967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673"/>
            <a:ext cx="9144000" cy="4780128"/>
          </a:xfrm>
        </p:spPr>
        <p:txBody>
          <a:bodyPr>
            <a:noAutofit/>
          </a:bodyPr>
          <a:lstStyle/>
          <a:p>
            <a:pPr algn="l"/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i="1" dirty="0"/>
              <a:t>nurture</a:t>
            </a:r>
            <a:r>
              <a:rPr lang="en-US" dirty="0"/>
              <a:t>).</a:t>
            </a:r>
          </a:p>
          <a:p>
            <a:pPr algn="l"/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turut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(</a:t>
            </a:r>
            <a:r>
              <a:rPr lang="en-US" dirty="0" err="1"/>
              <a:t>Retno</a:t>
            </a:r>
            <a:r>
              <a:rPr lang="en-US" dirty="0"/>
              <a:t>,  2013).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menjadikannya</a:t>
            </a:r>
            <a:r>
              <a:rPr lang="en-US" dirty="0"/>
              <a:t> </a:t>
            </a:r>
            <a:r>
              <a:rPr lang="en-US" dirty="0" err="1"/>
              <a:t>aktual</a:t>
            </a:r>
            <a:r>
              <a:rPr lang="en-US" dirty="0"/>
              <a:t>. </a:t>
            </a:r>
          </a:p>
          <a:p>
            <a:pPr algn="l"/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menonjol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pPr marL="457200" indent="-457200" algn="l">
              <a:buAutoNum type="alphaLcParenBoth"/>
            </a:pP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; </a:t>
            </a:r>
          </a:p>
          <a:p>
            <a:pPr marL="457200" indent="-457200" algn="l">
              <a:buAutoNum type="alphaLcParenBoth"/>
            </a:pP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mengenalkan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;</a:t>
            </a:r>
          </a:p>
          <a:p>
            <a:pPr marL="457200" indent="-457200" algn="l">
              <a:buAutoNum type="alphaLcParenBoth"/>
            </a:pPr>
            <a:r>
              <a:rPr lang="en-US" dirty="0"/>
              <a:t>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“</a:t>
            </a:r>
            <a:r>
              <a:rPr lang="en-US" i="1" dirty="0"/>
              <a:t>significant people</a:t>
            </a:r>
            <a:r>
              <a:rPr lang="en-US" dirty="0"/>
              <a:t>”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;</a:t>
            </a:r>
          </a:p>
          <a:p>
            <a:pPr marL="457200" indent="-457200" algn="l">
              <a:buAutoNum type="alphaLcParenBoth"/>
            </a:pP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yang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insane (</a:t>
            </a:r>
            <a:r>
              <a:rPr lang="en-US" dirty="0" err="1"/>
              <a:t>manusiawi</a:t>
            </a:r>
            <a:r>
              <a:rPr lang="en-US" dirty="0"/>
              <a:t>),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fiktif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sosio-psikologis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457200" indent="-457200" algn="l">
              <a:buAutoNum type="alphaLcParenBoth"/>
            </a:pP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menghabiskan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   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2086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23583"/>
            <a:ext cx="9144000" cy="805218"/>
          </a:xfrm>
        </p:spPr>
        <p:txBody>
          <a:bodyPr>
            <a:normAutofit fontScale="90000"/>
          </a:bodyPr>
          <a:lstStyle/>
          <a:p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Tahap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Anak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028" y="1501253"/>
            <a:ext cx="9785444" cy="4858603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2000" dirty="0"/>
              <a:t>Problem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endParaRPr lang="en-US" sz="2000" dirty="0"/>
          </a:p>
          <a:p>
            <a:pPr algn="l"/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kemampuannya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mengambil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. </a:t>
            </a:r>
          </a:p>
          <a:p>
            <a:pPr algn="l"/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munculnya</a:t>
            </a:r>
            <a:r>
              <a:rPr lang="en-US" sz="2000" dirty="0"/>
              <a:t> </a:t>
            </a:r>
            <a:r>
              <a:rPr lang="en-US" sz="2000" dirty="0" err="1"/>
              <a:t>egosentrisme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, yang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meningkatnya</a:t>
            </a:r>
            <a:r>
              <a:rPr lang="en-US" sz="2000" dirty="0"/>
              <a:t> </a:t>
            </a:r>
            <a:r>
              <a:rPr lang="en-US" sz="2000" dirty="0" err="1"/>
              <a:t>kesadaran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keyakinan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orang lain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perhatian</a:t>
            </a:r>
            <a:r>
              <a:rPr lang="en-US" sz="2000" dirty="0"/>
              <a:t> </a:t>
            </a:r>
            <a:r>
              <a:rPr lang="en-US" sz="2000" dirty="0" err="1"/>
              <a:t>amat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sebesar</a:t>
            </a:r>
            <a:r>
              <a:rPr lang="en-US" sz="2000" dirty="0"/>
              <a:t> </a:t>
            </a:r>
            <a:r>
              <a:rPr lang="en-US" sz="2000" dirty="0" err="1"/>
              <a:t>perhatian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keunikan</a:t>
            </a:r>
            <a:r>
              <a:rPr lang="en-US" sz="2000" dirty="0"/>
              <a:t>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(Tracy, Margaret </a:t>
            </a:r>
            <a:r>
              <a:rPr lang="en-US" sz="2000" dirty="0" err="1"/>
              <a:t>dan</a:t>
            </a:r>
            <a:r>
              <a:rPr lang="en-US" sz="2000" dirty="0"/>
              <a:t> Adam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Sandrock</a:t>
            </a:r>
            <a:r>
              <a:rPr lang="en-US" sz="2000" dirty="0"/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xmlns="" val="1549414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391" y="532263"/>
            <a:ext cx="9826388" cy="586853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2. </a:t>
            </a:r>
            <a:r>
              <a:rPr lang="en-US" sz="2400" dirty="0"/>
              <a:t>Problem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Moral </a:t>
            </a:r>
            <a:r>
              <a:rPr lang="en-US" sz="2400" dirty="0" err="1"/>
              <a:t>Anak</a:t>
            </a:r>
            <a:endParaRPr lang="en-US" sz="2400" dirty="0"/>
          </a:p>
          <a:p>
            <a:pPr algn="l"/>
            <a:endParaRPr lang="en-US" sz="2800" dirty="0"/>
          </a:p>
          <a:p>
            <a:pPr algn="l"/>
            <a:r>
              <a:rPr lang="en-US" sz="2000" dirty="0" err="1"/>
              <a:t>Perkembangan</a:t>
            </a:r>
            <a:r>
              <a:rPr lang="en-US" sz="2000" dirty="0"/>
              <a:t> moral </a:t>
            </a:r>
            <a:r>
              <a:rPr lang="en-US" sz="2000" dirty="0" err="1"/>
              <a:t>berhubungan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peraturan-peraturan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nilai-nilai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interaksinya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orang lain (</a:t>
            </a:r>
            <a:r>
              <a:rPr lang="en-US" sz="2000" dirty="0" err="1"/>
              <a:t>Sandrock</a:t>
            </a:r>
            <a:r>
              <a:rPr lang="en-US" sz="2000" dirty="0"/>
              <a:t>, 2003), yang </a:t>
            </a:r>
            <a:r>
              <a:rPr lang="en-US" sz="2000" dirty="0" err="1"/>
              <a:t>meliputi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mempertimbangkan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yang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;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bertingkah</a:t>
            </a:r>
            <a:r>
              <a:rPr lang="en-US" sz="2000" dirty="0"/>
              <a:t> </a:t>
            </a:r>
            <a:r>
              <a:rPr lang="en-US" sz="2000" dirty="0" err="1"/>
              <a:t>laku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situasi</a:t>
            </a:r>
            <a:r>
              <a:rPr lang="en-US" sz="2000" dirty="0"/>
              <a:t> </a:t>
            </a:r>
            <a:r>
              <a:rPr lang="en-US" sz="2000" dirty="0" err="1"/>
              <a:t>sebenarnya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perasaan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tenang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moral. </a:t>
            </a:r>
          </a:p>
          <a:p>
            <a:pPr algn="l"/>
            <a:r>
              <a:rPr lang="en-US" sz="2000" dirty="0" err="1"/>
              <a:t>Masalahnya</a:t>
            </a:r>
            <a:r>
              <a:rPr lang="en-US" sz="2000" dirty="0"/>
              <a:t>,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riil</a:t>
            </a:r>
            <a:r>
              <a:rPr lang="en-US" sz="2000" dirty="0"/>
              <a:t> di Indonesia, </a:t>
            </a:r>
            <a:r>
              <a:rPr lang="en-US" sz="2000" dirty="0" err="1"/>
              <a:t>seringkali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pembiaran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melanggar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penguatan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yang </a:t>
            </a:r>
            <a:r>
              <a:rPr lang="en-US" sz="2000" dirty="0" err="1"/>
              <a:t>taat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/</a:t>
            </a:r>
            <a:r>
              <a:rPr lang="en-US" sz="2000" dirty="0" err="1"/>
              <a:t>aturan</a:t>
            </a:r>
            <a:r>
              <a:rPr lang="en-US" sz="2000" dirty="0"/>
              <a:t>,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norma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. </a:t>
            </a:r>
            <a:r>
              <a:rPr lang="en-US" sz="2000" dirty="0" err="1"/>
              <a:t>Akibatnya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yang </a:t>
            </a:r>
            <a:r>
              <a:rPr lang="en-US" sz="2000" dirty="0" err="1"/>
              <a:t>akurat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yang </a:t>
            </a:r>
            <a:r>
              <a:rPr lang="en-US" sz="2000" dirty="0" err="1"/>
              <a:t>sesuai</a:t>
            </a:r>
            <a:r>
              <a:rPr lang="en-US" sz="2000" dirty="0"/>
              <a:t>/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,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norma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974885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2448" y="545909"/>
            <a:ext cx="9621670" cy="5786651"/>
          </a:xfrm>
        </p:spPr>
        <p:txBody>
          <a:bodyPr>
            <a:noAutofit/>
          </a:bodyPr>
          <a:lstStyle/>
          <a:p>
            <a:pPr algn="l"/>
            <a:r>
              <a:rPr lang="nn-NO" sz="2000" dirty="0"/>
              <a:t>3. Problem dalam Perkembangan Sosial Anak</a:t>
            </a:r>
          </a:p>
          <a:p>
            <a:pPr algn="l"/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pertemanan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,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/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penolakan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teman</a:t>
            </a:r>
            <a:r>
              <a:rPr lang="en-US" sz="2000" dirty="0"/>
              <a:t> </a:t>
            </a:r>
            <a:r>
              <a:rPr lang="en-US" sz="2000" dirty="0" err="1"/>
              <a:t>sebaya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sebaliknya</a:t>
            </a:r>
            <a:r>
              <a:rPr lang="en-US" sz="2000" dirty="0"/>
              <a:t>. </a:t>
            </a:r>
            <a:r>
              <a:rPr lang="en-US" sz="2000" dirty="0" err="1"/>
              <a:t>Penolakan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teman</a:t>
            </a:r>
            <a:r>
              <a:rPr lang="en-US" sz="2000" dirty="0"/>
              <a:t> </a:t>
            </a:r>
            <a:r>
              <a:rPr lang="en-US" sz="2000" dirty="0" err="1"/>
              <a:t>sebaya</a:t>
            </a:r>
            <a:r>
              <a:rPr lang="en-US" sz="2000" dirty="0"/>
              <a:t>,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yang </a:t>
            </a:r>
            <a:r>
              <a:rPr lang="en-US" sz="2000" dirty="0" err="1"/>
              <a:t>ekstrim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bunuh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.</a:t>
            </a:r>
          </a:p>
          <a:p>
            <a:pPr algn="l"/>
            <a:endParaRPr lang="en-US" sz="2000" dirty="0"/>
          </a:p>
          <a:p>
            <a:pPr marL="457200" indent="-457200" algn="l">
              <a:buAutoNum type="arabicPeriod" startAt="4"/>
            </a:pPr>
            <a:r>
              <a:rPr lang="en-US" sz="2000" dirty="0"/>
              <a:t>Problem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endParaRPr lang="en-US" sz="2000" dirty="0"/>
          </a:p>
          <a:p>
            <a:pPr algn="l"/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dihadapkan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mempersiapkan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masa </a:t>
            </a:r>
            <a:r>
              <a:rPr lang="en-US" sz="2000" dirty="0" err="1"/>
              <a:t>depan</a:t>
            </a:r>
            <a:r>
              <a:rPr lang="en-US" sz="2000" dirty="0"/>
              <a:t>,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menjawab</a:t>
            </a:r>
            <a:r>
              <a:rPr lang="en-US" sz="2000" dirty="0"/>
              <a:t> </a:t>
            </a:r>
            <a:r>
              <a:rPr lang="en-US" sz="2000" dirty="0" err="1"/>
              <a:t>pertanyaan</a:t>
            </a:r>
            <a:r>
              <a:rPr lang="en-US" sz="2000" dirty="0"/>
              <a:t> </a:t>
            </a:r>
            <a:r>
              <a:rPr lang="en-US" sz="2000" dirty="0" err="1"/>
              <a:t>siapa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hidupnya</a:t>
            </a:r>
            <a:r>
              <a:rPr lang="en-US" sz="2000" dirty="0"/>
              <a:t>. </a:t>
            </a:r>
          </a:p>
          <a:p>
            <a:pPr algn="l"/>
            <a:r>
              <a:rPr lang="en-US" sz="2000" dirty="0" err="1"/>
              <a:t>Identitas</a:t>
            </a:r>
            <a:r>
              <a:rPr lang="en-US" sz="2000" dirty="0"/>
              <a:t> yang </a:t>
            </a:r>
            <a:r>
              <a:rPr lang="en-US" sz="2000" dirty="0" err="1"/>
              <a:t>dipaksakan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mengeksplorasi</a:t>
            </a:r>
            <a:r>
              <a:rPr lang="en-US" sz="2000" dirty="0"/>
              <a:t> </a:t>
            </a:r>
            <a:r>
              <a:rPr lang="en-US" sz="2000" dirty="0" err="1"/>
              <a:t>peran</a:t>
            </a:r>
            <a:r>
              <a:rPr lang="en-US" sz="2000" dirty="0"/>
              <a:t> yang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kekacauan</a:t>
            </a:r>
            <a:r>
              <a:rPr lang="en-US" sz="2000" dirty="0"/>
              <a:t> </a:t>
            </a:r>
            <a:r>
              <a:rPr lang="en-US" sz="2000" dirty="0" err="1"/>
              <a:t>identitas</a:t>
            </a:r>
            <a:r>
              <a:rPr lang="en-US" sz="2000" dirty="0"/>
              <a:t> yang </a:t>
            </a:r>
            <a:r>
              <a:rPr lang="en-US" sz="2000" dirty="0" err="1"/>
              <a:t>berdampak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menyimpang</a:t>
            </a:r>
            <a:r>
              <a:rPr lang="en-US" sz="2000" dirty="0"/>
              <a:t>, </a:t>
            </a:r>
            <a:r>
              <a:rPr lang="en-US" sz="2000" dirty="0" err="1"/>
              <a:t>tindak</a:t>
            </a:r>
            <a:r>
              <a:rPr lang="en-US" sz="2000" dirty="0"/>
              <a:t> </a:t>
            </a:r>
            <a:r>
              <a:rPr lang="en-US" sz="2000" dirty="0" err="1"/>
              <a:t>kriminal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menutup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87929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4900" y="450376"/>
            <a:ext cx="10167583" cy="6073254"/>
          </a:xfrm>
        </p:spPr>
        <p:txBody>
          <a:bodyPr/>
          <a:lstStyle/>
          <a:p>
            <a:pPr algn="l"/>
            <a:r>
              <a:rPr lang="en-US" dirty="0"/>
              <a:t>5.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endParaRPr lang="en-US" dirty="0"/>
          </a:p>
          <a:p>
            <a:pPr algn="l"/>
            <a:r>
              <a:rPr lang="en-US" dirty="0" err="1"/>
              <a:t>Bagaimana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mengasuh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anaknya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.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, </a:t>
            </a:r>
            <a:r>
              <a:rPr lang="en-US" dirty="0" err="1"/>
              <a:t>permisif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univolved</a:t>
            </a:r>
            <a:r>
              <a:rPr lang="en-US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otoriter</a:t>
            </a:r>
            <a:r>
              <a:rPr lang="en-US" dirty="0"/>
              <a:t> </a:t>
            </a:r>
            <a:r>
              <a:rPr lang="en-US" dirty="0" err="1"/>
              <a:t>dicirikan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kehangatan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</a:t>
            </a:r>
            <a:r>
              <a:rPr lang="en-US" dirty="0" err="1"/>
              <a:t>permisif</a:t>
            </a:r>
            <a:r>
              <a:rPr lang="en-US" dirty="0"/>
              <a:t> </a:t>
            </a:r>
            <a:r>
              <a:rPr lang="en-US" dirty="0" err="1"/>
              <a:t>dicirikan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membebaskan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,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dibolehkan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diinginkannya</a:t>
            </a:r>
            <a:r>
              <a:rPr lang="en-US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uninvolved </a:t>
            </a:r>
            <a:r>
              <a:rPr lang="en-US" dirty="0" err="1"/>
              <a:t>dicirikan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asuh</a:t>
            </a:r>
            <a:r>
              <a:rPr lang="en-US" dirty="0"/>
              <a:t> uninvolved </a:t>
            </a:r>
            <a:r>
              <a:rPr lang="en-US" dirty="0" err="1"/>
              <a:t>orangtua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,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(</a:t>
            </a:r>
            <a:r>
              <a:rPr lang="en-US" dirty="0" err="1"/>
              <a:t>Baumrind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Santrock</a:t>
            </a:r>
            <a:r>
              <a:rPr lang="en-US" dirty="0"/>
              <a:t>, 2003). </a:t>
            </a:r>
          </a:p>
        </p:txBody>
      </p:sp>
    </p:spTree>
    <p:extLst>
      <p:ext uri="{BB962C8B-B14F-4D97-AF65-F5344CB8AC3E}">
        <p14:creationId xmlns:p14="http://schemas.microsoft.com/office/powerpoint/2010/main" xmlns="" val="3590848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303" y="494732"/>
            <a:ext cx="8915399" cy="829102"/>
          </a:xfrm>
        </p:spPr>
        <p:txBody>
          <a:bodyPr>
            <a:normAutofit/>
          </a:bodyPr>
          <a:lstStyle/>
          <a:p>
            <a:r>
              <a:rPr lang="en-US" sz="3600" dirty="0"/>
              <a:t>IMPLIKASI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3303" y="1323835"/>
            <a:ext cx="9570942" cy="500872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err="1"/>
              <a:t>Implikasi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Bahasa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SMA </a:t>
            </a:r>
            <a:r>
              <a:rPr lang="en-US" sz="2000" dirty="0" err="1"/>
              <a:t>membawa</a:t>
            </a:r>
            <a:r>
              <a:rPr lang="en-US" sz="2000" dirty="0"/>
              <a:t> 	</a:t>
            </a:r>
            <a:r>
              <a:rPr lang="en-US" sz="2000" dirty="0" err="1"/>
              <a:t>implikasi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r>
              <a:rPr lang="en-US" sz="2000" dirty="0"/>
              <a:t> di </a:t>
            </a:r>
            <a:r>
              <a:rPr lang="en-US" sz="2000" dirty="0" err="1"/>
              <a:t>sekolah</a:t>
            </a:r>
            <a:r>
              <a:rPr lang="en-US" sz="2000" dirty="0"/>
              <a:t>. Guru </a:t>
            </a:r>
            <a:r>
              <a:rPr lang="en-US" sz="2000" dirty="0" err="1"/>
              <a:t>dapt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	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guna</a:t>
            </a:r>
            <a:r>
              <a:rPr lang="en-US" sz="2000" dirty="0"/>
              <a:t> </a:t>
            </a:r>
            <a:r>
              <a:rPr lang="en-US" sz="2000" dirty="0" err="1"/>
              <a:t>mengatasi</a:t>
            </a:r>
            <a:r>
              <a:rPr lang="en-US" sz="2000" dirty="0"/>
              <a:t> </a:t>
            </a:r>
            <a:r>
              <a:rPr lang="en-US" sz="2000" dirty="0" err="1"/>
              <a:t>siswa-siswa</a:t>
            </a:r>
            <a:r>
              <a:rPr lang="en-US" sz="2000" dirty="0"/>
              <a:t> </a:t>
            </a:r>
            <a:r>
              <a:rPr lang="en-US" sz="2000" dirty="0" err="1"/>
              <a:t>lambat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	</a:t>
            </a:r>
            <a:r>
              <a:rPr lang="en-US" sz="2000" dirty="0" err="1"/>
              <a:t>menumbuhkan</a:t>
            </a:r>
            <a:r>
              <a:rPr lang="en-US" sz="2000" dirty="0"/>
              <a:t> </a:t>
            </a:r>
            <a:r>
              <a:rPr lang="en-US" sz="2000" dirty="0" err="1"/>
              <a:t>intelijen</a:t>
            </a:r>
            <a:r>
              <a:rPr lang="en-US" sz="2000" dirty="0"/>
              <a:t> </a:t>
            </a:r>
            <a:r>
              <a:rPr lang="en-US" sz="2000" dirty="0" err="1"/>
              <a:t>emosi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000" dirty="0"/>
              <a:t>Implikasi Perilaku Sosial, Moralitas, dan Keagamaan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memfasilitasi</a:t>
            </a:r>
            <a:r>
              <a:rPr lang="en-US" sz="2000" dirty="0"/>
              <a:t> </a:t>
            </a:r>
            <a:r>
              <a:rPr lang="en-US" sz="2000" dirty="0" err="1"/>
              <a:t>terbentuknya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	</a:t>
            </a:r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minat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bakat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terstruktur</a:t>
            </a:r>
            <a:r>
              <a:rPr lang="en-US" sz="2000" dirty="0"/>
              <a:t>. 	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hendaknya</a:t>
            </a:r>
            <a:r>
              <a:rPr lang="en-US" sz="2000" dirty="0"/>
              <a:t> </a:t>
            </a:r>
            <a:r>
              <a:rPr lang="en-US" sz="2000" dirty="0" err="1"/>
              <a:t>mengaktifkan</a:t>
            </a:r>
            <a:r>
              <a:rPr lang="en-US" sz="2000" dirty="0"/>
              <a:t> </a:t>
            </a:r>
            <a:r>
              <a:rPr lang="en-US" sz="2000" dirty="0" err="1"/>
              <a:t>kegiatan-kegiatan</a:t>
            </a:r>
            <a:r>
              <a:rPr lang="en-US" sz="2000" dirty="0"/>
              <a:t> yang </a:t>
            </a:r>
            <a:r>
              <a:rPr lang="en-US" sz="2000" dirty="0" err="1"/>
              <a:t>ada</a:t>
            </a:r>
            <a:r>
              <a:rPr lang="en-US" sz="2000" dirty="0"/>
              <a:t> di 	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pramuka</a:t>
            </a:r>
            <a:r>
              <a:rPr lang="en-US" sz="2000" dirty="0"/>
              <a:t>,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olahraga</a:t>
            </a:r>
            <a:r>
              <a:rPr lang="en-US" sz="2000" dirty="0"/>
              <a:t>,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seni</a:t>
            </a:r>
            <a:r>
              <a:rPr lang="en-US" sz="2000" dirty="0"/>
              <a:t>, </a:t>
            </a:r>
            <a:r>
              <a:rPr lang="en-US" sz="2000" dirty="0" err="1"/>
              <a:t>kegiatan</a:t>
            </a:r>
            <a:r>
              <a:rPr lang="en-US" sz="2000" dirty="0"/>
              <a:t> 	</a:t>
            </a:r>
            <a:r>
              <a:rPr lang="en-US" sz="2000" dirty="0" err="1"/>
              <a:t>kerohanian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lain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minat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bakat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34995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9743" y="573206"/>
            <a:ext cx="9580729" cy="581394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err="1"/>
              <a:t>Implikasi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Penyelenggaran</a:t>
            </a:r>
            <a:r>
              <a:rPr lang="en-US" sz="2000" dirty="0"/>
              <a:t> </a:t>
            </a:r>
            <a:r>
              <a:rPr lang="en-US" sz="2000" dirty="0" err="1"/>
              <a:t>Pendidikan</a:t>
            </a:r>
            <a:endParaRPr lang="en-US" sz="2000" dirty="0"/>
          </a:p>
          <a:p>
            <a:r>
              <a:rPr lang="en-US" sz="2000" dirty="0"/>
              <a:t>Ada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guru: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mendpat</a:t>
            </a:r>
            <a:r>
              <a:rPr lang="en-US" sz="2000" dirty="0"/>
              <a:t> </a:t>
            </a:r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guru. </a:t>
            </a:r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guru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ditunjukkan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/>
              <a:t>emosional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ungkapan</a:t>
            </a:r>
            <a:r>
              <a:rPr lang="en-US" sz="2000" dirty="0"/>
              <a:t> </a:t>
            </a:r>
            <a:r>
              <a:rPr lang="en-US" sz="2000" dirty="0" err="1"/>
              <a:t>empati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penghargaan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persetujuan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gagasan</a:t>
            </a:r>
            <a:r>
              <a:rPr lang="en-US" sz="2000" dirty="0"/>
              <a:t> yang </a:t>
            </a:r>
            <a:r>
              <a:rPr lang="en-US" sz="2000" dirty="0" err="1"/>
              <a:t>dikembangkan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merasa</a:t>
            </a:r>
            <a:r>
              <a:rPr lang="en-US" sz="2000" dirty="0"/>
              <a:t> </a:t>
            </a:r>
            <a:r>
              <a:rPr lang="en-US" sz="2000" dirty="0" err="1"/>
              <a:t>bertanggung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. </a:t>
            </a:r>
            <a:r>
              <a:rPr lang="en-US" sz="2000" dirty="0" err="1"/>
              <a:t>Misalnya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member </a:t>
            </a:r>
            <a:r>
              <a:rPr lang="en-US" sz="2000" dirty="0" err="1"/>
              <a:t>kesempatan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perilakunya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merasa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, 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yang </a:t>
            </a:r>
            <a:r>
              <a:rPr lang="en-US" sz="2000" dirty="0" err="1"/>
              <a:t>dimiliki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Mengarahkan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yang </a:t>
            </a:r>
            <a:r>
              <a:rPr lang="en-US" sz="2000" dirty="0" err="1"/>
              <a:t>realistis</a:t>
            </a:r>
            <a:r>
              <a:rPr lang="en-US" sz="2000" dirty="0"/>
              <a:t>,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541403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534" y="412679"/>
            <a:ext cx="9144000" cy="965744"/>
          </a:xfrm>
        </p:spPr>
        <p:txBody>
          <a:bodyPr>
            <a:normAutofit/>
          </a:bodyPr>
          <a:lstStyle/>
          <a:p>
            <a:r>
              <a:rPr lang="en-US" sz="4800" dirty="0" err="1"/>
              <a:t>Pengertian</a:t>
            </a:r>
            <a:r>
              <a:rPr lang="en-US" sz="4800" dirty="0"/>
              <a:t> </a:t>
            </a:r>
            <a:r>
              <a:rPr lang="en-US" sz="4800" dirty="0" err="1"/>
              <a:t>Peserta</a:t>
            </a:r>
            <a:r>
              <a:rPr lang="en-US" sz="4800" dirty="0"/>
              <a:t> </a:t>
            </a:r>
            <a:r>
              <a:rPr lang="en-US" sz="4800" dirty="0" err="1"/>
              <a:t>Didik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6012" y="1609466"/>
            <a:ext cx="9144000" cy="4572970"/>
          </a:xfrm>
        </p:spPr>
        <p:txBody>
          <a:bodyPr>
            <a:normAutofit/>
          </a:bodyPr>
          <a:lstStyle/>
          <a:p>
            <a:pPr algn="l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No. 20 </a:t>
            </a:r>
            <a:r>
              <a:rPr lang="en-US" dirty="0" err="1"/>
              <a:t>Tahun</a:t>
            </a:r>
            <a:r>
              <a:rPr lang="en-US" dirty="0"/>
              <a:t> 2003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, </a:t>
            </a:r>
            <a:r>
              <a:rPr lang="en-US" dirty="0" err="1"/>
              <a:t>jenjang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Sudarwan</a:t>
            </a:r>
            <a:r>
              <a:rPr lang="en-US" dirty="0"/>
              <a:t> </a:t>
            </a:r>
            <a:r>
              <a:rPr lang="en-US" dirty="0" err="1"/>
              <a:t>Danim</a:t>
            </a:r>
            <a:r>
              <a:rPr lang="en-US" dirty="0"/>
              <a:t> (2010:1) “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pendidikan</a:t>
            </a:r>
            <a:r>
              <a:rPr lang="en-US" dirty="0"/>
              <a:t> formal”.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guru. </a:t>
            </a:r>
            <a:r>
              <a:rPr lang="en-US" dirty="0" err="1"/>
              <a:t>Sebaliknya</a:t>
            </a:r>
            <a:r>
              <a:rPr lang="en-US" dirty="0"/>
              <a:t>, guru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Di lain </a:t>
            </a:r>
            <a:r>
              <a:rPr lang="en-US" dirty="0" err="1"/>
              <a:t>pihak</a:t>
            </a:r>
            <a:r>
              <a:rPr lang="en-US" dirty="0"/>
              <a:t> Abu Ahmadi (1991: 251)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“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orang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,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bantuan</a:t>
            </a:r>
            <a:r>
              <a:rPr lang="en-US" dirty="0"/>
              <a:t>, </a:t>
            </a:r>
            <a:r>
              <a:rPr lang="en-US" dirty="0" err="1"/>
              <a:t>bimbingan</a:t>
            </a:r>
            <a:r>
              <a:rPr lang="en-US" dirty="0"/>
              <a:t> orang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,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umat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”.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2098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092" y="1651379"/>
            <a:ext cx="9144000" cy="327887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pendapat</a:t>
            </a:r>
            <a:r>
              <a:rPr lang="en-US" sz="2800" dirty="0"/>
              <a:t> </a:t>
            </a:r>
            <a:r>
              <a:rPr lang="en-US" sz="2800" dirty="0" err="1"/>
              <a:t>diatas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disimpulkan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proses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jalur</a:t>
            </a:r>
            <a:r>
              <a:rPr lang="en-US" sz="2800" dirty="0"/>
              <a:t>, </a:t>
            </a:r>
            <a:r>
              <a:rPr lang="en-US" sz="2800" dirty="0" err="1"/>
              <a:t>jenjang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.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bertindak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pelaku</a:t>
            </a:r>
            <a:r>
              <a:rPr lang="en-US" sz="2800" dirty="0"/>
              <a:t> </a:t>
            </a:r>
            <a:r>
              <a:rPr lang="en-US" sz="2800" dirty="0" err="1"/>
              <a:t>pencari</a:t>
            </a:r>
            <a:r>
              <a:rPr lang="en-US" sz="2800" dirty="0"/>
              <a:t>, 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penyimpan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proses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membutuhkan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/guru.</a:t>
            </a:r>
          </a:p>
          <a:p>
            <a:r>
              <a:rPr lang="en-US" sz="28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7968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4967"/>
            <a:ext cx="9144000" cy="1146412"/>
          </a:xfrm>
        </p:spPr>
        <p:txBody>
          <a:bodyPr>
            <a:noAutofit/>
          </a:bodyPr>
          <a:lstStyle/>
          <a:p>
            <a:r>
              <a:rPr lang="en-US" sz="4000" dirty="0" err="1"/>
              <a:t>Tahap-Tahap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Peserta</a:t>
            </a:r>
            <a:r>
              <a:rPr lang="en-US" sz="4000" dirty="0"/>
              <a:t> </a:t>
            </a:r>
            <a:r>
              <a:rPr lang="en-US" sz="4000" dirty="0" err="1"/>
              <a:t>Didik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15" y="1951630"/>
            <a:ext cx="9762699" cy="4435522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en-US" sz="2400" dirty="0" err="1"/>
              <a:t>Periode</a:t>
            </a:r>
            <a:r>
              <a:rPr lang="en-US" sz="2400" dirty="0"/>
              <a:t> </a:t>
            </a:r>
            <a:r>
              <a:rPr lang="en-US" sz="2400" dirty="0" err="1"/>
              <a:t>sensorik</a:t>
            </a:r>
            <a:r>
              <a:rPr lang="en-US" sz="2400" dirty="0"/>
              <a:t> </a:t>
            </a:r>
            <a:r>
              <a:rPr lang="en-US" sz="2400" dirty="0" err="1"/>
              <a:t>motorik</a:t>
            </a:r>
            <a:r>
              <a:rPr lang="en-US" sz="2400" dirty="0"/>
              <a:t> (</a:t>
            </a:r>
            <a:r>
              <a:rPr lang="en-US" sz="2400" dirty="0" err="1"/>
              <a:t>sekitar</a:t>
            </a:r>
            <a:r>
              <a:rPr lang="en-US" sz="2400" dirty="0"/>
              <a:t> 0-2 </a:t>
            </a:r>
            <a:r>
              <a:rPr lang="en-US" sz="2400" dirty="0" err="1"/>
              <a:t>tahun</a:t>
            </a:r>
            <a:r>
              <a:rPr lang="en-US" sz="2400" dirty="0"/>
              <a:t>).</a:t>
            </a:r>
          </a:p>
          <a:p>
            <a:pPr lvl="0" algn="l"/>
            <a:r>
              <a:rPr lang="en-US" sz="2000" dirty="0"/>
              <a:t> 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(</a:t>
            </a:r>
            <a:r>
              <a:rPr lang="en-US" sz="2000" dirty="0" err="1"/>
              <a:t>bayi</a:t>
            </a:r>
            <a:r>
              <a:rPr lang="en-US" sz="2000" dirty="0"/>
              <a:t>)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indera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motorik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 </a:t>
            </a:r>
            <a:r>
              <a:rPr lang="en-US" sz="2000" dirty="0" err="1"/>
              <a:t>sekitarnya</a:t>
            </a:r>
            <a:r>
              <a:rPr lang="en-US" sz="2000" dirty="0"/>
              <a:t>.</a:t>
            </a:r>
          </a:p>
          <a:p>
            <a:pPr lvl="0" algn="l"/>
            <a:endParaRPr lang="en-US" sz="2000" dirty="0"/>
          </a:p>
          <a:p>
            <a:pPr lvl="0" algn="l"/>
            <a:r>
              <a:rPr lang="en-US" sz="2000" dirty="0"/>
              <a:t>2.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pra-operasional</a:t>
            </a:r>
            <a:r>
              <a:rPr lang="en-US" sz="2000" dirty="0"/>
              <a:t>( </a:t>
            </a:r>
            <a:r>
              <a:rPr lang="en-US" sz="2000" dirty="0" err="1"/>
              <a:t>usia</a:t>
            </a:r>
            <a:r>
              <a:rPr lang="en-US" sz="2000" dirty="0"/>
              <a:t> 2-7 </a:t>
            </a:r>
            <a:r>
              <a:rPr lang="en-US" sz="2000" dirty="0" err="1"/>
              <a:t>tahun</a:t>
            </a:r>
            <a:r>
              <a:rPr lang="en-US" sz="2000" dirty="0"/>
              <a:t>). </a:t>
            </a:r>
          </a:p>
          <a:p>
            <a:pPr lvl="0" algn="l"/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skema</a:t>
            </a:r>
            <a:r>
              <a:rPr lang="en-US" sz="2000" dirty="0"/>
              <a:t> </a:t>
            </a:r>
            <a:r>
              <a:rPr lang="en-US" sz="2000" dirty="0" err="1"/>
              <a:t>kognitifnya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terbatas</a:t>
            </a:r>
            <a:r>
              <a:rPr lang="en-US" sz="2000" dirty="0"/>
              <a:t>.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suka</a:t>
            </a:r>
            <a:r>
              <a:rPr lang="en-US" sz="2000" dirty="0"/>
              <a:t> </a:t>
            </a:r>
            <a:r>
              <a:rPr lang="en-US" sz="2000" dirty="0" err="1"/>
              <a:t>meniru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orang lain. </a:t>
            </a:r>
            <a:r>
              <a:rPr lang="en-US" sz="2000" dirty="0" err="1"/>
              <a:t>Perilaku</a:t>
            </a:r>
            <a:r>
              <a:rPr lang="en-US" sz="2000" dirty="0"/>
              <a:t> yang </a:t>
            </a:r>
            <a:r>
              <a:rPr lang="en-US" sz="2000" dirty="0" err="1"/>
              <a:t>ditiru</a:t>
            </a:r>
            <a:r>
              <a:rPr lang="en-US" sz="2000" dirty="0"/>
              <a:t> </a:t>
            </a:r>
            <a:r>
              <a:rPr lang="en-US" sz="2000" dirty="0" err="1"/>
              <a:t>terutama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orang lain (</a:t>
            </a:r>
            <a:r>
              <a:rPr lang="en-US" sz="2000" dirty="0" err="1"/>
              <a:t>khususnya</a:t>
            </a:r>
            <a:r>
              <a:rPr lang="en-US" sz="2000" dirty="0"/>
              <a:t> orang </a:t>
            </a:r>
            <a:r>
              <a:rPr lang="en-US" sz="2000" dirty="0" err="1"/>
              <a:t>tua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guru) yang </a:t>
            </a:r>
            <a:r>
              <a:rPr lang="en-US" sz="2000" dirty="0" err="1"/>
              <a:t>pernah</a:t>
            </a:r>
            <a:r>
              <a:rPr lang="en-US" sz="2000" dirty="0"/>
              <a:t>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lihat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orang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merespons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perilaku</a:t>
            </a:r>
            <a:r>
              <a:rPr lang="en-US" sz="2000" dirty="0"/>
              <a:t> orang, </a:t>
            </a:r>
            <a:r>
              <a:rPr lang="en-US" sz="2000" dirty="0" err="1"/>
              <a:t>keadaan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yang </a:t>
            </a:r>
            <a:r>
              <a:rPr lang="en-US" sz="2000" dirty="0" err="1"/>
              <a:t>dihadapi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masa </a:t>
            </a:r>
            <a:r>
              <a:rPr lang="en-US" sz="2000" dirty="0" err="1"/>
              <a:t>lampau</a:t>
            </a:r>
            <a:r>
              <a:rPr lang="en-US" sz="2000" dirty="0"/>
              <a:t>.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kata-kata yang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mengekspresikan</a:t>
            </a:r>
            <a:r>
              <a:rPr lang="en-US" sz="2000" dirty="0"/>
              <a:t> </a:t>
            </a:r>
            <a:r>
              <a:rPr lang="en-US" sz="2000" dirty="0" err="1"/>
              <a:t>kalimat-kalimat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efektif</a:t>
            </a:r>
            <a:r>
              <a:rPr lang="en-US" sz="2000" dirty="0"/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7930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50" y="1173708"/>
            <a:ext cx="9380561" cy="4954136"/>
          </a:xfrm>
        </p:spPr>
        <p:txBody>
          <a:bodyPr>
            <a:noAutofit/>
          </a:bodyPr>
          <a:lstStyle/>
          <a:p>
            <a:pPr lvl="0" algn="l"/>
            <a:r>
              <a:rPr lang="en-US" sz="2000" dirty="0"/>
              <a:t>3.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</a:t>
            </a:r>
            <a:r>
              <a:rPr lang="en-US" sz="2000" dirty="0" err="1"/>
              <a:t>kongkret</a:t>
            </a:r>
            <a:r>
              <a:rPr lang="en-US" sz="2000" dirty="0"/>
              <a:t> ( </a:t>
            </a:r>
            <a:r>
              <a:rPr lang="en-US" sz="2000" dirty="0" err="1"/>
              <a:t>usia</a:t>
            </a:r>
            <a:r>
              <a:rPr lang="en-US" sz="2000" dirty="0"/>
              <a:t> 7-11 </a:t>
            </a:r>
            <a:r>
              <a:rPr lang="en-US" sz="2000" dirty="0" err="1"/>
              <a:t>tahun</a:t>
            </a:r>
            <a:r>
              <a:rPr lang="en-US" sz="2000" dirty="0"/>
              <a:t>).</a:t>
            </a:r>
          </a:p>
          <a:p>
            <a:pPr lvl="0" algn="l"/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aspek-aspek</a:t>
            </a:r>
            <a:r>
              <a:rPr lang="en-US" sz="2000" dirty="0"/>
              <a:t> </a:t>
            </a:r>
            <a:r>
              <a:rPr lang="en-US" sz="2000" dirty="0" err="1"/>
              <a:t>kumulatif</a:t>
            </a:r>
            <a:r>
              <a:rPr lang="en-US" sz="2000" dirty="0"/>
              <a:t> </a:t>
            </a:r>
            <a:r>
              <a:rPr lang="en-US" sz="2000" dirty="0" err="1"/>
              <a:t>materi</a:t>
            </a:r>
            <a:r>
              <a:rPr lang="en-US" sz="2000" dirty="0"/>
              <a:t>, </a:t>
            </a:r>
            <a:r>
              <a:rPr lang="en-US" sz="2000" dirty="0" err="1"/>
              <a:t>misalnya</a:t>
            </a:r>
            <a:r>
              <a:rPr lang="en-US" sz="2000" dirty="0"/>
              <a:t> volume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,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mengombinasikan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golongan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 yang </a:t>
            </a:r>
            <a:r>
              <a:rPr lang="en-US" sz="2000" dirty="0" err="1"/>
              <a:t>bervariasi</a:t>
            </a:r>
            <a:r>
              <a:rPr lang="en-US" sz="2000" dirty="0"/>
              <a:t> </a:t>
            </a:r>
            <a:r>
              <a:rPr lang="en-US" sz="2000" dirty="0" err="1"/>
              <a:t>tingkatannya</a:t>
            </a:r>
            <a:r>
              <a:rPr lang="en-US" sz="2000" dirty="0"/>
              <a:t>.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</a:t>
            </a:r>
            <a:r>
              <a:rPr lang="en-US" sz="2000" dirty="0" err="1"/>
              <a:t>sistematis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benda-benda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peristiwa-peristiwa</a:t>
            </a:r>
            <a:r>
              <a:rPr lang="en-US" sz="2000" dirty="0"/>
              <a:t> yang </a:t>
            </a:r>
            <a:r>
              <a:rPr lang="en-US" sz="2000" dirty="0" err="1"/>
              <a:t>kongkret</a:t>
            </a:r>
            <a:r>
              <a:rPr lang="en-US" sz="2000" dirty="0"/>
              <a:t>.</a:t>
            </a:r>
          </a:p>
          <a:p>
            <a:pPr lvl="0" algn="l"/>
            <a:endParaRPr lang="en-US" sz="2000" dirty="0"/>
          </a:p>
          <a:p>
            <a:pPr lvl="0" algn="l"/>
            <a:r>
              <a:rPr lang="en-US" sz="2000" dirty="0"/>
              <a:t>4.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formal ( </a:t>
            </a:r>
            <a:r>
              <a:rPr lang="en-US" sz="2000" dirty="0" err="1"/>
              <a:t>usia</a:t>
            </a:r>
            <a:r>
              <a:rPr lang="en-US" sz="2000" dirty="0"/>
              <a:t> 11-15 </a:t>
            </a:r>
            <a:r>
              <a:rPr lang="en-US" sz="2000" dirty="0" err="1"/>
              <a:t>tahun</a:t>
            </a:r>
            <a:r>
              <a:rPr lang="en-US" sz="2000" dirty="0"/>
              <a:t>). </a:t>
            </a:r>
          </a:p>
          <a:p>
            <a:pPr lvl="0" algn="l"/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menginjak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.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kongnitif</a:t>
            </a:r>
            <a:r>
              <a:rPr lang="en-US" sz="2000" dirty="0"/>
              <a:t>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mengkoordinasikan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ragam</a:t>
            </a:r>
            <a:r>
              <a:rPr lang="en-US" sz="2000" dirty="0"/>
              <a:t> </a:t>
            </a:r>
            <a:r>
              <a:rPr lang="en-US" sz="2000" dirty="0" err="1"/>
              <a:t>kognitif</a:t>
            </a:r>
            <a:r>
              <a:rPr lang="en-US" sz="2000" dirty="0"/>
              <a:t>,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simultan</a:t>
            </a:r>
            <a:r>
              <a:rPr lang="en-US" sz="2000" dirty="0"/>
              <a:t> (</a:t>
            </a:r>
            <a:r>
              <a:rPr lang="en-US" sz="2000" dirty="0" err="1"/>
              <a:t>serentak</a:t>
            </a:r>
            <a:r>
              <a:rPr lang="en-US" sz="2000" dirty="0"/>
              <a:t>)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berurutan</a:t>
            </a:r>
            <a:r>
              <a:rPr lang="en-US" sz="2000" dirty="0"/>
              <a:t>. </a:t>
            </a:r>
            <a:r>
              <a:rPr lang="en-US" sz="2000" dirty="0" err="1"/>
              <a:t>Misalnya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merumuskan</a:t>
            </a:r>
            <a:r>
              <a:rPr lang="en-US" sz="2000" dirty="0"/>
              <a:t> </a:t>
            </a:r>
            <a:r>
              <a:rPr lang="en-US" sz="2000" dirty="0" err="1"/>
              <a:t>hipotesis</a:t>
            </a:r>
            <a:r>
              <a:rPr lang="en-US" sz="2000" dirty="0"/>
              <a:t> (</a:t>
            </a:r>
            <a:r>
              <a:rPr lang="en-US" sz="2000" dirty="0" err="1"/>
              <a:t>anggapan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) </a:t>
            </a:r>
            <a:r>
              <a:rPr lang="en-US" sz="2000" dirty="0" err="1"/>
              <a:t>peserta</a:t>
            </a:r>
            <a:r>
              <a:rPr lang="en-US" sz="2000" dirty="0"/>
              <a:t> </a:t>
            </a:r>
            <a:r>
              <a:rPr lang="en-US" sz="2000" dirty="0" err="1"/>
              <a:t>didik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yang </a:t>
            </a:r>
            <a:r>
              <a:rPr lang="en-US" sz="2000" dirty="0" err="1"/>
              <a:t>ia</a:t>
            </a:r>
            <a:r>
              <a:rPr lang="en-US" sz="2000" dirty="0"/>
              <a:t> </a:t>
            </a:r>
            <a:r>
              <a:rPr lang="en-US" sz="2000" dirty="0" err="1"/>
              <a:t>respons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842984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5279" y="262718"/>
            <a:ext cx="9280026" cy="1224887"/>
          </a:xfrm>
        </p:spPr>
        <p:txBody>
          <a:bodyPr>
            <a:noAutofit/>
          </a:bodyPr>
          <a:lstStyle/>
          <a:p>
            <a:r>
              <a:rPr lang="en-US" sz="3200" dirty="0" err="1"/>
              <a:t>Karakteristik</a:t>
            </a:r>
            <a:r>
              <a:rPr lang="en-US" sz="3200" dirty="0"/>
              <a:t> </a:t>
            </a:r>
            <a:r>
              <a:rPr lang="en-US" sz="3200" dirty="0" err="1"/>
              <a:t>Peserta</a:t>
            </a:r>
            <a:r>
              <a:rPr lang="en-US" sz="3200" dirty="0"/>
              <a:t> </a:t>
            </a:r>
            <a:r>
              <a:rPr lang="en-US" sz="3200" dirty="0" err="1"/>
              <a:t>Didik</a:t>
            </a:r>
            <a:r>
              <a:rPr lang="en-US" sz="3200" dirty="0"/>
              <a:t> </a:t>
            </a:r>
            <a:r>
              <a:rPr lang="en-US" sz="3200" dirty="0" err="1"/>
              <a:t>Tahapan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Menengah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279" y="1610437"/>
            <a:ext cx="9744500" cy="494048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Kognitif</a:t>
            </a:r>
            <a:endParaRPr lang="en-US" sz="2400" dirty="0"/>
          </a:p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(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)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342900" indent="-342900">
              <a:buAutoNum type="arabicPeriod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Berfungsinya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, </a:t>
            </a:r>
            <a:r>
              <a:rPr lang="en-US" dirty="0" err="1"/>
              <a:t>strategi</a:t>
            </a:r>
            <a:r>
              <a:rPr lang="en-US" dirty="0"/>
              <a:t>, 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keputusan-keputusan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abstraksi-abstraksi</a:t>
            </a:r>
            <a:r>
              <a:rPr lang="en-US" dirty="0"/>
              <a:t>, </a:t>
            </a:r>
            <a:r>
              <a:rPr lang="en-US" dirty="0" err="1"/>
              <a:t>membedakan</a:t>
            </a:r>
            <a:r>
              <a:rPr lang="en-US" dirty="0"/>
              <a:t> yang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abstrak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nalar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Memikirkan</a:t>
            </a:r>
            <a:r>
              <a:rPr lang="en-US" dirty="0"/>
              <a:t> masa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mencapainya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3214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2448" y="941696"/>
            <a:ext cx="9826387" cy="559558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Bahasa</a:t>
            </a:r>
          </a:p>
          <a:p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SMA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memantapkan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dipilihnya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Menggemari</a:t>
            </a:r>
            <a:r>
              <a:rPr lang="en-US" dirty="0"/>
              <a:t> </a:t>
            </a:r>
            <a:r>
              <a:rPr lang="en-US" dirty="0" err="1"/>
              <a:t>literatur</a:t>
            </a:r>
            <a:r>
              <a:rPr lang="en-US" dirty="0"/>
              <a:t> yang </a:t>
            </a:r>
            <a:r>
              <a:rPr lang="en-US" dirty="0" err="1"/>
              <a:t>bernapaskan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filosofis</a:t>
            </a:r>
            <a:r>
              <a:rPr lang="en-US" dirty="0"/>
              <a:t>, </a:t>
            </a:r>
            <a:r>
              <a:rPr lang="en-US" dirty="0" err="1"/>
              <a:t>ethis</a:t>
            </a:r>
            <a:r>
              <a:rPr lang="en-US" dirty="0"/>
              <a:t>, </a:t>
            </a:r>
            <a:r>
              <a:rPr lang="en-US" dirty="0" err="1"/>
              <a:t>religius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rasionalisme</a:t>
            </a:r>
            <a:r>
              <a:rPr lang="en-US" dirty="0"/>
              <a:t> </a:t>
            </a:r>
            <a:r>
              <a:rPr lang="en-US" dirty="0" err="1"/>
              <a:t>idealis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mengoprasikan</a:t>
            </a:r>
            <a:r>
              <a:rPr lang="en-US" dirty="0"/>
              <a:t> </a:t>
            </a:r>
            <a:r>
              <a:rPr lang="en-US" dirty="0" err="1"/>
              <a:t>kaidah-kaidah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formal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kemapuannya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generalisasi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konklusif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komperhensif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Tercapainya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kedewasaan</a:t>
            </a:r>
            <a:r>
              <a:rPr lang="en-US" dirty="0"/>
              <a:t>,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pertambahan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yang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bersekolah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mapan</a:t>
            </a:r>
            <a:r>
              <a:rPr lang="en-US" dirty="0"/>
              <a:t> yang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deklinasi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Kecenderunga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kemantapannya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0173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9744" y="532263"/>
            <a:ext cx="9621672" cy="592312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Moral</a:t>
            </a:r>
          </a:p>
          <a:p>
            <a:r>
              <a:rPr lang="en-US" sz="2000" dirty="0" err="1"/>
              <a:t>Menurut</a:t>
            </a:r>
            <a:r>
              <a:rPr lang="en-US" sz="2000" dirty="0"/>
              <a:t> </a:t>
            </a:r>
            <a:r>
              <a:rPr lang="en-US" sz="2000" dirty="0" err="1"/>
              <a:t>Adamm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Gullotta</a:t>
            </a:r>
            <a:r>
              <a:rPr lang="en-US" sz="2000" dirty="0"/>
              <a:t> (183: 172-173)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orangtua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yang </a:t>
            </a:r>
            <a:r>
              <a:rPr lang="en-US" sz="2000" dirty="0" err="1"/>
              <a:t>signifikan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moral </a:t>
            </a:r>
            <a:r>
              <a:rPr lang="en-US" sz="2000" dirty="0" err="1"/>
              <a:t>remaja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moral </a:t>
            </a:r>
            <a:r>
              <a:rPr lang="en-US" sz="2000" dirty="0" err="1"/>
              <a:t>orangtua</a:t>
            </a:r>
            <a:r>
              <a:rPr lang="en-US" sz="2000" dirty="0"/>
              <a:t>  (</a:t>
            </a:r>
            <a:r>
              <a:rPr lang="en-US" sz="2000" dirty="0" err="1"/>
              <a:t>Haan</a:t>
            </a:r>
            <a:r>
              <a:rPr lang="en-US" sz="2000" dirty="0"/>
              <a:t>, Langer &amp; Kohlberg, 1976).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Ibu-ibu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nakal</a:t>
            </a:r>
            <a:r>
              <a:rPr lang="en-US" sz="2000" dirty="0"/>
              <a:t>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skor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tahapan</a:t>
            </a:r>
            <a:r>
              <a:rPr lang="en-US" sz="2000" dirty="0"/>
              <a:t> </a:t>
            </a:r>
            <a:r>
              <a:rPr lang="en-US" sz="2000" dirty="0" err="1"/>
              <a:t>nalar</a:t>
            </a:r>
            <a:r>
              <a:rPr lang="en-US" sz="2000" dirty="0"/>
              <a:t> </a:t>
            </a:r>
            <a:r>
              <a:rPr lang="en-US" sz="2000" dirty="0" err="1"/>
              <a:t>moralnya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ibu-ibu</a:t>
            </a:r>
            <a:r>
              <a:rPr lang="en-US" sz="2000" dirty="0"/>
              <a:t> yang </a:t>
            </a:r>
            <a:r>
              <a:rPr lang="en-US" sz="2000" dirty="0" err="1"/>
              <a:t>anaknya</a:t>
            </a:r>
            <a:r>
              <a:rPr lang="en-US" sz="2000" dirty="0"/>
              <a:t> </a:t>
            </a:r>
            <a:r>
              <a:rPr lang="en-US" sz="2000" dirty="0" err="1"/>
              <a:t>nakal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nakal</a:t>
            </a:r>
            <a:r>
              <a:rPr lang="en-US" sz="2000" dirty="0"/>
              <a:t>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skor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nalar</a:t>
            </a:r>
            <a:r>
              <a:rPr lang="en-US" sz="2000" dirty="0"/>
              <a:t> </a:t>
            </a:r>
            <a:r>
              <a:rPr lang="en-US" sz="2000" dirty="0" err="1"/>
              <a:t>moralnya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yang </a:t>
            </a:r>
            <a:r>
              <a:rPr lang="en-US" sz="2000" dirty="0" err="1"/>
              <a:t>nakal</a:t>
            </a:r>
            <a:r>
              <a:rPr lang="en-US" sz="2000" dirty="0"/>
              <a:t> (Hudgins &amp; Prentice, 1973).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factor yang 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moral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remaja</a:t>
            </a:r>
            <a:r>
              <a:rPr lang="en-US" sz="2000" dirty="0"/>
              <a:t> , </a:t>
            </a:r>
            <a:r>
              <a:rPr lang="en-US" sz="2000" dirty="0" err="1"/>
              <a:t>yaitu</a:t>
            </a:r>
            <a:r>
              <a:rPr lang="en-US" sz="2000" dirty="0"/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Orangtua</a:t>
            </a:r>
            <a:r>
              <a:rPr lang="en-US" sz="2000" dirty="0"/>
              <a:t> yang </a:t>
            </a:r>
            <a:r>
              <a:rPr lang="en-US" sz="2000" dirty="0" err="1"/>
              <a:t>mendorong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berdiskusi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demokratik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terbuka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isu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Orangtua</a:t>
            </a:r>
            <a:r>
              <a:rPr lang="en-US" sz="2000" dirty="0"/>
              <a:t> yang </a:t>
            </a:r>
            <a:r>
              <a:rPr lang="en-US" sz="2000" dirty="0" err="1"/>
              <a:t>menerapkan</a:t>
            </a:r>
            <a:r>
              <a:rPr lang="en-US" sz="2000" dirty="0"/>
              <a:t> </a:t>
            </a:r>
            <a:r>
              <a:rPr lang="en-US" sz="2000" dirty="0" err="1"/>
              <a:t>disiplin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teknik</a:t>
            </a:r>
            <a:r>
              <a:rPr lang="en-US" sz="2000" dirty="0"/>
              <a:t> </a:t>
            </a:r>
            <a:r>
              <a:rPr lang="en-US" sz="2000" dirty="0" err="1"/>
              <a:t>berpikir</a:t>
            </a:r>
            <a:r>
              <a:rPr lang="en-US" sz="2000" dirty="0"/>
              <a:t> </a:t>
            </a:r>
            <a:r>
              <a:rPr lang="en-US" sz="2000" dirty="0" err="1"/>
              <a:t>induktif</a:t>
            </a:r>
            <a:r>
              <a:rPr lang="en-US" sz="2000" dirty="0"/>
              <a:t>  (Parikh, 1980).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89670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7858" y="2006221"/>
            <a:ext cx="9689910" cy="446281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Emosi</a:t>
            </a:r>
            <a:r>
              <a:rPr lang="en-US" sz="2400" dirty="0"/>
              <a:t>	</a:t>
            </a:r>
          </a:p>
          <a:p>
            <a:r>
              <a:rPr lang="en-US" sz="2000" dirty="0" err="1"/>
              <a:t>Psikolog</a:t>
            </a:r>
            <a:r>
              <a:rPr lang="en-US" sz="2000" dirty="0"/>
              <a:t> </a:t>
            </a:r>
            <a:r>
              <a:rPr lang="en-US" sz="2000" dirty="0" err="1"/>
              <a:t>memandang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SMA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rangkaian</a:t>
            </a:r>
            <a:r>
              <a:rPr lang="en-US" sz="2000" dirty="0"/>
              <a:t> proses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. </a:t>
            </a:r>
            <a:r>
              <a:rPr lang="en-US" sz="2000" dirty="0" err="1"/>
              <a:t>Ketidakjelasan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berada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</a:t>
            </a:r>
            <a:r>
              <a:rPr lang="en-US" sz="2000" dirty="0" err="1"/>
              <a:t>transisi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</a:t>
            </a:r>
            <a:r>
              <a:rPr lang="en-US" sz="2000" dirty="0" err="1"/>
              <a:t>kanak-kanak</a:t>
            </a:r>
            <a:r>
              <a:rPr lang="en-US" sz="2000" dirty="0"/>
              <a:t> </a:t>
            </a:r>
            <a:r>
              <a:rPr lang="en-US" sz="2000" dirty="0" err="1"/>
              <a:t>menuju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orang </a:t>
            </a:r>
            <a:r>
              <a:rPr lang="en-US" sz="2000" dirty="0" err="1"/>
              <a:t>dewasa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7098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201</TotalTime>
  <Words>1265</Words>
  <Application>Microsoft Office PowerPoint</Application>
  <PresentationFormat>Custom</PresentationFormat>
  <Paragraphs>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Peserta Didik dalam Psikologi Pendidikan </vt:lpstr>
      <vt:lpstr>Pengertian Peserta Didik</vt:lpstr>
      <vt:lpstr>Slide 3</vt:lpstr>
      <vt:lpstr>Tahap-Tahap Perkembangan Peserta Didik</vt:lpstr>
      <vt:lpstr>Slide 5</vt:lpstr>
      <vt:lpstr>Karakteristik Peserta Didik Tahapan Anak Usia Menengah</vt:lpstr>
      <vt:lpstr>Slide 7</vt:lpstr>
      <vt:lpstr>Slide 8</vt:lpstr>
      <vt:lpstr>Slide 9</vt:lpstr>
      <vt:lpstr>Faktor yang Mempengaruhi Tahapan Perkembangan Anak</vt:lpstr>
      <vt:lpstr>Slide 11</vt:lpstr>
      <vt:lpstr>Masalah Tahap Perkembangan Anak </vt:lpstr>
      <vt:lpstr>Slide 13</vt:lpstr>
      <vt:lpstr>Slide 14</vt:lpstr>
      <vt:lpstr>Slide 15</vt:lpstr>
      <vt:lpstr>IMPLIKASI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Kelompok 1</dc:title>
  <dc:creator>Master</dc:creator>
  <cp:lastModifiedBy>ACER</cp:lastModifiedBy>
  <cp:revision>21</cp:revision>
  <dcterms:created xsi:type="dcterms:W3CDTF">2019-11-17T09:16:00Z</dcterms:created>
  <dcterms:modified xsi:type="dcterms:W3CDTF">2021-04-06T00:17:29Z</dcterms:modified>
</cp:coreProperties>
</file>