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53" r:id="rId5"/>
    <p:sldId id="329" r:id="rId6"/>
    <p:sldId id="354" r:id="rId7"/>
    <p:sldId id="331" r:id="rId8"/>
    <p:sldId id="345" r:id="rId9"/>
    <p:sldId id="355" r:id="rId10"/>
    <p:sldId id="347" r:id="rId11"/>
    <p:sldId id="348" r:id="rId12"/>
    <p:sldId id="349" r:id="rId13"/>
    <p:sldId id="351" r:id="rId14"/>
    <p:sldId id="35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66" autoAdjust="0"/>
  </p:normalViewPr>
  <p:slideViewPr>
    <p:cSldViewPr snapToGrid="0">
      <p:cViewPr varScale="1">
        <p:scale>
          <a:sx n="40" d="100"/>
          <a:sy n="40" d="100"/>
        </p:scale>
        <p:origin x="44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278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5AE42-7DC1-8140-9B13-146984FDEF22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69B77-94AB-0344-9EBF-9DB9EE8D3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5F72-8950-AF4F-9381-1D26FB547EA1}" type="datetimeFigureOut">
              <a:rPr lang="en-US" smtClean="0"/>
              <a:t>12/17/2025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5476F-A808-1F46-A368-07984F6DA2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910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19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90036E-D78E-7995-BEF4-F64DA613C7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463040"/>
            <a:ext cx="6327648" cy="2180543"/>
          </a:xfrm>
          <a:noFill/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096" y="3995928"/>
            <a:ext cx="5321808" cy="824404"/>
          </a:xfrm>
          <a:noFill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770632"/>
            <a:ext cx="2487168" cy="3502152"/>
          </a:xfrm>
        </p:spPr>
        <p:txBody>
          <a:bodyPr lIns="91440" rIns="91440"/>
          <a:lstStyle>
            <a:lvl1pPr marL="0" indent="0"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85616" y="2770632"/>
            <a:ext cx="7571232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9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432304"/>
            <a:ext cx="6163056" cy="3739896"/>
          </a:xfrm>
        </p:spPr>
        <p:txBody>
          <a:bodyPr lIns="91440" rIns="91440"/>
          <a:lstStyle>
            <a:lvl1pPr marL="228600" indent="-228600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685800">
              <a:spcBef>
                <a:spcPts val="5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1430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6002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0574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24928" y="2441448"/>
            <a:ext cx="4169664" cy="3703320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EB1C5A3-22FF-382D-3801-B6D9C4AC53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52051"/>
          <a:stretch/>
        </p:blipFill>
        <p:spPr>
          <a:xfrm>
            <a:off x="4629335" y="1815780"/>
            <a:ext cx="5586493" cy="504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7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770632"/>
            <a:ext cx="10515600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99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7632" y="822960"/>
            <a:ext cx="6327648" cy="2221992"/>
          </a:xfrm>
          <a:noFill/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0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530352"/>
            <a:ext cx="5385816" cy="181051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174458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048" y="2962656"/>
            <a:ext cx="5385816" cy="27066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73292A"/>
              </a:buClr>
              <a:buNone/>
              <a:defRPr sz="2400"/>
            </a:lvl1pPr>
            <a:lvl2pPr marL="228600">
              <a:buClr>
                <a:srgbClr val="73292A"/>
              </a:buClr>
              <a:defRPr sz="2000"/>
            </a:lvl2pPr>
            <a:lvl3pPr marL="685800">
              <a:buClr>
                <a:srgbClr val="73292A"/>
              </a:buClr>
              <a:defRPr sz="1800"/>
            </a:lvl3pPr>
            <a:lvl4pPr marL="1143000">
              <a:buClr>
                <a:srgbClr val="73292A"/>
              </a:buClr>
              <a:defRPr sz="1600"/>
            </a:lvl4pPr>
            <a:lvl5pPr marL="1600200">
              <a:buClr>
                <a:srgbClr val="73292A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928" y="6356350"/>
            <a:ext cx="71628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AF8C32-80F8-F614-8280-02F76781F238}"/>
              </a:ext>
            </a:extLst>
          </p:cNvPr>
          <p:cNvSpPr/>
          <p:nvPr userDrawn="1"/>
        </p:nvSpPr>
        <p:spPr>
          <a:xfrm>
            <a:off x="5174459" y="0"/>
            <a:ext cx="4571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CB607F-27CE-D613-F812-E70C738FA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4723"/>
          <a:stretch/>
        </p:blipFill>
        <p:spPr>
          <a:xfrm>
            <a:off x="9959711" y="738051"/>
            <a:ext cx="2232289" cy="53818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A689F60-3D32-FD74-24A9-266643081E85}"/>
              </a:ext>
            </a:extLst>
          </p:cNvPr>
          <p:cNvCxnSpPr>
            <a:cxnSpLocks/>
          </p:cNvCxnSpPr>
          <p:nvPr userDrawn="1"/>
        </p:nvCxnSpPr>
        <p:spPr>
          <a:xfrm>
            <a:off x="6189979" y="2649682"/>
            <a:ext cx="332598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827D708-B036-EE04-B213-EC3EAAE068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920" y="2509197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912" y="2185416"/>
            <a:ext cx="9052560" cy="2487168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F691F67-3A33-EA2C-967A-86934DA1D4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9401" b="24659"/>
          <a:stretch/>
        </p:blipFill>
        <p:spPr>
          <a:xfrm>
            <a:off x="5856445" y="726334"/>
            <a:ext cx="1898043" cy="5405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722376"/>
            <a:ext cx="6419088" cy="2350008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6B0D1AB-E9D6-841F-7178-F60F07AF3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" y="3931920"/>
            <a:ext cx="6419088" cy="138988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54488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41B1E5-0891-6540-C6C6-2E4CF929E2D5}"/>
              </a:ext>
            </a:extLst>
          </p:cNvPr>
          <p:cNvCxnSpPr>
            <a:cxnSpLocks/>
          </p:cNvCxnSpPr>
          <p:nvPr userDrawn="1"/>
        </p:nvCxnSpPr>
        <p:spPr>
          <a:xfrm>
            <a:off x="1679972" y="3432325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2CA6CDBD-54C9-2154-A4D6-F432B3CF27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169" y="3291840"/>
            <a:ext cx="972078" cy="285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7541814-983F-1B1C-1D5D-EBAC0D9BEB4C}"/>
              </a:ext>
            </a:extLst>
          </p:cNvPr>
          <p:cNvSpPr/>
          <p:nvPr userDrawn="1"/>
        </p:nvSpPr>
        <p:spPr>
          <a:xfrm>
            <a:off x="7711438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7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D338C08-B5A9-DA78-1FE4-12BEFEB6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36" t="6121"/>
          <a:stretch/>
        </p:blipFill>
        <p:spPr>
          <a:xfrm rot="16200000" flipH="1" flipV="1">
            <a:off x="7528785" y="-1437953"/>
            <a:ext cx="3225262" cy="61011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0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30C4EDD-E959-BB97-7574-864A6EDFD3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32292"/>
          <a:stretch/>
        </p:blipFill>
        <p:spPr>
          <a:xfrm>
            <a:off x="602251" y="4944272"/>
            <a:ext cx="3848748" cy="1913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24144" y="1536192"/>
            <a:ext cx="5696712" cy="3758184"/>
          </a:xfrm>
        </p:spPr>
        <p:txBody>
          <a:bodyPr/>
          <a:lstStyle>
            <a:lvl1pPr>
              <a:spcAft>
                <a:spcPts val="600"/>
              </a:spcAft>
              <a:buClr>
                <a:schemeClr val="accent2"/>
              </a:buClr>
              <a:defRPr sz="22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24144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7048F4-9454-D035-3356-DD623DFCEE42}"/>
              </a:ext>
            </a:extLst>
          </p:cNvPr>
          <p:cNvSpPr/>
          <p:nvPr userDrawn="1"/>
        </p:nvSpPr>
        <p:spPr>
          <a:xfrm rot="5400000">
            <a:off x="1361771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42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2276856"/>
            <a:ext cx="9144000" cy="1508760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841248"/>
          </a:xfrm>
          <a:noFill/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84264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9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7F52C37-6A33-FD57-31EC-516F581DF1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420" b="36176"/>
          <a:stretch/>
        </p:blipFill>
        <p:spPr>
          <a:xfrm>
            <a:off x="0" y="2510651"/>
            <a:ext cx="2841744" cy="43473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7397496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584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685800"/>
            <a:ext cx="5276088" cy="1563624"/>
          </a:xfr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+mj-lt"/>
              <a:buAutoNum type="arabicPeriod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914400" indent="-457200">
              <a:buClr>
                <a:schemeClr val="accent2"/>
              </a:buClr>
              <a:buFont typeface="+mj-lt"/>
              <a:buAutoNum type="alphaLcPeriod"/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371600" indent="-457200">
              <a:buClr>
                <a:schemeClr val="accent2"/>
              </a:buClr>
              <a:buFont typeface="+mj-lt"/>
              <a:buAutoNum type="romanLcPeriod"/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714500" indent="-342900">
              <a:buClr>
                <a:schemeClr val="accent2"/>
              </a:buClr>
              <a:buFont typeface="+mj-lt"/>
              <a:buAutoNum type="arabicParenR"/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171700" indent="-342900">
              <a:buClr>
                <a:schemeClr val="accent2"/>
              </a:buClr>
              <a:buFont typeface="+mj-lt"/>
              <a:buAutoNum type="alphaLcParenR"/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C526101-2775-A309-0B4A-DB278C3974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2688" y="2697480"/>
            <a:ext cx="5276088" cy="348386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5719EF3-43BC-5F74-7396-273F72ED3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32292"/>
          <a:stretch/>
        </p:blipFill>
        <p:spPr>
          <a:xfrm>
            <a:off x="8001534" y="4944272"/>
            <a:ext cx="3848748" cy="1913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7D205C-32E5-5A54-8D89-CB56198B06E5}"/>
              </a:ext>
            </a:extLst>
          </p:cNvPr>
          <p:cNvSpPr/>
          <p:nvPr userDrawn="1"/>
        </p:nvSpPr>
        <p:spPr>
          <a:xfrm rot="5400000">
            <a:off x="3949200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18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516D97AE-EB24-C3DA-21A1-E8EE4631AC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118" r="47395" b="22709"/>
          <a:stretch/>
        </p:blipFill>
        <p:spPr>
          <a:xfrm flipH="1">
            <a:off x="4448831" y="805912"/>
            <a:ext cx="1464735" cy="49614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CBF43B9-3946-05E6-521F-EE4BB59B49D0}"/>
              </a:ext>
            </a:extLst>
          </p:cNvPr>
          <p:cNvSpPr/>
          <p:nvPr userDrawn="1"/>
        </p:nvSpPr>
        <p:spPr>
          <a:xfrm>
            <a:off x="4434840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14DEF57-E0D6-D7CA-5D3C-FC97EAB0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30B4666-31C5-1F2B-27D9-2A9F6EC970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algn="ctr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2pPr>
            <a:lvl3pPr algn="ctr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algn="ctr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algn="ctr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193792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9EEBF9-800C-88AE-FE83-60B5F47AFC14}"/>
              </a:ext>
            </a:extLst>
          </p:cNvPr>
          <p:cNvCxnSpPr>
            <a:cxnSpLocks/>
          </p:cNvCxnSpPr>
          <p:nvPr userDrawn="1"/>
        </p:nvCxnSpPr>
        <p:spPr>
          <a:xfrm>
            <a:off x="6174481" y="2843389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301D77B6-9ED1-094C-66A3-7D5AB0CDEA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042" y="2702904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4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6140" y="6356350"/>
            <a:ext cx="7848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76" r:id="rId4"/>
    <p:sldLayoutId id="2147483678" r:id="rId5"/>
    <p:sldLayoutId id="2147483684" r:id="rId6"/>
    <p:sldLayoutId id="2147483677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ouquet of flowers">
            <a:extLst>
              <a:ext uri="{FF2B5EF4-FFF2-40B4-BE49-F238E27FC236}">
                <a16:creationId xmlns:a16="http://schemas.microsoft.com/office/drawing/2014/main" id="{2E09DD34-43D4-3713-535D-7E9D95D3F4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9772E4-10E9-13DE-8AE8-35BBB9DD1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463040"/>
            <a:ext cx="6327648" cy="2180543"/>
          </a:xfrm>
        </p:spPr>
        <p:txBody>
          <a:bodyPr/>
          <a:lstStyle/>
          <a:p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7C09E8F-C241-2F75-70EA-32EC6955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096" y="3995928"/>
            <a:ext cx="5321808" cy="824404"/>
          </a:xfrm>
        </p:spPr>
        <p:txBody>
          <a:bodyPr/>
          <a:lstStyle/>
          <a:p>
            <a:r>
              <a:rPr lang="en-US" dirty="0"/>
              <a:t>Muhisom, </a:t>
            </a:r>
            <a:r>
              <a:rPr lang="en-US" dirty="0" err="1"/>
              <a:t>M.Pd.I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18DF20-A4C4-3800-A69E-4E11F5A11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15117" y="3822700"/>
            <a:ext cx="53213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que 12">
            <a:extLst>
              <a:ext uri="{FF2B5EF4-FFF2-40B4-BE49-F238E27FC236}">
                <a16:creationId xmlns:a16="http://schemas.microsoft.com/office/drawing/2014/main" id="{AC9EB422-5602-36FF-E543-5B0C70E56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4867" y="1269576"/>
            <a:ext cx="6781800" cy="4343824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53B63A-99EB-DBC1-DE80-E5E5214EF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728" y="3681876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59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3246B-8AB7-A0C9-C6DD-5D9F49D5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/>
          <a:p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di Indonesia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0DCAFD-6C4D-D08A-CF94-0DA099CE4B5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432304"/>
            <a:ext cx="6163056" cy="3739896"/>
          </a:xfrm>
        </p:spPr>
        <p:txBody>
          <a:bodyPr/>
          <a:lstStyle/>
          <a:p>
            <a:r>
              <a:rPr lang="en-US" dirty="0"/>
              <a:t>Indonesia </a:t>
            </a:r>
            <a:r>
              <a:rPr lang="en-US" dirty="0" err="1"/>
              <a:t>sebagai</a:t>
            </a:r>
            <a:r>
              <a:rPr lang="en-US" dirty="0"/>
              <a:t> negara </a:t>
            </a:r>
            <a:r>
              <a:rPr lang="en-US" dirty="0" err="1"/>
              <a:t>multikultural</a:t>
            </a:r>
            <a:r>
              <a:rPr lang="en-US" dirty="0"/>
              <a:t> dan </a:t>
            </a:r>
            <a:r>
              <a:rPr lang="en-US" dirty="0" err="1"/>
              <a:t>multiagama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dan </a:t>
            </a:r>
            <a:r>
              <a:rPr lang="en-US" dirty="0" err="1"/>
              <a:t>kesatuan</a:t>
            </a:r>
            <a:endParaRPr lang="en-US" dirty="0"/>
          </a:p>
          <a:p>
            <a:r>
              <a:rPr lang="sv-SE" dirty="0"/>
              <a:t>Sejalan dengan nilai Pancasila dan Bhinneka Tunggal Ika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F99439-1EDB-4E13-5595-B32899617D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51A59-0D86-B758-5926-53062622A5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81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8AB2ECDC-2C97-9031-6EF9-11EF690976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97D649-277C-A20F-F588-7EA2B85B1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7632" y="822960"/>
            <a:ext cx="6327648" cy="2221992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6EF8E06F-4153-981B-474D-3D483B6F4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502E84-5063-F43E-AC45-9F5CEAA69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DE43C393-A639-F47D-D8A8-BAF189C5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4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530352"/>
            <a:ext cx="5385816" cy="1810512"/>
          </a:xfrm>
        </p:spPr>
        <p:txBody>
          <a:bodyPr anchor="b">
            <a:normAutofit/>
          </a:bodyPr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endParaRPr lang="en-US" dirty="0"/>
          </a:p>
        </p:txBody>
      </p:sp>
      <p:pic>
        <p:nvPicPr>
          <p:cNvPr id="12" name="Picture Placeholder 11" descr="A close up of white and pink flowers">
            <a:extLst>
              <a:ext uri="{FF2B5EF4-FFF2-40B4-BE49-F238E27FC236}">
                <a16:creationId xmlns:a16="http://schemas.microsoft.com/office/drawing/2014/main" id="{638025BA-3E49-3EFD-417E-955B4B95B2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174458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048" y="2962656"/>
            <a:ext cx="5385816" cy="270662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, </a:t>
            </a:r>
            <a:r>
              <a:rPr lang="en-US" dirty="0" err="1"/>
              <a:t>sikap</a:t>
            </a:r>
            <a:r>
              <a:rPr lang="en-US" dirty="0"/>
              <a:t>, dan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yang </a:t>
            </a:r>
            <a:r>
              <a:rPr lang="en-US" dirty="0" err="1"/>
              <a:t>adil</a:t>
            </a:r>
            <a:r>
              <a:rPr lang="en-US" dirty="0"/>
              <a:t> dan </a:t>
            </a:r>
            <a:r>
              <a:rPr lang="en-US" dirty="0" err="1"/>
              <a:t>seimbang</a:t>
            </a:r>
            <a:endParaRPr lang="en-US" dirty="0"/>
          </a:p>
          <a:p>
            <a:r>
              <a:rPr lang="sv-SE" dirty="0"/>
              <a:t>Menghargai perbedaan dalam kehidupan bermasyarakat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berlebih-lebihan</a:t>
            </a:r>
            <a:r>
              <a:rPr lang="en-US" dirty="0"/>
              <a:t> (</a:t>
            </a:r>
            <a:r>
              <a:rPr lang="en-US" dirty="0" err="1"/>
              <a:t>ekstrem</a:t>
            </a:r>
            <a:r>
              <a:rPr lang="en-US" dirty="0"/>
              <a:t>)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meremehkan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agama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1BC27E-ED02-E738-1B43-E66F422BD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2A7C2-1D63-EFD6-869B-2F167F96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599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 descr="A bouquet of flowers">
            <a:extLst>
              <a:ext uri="{FF2B5EF4-FFF2-40B4-BE49-F238E27FC236}">
                <a16:creationId xmlns:a16="http://schemas.microsoft.com/office/drawing/2014/main" id="{D34D75C6-A35A-52D3-B03F-61494B8580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C3427B2-C457-FC4C-BA04-44EF586F34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Dasar </a:t>
            </a:r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br>
              <a:rPr lang="en-US" dirty="0"/>
            </a:br>
            <a:r>
              <a:rPr lang="en-US" sz="2800" dirty="0" err="1"/>
              <a:t>Ajaran</a:t>
            </a:r>
            <a:r>
              <a:rPr lang="en-US" sz="2800" dirty="0"/>
              <a:t> agama yang </a:t>
            </a:r>
            <a:r>
              <a:rPr lang="en-US" sz="2800" dirty="0" err="1"/>
              <a:t>mengedepankan</a:t>
            </a:r>
            <a:r>
              <a:rPr lang="en-US" sz="2800" dirty="0"/>
              <a:t> </a:t>
            </a:r>
            <a:r>
              <a:rPr lang="en-US" sz="2800" dirty="0" err="1"/>
              <a:t>keseimbangan</a:t>
            </a:r>
            <a:r>
              <a:rPr lang="en-US" sz="2800" dirty="0"/>
              <a:t> dan </a:t>
            </a:r>
            <a:r>
              <a:rPr lang="en-US" sz="2800" dirty="0" err="1"/>
              <a:t>keadilan</a:t>
            </a:r>
            <a:br>
              <a:rPr lang="en-US" sz="2800" dirty="0"/>
            </a:br>
            <a:r>
              <a:rPr lang="en-US" sz="3200" dirty="0"/>
              <a:t>Nilai </a:t>
            </a:r>
            <a:r>
              <a:rPr lang="en-US" sz="3200" dirty="0" err="1"/>
              <a:t>kemanusiaan</a:t>
            </a:r>
            <a:r>
              <a:rPr lang="en-US" sz="3200" dirty="0"/>
              <a:t> dan </a:t>
            </a:r>
            <a:r>
              <a:rPr lang="en-US" sz="3200" dirty="0" err="1"/>
              <a:t>persatuan</a:t>
            </a:r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9C8D8B-2E15-875B-08A8-28C5524EF69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4F408-30BE-5DC2-806D-A217DB0281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07775" y="6356350"/>
            <a:ext cx="784225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Plaque 10">
            <a:extLst>
              <a:ext uri="{FF2B5EF4-FFF2-40B4-BE49-F238E27FC236}">
                <a16:creationId xmlns:a16="http://schemas.microsoft.com/office/drawing/2014/main" id="{95E724B3-E95F-E150-E7F9-1C3F634EF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2854" y="1782305"/>
            <a:ext cx="9546956" cy="3270142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FEC193-4F90-6CAE-6259-21C8B6A84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561" y="4925255"/>
            <a:ext cx="972078" cy="2853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119B25-42CB-340B-ACB4-22178DF12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08561" y="1624116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81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722376"/>
            <a:ext cx="6419088" cy="1655064"/>
          </a:xfrm>
          <a:noFill/>
        </p:spPr>
        <p:txBody>
          <a:bodyPr>
            <a:noAutofit/>
          </a:bodyPr>
          <a:lstStyle/>
          <a:p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Islam</a:t>
            </a:r>
          </a:p>
        </p:txBody>
      </p:sp>
      <p:pic>
        <p:nvPicPr>
          <p:cNvPr id="9" name="Picture Placeholder 5" descr="A group of orange flowers">
            <a:extLst>
              <a:ext uri="{FF2B5EF4-FFF2-40B4-BE49-F238E27FC236}">
                <a16:creationId xmlns:a16="http://schemas.microsoft.com/office/drawing/2014/main" id="{B0E612D5-D631-0C31-BE9E-2873924332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1"/>
                    </a14:imgEffect>
                    <a14:imgEffect>
                      <a14:saturation sa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4488" y="0"/>
            <a:ext cx="4434464" cy="6858000"/>
          </a:xfrm>
          <a:solidFill>
            <a:schemeClr val="bg1">
              <a:lumMod val="95000"/>
            </a:schemeClr>
          </a:solidFill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BF524701-D06F-4F65-81F6-693024CE7A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39763" y="4303603"/>
            <a:ext cx="62504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Islam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mengajarkan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keseimbangan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dunia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akhirat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73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408176"/>
            <a:ext cx="3392424" cy="4014216"/>
          </a:xfrm>
          <a:noFill/>
        </p:spPr>
        <p:txBody>
          <a:bodyPr>
            <a:normAutofit/>
          </a:bodyPr>
          <a:lstStyle/>
          <a:p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24144" y="1536192"/>
            <a:ext cx="5696712" cy="3758184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 err="1"/>
              <a:t>Keadilan</a:t>
            </a:r>
            <a:r>
              <a:rPr lang="en-US" dirty="0"/>
              <a:t> (</a:t>
            </a:r>
            <a:r>
              <a:rPr lang="en-US" i="1" dirty="0"/>
              <a:t>al-‘</a:t>
            </a:r>
            <a:r>
              <a:rPr lang="en-US" i="1" dirty="0" err="1"/>
              <a:t>adl</a:t>
            </a:r>
            <a:r>
              <a:rPr lang="en-US" dirty="0"/>
              <a:t>)</a:t>
            </a:r>
          </a:p>
          <a:p>
            <a:r>
              <a:rPr lang="en-US" dirty="0" err="1"/>
              <a:t>Keseimbangan</a:t>
            </a:r>
            <a:r>
              <a:rPr lang="en-US" dirty="0"/>
              <a:t> (</a:t>
            </a:r>
            <a:r>
              <a:rPr lang="en-US" i="1" dirty="0" err="1"/>
              <a:t>tawazun</a:t>
            </a:r>
            <a:r>
              <a:rPr lang="en-US" dirty="0"/>
              <a:t>)</a:t>
            </a:r>
          </a:p>
          <a:p>
            <a:r>
              <a:rPr lang="en-US" dirty="0" err="1"/>
              <a:t>Toleransi</a:t>
            </a:r>
            <a:endParaRPr lang="en-US" dirty="0"/>
          </a:p>
          <a:p>
            <a:r>
              <a:rPr lang="en-US" dirty="0" err="1"/>
              <a:t>Musyawarah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8D929C-9009-957F-5897-9AA1649E6C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8EC13-CC66-14BE-C305-D90EB840C4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42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ouquet of flowers">
            <a:extLst>
              <a:ext uri="{FF2B5EF4-FFF2-40B4-BE49-F238E27FC236}">
                <a16:creationId xmlns:a16="http://schemas.microsoft.com/office/drawing/2014/main" id="{82C0F469-9EA6-0942-67ED-8D4851C74B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900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F951822-544C-11FC-36D3-F53CE376B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2276856"/>
            <a:ext cx="9144000" cy="1508760"/>
          </a:xfrm>
        </p:spPr>
        <p:txBody>
          <a:bodyPr/>
          <a:lstStyle/>
          <a:p>
            <a:r>
              <a:rPr lang="en-US" dirty="0"/>
              <a:t>Selecting visual aids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D289A6C7-C300-4AAC-DEAE-687BBDA307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841248"/>
          </a:xfrm>
        </p:spPr>
        <p:txBody>
          <a:bodyPr/>
          <a:lstStyle/>
          <a:p>
            <a:r>
              <a:rPr lang="en-US" dirty="0"/>
              <a:t>Enhancing your presentation</a:t>
            </a:r>
          </a:p>
        </p:txBody>
      </p:sp>
      <p:sp>
        <p:nvSpPr>
          <p:cNvPr id="12" name="Plaque 11">
            <a:extLst>
              <a:ext uri="{FF2B5EF4-FFF2-40B4-BE49-F238E27FC236}">
                <a16:creationId xmlns:a16="http://schemas.microsoft.com/office/drawing/2014/main" id="{F6C1C551-67AC-029A-A3FE-5521A1CD6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2854" y="1782305"/>
            <a:ext cx="9546956" cy="3270142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7F1579-738B-D9DF-6A9B-98AB5F50D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33949" y="3605726"/>
            <a:ext cx="53213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E96736DE-5AE2-4B04-69F4-474224408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560" y="3464902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77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70AC-601F-D537-3460-3FE09CC6A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/>
          <a:p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Moderat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593D07-3857-8A04-606E-258D1E9908D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523744"/>
            <a:ext cx="4864608" cy="3694176"/>
          </a:xfrm>
        </p:spPr>
        <p:txBody>
          <a:bodyPr/>
          <a:lstStyle/>
          <a:p>
            <a:r>
              <a:rPr lang="en-US" dirty="0"/>
              <a:t> </a:t>
            </a:r>
          </a:p>
          <a:p>
            <a:pPr lvl="1"/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keyakinan</a:t>
            </a:r>
            <a:endParaRPr lang="en-US" dirty="0"/>
          </a:p>
          <a:p>
            <a:pPr lvl="1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memaksakan</a:t>
            </a:r>
            <a:r>
              <a:rPr lang="en-US" dirty="0"/>
              <a:t> </a:t>
            </a:r>
            <a:r>
              <a:rPr lang="en-US" dirty="0" err="1"/>
              <a:t>kehendak</a:t>
            </a:r>
            <a:endParaRPr lang="en-US" dirty="0"/>
          </a:p>
          <a:p>
            <a:pPr lvl="1"/>
            <a:r>
              <a:rPr lang="sv-SE" dirty="0"/>
              <a:t>Menolak kekerasan atas nama agama</a:t>
            </a:r>
            <a:endParaRPr lang="en-US" dirty="0"/>
          </a:p>
          <a:p>
            <a:pPr lvl="1"/>
            <a:r>
              <a:rPr lang="en-US" dirty="0" err="1"/>
              <a:t>Mengedepankan</a:t>
            </a:r>
            <a:r>
              <a:rPr lang="en-US" dirty="0"/>
              <a:t> dialog dan </a:t>
            </a:r>
            <a:r>
              <a:rPr lang="en-US" dirty="0" err="1"/>
              <a:t>kebijaksanaan</a:t>
            </a:r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66D170-AC52-72BE-0CB6-F9F504A3D2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6466F-9F24-C34E-BBA6-2CB9430552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43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443C06-A530-329A-9ECC-3E0484827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584" y="1408176"/>
            <a:ext cx="3392424" cy="4014216"/>
          </a:xfrm>
        </p:spPr>
        <p:txBody>
          <a:bodyPr/>
          <a:lstStyle/>
          <a:p>
            <a:r>
              <a:rPr lang="en-US" dirty="0"/>
              <a:t>Navigating Q&amp;A sessions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D45388B-F6C6-3BAE-BC81-AD233BEC858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685800"/>
            <a:ext cx="5276088" cy="1563624"/>
          </a:xfrm>
        </p:spPr>
        <p:txBody>
          <a:bodyPr/>
          <a:lstStyle/>
          <a:p>
            <a:r>
              <a:rPr lang="en-US" dirty="0"/>
              <a:t>Know your material in advance</a:t>
            </a:r>
          </a:p>
          <a:p>
            <a:r>
              <a:rPr lang="en-US" dirty="0"/>
              <a:t>Anticipate common questions</a:t>
            </a:r>
          </a:p>
          <a:p>
            <a:r>
              <a:rPr lang="en-US" dirty="0"/>
              <a:t>Rehearse your responses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3B2F5C-D09B-2126-5784-589918E6E1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2688" y="2697480"/>
            <a:ext cx="5276088" cy="3483864"/>
          </a:xfrm>
        </p:spPr>
        <p:txBody>
          <a:bodyPr/>
          <a:lstStyle/>
          <a:p>
            <a:r>
              <a:rPr lang="en-US" dirty="0"/>
              <a:t>Maintaining composure during the Q&amp;A session is essential for projecting confidence and authority. Consider the following tips for staying composed:</a:t>
            </a:r>
          </a:p>
          <a:p>
            <a:pPr lvl="1"/>
            <a:r>
              <a:rPr lang="en-US" dirty="0"/>
              <a:t>Stay calm</a:t>
            </a:r>
          </a:p>
          <a:p>
            <a:pPr lvl="1"/>
            <a:r>
              <a:rPr lang="en-US" dirty="0"/>
              <a:t>Actively listen</a:t>
            </a:r>
          </a:p>
          <a:p>
            <a:pPr lvl="1"/>
            <a:r>
              <a:rPr lang="en-US" dirty="0"/>
              <a:t>Pause and reflect</a:t>
            </a:r>
          </a:p>
          <a:p>
            <a:pPr lvl="1"/>
            <a:r>
              <a:rPr lang="en-US" dirty="0"/>
              <a:t>Maintain eye contact</a:t>
            </a: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4E5619-0985-32B6-EC73-AFBCAB2F1C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2C321-51E3-42FB-272E-92F2DCF5A9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396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7FFDB-DFEC-7174-F23F-20C423A0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/>
          <a:lstStyle/>
          <a:p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Moderasi</a:t>
            </a:r>
            <a:r>
              <a:rPr lang="en-US" dirty="0"/>
              <a:t> </a:t>
            </a:r>
            <a:r>
              <a:rPr lang="en-US" dirty="0" err="1"/>
              <a:t>Beragama</a:t>
            </a:r>
            <a:endParaRPr lang="en-US" dirty="0"/>
          </a:p>
        </p:txBody>
      </p:sp>
      <p:pic>
        <p:nvPicPr>
          <p:cNvPr id="8" name="Picture Placeholder 7" descr="Close up of yellow flowers">
            <a:extLst>
              <a:ext uri="{FF2B5EF4-FFF2-40B4-BE49-F238E27FC236}">
                <a16:creationId xmlns:a16="http://schemas.microsoft.com/office/drawing/2014/main" id="{A30CECCA-DB43-3EBC-1ED9-4E7CD74EE3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34464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3EE20-53E0-0C62-809D-211B05B880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/>
          <a:p>
            <a:r>
              <a:rPr lang="en-US" dirty="0" err="1"/>
              <a:t>Menajaga</a:t>
            </a:r>
            <a:r>
              <a:rPr lang="en-US" dirty="0"/>
              <a:t> </a:t>
            </a:r>
            <a:r>
              <a:rPr lang="en-US" dirty="0" err="1"/>
              <a:t>kerukunan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beragama</a:t>
            </a:r>
            <a:endParaRPr lang="en-US" dirty="0"/>
          </a:p>
          <a:p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dan </a:t>
            </a:r>
            <a:r>
              <a:rPr lang="en-US" dirty="0" err="1"/>
              <a:t>radikal</a:t>
            </a:r>
            <a:r>
              <a:rPr lang="en-US" dirty="0"/>
              <a:t> </a:t>
            </a:r>
          </a:p>
          <a:p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masyrakat</a:t>
            </a:r>
            <a:r>
              <a:rPr lang="en-US" dirty="0"/>
              <a:t> yang </a:t>
            </a:r>
            <a:r>
              <a:rPr lang="en-US" dirty="0" err="1"/>
              <a:t>damai</a:t>
            </a:r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F157F0-FCC9-135B-D7C0-66741C6265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193792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F090ED-AB65-F860-A6D0-5F6E60E175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2866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ral flourish_win32_CP_v3" id="{3BF332BF-22B8-49D8-950E-E9BBBBF59833}" vid="{E4E7F1DC-3AF4-489F-A450-0CED11A8EB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84BFC8-02DA-464F-AE97-4951BE47415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1E6BC5B-F32E-483D-A6CB-100D6BCB78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915FD3-F777-4046-A12C-BE3860E324B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{075E309B-AC7B-4564-ADC3-8B9BF044EAA7}TF6ca04e33-feaa-4cf5-9b27-d56362f12ac085bf296f_win32-5c14a82fef6c</Template>
  <TotalTime>24</TotalTime>
  <Words>225</Words>
  <Application>Microsoft Office PowerPoint</Application>
  <PresentationFormat>Widescreen</PresentationFormat>
  <Paragraphs>58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Baskerville Old Face</vt:lpstr>
      <vt:lpstr>Calibri</vt:lpstr>
      <vt:lpstr>Gill Sans Nova Light</vt:lpstr>
      <vt:lpstr>Custom</vt:lpstr>
      <vt:lpstr>Moderasi Beragama</vt:lpstr>
      <vt:lpstr>Pengertian Moderasi Beragama</vt:lpstr>
      <vt:lpstr>Dasar Moderasi Beragama Ajaran agama yang mengedepankan keseimbangan dan keadilan Nilai kemanusiaan dan persatuan</vt:lpstr>
      <vt:lpstr>Moderasi Beragama dalam Islam</vt:lpstr>
      <vt:lpstr>Prinsip-Prinsip Moderasi Beragama</vt:lpstr>
      <vt:lpstr>Selecting visual aids</vt:lpstr>
      <vt:lpstr>Ciri-Ciri Sikap Moderat</vt:lpstr>
      <vt:lpstr>Navigating Q&amp;A sessions</vt:lpstr>
      <vt:lpstr>Pentingnya Moderasi Beragama</vt:lpstr>
      <vt:lpstr>Moderasi Beragama di Indonesia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Moderasi Beragama</dc:title>
  <dc:creator>Muhisom Muhisom</dc:creator>
  <cp:lastModifiedBy>Muhisom Muhisom</cp:lastModifiedBy>
  <cp:revision>1</cp:revision>
  <dcterms:created xsi:type="dcterms:W3CDTF">2025-12-16T23:31:05Z</dcterms:created>
  <dcterms:modified xsi:type="dcterms:W3CDTF">2025-12-16T23:55:36Z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