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  <p:sldId id="258" r:id="rId6"/>
    <p:sldId id="263" r:id="rId7"/>
    <p:sldId id="264" r:id="rId8"/>
    <p:sldId id="265" r:id="rId9"/>
    <p:sldId id="271" r:id="rId10"/>
    <p:sldId id="267" r:id="rId11"/>
    <p:sldId id="268" r:id="rId12"/>
    <p:sldId id="280" r:id="rId13"/>
    <p:sldId id="269" r:id="rId14"/>
    <p:sldId id="270" r:id="rId15"/>
    <p:sldId id="272" r:id="rId16"/>
    <p:sldId id="273" r:id="rId17"/>
    <p:sldId id="274" r:id="rId18"/>
    <p:sldId id="279" r:id="rId19"/>
    <p:sldId id="275" r:id="rId20"/>
    <p:sldId id="276" r:id="rId21"/>
    <p:sldId id="277" r:id="rId22"/>
    <p:sldId id="278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 snapToGrid="0" snapToObjects="1">
      <p:cViewPr varScale="1">
        <p:scale>
          <a:sx n="88" d="100"/>
          <a:sy n="88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824D-E7B3-FE46-8FF9-56967A556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476A3-0D19-104F-9ACD-8C7215FCA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94FA2-18D7-5447-88AF-03820BA7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D7EF-BAC9-844D-A347-F457DB34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4AE-A9DE-5449-BFEE-11EDB9E9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353C-9B0A-194C-A868-E6D29A3C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0A5FF-DB53-F240-AD25-BE45D7A08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C8972-60E7-E543-80D6-70C0FAB6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357D3-3734-BE45-B50F-1E08F64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0F4A6-90BD-E94B-806E-6197A45E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06D22-6D45-124B-B4F3-C18D05CF4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DB186-A7CD-2442-9AB8-DA707837A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0CF1-6E61-4B4F-BD1F-EACC420C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4AF5-B673-6549-8A17-77107FE8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48EA6-5511-CD45-A519-57C569CB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8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7252-A7CD-D542-A960-DE552332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F6E05-A022-724B-8FEE-D8CF5FC6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FB77-F7F5-834D-BEE5-112F4F9E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B4796-CADB-8645-A8A7-25FE91F9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3F43-868E-E641-88E6-42E9DFD4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0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A7F6-96F8-D949-88A5-D797CFA7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C9385-E31B-8D4F-BC10-700DDFC67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9A28-84F2-9A4F-B54C-722BE14E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AE253-FC35-A644-827B-6336E0AC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17474-012A-4C43-B881-DE737419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7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04C1-4BF3-254F-8DB7-F0B63366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85A15-9E19-BC48-BF82-38580F167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E86F2-4E04-A848-826A-8169787E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36BAC-F9D6-4F4D-B45B-A738F82B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0FD5C-463E-8848-BAF4-82611E6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05FC1-BE6E-564F-96A1-19CE5BBF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9C69-9BD8-3F48-9224-62214DD7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E4E23-883F-1543-92C8-650E3480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5C8ED-E4C6-7F42-B509-71E15A8A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878D4-D376-F34B-B758-89910ACF8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7091B-15E1-A748-99F4-0979B2E1D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8EB82F-D6EB-8F43-94C5-2516D3E2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2B425-BAA8-2045-822A-5A20040C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948B4-5458-3B4D-9CB5-1D07C928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49F5-984A-4147-86F1-82DE084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E8EAD-CE40-824D-B80C-E39C96F0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61B42-E6FF-014C-8B88-E2AAE713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4E98F-1314-714B-95EF-42CD45A1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6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C1030-2193-7A45-BA7C-F5BD5F3E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57FD9-2F08-C848-A045-44C308A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474D3-83A4-2C40-A7C8-A8B594F6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03D7-4995-8748-9B6A-ECCB93EE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DCA2-1D65-B54C-A958-61A83294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AF0D-E246-D740-A04C-5D2C82B80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6E608-938A-D94A-AD6A-9B474F83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B1171-B2C9-5F40-8822-10A3B261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546A6-F4FB-9148-A4C4-ABFA3DF4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89CD-A9A2-D44E-B35A-52CD9850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00541-ED91-BB44-AFB8-0E7B8CC2D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0E6E8-8988-5B44-A6E6-FB290FD39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1EAB0-13C5-3B4B-A45D-15EFEAC5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7AEC6-D616-E946-9B7A-18D28DB8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19095-E61F-FD4D-AA56-18AF7D04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844D0-92C1-0C47-95C5-C33DEB26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FC0DF-3F50-A14F-9416-7DE7B224C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9730B-6D77-184B-9EC8-7DC96423E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510E-4918-1545-81FE-8D2B83253F76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994E0-81A4-F44D-A071-BDE69B285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1DBAF-E259-9043-B072-D603DBB23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1B6B-8E7D-3B48-8DC2-4AD53BCCA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25.jpeg"/><Relationship Id="rId4" Type="http://schemas.openxmlformats.org/officeDocument/2006/relationships/image" Target="../media/image6.pn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1740A-65A1-6C4E-9B97-8ED0B5AC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6647"/>
            <a:ext cx="12315825" cy="7127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2A5D6-83CA-BC41-872E-52AEC11BA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04925" y="3429000"/>
            <a:ext cx="9144000" cy="2387600"/>
          </a:xfrm>
        </p:spPr>
        <p:txBody>
          <a:bodyPr/>
          <a:lstStyle/>
          <a:p>
            <a:r>
              <a:rPr lang="en-US" dirty="0"/>
              <a:t>Medical microbiology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CE3B7-98DD-4544-99BA-03BD18DC5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07506" y="5816600"/>
            <a:ext cx="9144000" cy="1655762"/>
          </a:xfrm>
        </p:spPr>
        <p:txBody>
          <a:bodyPr/>
          <a:lstStyle/>
          <a:p>
            <a:r>
              <a:rPr lang="en-US" dirty="0" err="1"/>
              <a:t>Achmad</a:t>
            </a:r>
            <a:r>
              <a:rPr lang="en-US" dirty="0"/>
              <a:t> </a:t>
            </a:r>
            <a:r>
              <a:rPr lang="en-US" dirty="0" err="1"/>
              <a:t>Arifiyanto</a:t>
            </a:r>
            <a:r>
              <a:rPr lang="en-US" dirty="0"/>
              <a:t>, </a:t>
            </a:r>
            <a:r>
              <a:rPr lang="en-US" dirty="0" err="1"/>
              <a:t>M.Si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B5A8-7349-6943-9DA7-3E2C0B9F0427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edical">
            <a:extLst>
              <a:ext uri="{FF2B5EF4-FFF2-40B4-BE49-F238E27FC236}">
                <a16:creationId xmlns:a16="http://schemas.microsoft.com/office/drawing/2014/main" id="{BFB5D984-B479-F84D-98EF-5D3BD2757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816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31" y="744771"/>
            <a:ext cx="3932237" cy="689675"/>
          </a:xfrm>
        </p:spPr>
        <p:txBody>
          <a:bodyPr/>
          <a:lstStyle/>
          <a:p>
            <a:r>
              <a:rPr lang="en-ID" dirty="0"/>
              <a:t>Candidiasis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950ABA-CDBD-AF4B-A530-438B3E4BF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rcRect t="6518" b="6518"/>
          <a:stretch/>
        </p:blipFill>
        <p:spPr>
          <a:xfrm>
            <a:off x="5176837" y="1215604"/>
            <a:ext cx="5610225" cy="407786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496A2-6148-A445-9785-193AC37B9F9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232454" y="1813001"/>
            <a:ext cx="2446821" cy="3001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F1E88-1F6F-C243-952E-245F8C535D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0575" y="3145351"/>
            <a:ext cx="3492500" cy="2324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8CBE22-61EF-644E-8680-9C79CC6B7D0B}"/>
              </a:ext>
            </a:extLst>
          </p:cNvPr>
          <p:cNvSpPr/>
          <p:nvPr/>
        </p:nvSpPr>
        <p:spPr>
          <a:xfrm>
            <a:off x="984580" y="6184059"/>
            <a:ext cx="11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Cutaneous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83630-495D-D643-BC68-5027B4C45F82}"/>
              </a:ext>
            </a:extLst>
          </p:cNvPr>
          <p:cNvSpPr/>
          <p:nvPr/>
        </p:nvSpPr>
        <p:spPr>
          <a:xfrm>
            <a:off x="4072667" y="5457730"/>
            <a:ext cx="435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latin typeface="MyriadPro"/>
              </a:rPr>
              <a:t>Candida albicans </a:t>
            </a:r>
            <a:r>
              <a:rPr lang="en-ID" dirty="0">
                <a:latin typeface="MyriadPro"/>
              </a:rPr>
              <a:t>and other </a:t>
            </a:r>
            <a:r>
              <a:rPr lang="en-ID" i="1" dirty="0">
                <a:latin typeface="MyriadPro"/>
              </a:rPr>
              <a:t>Candida </a:t>
            </a:r>
            <a:r>
              <a:rPr lang="en-ID" dirty="0">
                <a:latin typeface="MyriadPro"/>
              </a:rPr>
              <a:t>species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114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22" y="519400"/>
            <a:ext cx="3932237" cy="689675"/>
          </a:xfrm>
        </p:spPr>
        <p:txBody>
          <a:bodyPr/>
          <a:lstStyle/>
          <a:p>
            <a:r>
              <a:rPr lang="en-ID" dirty="0" err="1"/>
              <a:t>Pytiriasis</a:t>
            </a:r>
            <a:r>
              <a:rPr lang="en-ID" dirty="0"/>
              <a:t> versicolor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183188" y="1225985"/>
            <a:ext cx="6172200" cy="4396505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5D5D3C-C93B-3C45-BE4A-A64F2044C123}"/>
              </a:ext>
            </a:extLst>
          </p:cNvPr>
          <p:cNvSpPr/>
          <p:nvPr/>
        </p:nvSpPr>
        <p:spPr>
          <a:xfrm>
            <a:off x="2009447" y="914400"/>
            <a:ext cx="1789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Tinea nigra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B9C729-9975-4545-A8AA-CD2F11DCA3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805" y="1494770"/>
            <a:ext cx="3505971" cy="39574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E0CFDB-F9C9-474E-A43D-FC2BCDE369C2}"/>
              </a:ext>
            </a:extLst>
          </p:cNvPr>
          <p:cNvSpPr/>
          <p:nvPr/>
        </p:nvSpPr>
        <p:spPr>
          <a:xfrm>
            <a:off x="984580" y="6123035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Superficial </a:t>
            </a:r>
            <a:endParaRPr lang="en-ID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6FCBF-1FBF-E743-A0DF-ECD42E2DB29A}"/>
              </a:ext>
            </a:extLst>
          </p:cNvPr>
          <p:cNvSpPr/>
          <p:nvPr/>
        </p:nvSpPr>
        <p:spPr>
          <a:xfrm>
            <a:off x="7241931" y="5700077"/>
            <a:ext cx="201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latin typeface="MyriadPro"/>
              </a:rPr>
              <a:t>Malassezia </a:t>
            </a:r>
            <a:r>
              <a:rPr lang="en-ID" dirty="0">
                <a:latin typeface="MyriadPro"/>
              </a:rPr>
              <a:t>species </a:t>
            </a:r>
            <a:endParaRPr lang="en-ID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8B493-4849-1F43-A458-DA7D4EC2DBA4}"/>
              </a:ext>
            </a:extLst>
          </p:cNvPr>
          <p:cNvSpPr/>
          <p:nvPr/>
        </p:nvSpPr>
        <p:spPr>
          <a:xfrm>
            <a:off x="2112178" y="5515411"/>
            <a:ext cx="194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 err="1">
                <a:latin typeface="MyriadPro"/>
              </a:rPr>
              <a:t>Hortaea</a:t>
            </a:r>
            <a:r>
              <a:rPr lang="en-ID" i="1" dirty="0">
                <a:latin typeface="MyriadPro"/>
              </a:rPr>
              <a:t> </a:t>
            </a:r>
            <a:r>
              <a:rPr lang="en-ID" i="1" dirty="0" err="1">
                <a:latin typeface="MyriadPro"/>
              </a:rPr>
              <a:t>werneckii</a:t>
            </a:r>
            <a:r>
              <a:rPr lang="en-ID" i="1" dirty="0">
                <a:latin typeface="MyriadPro"/>
              </a:rPr>
              <a:t>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883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22" y="519400"/>
            <a:ext cx="3932237" cy="689675"/>
          </a:xfrm>
        </p:spPr>
        <p:txBody>
          <a:bodyPr/>
          <a:lstStyle/>
          <a:p>
            <a:r>
              <a:rPr lang="en-ID" dirty="0" err="1"/>
              <a:t>Pytiriasis</a:t>
            </a:r>
            <a:r>
              <a:rPr lang="en-ID" dirty="0"/>
              <a:t> versicolor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183188" y="1225985"/>
            <a:ext cx="6172200" cy="439650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B9C729-9975-4545-A8AA-CD2F11DCA3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34639" y="1885515"/>
            <a:ext cx="4702137" cy="2531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E0CFDB-F9C9-474E-A43D-FC2BCDE369C2}"/>
              </a:ext>
            </a:extLst>
          </p:cNvPr>
          <p:cNvSpPr/>
          <p:nvPr/>
        </p:nvSpPr>
        <p:spPr>
          <a:xfrm>
            <a:off x="984580" y="6123035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Superficial </a:t>
            </a:r>
            <a:endParaRPr lang="en-ID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6FCBF-1FBF-E743-A0DF-ECD42E2DB29A}"/>
              </a:ext>
            </a:extLst>
          </p:cNvPr>
          <p:cNvSpPr/>
          <p:nvPr/>
        </p:nvSpPr>
        <p:spPr>
          <a:xfrm>
            <a:off x="7241931" y="5700077"/>
            <a:ext cx="201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latin typeface="MyriadPro"/>
              </a:rPr>
              <a:t>Malassezia </a:t>
            </a:r>
            <a:r>
              <a:rPr lang="en-ID" dirty="0">
                <a:latin typeface="MyriadPro"/>
              </a:rPr>
              <a:t>species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686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22" y="519400"/>
            <a:ext cx="3932237" cy="689675"/>
          </a:xfrm>
        </p:spPr>
        <p:txBody>
          <a:bodyPr/>
          <a:lstStyle/>
          <a:p>
            <a:r>
              <a:rPr lang="en-ID" dirty="0"/>
              <a:t>White </a:t>
            </a:r>
            <a:r>
              <a:rPr lang="en-ID" dirty="0" err="1"/>
              <a:t>piedra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/>
        </p:blipFill>
        <p:spPr>
          <a:xfrm>
            <a:off x="5610668" y="1225985"/>
            <a:ext cx="5317239" cy="4396505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5D5D3C-C93B-3C45-BE4A-A64F2044C123}"/>
              </a:ext>
            </a:extLst>
          </p:cNvPr>
          <p:cNvSpPr/>
          <p:nvPr/>
        </p:nvSpPr>
        <p:spPr>
          <a:xfrm>
            <a:off x="2009447" y="914400"/>
            <a:ext cx="1958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Black </a:t>
            </a:r>
            <a:r>
              <a:rPr lang="en-US" sz="2800" dirty="0" err="1"/>
              <a:t>piedra</a:t>
            </a:r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B9C729-9975-4545-A8AA-CD2F11DCA3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330805" y="2247799"/>
            <a:ext cx="3505971" cy="24514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E0CFDB-F9C9-474E-A43D-FC2BCDE369C2}"/>
              </a:ext>
            </a:extLst>
          </p:cNvPr>
          <p:cNvSpPr/>
          <p:nvPr/>
        </p:nvSpPr>
        <p:spPr>
          <a:xfrm>
            <a:off x="984580" y="6123035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Superficial </a:t>
            </a:r>
            <a:endParaRPr lang="en-ID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39D3A-A1AF-7A46-AF79-736F259350B0}"/>
              </a:ext>
            </a:extLst>
          </p:cNvPr>
          <p:cNvSpPr/>
          <p:nvPr/>
        </p:nvSpPr>
        <p:spPr>
          <a:xfrm>
            <a:off x="6935300" y="5665835"/>
            <a:ext cx="218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 err="1"/>
              <a:t>Trichosporon</a:t>
            </a:r>
            <a:r>
              <a:rPr lang="en-ID" i="1" dirty="0"/>
              <a:t> </a:t>
            </a:r>
            <a:r>
              <a:rPr lang="en-ID" dirty="0"/>
              <a:t>species </a:t>
            </a:r>
            <a:endParaRPr lang="en-ID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515C2-F4AD-3948-B33E-692302CABEEC}"/>
              </a:ext>
            </a:extLst>
          </p:cNvPr>
          <p:cNvSpPr/>
          <p:nvPr/>
        </p:nvSpPr>
        <p:spPr>
          <a:xfrm>
            <a:off x="2279232" y="4857139"/>
            <a:ext cx="167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 err="1">
                <a:latin typeface="MyriadPro"/>
              </a:rPr>
              <a:t>Piedraia</a:t>
            </a:r>
            <a:r>
              <a:rPr lang="en-ID" i="1" dirty="0">
                <a:latin typeface="MyriadPro"/>
              </a:rPr>
              <a:t> </a:t>
            </a:r>
            <a:r>
              <a:rPr lang="en-ID" i="1" dirty="0" err="1">
                <a:latin typeface="MyriadPro"/>
              </a:rPr>
              <a:t>hortae</a:t>
            </a:r>
            <a:r>
              <a:rPr lang="en-ID" i="1" dirty="0">
                <a:latin typeface="MyriadPro"/>
              </a:rPr>
              <a:t>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415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22" y="519400"/>
            <a:ext cx="3932237" cy="689675"/>
          </a:xfrm>
        </p:spPr>
        <p:txBody>
          <a:bodyPr/>
          <a:lstStyle/>
          <a:p>
            <a:pPr algn="ctr"/>
            <a:r>
              <a:rPr lang="en-ID" dirty="0"/>
              <a:t>Sporotrichosis </a:t>
            </a:r>
            <a:endParaRPr lang="en-ID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/>
        </p:blipFill>
        <p:spPr>
          <a:xfrm>
            <a:off x="5610668" y="1657037"/>
            <a:ext cx="5317239" cy="3534400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5D5D3C-C93B-3C45-BE4A-A64F2044C123}"/>
              </a:ext>
            </a:extLst>
          </p:cNvPr>
          <p:cNvSpPr/>
          <p:nvPr/>
        </p:nvSpPr>
        <p:spPr>
          <a:xfrm>
            <a:off x="1878077" y="749196"/>
            <a:ext cx="3456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Chromoblastomycosis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B9C729-9975-4545-A8AA-CD2F11DCA3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11178" y="1717390"/>
            <a:ext cx="4562541" cy="3388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E0CFDB-F9C9-474E-A43D-FC2BCDE369C2}"/>
              </a:ext>
            </a:extLst>
          </p:cNvPr>
          <p:cNvSpPr/>
          <p:nvPr/>
        </p:nvSpPr>
        <p:spPr>
          <a:xfrm>
            <a:off x="984580" y="6123035"/>
            <a:ext cx="156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Subcutaneous </a:t>
            </a:r>
            <a:endParaRPr lang="en-ID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4A5B31-C4D1-7E49-B1B1-F71381D86C9A}"/>
              </a:ext>
            </a:extLst>
          </p:cNvPr>
          <p:cNvSpPr/>
          <p:nvPr/>
        </p:nvSpPr>
        <p:spPr>
          <a:xfrm>
            <a:off x="7286940" y="53856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i="1" dirty="0" err="1">
                <a:latin typeface="MyriadPro"/>
              </a:rPr>
              <a:t>Sporothrix</a:t>
            </a:r>
            <a:r>
              <a:rPr lang="en-ID" i="1" dirty="0">
                <a:latin typeface="MyriadPro"/>
              </a:rPr>
              <a:t> </a:t>
            </a:r>
            <a:r>
              <a:rPr lang="en-ID" i="1" dirty="0" err="1">
                <a:latin typeface="MyriadPro"/>
              </a:rPr>
              <a:t>schenckii</a:t>
            </a:r>
            <a:br>
              <a:rPr lang="en-ID" i="1" dirty="0">
                <a:latin typeface="MyriadPro"/>
              </a:rPr>
            </a:br>
            <a:endParaRPr lang="en-ID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6CE4B-1730-E242-BE51-F79D2279CCA5}"/>
              </a:ext>
            </a:extLst>
          </p:cNvPr>
          <p:cNvSpPr/>
          <p:nvPr/>
        </p:nvSpPr>
        <p:spPr>
          <a:xfrm>
            <a:off x="800958" y="5245268"/>
            <a:ext cx="5406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 err="1">
                <a:latin typeface="MyriadPro"/>
              </a:rPr>
              <a:t>Phialophora</a:t>
            </a:r>
            <a:r>
              <a:rPr lang="en-ID" i="1" dirty="0">
                <a:latin typeface="MyriadPro"/>
              </a:rPr>
              <a:t> </a:t>
            </a:r>
            <a:r>
              <a:rPr lang="en-ID" i="1" dirty="0" err="1">
                <a:latin typeface="MyriadPro"/>
              </a:rPr>
              <a:t>verrucosa</a:t>
            </a:r>
            <a:r>
              <a:rPr lang="en-ID" i="1" dirty="0">
                <a:latin typeface="MyriadPro"/>
              </a:rPr>
              <a:t>, </a:t>
            </a:r>
            <a:r>
              <a:rPr lang="en-ID" i="1" dirty="0" err="1">
                <a:latin typeface="MyriadPro"/>
              </a:rPr>
              <a:t>Fonsecaea</a:t>
            </a:r>
            <a:r>
              <a:rPr lang="en-ID" i="1" dirty="0">
                <a:latin typeface="MyriadPro"/>
              </a:rPr>
              <a:t> </a:t>
            </a:r>
            <a:r>
              <a:rPr lang="en-ID" i="1" dirty="0" err="1">
                <a:latin typeface="MyriadPro"/>
              </a:rPr>
              <a:t>pedrosoi</a:t>
            </a:r>
            <a:r>
              <a:rPr lang="en-ID" i="1" dirty="0">
                <a:latin typeface="MyriadPro"/>
              </a:rPr>
              <a:t>, </a:t>
            </a:r>
            <a:r>
              <a:rPr lang="en-ID" dirty="0">
                <a:latin typeface="MyriadPro"/>
              </a:rPr>
              <a:t>and others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443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22" y="519400"/>
            <a:ext cx="3932237" cy="689675"/>
          </a:xfrm>
        </p:spPr>
        <p:txBody>
          <a:bodyPr/>
          <a:lstStyle/>
          <a:p>
            <a:r>
              <a:rPr lang="en-ID" dirty="0"/>
              <a:t>Mycetoma </a:t>
            </a:r>
            <a:endParaRPr lang="en-ID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/>
        </p:blipFill>
        <p:spPr>
          <a:xfrm>
            <a:off x="5931146" y="1657037"/>
            <a:ext cx="4676283" cy="353440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B9C729-9975-4545-A8AA-CD2F11DCA3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11178" y="2638830"/>
            <a:ext cx="4562541" cy="15458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E0CFDB-F9C9-474E-A43D-FC2BCDE369C2}"/>
              </a:ext>
            </a:extLst>
          </p:cNvPr>
          <p:cNvSpPr/>
          <p:nvPr/>
        </p:nvSpPr>
        <p:spPr>
          <a:xfrm>
            <a:off x="984580" y="6123035"/>
            <a:ext cx="156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Subcutaneous </a:t>
            </a:r>
            <a:endParaRPr lang="en-ID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6CE4B-1730-E242-BE51-F79D2279CCA5}"/>
              </a:ext>
            </a:extLst>
          </p:cNvPr>
          <p:cNvSpPr/>
          <p:nvPr/>
        </p:nvSpPr>
        <p:spPr>
          <a:xfrm>
            <a:off x="2204786" y="5471946"/>
            <a:ext cx="585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 err="1"/>
              <a:t>Pseudallescheria</a:t>
            </a:r>
            <a:r>
              <a:rPr lang="en-ID" i="1" dirty="0"/>
              <a:t> boydii, </a:t>
            </a:r>
            <a:r>
              <a:rPr lang="en-ID" i="1" dirty="0" err="1"/>
              <a:t>Madurella</a:t>
            </a:r>
            <a:r>
              <a:rPr lang="en-ID" i="1" dirty="0"/>
              <a:t> </a:t>
            </a:r>
            <a:r>
              <a:rPr lang="en-ID" i="1" dirty="0" err="1"/>
              <a:t>mycetomatis</a:t>
            </a:r>
            <a:r>
              <a:rPr lang="en-ID" i="1" dirty="0"/>
              <a:t>, </a:t>
            </a:r>
            <a:r>
              <a:rPr lang="en-ID" dirty="0"/>
              <a:t>and others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939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098" y="766782"/>
            <a:ext cx="3932237" cy="689675"/>
          </a:xfrm>
        </p:spPr>
        <p:txBody>
          <a:bodyPr/>
          <a:lstStyle/>
          <a:p>
            <a:r>
              <a:rPr lang="en-ID" dirty="0" err="1"/>
              <a:t>Phaeohyphomycosis</a:t>
            </a:r>
            <a:r>
              <a:rPr lang="en-ID" dirty="0"/>
              <a:t> </a:t>
            </a:r>
            <a:endParaRPr lang="en-ID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/>
        </p:blipFill>
        <p:spPr>
          <a:xfrm>
            <a:off x="5931146" y="1987370"/>
            <a:ext cx="6205710" cy="230552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B9C729-9975-4545-A8AA-CD2F11DCA3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27380" y="1987370"/>
            <a:ext cx="5614309" cy="22539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E0CFDB-F9C9-474E-A43D-FC2BCDE369C2}"/>
              </a:ext>
            </a:extLst>
          </p:cNvPr>
          <p:cNvSpPr/>
          <p:nvPr/>
        </p:nvSpPr>
        <p:spPr>
          <a:xfrm>
            <a:off x="984580" y="6123035"/>
            <a:ext cx="156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Subcutaneous </a:t>
            </a:r>
            <a:endParaRPr lang="en-ID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02837-4FF3-054A-9DA0-7D3168244F6B}"/>
              </a:ext>
            </a:extLst>
          </p:cNvPr>
          <p:cNvSpPr/>
          <p:nvPr/>
        </p:nvSpPr>
        <p:spPr>
          <a:xfrm>
            <a:off x="5704115" y="44870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i="1" dirty="0" err="1">
                <a:latin typeface="MyriadPro"/>
              </a:rPr>
              <a:t>Exophiala</a:t>
            </a:r>
            <a:r>
              <a:rPr lang="en-ID" i="1" dirty="0">
                <a:latin typeface="MyriadPro"/>
              </a:rPr>
              <a:t>, </a:t>
            </a:r>
            <a:r>
              <a:rPr lang="en-ID" i="1" dirty="0" err="1">
                <a:latin typeface="MyriadPro"/>
              </a:rPr>
              <a:t>Bipolaris</a:t>
            </a:r>
            <a:r>
              <a:rPr lang="en-ID" i="1" dirty="0">
                <a:latin typeface="MyriadPro"/>
              </a:rPr>
              <a:t>, </a:t>
            </a:r>
            <a:r>
              <a:rPr lang="en-ID" i="1" dirty="0" err="1">
                <a:latin typeface="MyriadPro"/>
              </a:rPr>
              <a:t>Exserohilum</a:t>
            </a:r>
            <a:r>
              <a:rPr lang="en-ID" i="1" dirty="0">
                <a:latin typeface="MyriadPro"/>
              </a:rPr>
              <a:t>, </a:t>
            </a:r>
            <a:r>
              <a:rPr lang="en-ID" dirty="0">
                <a:latin typeface="MyriadPro"/>
              </a:rPr>
              <a:t>and other dematiaceous </a:t>
            </a:r>
            <a:r>
              <a:rPr lang="en-ID" dirty="0" err="1">
                <a:latin typeface="MyriadPro"/>
              </a:rPr>
              <a:t>molds</a:t>
            </a:r>
            <a:r>
              <a:rPr lang="en-ID" dirty="0">
                <a:latin typeface="MyriadPro"/>
              </a:rPr>
              <a:t> </a:t>
            </a:r>
            <a:endParaRPr lang="en-ID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A90E14-589F-5B4E-8E20-E4D7E31E39EC}"/>
              </a:ext>
            </a:extLst>
          </p:cNvPr>
          <p:cNvSpPr/>
          <p:nvPr/>
        </p:nvSpPr>
        <p:spPr>
          <a:xfrm>
            <a:off x="1863169" y="4326044"/>
            <a:ext cx="294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i="1" dirty="0" err="1">
                <a:solidFill>
                  <a:srgbClr val="1B3051"/>
                </a:solidFill>
                <a:latin typeface="Europa"/>
              </a:rPr>
              <a:t>Hongkongmyces</a:t>
            </a:r>
            <a:r>
              <a:rPr lang="en-ID" b="1" i="1" dirty="0">
                <a:solidFill>
                  <a:srgbClr val="1B3051"/>
                </a:solidFill>
                <a:latin typeface="Europa"/>
              </a:rPr>
              <a:t> </a:t>
            </a:r>
            <a:r>
              <a:rPr lang="en-ID" b="1" i="1" dirty="0" err="1">
                <a:solidFill>
                  <a:srgbClr val="1B3051"/>
                </a:solidFill>
                <a:latin typeface="Europa"/>
              </a:rPr>
              <a:t>snookiorum</a:t>
            </a:r>
            <a:endParaRPr lang="en-ID" b="1" i="0" dirty="0">
              <a:solidFill>
                <a:srgbClr val="1B3051"/>
              </a:solidFill>
              <a:effectLst/>
              <a:latin typeface="Europa"/>
            </a:endParaRPr>
          </a:p>
        </p:txBody>
      </p:sp>
    </p:spTree>
    <p:extLst>
      <p:ext uri="{BB962C8B-B14F-4D97-AF65-F5344CB8AC3E}">
        <p14:creationId xmlns:p14="http://schemas.microsoft.com/office/powerpoint/2010/main" val="335927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67" t="10826" r="5111" b="10122"/>
          <a:stretch/>
        </p:blipFill>
        <p:spPr>
          <a:xfrm>
            <a:off x="911178" y="1942941"/>
            <a:ext cx="4595951" cy="3364182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098" y="766782"/>
            <a:ext cx="3932237" cy="689675"/>
          </a:xfrm>
        </p:spPr>
        <p:txBody>
          <a:bodyPr/>
          <a:lstStyle/>
          <a:p>
            <a:r>
              <a:rPr lang="en-ID" dirty="0">
                <a:effectLst/>
              </a:rPr>
              <a:t>Dermal layer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E2BF0-E97A-7C4C-B7AF-1A53B57661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29" t="3385" r="6369" b="3161"/>
          <a:stretch/>
        </p:blipFill>
        <p:spPr>
          <a:xfrm>
            <a:off x="5693381" y="1435340"/>
            <a:ext cx="6373908" cy="50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732" y="733686"/>
            <a:ext cx="4776473" cy="689675"/>
          </a:xfrm>
        </p:spPr>
        <p:txBody>
          <a:bodyPr>
            <a:normAutofit/>
          </a:bodyPr>
          <a:lstStyle/>
          <a:p>
            <a:r>
              <a:rPr lang="en-ID" dirty="0"/>
              <a:t>Opportunistic – Co infection</a:t>
            </a:r>
            <a:endParaRPr lang="en-ID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81C52089-8A71-124C-B1CD-C3578B4DA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59620"/>
              </p:ext>
            </p:extLst>
          </p:nvPr>
        </p:nvGraphicFramePr>
        <p:xfrm>
          <a:off x="911178" y="1594480"/>
          <a:ext cx="10861194" cy="48463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430597">
                  <a:extLst>
                    <a:ext uri="{9D8B030D-6E8A-4147-A177-3AD203B41FA5}">
                      <a16:colId xmlns:a16="http://schemas.microsoft.com/office/drawing/2014/main" val="715494109"/>
                    </a:ext>
                  </a:extLst>
                </a:gridCol>
                <a:gridCol w="5430597">
                  <a:extLst>
                    <a:ext uri="{9D8B030D-6E8A-4147-A177-3AD203B41FA5}">
                      <a16:colId xmlns:a16="http://schemas.microsoft.com/office/drawing/2014/main" val="2774805452"/>
                    </a:ext>
                  </a:extLst>
                </a:gridCol>
              </a:tblGrid>
              <a:tr h="3246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Mycosis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Fungal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790019"/>
                  </a:ext>
                </a:extLst>
              </a:tr>
              <a:tr h="4163104">
                <a:tc>
                  <a:txBody>
                    <a:bodyPr/>
                    <a:lstStyle/>
                    <a:p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Systemic candidiasis </a:t>
                      </a:r>
                    </a:p>
                    <a:p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Cryptococcosis</a:t>
                      </a:r>
                    </a:p>
                    <a:p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Aspergillosis </a:t>
                      </a:r>
                    </a:p>
                    <a:p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r>
                        <a:rPr lang="en-ID" sz="1800" b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Hyalohyphomycosis</a:t>
                      </a:r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r>
                        <a:rPr lang="en-ID" sz="1800" b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Phaeohyphomycosis</a:t>
                      </a:r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ID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r>
                        <a:rPr lang="en-ID" sz="1800" b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Mucormycosis</a:t>
                      </a:r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en-ID" sz="1800" b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zygomycosis</a:t>
                      </a:r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) </a:t>
                      </a:r>
                    </a:p>
                    <a:p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Pneumocystis pneumonia </a:t>
                      </a:r>
                    </a:p>
                    <a:p>
                      <a:r>
                        <a:rPr lang="en-ID" sz="1800" b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Penicilliosis</a:t>
                      </a:r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ID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Candida albicans 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and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many other Candida species</a:t>
                      </a:r>
                      <a:b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Cryptococcus neoformans 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and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Cryptococcus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gattii</a:t>
                      </a:r>
                      <a:b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Aspergillus fumigatus 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and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other Aspergillus species</a:t>
                      </a:r>
                      <a:b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Species of Fusarium,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Paecilomyces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Trichosporon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and other hyaline </a:t>
                      </a:r>
                      <a:r>
                        <a:rPr lang="en-ID" sz="1800" b="1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molds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endParaRPr lang="en-ID" sz="1800" b="1" i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Cladophialophora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bantiana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; 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species of 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Alternaria, Cladosporium,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Bipolaris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Exserohilum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and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numerous other 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dematiaceous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molds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ID" i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Species of 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Rhizopus,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Lichtheimia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Cunninghamella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and other 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zygomycetes </a:t>
                      </a:r>
                    </a:p>
                    <a:p>
                      <a:endParaRPr lang="en-ID" sz="1800" b="1" i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Pneumocystis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jiroveci</a:t>
                      </a:r>
                      <a:b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Penicillium </a:t>
                      </a:r>
                      <a:r>
                        <a:rPr lang="en-ID" sz="1800" b="1" i="1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marneffei</a:t>
                      </a:r>
                      <a:r>
                        <a:rPr lang="en-ID" sz="1800" b="1" i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ID" i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4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8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89" b="1689"/>
          <a:stretch/>
        </p:blipFill>
        <p:spPr>
          <a:xfrm>
            <a:off x="70180" y="1468164"/>
            <a:ext cx="7313548" cy="5353431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098" y="766782"/>
            <a:ext cx="3932237" cy="689675"/>
          </a:xfrm>
        </p:spPr>
        <p:txBody>
          <a:bodyPr/>
          <a:lstStyle/>
          <a:p>
            <a:r>
              <a:rPr lang="en-ID" dirty="0"/>
              <a:t>Coccidioidomycosis </a:t>
            </a:r>
            <a:endParaRPr lang="en-ID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7420" y="5665835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E2BF0-E97A-7C4C-B7AF-1A53B576618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594" r="11594"/>
          <a:stretch/>
        </p:blipFill>
        <p:spPr>
          <a:xfrm>
            <a:off x="8087947" y="1739959"/>
            <a:ext cx="3472617" cy="2755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7E9460-4345-C84A-8302-CAC686723B0A}"/>
              </a:ext>
            </a:extLst>
          </p:cNvPr>
          <p:cNvSpPr/>
          <p:nvPr/>
        </p:nvSpPr>
        <p:spPr>
          <a:xfrm>
            <a:off x="7531044" y="4778618"/>
            <a:ext cx="466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latin typeface="MyriadPro"/>
              </a:rPr>
              <a:t>Coccidioides </a:t>
            </a:r>
            <a:r>
              <a:rPr lang="en-ID" i="1" dirty="0" err="1">
                <a:latin typeface="MyriadPro"/>
              </a:rPr>
              <a:t>posadasii</a:t>
            </a:r>
            <a:r>
              <a:rPr lang="en-ID" i="1" dirty="0">
                <a:latin typeface="MyriadPro"/>
              </a:rPr>
              <a:t> </a:t>
            </a:r>
            <a:r>
              <a:rPr lang="en-ID" dirty="0">
                <a:latin typeface="MyriadPro"/>
              </a:rPr>
              <a:t>and </a:t>
            </a:r>
            <a:r>
              <a:rPr lang="en-ID" i="1" dirty="0">
                <a:latin typeface="MyriadPro"/>
              </a:rPr>
              <a:t>Coccidioides </a:t>
            </a:r>
            <a:r>
              <a:rPr lang="en-ID" i="1" dirty="0" err="1">
                <a:latin typeface="MyriadPro"/>
              </a:rPr>
              <a:t>immitis</a:t>
            </a:r>
            <a:r>
              <a:rPr lang="en-ID" i="1" dirty="0">
                <a:latin typeface="MyriadPro"/>
              </a:rPr>
              <a:t>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152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91" y="1626348"/>
            <a:ext cx="6313984" cy="2071314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Topic</a:t>
            </a:r>
            <a:br>
              <a:rPr lang="en-ID" i="1" dirty="0"/>
            </a:br>
            <a:br>
              <a:rPr lang="en-ID" i="1" dirty="0"/>
            </a:br>
            <a:r>
              <a:rPr lang="en-ID" i="1" dirty="0"/>
              <a:t>“ </a:t>
            </a:r>
            <a:r>
              <a:rPr lang="en-ID" i="1" dirty="0" err="1"/>
              <a:t>Mengidentifikasi</a:t>
            </a:r>
            <a:r>
              <a:rPr lang="en-ID" i="1" dirty="0"/>
              <a:t> </a:t>
            </a:r>
            <a:r>
              <a:rPr lang="en-ID" i="1" dirty="0" err="1"/>
              <a:t>gambaran</a:t>
            </a:r>
            <a:r>
              <a:rPr lang="en-ID" i="1" dirty="0"/>
              <a:t> </a:t>
            </a:r>
            <a:r>
              <a:rPr lang="en-ID" i="1" dirty="0" err="1"/>
              <a:t>klinis</a:t>
            </a:r>
            <a:r>
              <a:rPr lang="en-ID" i="1" dirty="0"/>
              <a:t> dan </a:t>
            </a:r>
            <a:r>
              <a:rPr lang="en-ID" i="1" dirty="0" err="1"/>
              <a:t>epidemiologi</a:t>
            </a:r>
            <a:r>
              <a:rPr lang="en-ID" i="1" dirty="0"/>
              <a:t> </a:t>
            </a:r>
            <a:r>
              <a:rPr lang="en-ID" i="1" dirty="0" err="1"/>
              <a:t>jamur</a:t>
            </a:r>
            <a:r>
              <a:rPr lang="en-ID" i="1" dirty="0"/>
              <a:t> </a:t>
            </a:r>
            <a:r>
              <a:rPr lang="en-ID" i="1" dirty="0" err="1"/>
              <a:t>permukaan</a:t>
            </a:r>
            <a:r>
              <a:rPr lang="en-ID" i="1" dirty="0"/>
              <a:t> dan </a:t>
            </a:r>
            <a:r>
              <a:rPr lang="en-ID" i="1" dirty="0" err="1"/>
              <a:t>jamur</a:t>
            </a:r>
            <a:r>
              <a:rPr lang="en-ID" i="1" dirty="0"/>
              <a:t> di </a:t>
            </a:r>
            <a:r>
              <a:rPr lang="en-ID" i="1" dirty="0" err="1"/>
              <a:t>bawah</a:t>
            </a:r>
            <a:r>
              <a:rPr lang="en-ID" i="1" dirty="0"/>
              <a:t> </a:t>
            </a:r>
            <a:r>
              <a:rPr lang="en-ID" i="1" dirty="0" err="1"/>
              <a:t>kulit</a:t>
            </a:r>
            <a:r>
              <a:rPr lang="en-ID" i="1" dirty="0"/>
              <a:t> “</a:t>
            </a:r>
            <a:endParaRPr lang="en-US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8BA90BF-3184-3F4B-8BCE-1E4BD2577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311120" y="1523206"/>
            <a:ext cx="4044267" cy="2696178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58D08A-49A2-C94F-96F6-A94A9CB87C84}"/>
              </a:ext>
            </a:extLst>
          </p:cNvPr>
          <p:cNvSpPr/>
          <p:nvPr/>
        </p:nvSpPr>
        <p:spPr>
          <a:xfrm>
            <a:off x="1242015" y="42193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</a:br>
            <a:endParaRPr lang="en-ID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ID" b="1" dirty="0" err="1">
                <a:solidFill>
                  <a:srgbClr val="202124"/>
                </a:solidFill>
                <a:latin typeface="arial" panose="020B0604020202020204" pitchFamily="34" charset="0"/>
              </a:rPr>
              <a:t>Definisi</a:t>
            </a:r>
            <a:r>
              <a:rPr lang="en-ID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202124"/>
                </a:solidFill>
                <a:latin typeface="arial" panose="020B0604020202020204" pitchFamily="34" charset="0"/>
              </a:rPr>
              <a:t>epidemiologi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 yang paling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berguna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dikemukakan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oleh John M. Last. </a:t>
            </a:r>
            <a:r>
              <a:rPr lang="en-ID" b="1" dirty="0" err="1">
                <a:solidFill>
                  <a:srgbClr val="202124"/>
                </a:solidFill>
                <a:latin typeface="arial" panose="020B0604020202020204" pitchFamily="34" charset="0"/>
              </a:rPr>
              <a:t>Epidemiologi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 (epidemiology)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adalah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“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ilmu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tentang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distribusi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dan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determinan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keadaan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dan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peristiwa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yang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terkait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kesehatan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pada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populasi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tertentu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, dan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penerapan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ilmu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itu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untuk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mengendalikan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masalah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202124"/>
                </a:solidFill>
                <a:latin typeface="arial" panose="020B0604020202020204" pitchFamily="34" charset="0"/>
              </a:rPr>
              <a:t>kesehatan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” (Last, 2000).</a:t>
            </a:r>
            <a:endParaRPr lang="en-ID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1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01" b="1201"/>
          <a:stretch/>
        </p:blipFill>
        <p:spPr>
          <a:xfrm>
            <a:off x="70180" y="1468164"/>
            <a:ext cx="7313548" cy="5353431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098" y="766782"/>
            <a:ext cx="3932237" cy="689675"/>
          </a:xfrm>
        </p:spPr>
        <p:txBody>
          <a:bodyPr/>
          <a:lstStyle/>
          <a:p>
            <a:r>
              <a:rPr lang="en-ID" dirty="0"/>
              <a:t>Histoplasmosis </a:t>
            </a:r>
            <a:endParaRPr lang="en-ID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2510" y="577215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E2BF0-E97A-7C4C-B7AF-1A53B576618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981" b="10981"/>
          <a:stretch/>
        </p:blipFill>
        <p:spPr>
          <a:xfrm>
            <a:off x="8087947" y="1739959"/>
            <a:ext cx="3472617" cy="2755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20D81-8BC4-9C4D-8638-55E7E09EA929}"/>
              </a:ext>
            </a:extLst>
          </p:cNvPr>
          <p:cNvSpPr/>
          <p:nvPr/>
        </p:nvSpPr>
        <p:spPr>
          <a:xfrm>
            <a:off x="8298128" y="4694950"/>
            <a:ext cx="2484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/>
              <a:t>Histoplasma capsulatum</a:t>
            </a:r>
            <a:br>
              <a:rPr lang="en-ID" i="1" dirty="0"/>
            </a:b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825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C0D01B-DEED-8C40-AEDD-1062FBA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01" b="1201"/>
          <a:stretch/>
        </p:blipFill>
        <p:spPr>
          <a:xfrm>
            <a:off x="70180" y="1468164"/>
            <a:ext cx="7313548" cy="5353431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098" y="766782"/>
            <a:ext cx="3932237" cy="689675"/>
          </a:xfrm>
        </p:spPr>
        <p:txBody>
          <a:bodyPr/>
          <a:lstStyle/>
          <a:p>
            <a:r>
              <a:rPr lang="en-ID" dirty="0"/>
              <a:t>Blastomycosis </a:t>
            </a:r>
            <a:endParaRPr lang="en-ID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2510" y="577215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E2BF0-E97A-7C4C-B7AF-1A53B576618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0651" r="10651"/>
          <a:stretch/>
        </p:blipFill>
        <p:spPr>
          <a:xfrm>
            <a:off x="8087947" y="1739959"/>
            <a:ext cx="3472617" cy="2755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20D81-8BC4-9C4D-8638-55E7E09EA929}"/>
              </a:ext>
            </a:extLst>
          </p:cNvPr>
          <p:cNvSpPr/>
          <p:nvPr/>
        </p:nvSpPr>
        <p:spPr>
          <a:xfrm>
            <a:off x="8298128" y="4694950"/>
            <a:ext cx="2520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/>
              <a:t>Blastomyces dermatitidis</a:t>
            </a:r>
            <a:br>
              <a:rPr lang="en-ID" i="1" dirty="0"/>
            </a:b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4664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283" y="1027638"/>
            <a:ext cx="3932237" cy="689675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Paracoccidioidomycosis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 </a:t>
            </a:r>
            <a:endParaRPr lang="en-ID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E2BF0-E97A-7C4C-B7AF-1A53B576618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962" r="7962"/>
          <a:stretch/>
        </p:blipFill>
        <p:spPr>
          <a:xfrm>
            <a:off x="8087947" y="1739959"/>
            <a:ext cx="3472617" cy="2755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20D81-8BC4-9C4D-8638-55E7E09EA929}"/>
              </a:ext>
            </a:extLst>
          </p:cNvPr>
          <p:cNvSpPr/>
          <p:nvPr/>
        </p:nvSpPr>
        <p:spPr>
          <a:xfrm>
            <a:off x="8298128" y="4694950"/>
            <a:ext cx="286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/>
              <a:t>Paracoccidioides </a:t>
            </a:r>
            <a:r>
              <a:rPr lang="en-ID" i="1" dirty="0" err="1"/>
              <a:t>brasiliensis</a:t>
            </a:r>
            <a:r>
              <a:rPr lang="en-ID" i="1" dirty="0"/>
              <a:t> </a:t>
            </a:r>
            <a:endParaRPr lang="en-ID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1EC93-6070-2742-B748-FF47F59B46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620" y="1762802"/>
            <a:ext cx="8168508" cy="27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2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0" y="2459271"/>
            <a:ext cx="3932237" cy="689675"/>
          </a:xfrm>
        </p:spPr>
        <p:txBody>
          <a:bodyPr>
            <a:noAutofit/>
          </a:bodyPr>
          <a:lstStyle/>
          <a:p>
            <a:r>
              <a:rPr lang="en-ID" sz="4400" dirty="0"/>
              <a:t>Assignment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FF88A-A4D9-4045-9D2A-91A664FF6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2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91" y="1626348"/>
            <a:ext cx="2956422" cy="2071314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Fungi</a:t>
            </a:r>
            <a:br>
              <a:rPr lang="en-ID" i="1" dirty="0"/>
            </a:br>
            <a:br>
              <a:rPr lang="en-ID" i="1" dirty="0"/>
            </a:br>
            <a:r>
              <a:rPr lang="en-ID" i="1" dirty="0">
                <a:solidFill>
                  <a:srgbClr val="7030A0"/>
                </a:solidFill>
              </a:rPr>
              <a:t>“ Opportunistic“</a:t>
            </a:r>
            <a:br>
              <a:rPr lang="en-ID" i="1" dirty="0">
                <a:solidFill>
                  <a:srgbClr val="7030A0"/>
                </a:solidFill>
              </a:rPr>
            </a:br>
            <a:br>
              <a:rPr lang="en-ID" i="1" dirty="0">
                <a:solidFill>
                  <a:srgbClr val="7030A0"/>
                </a:solidFill>
              </a:rPr>
            </a:br>
            <a:r>
              <a:rPr lang="en-ID" i="1" dirty="0">
                <a:solidFill>
                  <a:srgbClr val="7030A0"/>
                </a:solidFill>
              </a:rPr>
              <a:t> </a:t>
            </a:r>
            <a:r>
              <a:rPr lang="en-ID" i="1" dirty="0">
                <a:solidFill>
                  <a:srgbClr val="FF0000"/>
                </a:solidFill>
              </a:rPr>
              <a:t>vs “Pathogenic”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2B55CC-2979-664A-A1F6-DD4585B2C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668180" y="580448"/>
            <a:ext cx="3910846" cy="393939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CA389E-0921-FE45-8ADF-7326F12D619F}"/>
              </a:ext>
            </a:extLst>
          </p:cNvPr>
          <p:cNvSpPr/>
          <p:nvPr/>
        </p:nvSpPr>
        <p:spPr>
          <a:xfrm>
            <a:off x="5933580" y="4565132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solidFill>
                  <a:srgbClr val="211E1E"/>
                </a:solidFill>
                <a:latin typeface="AdvA057012T"/>
              </a:rPr>
              <a:t>Pulmonary mycosis </a:t>
            </a:r>
            <a:endParaRPr lang="en-ID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E4957D-9DFA-2A43-BCD7-85387EC1A0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777" y="1348162"/>
            <a:ext cx="3467100" cy="2349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78A505D-FBCF-514A-96B5-260AA8895FB0}"/>
              </a:ext>
            </a:extLst>
          </p:cNvPr>
          <p:cNvSpPr/>
          <p:nvPr/>
        </p:nvSpPr>
        <p:spPr>
          <a:xfrm>
            <a:off x="9695138" y="3742953"/>
            <a:ext cx="167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Google Sans"/>
              </a:rPr>
              <a:t>Oral Candidiasis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4143B-E7C8-1146-8028-2C0CD5A5C941}"/>
              </a:ext>
            </a:extLst>
          </p:cNvPr>
          <p:cNvSpPr/>
          <p:nvPr/>
        </p:nvSpPr>
        <p:spPr>
          <a:xfrm>
            <a:off x="453978" y="4706144"/>
            <a:ext cx="447089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b="1" dirty="0">
                <a:solidFill>
                  <a:srgbClr val="202124"/>
                </a:solidFill>
                <a:latin typeface="arial" panose="020B0604020202020204" pitchFamily="34" charset="0"/>
              </a:rPr>
              <a:t>The </a:t>
            </a:r>
            <a:r>
              <a:rPr lang="en-ID" b="1" dirty="0">
                <a:solidFill>
                  <a:srgbClr val="FF0000"/>
                </a:solidFill>
                <a:latin typeface="arial" panose="020B0604020202020204" pitchFamily="34" charset="0"/>
              </a:rPr>
              <a:t>primary</a:t>
            </a:r>
            <a:r>
              <a:rPr lang="en-ID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b="1" dirty="0">
                <a:solidFill>
                  <a:srgbClr val="FF0000"/>
                </a:solidFill>
                <a:latin typeface="arial" panose="020B0604020202020204" pitchFamily="34" charset="0"/>
              </a:rPr>
              <a:t>pathogenic</a:t>
            </a:r>
            <a:r>
              <a:rPr lang="en-ID" b="1" dirty="0">
                <a:solidFill>
                  <a:srgbClr val="202124"/>
                </a:solidFill>
                <a:latin typeface="arial" panose="020B0604020202020204" pitchFamily="34" charset="0"/>
              </a:rPr>
              <a:t> fungi are able to establish infection in a normal host;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EACE89-8A21-3E4D-8F57-DFDB28A99DCC}"/>
              </a:ext>
            </a:extLst>
          </p:cNvPr>
          <p:cNvSpPr/>
          <p:nvPr/>
        </p:nvSpPr>
        <p:spPr>
          <a:xfrm>
            <a:off x="6515083" y="5169223"/>
            <a:ext cx="5429267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</a:rPr>
              <a:t>whereas</a:t>
            </a:r>
            <a:r>
              <a:rPr lang="en-ID" b="1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ID" b="1" dirty="0">
                <a:solidFill>
                  <a:srgbClr val="0070C0"/>
                </a:solidFill>
                <a:latin typeface="arial" panose="020B0604020202020204" pitchFamily="34" charset="0"/>
              </a:rPr>
              <a:t>opportunistic</a:t>
            </a:r>
            <a:r>
              <a:rPr lang="en-ID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b="1" dirty="0">
                <a:solidFill>
                  <a:srgbClr val="0070C0"/>
                </a:solidFill>
                <a:latin typeface="arial" panose="020B0604020202020204" pitchFamily="34" charset="0"/>
              </a:rPr>
              <a:t>pathogens</a:t>
            </a:r>
            <a:r>
              <a:rPr lang="en-ID" b="1" dirty="0">
                <a:solidFill>
                  <a:srgbClr val="202124"/>
                </a:solidFill>
                <a:latin typeface="arial" panose="020B0604020202020204" pitchFamily="34" charset="0"/>
              </a:rPr>
              <a:t> require a compromised host in order to establish infection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 (e.g., cancer, organ transplantation, surgery, and AIDS).</a:t>
            </a:r>
            <a:endParaRPr lang="en-US" dirty="0"/>
          </a:p>
        </p:txBody>
      </p:sp>
      <p:sp>
        <p:nvSpPr>
          <p:cNvPr id="23" name="Striped Right Arrow 22">
            <a:extLst>
              <a:ext uri="{FF2B5EF4-FFF2-40B4-BE49-F238E27FC236}">
                <a16:creationId xmlns:a16="http://schemas.microsoft.com/office/drawing/2014/main" id="{CC2C8699-1EC4-AD4D-B627-1E382D82E65B}"/>
              </a:ext>
            </a:extLst>
          </p:cNvPr>
          <p:cNvSpPr/>
          <p:nvPr/>
        </p:nvSpPr>
        <p:spPr>
          <a:xfrm>
            <a:off x="5246637" y="5356568"/>
            <a:ext cx="946684" cy="9119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B7C1CBB-775D-3C4A-8827-715A448D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25" y="913328"/>
            <a:ext cx="3932237" cy="109770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Dermatophyte</a:t>
            </a:r>
            <a:br>
              <a:rPr lang="en-US" dirty="0"/>
            </a:br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00FE690-BDDE-7542-9216-8AC10DF3F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b="5437"/>
          <a:stretch/>
        </p:blipFill>
        <p:spPr>
          <a:xfrm>
            <a:off x="6296264" y="590273"/>
            <a:ext cx="5431947" cy="5136586"/>
          </a:xfr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58702A-5F2A-364E-840E-B021C0215C22}"/>
              </a:ext>
            </a:extLst>
          </p:cNvPr>
          <p:cNvSpPr txBox="1">
            <a:spLocks/>
          </p:cNvSpPr>
          <p:nvPr/>
        </p:nvSpPr>
        <p:spPr>
          <a:xfrm>
            <a:off x="748822" y="22574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dirty="0"/>
              <a:t>Tinea corporis (ringworm) </a:t>
            </a:r>
          </a:p>
          <a:p>
            <a:r>
              <a:rPr lang="en-ID" sz="2400" dirty="0"/>
              <a:t>Tinea pedis (athlete’s foot) </a:t>
            </a:r>
          </a:p>
          <a:p>
            <a:r>
              <a:rPr lang="en-ID" sz="2400" dirty="0"/>
              <a:t>Tinea cruris (jock itch) </a:t>
            </a:r>
          </a:p>
          <a:p>
            <a:r>
              <a:rPr lang="en-ID" sz="2400" dirty="0"/>
              <a:t>Tinea capitis </a:t>
            </a:r>
          </a:p>
          <a:p>
            <a:r>
              <a:rPr lang="en-ID" sz="2400" dirty="0"/>
              <a:t>Tinea barbae </a:t>
            </a:r>
          </a:p>
          <a:p>
            <a:r>
              <a:rPr lang="en-ID" sz="2400" dirty="0"/>
              <a:t>Tinea </a:t>
            </a:r>
            <a:r>
              <a:rPr lang="en-ID" sz="2400" dirty="0" err="1"/>
              <a:t>unguium</a:t>
            </a:r>
            <a:r>
              <a:rPr lang="en-ID" sz="2400" dirty="0"/>
              <a:t> (onychomycosis)</a:t>
            </a:r>
          </a:p>
          <a:p>
            <a:r>
              <a:rPr lang="en-ID" sz="2400" dirty="0"/>
              <a:t>Candidiasis  </a:t>
            </a: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AE9E3-2922-BD45-8730-B09E5D01C03B}"/>
              </a:ext>
            </a:extLst>
          </p:cNvPr>
          <p:cNvSpPr/>
          <p:nvPr/>
        </p:nvSpPr>
        <p:spPr>
          <a:xfrm>
            <a:off x="3533801" y="1713047"/>
            <a:ext cx="123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Cutaneous </a:t>
            </a:r>
            <a:endParaRPr lang="en-ID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4F80A-0639-DF41-8811-F2361D98290D}"/>
              </a:ext>
            </a:extLst>
          </p:cNvPr>
          <p:cNvSpPr/>
          <p:nvPr/>
        </p:nvSpPr>
        <p:spPr>
          <a:xfrm>
            <a:off x="1206021" y="5921002"/>
            <a:ext cx="889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are </a:t>
            </a:r>
            <a:r>
              <a:rPr lang="en-ID" b="1" dirty="0">
                <a:solidFill>
                  <a:srgbClr val="202124"/>
                </a:solidFill>
                <a:latin typeface="arial" panose="020B0604020202020204" pitchFamily="34" charset="0"/>
              </a:rPr>
              <a:t>fungi that require keratin for growth</a:t>
            </a:r>
            <a:r>
              <a:rPr lang="en-ID" dirty="0">
                <a:solidFill>
                  <a:srgbClr val="202124"/>
                </a:solidFill>
                <a:latin typeface="arial" panose="020B0604020202020204" pitchFamily="34" charset="0"/>
              </a:rPr>
              <a:t>. These fungi can cause superficial infections of the skin, hair, and nails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31" y="744771"/>
            <a:ext cx="3932237" cy="689675"/>
          </a:xfrm>
        </p:spPr>
        <p:txBody>
          <a:bodyPr/>
          <a:lstStyle/>
          <a:p>
            <a:r>
              <a:rPr lang="en-ID" dirty="0"/>
              <a:t>Tinea pedis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67339B-578B-A941-86AE-CB731EFD5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448" y="1676726"/>
            <a:ext cx="4355828" cy="410536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010B0F-1F9F-AD47-BDF7-8C38A7004D2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443"/>
          <a:stretch/>
        </p:blipFill>
        <p:spPr>
          <a:xfrm>
            <a:off x="6208604" y="1786100"/>
            <a:ext cx="5489021" cy="28375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AC080-51CC-2F41-9440-7AA8905F8BD8}"/>
              </a:ext>
            </a:extLst>
          </p:cNvPr>
          <p:cNvSpPr/>
          <p:nvPr/>
        </p:nvSpPr>
        <p:spPr>
          <a:xfrm>
            <a:off x="6761402" y="854145"/>
            <a:ext cx="493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dirty="0"/>
              <a:t>Tinea </a:t>
            </a:r>
            <a:r>
              <a:rPr lang="en-ID" sz="2800" dirty="0" err="1"/>
              <a:t>unguium</a:t>
            </a:r>
            <a:r>
              <a:rPr lang="en-ID" sz="2800" dirty="0"/>
              <a:t> (onychomycosis)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CAE358-9730-5248-A5F8-3FCFB681D2DB}"/>
              </a:ext>
            </a:extLst>
          </p:cNvPr>
          <p:cNvSpPr/>
          <p:nvPr/>
        </p:nvSpPr>
        <p:spPr>
          <a:xfrm>
            <a:off x="1131407" y="6184059"/>
            <a:ext cx="11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Cutaneous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297AE-C990-2C4C-892D-B30E4EF2A553}"/>
              </a:ext>
            </a:extLst>
          </p:cNvPr>
          <p:cNvSpPr/>
          <p:nvPr/>
        </p:nvSpPr>
        <p:spPr>
          <a:xfrm>
            <a:off x="2857114" y="58527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i="1" dirty="0">
                <a:latin typeface="MyriadPro"/>
              </a:rPr>
              <a:t>Trichophyton rubrum, Trichophyton mentagrophytes, Epidermophyton </a:t>
            </a:r>
            <a:r>
              <a:rPr lang="en-ID" i="1" dirty="0" err="1">
                <a:latin typeface="MyriadPro"/>
              </a:rPr>
              <a:t>floccosum</a:t>
            </a:r>
            <a:r>
              <a:rPr lang="en-ID" i="1" dirty="0">
                <a:latin typeface="MyriadPro"/>
              </a:rPr>
              <a:t>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91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31" y="744771"/>
            <a:ext cx="3932237" cy="689675"/>
          </a:xfrm>
        </p:spPr>
        <p:txBody>
          <a:bodyPr/>
          <a:lstStyle/>
          <a:p>
            <a:r>
              <a:rPr lang="en-ID" dirty="0"/>
              <a:t>Tinea cruris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51624C89-DF39-1348-B379-4B7C0CBEB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38200" y="1690688"/>
            <a:ext cx="2579458" cy="2269923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5D482A-E7BF-8A40-A20E-E33E34B96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1233" y="1676726"/>
            <a:ext cx="2767735" cy="2537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FD779D-B4DE-F44C-9D47-C1B38AA925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9225" y="1750016"/>
            <a:ext cx="3289300" cy="2463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721EAF-5A2A-064F-A78C-0179AD8260E6}"/>
              </a:ext>
            </a:extLst>
          </p:cNvPr>
          <p:cNvSpPr/>
          <p:nvPr/>
        </p:nvSpPr>
        <p:spPr>
          <a:xfrm>
            <a:off x="984580" y="6184059"/>
            <a:ext cx="11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Cutaneous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3F26D-1B92-8347-9B37-AA396BFD0EFC}"/>
              </a:ext>
            </a:extLst>
          </p:cNvPr>
          <p:cNvSpPr/>
          <p:nvPr/>
        </p:nvSpPr>
        <p:spPr>
          <a:xfrm>
            <a:off x="3200968" y="46216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i="1" dirty="0">
                <a:latin typeface="MyriadPro"/>
              </a:rPr>
              <a:t>Trichophyton rubrum, Trichophyton mentagrophytes, Epidermophyton </a:t>
            </a:r>
            <a:r>
              <a:rPr lang="en-ID" i="1" dirty="0" err="1">
                <a:latin typeface="MyriadPro"/>
              </a:rPr>
              <a:t>floccosum</a:t>
            </a:r>
            <a:r>
              <a:rPr lang="en-ID" i="1" dirty="0">
                <a:latin typeface="MyriadPro"/>
              </a:rPr>
              <a:t>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114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31" y="744771"/>
            <a:ext cx="3932237" cy="689675"/>
          </a:xfrm>
        </p:spPr>
        <p:txBody>
          <a:bodyPr/>
          <a:lstStyle/>
          <a:p>
            <a:r>
              <a:rPr lang="en-ID" dirty="0"/>
              <a:t>Tinea corporis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950ABA-CDBD-AF4B-A530-438B3E4BF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019800" y="1214877"/>
            <a:ext cx="6172200" cy="475928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3739D-A14C-6542-BEA8-D85D0A07F7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849" y="1943099"/>
            <a:ext cx="2514600" cy="33432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A8B723-B8D2-4D46-A063-5C4F3C49B8C0}"/>
              </a:ext>
            </a:extLst>
          </p:cNvPr>
          <p:cNvSpPr/>
          <p:nvPr/>
        </p:nvSpPr>
        <p:spPr>
          <a:xfrm>
            <a:off x="984580" y="6184059"/>
            <a:ext cx="11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Cutaneous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BC3A1-663C-5145-851F-AA9283612FFE}"/>
              </a:ext>
            </a:extLst>
          </p:cNvPr>
          <p:cNvSpPr/>
          <p:nvPr/>
        </p:nvSpPr>
        <p:spPr>
          <a:xfrm>
            <a:off x="4143149" y="6145690"/>
            <a:ext cx="484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latin typeface="MyriadPro"/>
              </a:rPr>
              <a:t>Trichophyton rubrum, Epidermophyton </a:t>
            </a:r>
            <a:r>
              <a:rPr lang="en-ID" i="1" dirty="0" err="1">
                <a:latin typeface="MyriadPro"/>
              </a:rPr>
              <a:t>floccosum</a:t>
            </a:r>
            <a:r>
              <a:rPr lang="en-ID" i="1" dirty="0">
                <a:latin typeface="MyriadPro"/>
              </a:rPr>
              <a:t>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181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31" y="744771"/>
            <a:ext cx="3932237" cy="689675"/>
          </a:xfrm>
        </p:spPr>
        <p:txBody>
          <a:bodyPr/>
          <a:lstStyle/>
          <a:p>
            <a:r>
              <a:rPr lang="en-ID" dirty="0"/>
              <a:t>Tinea capitis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950ABA-CDBD-AF4B-A530-438B3E4BF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r="9104" b="898"/>
          <a:stretch/>
        </p:blipFill>
        <p:spPr>
          <a:xfrm>
            <a:off x="6019800" y="1537120"/>
            <a:ext cx="5610225" cy="407786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496A2-6148-A445-9785-193AC37B9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978" y="1813001"/>
            <a:ext cx="6003774" cy="30018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C335EE-DB77-E64A-9A74-A20ED028F7E1}"/>
              </a:ext>
            </a:extLst>
          </p:cNvPr>
          <p:cNvSpPr/>
          <p:nvPr/>
        </p:nvSpPr>
        <p:spPr>
          <a:xfrm>
            <a:off x="984580" y="6184059"/>
            <a:ext cx="11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Cutaneous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618E08-18EE-9A45-8102-D509CBD71270}"/>
              </a:ext>
            </a:extLst>
          </p:cNvPr>
          <p:cNvSpPr/>
          <p:nvPr/>
        </p:nvSpPr>
        <p:spPr>
          <a:xfrm>
            <a:off x="3409752" y="57900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i="1" dirty="0">
                <a:latin typeface="MyriadPro"/>
              </a:rPr>
              <a:t>Trichophyton mentagrophytes, </a:t>
            </a:r>
            <a:r>
              <a:rPr lang="en-ID" i="1" dirty="0" err="1">
                <a:latin typeface="MyriadPro"/>
              </a:rPr>
              <a:t>Microsporum</a:t>
            </a:r>
            <a:r>
              <a:rPr lang="en-ID" i="1" dirty="0">
                <a:latin typeface="MyriadPro"/>
              </a:rPr>
              <a:t> </a:t>
            </a:r>
            <a:r>
              <a:rPr lang="en-ID" i="1" dirty="0" err="1">
                <a:latin typeface="MyriadPro"/>
              </a:rPr>
              <a:t>canis</a:t>
            </a:r>
            <a:r>
              <a:rPr lang="en-ID" i="1" dirty="0">
                <a:latin typeface="MyriadPro"/>
              </a:rPr>
              <a:t>, Trichophyton tonsurans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367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0C2C12-E349-E944-8E53-FCAD50397C88}"/>
              </a:ext>
            </a:extLst>
          </p:cNvPr>
          <p:cNvSpPr/>
          <p:nvPr/>
        </p:nvSpPr>
        <p:spPr>
          <a:xfrm>
            <a:off x="1330805" y="-15735"/>
            <a:ext cx="10861195" cy="51822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C8E90-62B1-7B4C-ACA6-478A889400F7}"/>
              </a:ext>
            </a:extLst>
          </p:cNvPr>
          <p:cNvSpPr/>
          <p:nvPr/>
        </p:nvSpPr>
        <p:spPr>
          <a:xfrm>
            <a:off x="-276045" y="-362309"/>
            <a:ext cx="1925873" cy="18855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5455-18E0-A440-AA7A-F0EDE17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31" y="744771"/>
            <a:ext cx="3932237" cy="689675"/>
          </a:xfrm>
        </p:spPr>
        <p:txBody>
          <a:bodyPr/>
          <a:lstStyle/>
          <a:p>
            <a:r>
              <a:rPr lang="en-ID" dirty="0"/>
              <a:t>Tinea barbae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4113-6515-B64A-A71D-DA0E2CFA73A1}"/>
              </a:ext>
            </a:extLst>
          </p:cNvPr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6A1AD898-EA29-AC4B-93EA-096CEE3A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822" y="45291"/>
            <a:ext cx="914400" cy="914400"/>
          </a:xfrm>
          <a:prstGeom prst="rect">
            <a:avLst/>
          </a:prstGeom>
        </p:spPr>
      </p:pic>
      <p:pic>
        <p:nvPicPr>
          <p:cNvPr id="9" name="Graphic 8" descr="Heartbeat">
            <a:extLst>
              <a:ext uri="{FF2B5EF4-FFF2-40B4-BE49-F238E27FC236}">
                <a16:creationId xmlns:a16="http://schemas.microsoft.com/office/drawing/2014/main" id="{7CCEEE87-F207-B840-B513-BEBB060B3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80" y="0"/>
            <a:ext cx="914400" cy="914400"/>
          </a:xfrm>
          <a:prstGeom prst="rect">
            <a:avLst/>
          </a:prstGeom>
        </p:spPr>
      </p:pic>
      <p:pic>
        <p:nvPicPr>
          <p:cNvPr id="16" name="Graphic 15" descr="Medical">
            <a:extLst>
              <a:ext uri="{FF2B5EF4-FFF2-40B4-BE49-F238E27FC236}">
                <a16:creationId xmlns:a16="http://schemas.microsoft.com/office/drawing/2014/main" id="{785DA044-A267-EB49-BAAF-46334FC2A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22" y="5726859"/>
            <a:ext cx="914400" cy="914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950ABA-CDBD-AF4B-A530-438B3E4BF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rcRect t="1915" b="1915"/>
          <a:stretch/>
        </p:blipFill>
        <p:spPr>
          <a:xfrm>
            <a:off x="6019800" y="1537120"/>
            <a:ext cx="5610225" cy="407786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496A2-6148-A445-9785-193AC37B9F9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822280" y="1813001"/>
            <a:ext cx="3267170" cy="30018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C335EE-DB77-E64A-9A74-A20ED028F7E1}"/>
              </a:ext>
            </a:extLst>
          </p:cNvPr>
          <p:cNvSpPr/>
          <p:nvPr/>
        </p:nvSpPr>
        <p:spPr>
          <a:xfrm>
            <a:off x="984580" y="6184059"/>
            <a:ext cx="11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latin typeface="MyriadPro"/>
              </a:rPr>
              <a:t>Cutaneous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618E08-18EE-9A45-8102-D509CBD71270}"/>
              </a:ext>
            </a:extLst>
          </p:cNvPr>
          <p:cNvSpPr/>
          <p:nvPr/>
        </p:nvSpPr>
        <p:spPr>
          <a:xfrm>
            <a:off x="3409752" y="57900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i="1" dirty="0"/>
              <a:t>Trichophyton mentagrophytes, Trichophyton rubrum, Trichophyton </a:t>
            </a:r>
            <a:r>
              <a:rPr lang="en-ID" i="1" dirty="0" err="1"/>
              <a:t>verrucosum</a:t>
            </a:r>
            <a:r>
              <a:rPr lang="en-ID" i="1" dirty="0"/>
              <a:t> </a:t>
            </a:r>
            <a:endParaRPr lang="en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17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419</Words>
  <Application>Microsoft Macintosh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AdvA057012T</vt:lpstr>
      <vt:lpstr>Arial</vt:lpstr>
      <vt:lpstr>Arial</vt:lpstr>
      <vt:lpstr>Calibri</vt:lpstr>
      <vt:lpstr>Calibri Light</vt:lpstr>
      <vt:lpstr>Cambria</vt:lpstr>
      <vt:lpstr>Europa</vt:lpstr>
      <vt:lpstr>Google Sans</vt:lpstr>
      <vt:lpstr>MyriadPro</vt:lpstr>
      <vt:lpstr>Office Theme</vt:lpstr>
      <vt:lpstr>Medical microbiology</vt:lpstr>
      <vt:lpstr>Topic  “ Mengidentifikasi gambaran klinis dan epidemiologi jamur permukaan dan jamur di bawah kulit “</vt:lpstr>
      <vt:lpstr>Fungi  “ Opportunistic“   vs “Pathogenic”</vt:lpstr>
      <vt:lpstr>Dermatophyte </vt:lpstr>
      <vt:lpstr>Tinea pedis</vt:lpstr>
      <vt:lpstr>Tinea cruris</vt:lpstr>
      <vt:lpstr>Tinea corporis</vt:lpstr>
      <vt:lpstr>Tinea capitis </vt:lpstr>
      <vt:lpstr>Tinea barbae </vt:lpstr>
      <vt:lpstr>Candidiasis </vt:lpstr>
      <vt:lpstr>Pytiriasis versicolor </vt:lpstr>
      <vt:lpstr>Pytiriasis versicolor </vt:lpstr>
      <vt:lpstr>White piedra</vt:lpstr>
      <vt:lpstr>Sporotrichosis </vt:lpstr>
      <vt:lpstr>Mycetoma </vt:lpstr>
      <vt:lpstr>Phaeohyphomycosis </vt:lpstr>
      <vt:lpstr>Dermal layer</vt:lpstr>
      <vt:lpstr>Opportunistic – Co infection</vt:lpstr>
      <vt:lpstr>Coccidioidomycosis </vt:lpstr>
      <vt:lpstr>Histoplasmosis </vt:lpstr>
      <vt:lpstr>Blastomycosis </vt:lpstr>
      <vt:lpstr>Paracoccidioidomycosis   </vt:lpstr>
      <vt:lpstr>Assignment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microbiology</dc:title>
  <dc:creator>Microsoft Office User</dc:creator>
  <cp:lastModifiedBy>Microsoft Office User</cp:lastModifiedBy>
  <cp:revision>30</cp:revision>
  <dcterms:created xsi:type="dcterms:W3CDTF">2022-04-10T09:17:43Z</dcterms:created>
  <dcterms:modified xsi:type="dcterms:W3CDTF">2022-04-11T22:54:23Z</dcterms:modified>
</cp:coreProperties>
</file>