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9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3600"/>
    <a:srgbClr val="6C2900"/>
    <a:srgbClr val="2597FF"/>
    <a:srgbClr val="FF9E1D"/>
    <a:srgbClr val="D68B1C"/>
    <a:srgbClr val="609600"/>
    <a:srgbClr val="6CA800"/>
    <a:srgbClr val="EE7D00"/>
    <a:srgbClr val="552579"/>
    <a:srgbClr val="D0962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F49CF9A-2767-4CE7-B9B3-FA246672ADC0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0"/>
      <dgm:spPr/>
    </dgm:pt>
    <dgm:pt modelId="{8D7364BD-441A-4548-9CBA-EB3B03114260}">
      <dgm:prSet phldrT="[Text]" phldr="1"/>
      <dgm:spPr/>
      <dgm:t>
        <a:bodyPr/>
        <a:lstStyle/>
        <a:p>
          <a:endParaRPr lang="en-US" dirty="0"/>
        </a:p>
      </dgm:t>
    </dgm:pt>
    <dgm:pt modelId="{6D8C7F95-8CA7-4E9D-8BCB-AC6582FEC10B}" type="parTrans" cxnId="{53CAF830-D243-40EB-8185-124567849391}">
      <dgm:prSet/>
      <dgm:spPr/>
      <dgm:t>
        <a:bodyPr/>
        <a:lstStyle/>
        <a:p>
          <a:endParaRPr lang="en-US"/>
        </a:p>
      </dgm:t>
    </dgm:pt>
    <dgm:pt modelId="{D20D1152-4852-440D-A5AC-2F68937B45B0}" type="sibTrans" cxnId="{53CAF830-D243-40EB-8185-124567849391}">
      <dgm:prSet/>
      <dgm:spPr/>
      <dgm:t>
        <a:bodyPr/>
        <a:lstStyle/>
        <a:p>
          <a:endParaRPr lang="en-US"/>
        </a:p>
      </dgm:t>
    </dgm:pt>
    <dgm:pt modelId="{06238940-44EF-4101-B3BD-D0B6E5AEF65A}" type="pres">
      <dgm:prSet presAssocID="{9F49CF9A-2767-4CE7-B9B3-FA246672ADC0}" presName="Name0" presStyleCnt="0">
        <dgm:presLayoutVars>
          <dgm:dir/>
          <dgm:animLvl val="lvl"/>
          <dgm:resizeHandles val="exact"/>
        </dgm:presLayoutVars>
      </dgm:prSet>
      <dgm:spPr/>
    </dgm:pt>
    <dgm:pt modelId="{CC338D82-60A6-4B69-B0CD-967DECC0BB5A}" type="pres">
      <dgm:prSet presAssocID="{8D7364BD-441A-4548-9CBA-EB3B03114260}" presName="Name8" presStyleCnt="0"/>
      <dgm:spPr/>
    </dgm:pt>
    <dgm:pt modelId="{26D3370B-18F6-4C93-90CC-71A4CFEDB0C1}" type="pres">
      <dgm:prSet presAssocID="{8D7364BD-441A-4548-9CBA-EB3B03114260}" presName="level" presStyleLbl="node1" presStyleIdx="0" presStyleCnt="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97BD38-F107-47C4-9816-6D5175426820}" type="pres">
      <dgm:prSet presAssocID="{8D7364BD-441A-4548-9CBA-EB3B0311426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C131F3-B7CF-4ECB-88FA-3BEF1BD71420}" type="presOf" srcId="{8D7364BD-441A-4548-9CBA-EB3B03114260}" destId="{26D3370B-18F6-4C93-90CC-71A4CFEDB0C1}" srcOrd="0" destOrd="0" presId="urn:microsoft.com/office/officeart/2005/8/layout/pyramid1"/>
    <dgm:cxn modelId="{53CAF830-D243-40EB-8185-124567849391}" srcId="{9F49CF9A-2767-4CE7-B9B3-FA246672ADC0}" destId="{8D7364BD-441A-4548-9CBA-EB3B03114260}" srcOrd="0" destOrd="0" parTransId="{6D8C7F95-8CA7-4E9D-8BCB-AC6582FEC10B}" sibTransId="{D20D1152-4852-440D-A5AC-2F68937B45B0}"/>
    <dgm:cxn modelId="{ADF7F317-1E1A-4948-90FD-1C17601F389F}" type="presOf" srcId="{9F49CF9A-2767-4CE7-B9B3-FA246672ADC0}" destId="{06238940-44EF-4101-B3BD-D0B6E5AEF65A}" srcOrd="0" destOrd="0" presId="urn:microsoft.com/office/officeart/2005/8/layout/pyramid1"/>
    <dgm:cxn modelId="{A3459DC9-6183-4F4A-A741-C60233C11991}" type="presOf" srcId="{8D7364BD-441A-4548-9CBA-EB3B03114260}" destId="{4B97BD38-F107-47C4-9816-6D5175426820}" srcOrd="1" destOrd="0" presId="urn:microsoft.com/office/officeart/2005/8/layout/pyramid1"/>
    <dgm:cxn modelId="{4784786C-FD5A-4D5F-9222-A45508465259}" type="presParOf" srcId="{06238940-44EF-4101-B3BD-D0B6E5AEF65A}" destId="{CC338D82-60A6-4B69-B0CD-967DECC0BB5A}" srcOrd="0" destOrd="0" presId="urn:microsoft.com/office/officeart/2005/8/layout/pyramid1"/>
    <dgm:cxn modelId="{C2EBF951-5C22-4ED5-86F8-68E1DBA13B7C}" type="presParOf" srcId="{CC338D82-60A6-4B69-B0CD-967DECC0BB5A}" destId="{26D3370B-18F6-4C93-90CC-71A4CFEDB0C1}" srcOrd="0" destOrd="0" presId="urn:microsoft.com/office/officeart/2005/8/layout/pyramid1"/>
    <dgm:cxn modelId="{2B9C7825-55FD-4BFF-BAF4-B41BE282701D}" type="presParOf" srcId="{CC338D82-60A6-4B69-B0CD-967DECC0BB5A}" destId="{4B97BD38-F107-47C4-9816-6D5175426820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D3370B-18F6-4C93-90CC-71A4CFEDB0C1}">
      <dsp:nvSpPr>
        <dsp:cNvPr id="0" name=""/>
        <dsp:cNvSpPr/>
      </dsp:nvSpPr>
      <dsp:spPr>
        <a:xfrm>
          <a:off x="0" y="0"/>
          <a:ext cx="8093365" cy="5395577"/>
        </a:xfrm>
        <a:prstGeom prst="trapezoid">
          <a:avLst>
            <a:gd name="adj" fmla="val 7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/>
        </a:p>
      </dsp:txBody>
      <dsp:txXfrm>
        <a:off x="0" y="0"/>
        <a:ext cx="8093365" cy="53955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4C612D-ADF3-4481-8966-F57573848FA1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0508D1-693C-4FC0-8FB7-3B9A936F44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6093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497935"/>
            <a:ext cx="7940660" cy="610820"/>
          </a:xfrm>
          <a:effectLst>
            <a:outerShdw blurRad="50800" dist="38100" dir="2700000" algn="tl" rotWithShape="0">
              <a:prstClr val="black">
                <a:alpha val="71000"/>
              </a:prstClr>
            </a:outerShdw>
          </a:effectLst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566870"/>
            <a:ext cx="7940660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610820"/>
          </a:xfrm>
          <a:effectLst>
            <a:outerShdw blurRad="50800" dist="38100" dir="2700000" algn="tl" rotWithShape="0">
              <a:prstClr val="black">
                <a:alpha val="56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29600" cy="4123035"/>
          </a:xfrm>
        </p:spPr>
        <p:txBody>
          <a:bodyPr/>
          <a:lstStyle>
            <a:lvl1pPr>
              <a:defRPr sz="28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3311" y="374900"/>
            <a:ext cx="6719018" cy="868839"/>
          </a:xfrm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3312" y="1138425"/>
            <a:ext cx="6719018" cy="5039265"/>
          </a:xfrm>
        </p:spPr>
        <p:txBody>
          <a:bodyPr/>
          <a:lstStyle>
            <a:lvl1pPr>
              <a:defRPr sz="28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>
                <a:solidFill>
                  <a:schemeClr val="bg1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29600" cy="532180"/>
          </a:xfrm>
          <a:effectLst>
            <a:outerShdw blurRad="50800" dist="38100" dir="2700000" algn="tl" rotWithShape="0">
              <a:prstClr val="black">
                <a:alpha val="60000"/>
              </a:prstClr>
            </a:outerShdw>
          </a:effectLst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546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84518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546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84518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bg1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bg1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bg1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bg1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PANCASILA SEBAGAI SISTEM FILSAFAT</a:t>
            </a: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6260" y="1443835"/>
            <a:ext cx="855148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err="1">
                <a:solidFill>
                  <a:srgbClr val="FFFF00"/>
                </a:solidFill>
              </a:rPr>
              <a:t>Aliran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Materialisme</a:t>
            </a:r>
            <a:r>
              <a:rPr lang="en-US" sz="2800" b="1" dirty="0">
                <a:solidFill>
                  <a:schemeClr val="bg1"/>
                </a:solidFill>
              </a:rPr>
              <a:t>, </a:t>
            </a:r>
            <a:endParaRPr lang="en-US" sz="2800" b="1" dirty="0" smtClean="0">
              <a:solidFill>
                <a:schemeClr val="bg1"/>
              </a:solidFill>
            </a:endParaRPr>
          </a:p>
          <a:p>
            <a:pPr algn="just"/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r>
              <a:rPr lang="en-US" sz="2800" dirty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Aliran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ini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mengajarkan</a:t>
            </a:r>
            <a:r>
              <a:rPr lang="en-US" sz="2800" dirty="0">
                <a:solidFill>
                  <a:schemeClr val="bg1"/>
                </a:solidFill>
              </a:rPr>
              <a:t>  </a:t>
            </a:r>
            <a:r>
              <a:rPr lang="en-US" sz="2800" dirty="0" err="1">
                <a:solidFill>
                  <a:schemeClr val="bg1"/>
                </a:solidFill>
              </a:rPr>
              <a:t>bahwa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hakikat</a:t>
            </a:r>
            <a:r>
              <a:rPr lang="en-US" sz="2800" dirty="0">
                <a:solidFill>
                  <a:schemeClr val="bg1"/>
                </a:solidFill>
              </a:rPr>
              <a:t>  </a:t>
            </a:r>
            <a:r>
              <a:rPr lang="en-US" sz="2800" dirty="0" err="1">
                <a:solidFill>
                  <a:schemeClr val="bg1"/>
                </a:solidFill>
              </a:rPr>
              <a:t>realitas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kesemestaan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termasuk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mahluk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hidup</a:t>
            </a:r>
            <a:r>
              <a:rPr lang="en-US" sz="2800" dirty="0">
                <a:solidFill>
                  <a:schemeClr val="bg1"/>
                </a:solidFill>
              </a:rPr>
              <a:t> 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manusia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materi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endParaRPr lang="en-US" sz="2800" dirty="0">
              <a:solidFill>
                <a:schemeClr val="bg1"/>
              </a:solidFill>
            </a:endParaRP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Semua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realitas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itu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ditentukan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oleh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materi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misalnya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benda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ekonomi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makanan</a:t>
            </a:r>
            <a:r>
              <a:rPr lang="en-US" sz="2800" dirty="0">
                <a:solidFill>
                  <a:schemeClr val="bg1"/>
                </a:solidFill>
              </a:rPr>
              <a:t>)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terikat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pada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hukum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alam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yaitu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hukum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sebab-akibat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hukum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kausalitas</a:t>
            </a:r>
            <a:r>
              <a:rPr lang="en-US" sz="2800" dirty="0">
                <a:solidFill>
                  <a:schemeClr val="bg1"/>
                </a:solidFill>
              </a:rPr>
              <a:t>) yang </a:t>
            </a:r>
            <a:r>
              <a:rPr lang="en-US" sz="2800" dirty="0" err="1">
                <a:solidFill>
                  <a:schemeClr val="bg1"/>
                </a:solidFill>
              </a:rPr>
              <a:t>bersifat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objektif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131240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6260" y="1443835"/>
            <a:ext cx="85514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>
                <a:solidFill>
                  <a:srgbClr val="FFFF00"/>
                </a:solidFill>
              </a:rPr>
              <a:t>Aliran</a:t>
            </a:r>
            <a:r>
              <a:rPr lang="en-US" sz="2800" b="1" dirty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Idealisme</a:t>
            </a:r>
            <a:r>
              <a:rPr lang="en-US" sz="2800" b="1" dirty="0" smtClean="0">
                <a:solidFill>
                  <a:srgbClr val="FFFF00"/>
                </a:solidFill>
              </a:rPr>
              <a:t>/</a:t>
            </a:r>
            <a:r>
              <a:rPr lang="en-US" sz="2800" b="1" dirty="0" err="1" smtClean="0">
                <a:solidFill>
                  <a:srgbClr val="FFFF00"/>
                </a:solidFill>
              </a:rPr>
              <a:t>Spiritualisme</a:t>
            </a:r>
            <a:endParaRPr lang="en-US" sz="2800" b="1" dirty="0" smtClean="0">
              <a:solidFill>
                <a:srgbClr val="FFFF00"/>
              </a:solidFill>
            </a:endParaRPr>
          </a:p>
          <a:p>
            <a:endParaRPr lang="en-US" sz="2800" dirty="0">
              <a:solidFill>
                <a:schemeClr val="bg1"/>
              </a:solidFill>
            </a:endParaRP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Aliran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ini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mengajarkan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bahwa</a:t>
            </a:r>
            <a:r>
              <a:rPr lang="en-US" sz="2800" dirty="0">
                <a:solidFill>
                  <a:schemeClr val="bg1"/>
                </a:solidFill>
              </a:rPr>
              <a:t> ide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 spirit </a:t>
            </a:r>
            <a:r>
              <a:rPr lang="en-US" sz="2800" dirty="0" err="1">
                <a:solidFill>
                  <a:schemeClr val="bg1"/>
                </a:solidFill>
              </a:rPr>
              <a:t>manusia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menentukan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hidup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pengertian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manusia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r>
              <a:rPr lang="en-US" sz="2800" dirty="0">
                <a:solidFill>
                  <a:schemeClr val="bg1"/>
                </a:solidFill>
              </a:rPr>
              <a:t>	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r>
              <a:rPr lang="en-US" sz="2800" dirty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Jadi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hakikat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diri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kenyataan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kesemestaan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akal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budi</a:t>
            </a:r>
            <a:r>
              <a:rPr lang="en-US" sz="2800" dirty="0">
                <a:solidFill>
                  <a:schemeClr val="bg1"/>
                </a:solidFill>
              </a:rPr>
              <a:t> (ide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spirit) </a:t>
            </a:r>
          </a:p>
        </p:txBody>
      </p:sp>
    </p:spTree>
    <p:extLst>
      <p:ext uri="{BB962C8B-B14F-4D97-AF65-F5344CB8AC3E}">
        <p14:creationId xmlns:p14="http://schemas.microsoft.com/office/powerpoint/2010/main" xmlns="" val="323441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3555" y="1291130"/>
            <a:ext cx="8704185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>
                <a:solidFill>
                  <a:srgbClr val="FFFF00"/>
                </a:solidFill>
                <a:latin typeface="+mj-lt"/>
              </a:rPr>
              <a:t>Aliran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</a:rPr>
              <a:t> </a:t>
            </a:r>
            <a:r>
              <a:rPr lang="en-US" sz="2800" b="1" dirty="0" err="1">
                <a:solidFill>
                  <a:srgbClr val="FFFF00"/>
                </a:solidFill>
                <a:latin typeface="+mj-lt"/>
              </a:rPr>
              <a:t>Realisme</a:t>
            </a:r>
            <a:r>
              <a:rPr lang="en-US" sz="2800" b="1" dirty="0" smtClean="0">
                <a:solidFill>
                  <a:srgbClr val="FFFF00"/>
                </a:solidFill>
                <a:latin typeface="+mj-lt"/>
              </a:rPr>
              <a:t>,</a:t>
            </a:r>
          </a:p>
          <a:p>
            <a:r>
              <a:rPr lang="en-US" sz="2800" dirty="0" smtClean="0">
                <a:solidFill>
                  <a:schemeClr val="bg1"/>
                </a:solidFill>
              </a:rPr>
              <a:t> </a:t>
            </a: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Realitas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kesemestaan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terutama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kehidupan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bukanlah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benda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materi</a:t>
            </a:r>
            <a:r>
              <a:rPr lang="en-US" sz="2800" dirty="0">
                <a:solidFill>
                  <a:schemeClr val="bg1"/>
                </a:solidFill>
              </a:rPr>
              <a:t>) </a:t>
            </a:r>
            <a:r>
              <a:rPr lang="en-US" sz="2800" dirty="0" err="1">
                <a:solidFill>
                  <a:schemeClr val="bg1"/>
                </a:solidFill>
              </a:rPr>
              <a:t>semata-mata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Realitas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adalah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panduan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benda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materi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jasmaniah</a:t>
            </a:r>
            <a:r>
              <a:rPr lang="en-US" sz="2800" dirty="0">
                <a:solidFill>
                  <a:schemeClr val="bg1"/>
                </a:solidFill>
              </a:rPr>
              <a:t>) </a:t>
            </a:r>
            <a:r>
              <a:rPr lang="en-US" sz="2800" dirty="0" err="1">
                <a:solidFill>
                  <a:schemeClr val="bg1"/>
                </a:solidFill>
              </a:rPr>
              <a:t>dengan</a:t>
            </a:r>
            <a:r>
              <a:rPr lang="en-US" sz="2800" dirty="0">
                <a:solidFill>
                  <a:schemeClr val="bg1"/>
                </a:solidFill>
              </a:rPr>
              <a:t> yang non </a:t>
            </a:r>
            <a:r>
              <a:rPr lang="en-US" sz="2800" dirty="0" err="1">
                <a:solidFill>
                  <a:schemeClr val="bg1"/>
                </a:solidFill>
              </a:rPr>
              <a:t>materi</a:t>
            </a:r>
            <a:r>
              <a:rPr lang="en-US" sz="2800" dirty="0">
                <a:solidFill>
                  <a:schemeClr val="bg1"/>
                </a:solidFill>
              </a:rPr>
              <a:t> (spiritual, </a:t>
            </a:r>
            <a:r>
              <a:rPr lang="en-US" sz="2800" dirty="0" err="1">
                <a:solidFill>
                  <a:schemeClr val="bg1"/>
                </a:solidFill>
              </a:rPr>
              <a:t>jiwa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rohaniah</a:t>
            </a:r>
            <a:r>
              <a:rPr lang="en-US" sz="2800" dirty="0">
                <a:solidFill>
                  <a:schemeClr val="bg1"/>
                </a:solidFill>
              </a:rPr>
              <a:t>). </a:t>
            </a:r>
            <a:r>
              <a:rPr lang="en-US" sz="2800" dirty="0" err="1" smtClean="0">
                <a:solidFill>
                  <a:schemeClr val="bg1"/>
                </a:solidFill>
              </a:rPr>
              <a:t>Jadi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menurut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aliran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ini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realitas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merupakan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sintesis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antara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jasmaniah-rohaniah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materi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nonmateri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12091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3555" y="1443835"/>
            <a:ext cx="678397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dirty="0">
                <a:solidFill>
                  <a:srgbClr val="FFFF00"/>
                </a:solidFill>
                <a:latin typeface="+mj-lt"/>
              </a:rPr>
              <a:t> PANCASILA SEBAGAI SISTEM FILSAFAT </a:t>
            </a:r>
          </a:p>
        </p:txBody>
      </p:sp>
      <p:sp>
        <p:nvSpPr>
          <p:cNvPr id="8" name="Rectangle 7"/>
          <p:cNvSpPr/>
          <p:nvPr/>
        </p:nvSpPr>
        <p:spPr>
          <a:xfrm>
            <a:off x="296260" y="2207360"/>
            <a:ext cx="85514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800" dirty="0" smtClean="0">
                <a:solidFill>
                  <a:schemeClr val="bg1"/>
                </a:solidFill>
              </a:rPr>
              <a:t>1. Pancasila </a:t>
            </a:r>
            <a:r>
              <a:rPr lang="it-IT" sz="2800" dirty="0">
                <a:solidFill>
                  <a:schemeClr val="bg1"/>
                </a:solidFill>
              </a:rPr>
              <a:t>Sebagai </a:t>
            </a:r>
            <a:r>
              <a:rPr lang="it-IT" sz="2800" dirty="0" smtClean="0">
                <a:solidFill>
                  <a:schemeClr val="bg1"/>
                </a:solidFill>
              </a:rPr>
              <a:t> Jati Diri </a:t>
            </a:r>
            <a:r>
              <a:rPr lang="it-IT" sz="2800" dirty="0">
                <a:solidFill>
                  <a:schemeClr val="bg1"/>
                </a:solidFill>
              </a:rPr>
              <a:t>Bangsa </a:t>
            </a:r>
            <a:r>
              <a:rPr lang="it-IT" sz="2800" dirty="0" smtClean="0">
                <a:solidFill>
                  <a:schemeClr val="bg1"/>
                </a:solidFill>
              </a:rPr>
              <a:t>Indonesia</a:t>
            </a:r>
          </a:p>
          <a:p>
            <a:endParaRPr lang="it-IT" sz="2800" dirty="0">
              <a:solidFill>
                <a:schemeClr val="bg1"/>
              </a:solidFill>
            </a:endParaRPr>
          </a:p>
          <a:p>
            <a:pPr marL="457200" indent="-457200">
              <a:buFontTx/>
              <a:buChar char="-"/>
            </a:pPr>
            <a:r>
              <a:rPr lang="it-IT" sz="2800" dirty="0" smtClean="0">
                <a:solidFill>
                  <a:schemeClr val="bg1"/>
                </a:solidFill>
              </a:rPr>
              <a:t>Kausa Materialisme</a:t>
            </a:r>
          </a:p>
          <a:p>
            <a:pPr marL="457200" indent="-457200">
              <a:buFontTx/>
              <a:buChar char="-"/>
            </a:pPr>
            <a:endParaRPr lang="it-IT" sz="2800" dirty="0" smtClean="0">
              <a:solidFill>
                <a:schemeClr val="bg1"/>
              </a:solidFill>
            </a:endParaRPr>
          </a:p>
          <a:p>
            <a:pPr algn="just"/>
            <a:r>
              <a:rPr lang="it-IT" sz="2800" dirty="0">
                <a:solidFill>
                  <a:schemeClr val="bg1"/>
                </a:solidFill>
              </a:rPr>
              <a:t>	</a:t>
            </a:r>
            <a:r>
              <a:rPr lang="it-IT" sz="2800" i="1" dirty="0" smtClean="0">
                <a:solidFill>
                  <a:schemeClr val="bg1"/>
                </a:solidFill>
              </a:rPr>
              <a:t>Nilai-nilai </a:t>
            </a:r>
            <a:r>
              <a:rPr lang="it-IT" sz="2800" i="1" dirty="0">
                <a:solidFill>
                  <a:schemeClr val="bg1"/>
                </a:solidFill>
              </a:rPr>
              <a:t>dalam Pancasila sudah ada dan hidup sejak jaman dulu yang tercermin dalam kehidupan sehari-hari.   </a:t>
            </a:r>
            <a:endParaRPr lang="en-US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2274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6260" y="1443835"/>
            <a:ext cx="8704185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 startAt="2"/>
            </a:pPr>
            <a:r>
              <a:rPr lang="fi-FI" sz="2800" dirty="0" smtClean="0">
                <a:solidFill>
                  <a:schemeClr val="bg1"/>
                </a:solidFill>
              </a:rPr>
              <a:t>Rumusan </a:t>
            </a:r>
            <a:r>
              <a:rPr lang="fi-FI" sz="2800" dirty="0">
                <a:solidFill>
                  <a:schemeClr val="bg1"/>
                </a:solidFill>
              </a:rPr>
              <a:t>Kesatuan Sila-Sila Pancasila Sebagai Suatu </a:t>
            </a:r>
            <a:r>
              <a:rPr lang="fi-FI" sz="2800" dirty="0" smtClean="0">
                <a:solidFill>
                  <a:schemeClr val="bg1"/>
                </a:solidFill>
              </a:rPr>
              <a:t>Sistem.</a:t>
            </a:r>
          </a:p>
          <a:p>
            <a:pPr marL="514350" indent="-514350">
              <a:buAutoNum type="arabicPeriod" startAt="2"/>
            </a:pPr>
            <a:endParaRPr lang="fi-FI" sz="2800" dirty="0">
              <a:solidFill>
                <a:schemeClr val="bg1"/>
              </a:solidFill>
            </a:endParaRP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i="1" dirty="0" err="1" smtClean="0">
                <a:solidFill>
                  <a:schemeClr val="bg1"/>
                </a:solidFill>
              </a:rPr>
              <a:t>Sistem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adalah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suatu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kesatuan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bagian-bagian</a:t>
            </a:r>
            <a:r>
              <a:rPr lang="en-US" sz="2800" i="1" dirty="0">
                <a:solidFill>
                  <a:schemeClr val="bg1"/>
                </a:solidFill>
              </a:rPr>
              <a:t> yang </a:t>
            </a:r>
            <a:r>
              <a:rPr lang="en-US" sz="2800" i="1" dirty="0" err="1">
                <a:solidFill>
                  <a:schemeClr val="bg1"/>
                </a:solidFill>
              </a:rPr>
              <a:t>saling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berhubungan</a:t>
            </a:r>
            <a:r>
              <a:rPr lang="en-US" sz="2800" i="1" dirty="0">
                <a:solidFill>
                  <a:schemeClr val="bg1"/>
                </a:solidFill>
              </a:rPr>
              <a:t>, </a:t>
            </a:r>
            <a:r>
              <a:rPr lang="en-US" sz="2800" i="1" dirty="0" err="1">
                <a:solidFill>
                  <a:schemeClr val="bg1"/>
                </a:solidFill>
              </a:rPr>
              <a:t>saling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bekerjasama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untuk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satu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tujuan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tertentu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dan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secara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keseluruhan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merupakan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suatu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kesatuan</a:t>
            </a:r>
            <a:r>
              <a:rPr lang="en-US" sz="2800" i="1" dirty="0">
                <a:solidFill>
                  <a:schemeClr val="bg1"/>
                </a:solidFill>
              </a:rPr>
              <a:t> yang </a:t>
            </a:r>
            <a:r>
              <a:rPr lang="en-US" sz="2800" i="1" dirty="0" err="1">
                <a:solidFill>
                  <a:schemeClr val="bg1"/>
                </a:solidFill>
              </a:rPr>
              <a:t>utuh</a:t>
            </a:r>
            <a:endParaRPr lang="en-US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1486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6260" y="1596540"/>
            <a:ext cx="855148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>
                <a:solidFill>
                  <a:schemeClr val="bg1"/>
                </a:solidFill>
              </a:rPr>
              <a:t>Ciri-ciri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Sistem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sebagai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berikut</a:t>
            </a:r>
            <a:r>
              <a:rPr lang="en-US" sz="2800" dirty="0">
                <a:solidFill>
                  <a:schemeClr val="bg1"/>
                </a:solidFill>
              </a:rPr>
              <a:t> : </a:t>
            </a:r>
            <a:endParaRPr lang="en-US" sz="2800" dirty="0" smtClean="0">
              <a:solidFill>
                <a:schemeClr val="bg1"/>
              </a:solidFill>
            </a:endParaRPr>
          </a:p>
          <a:p>
            <a:endParaRPr lang="en-US" sz="2800" dirty="0" smtClean="0">
              <a:solidFill>
                <a:schemeClr val="bg1"/>
              </a:solidFill>
            </a:endParaRPr>
          </a:p>
          <a:p>
            <a:pPr marL="514350" indent="-514350">
              <a:buAutoNum type="alphaLcPeriod"/>
            </a:pPr>
            <a:r>
              <a:rPr lang="en-US" sz="2800" dirty="0" err="1">
                <a:solidFill>
                  <a:schemeClr val="bg1"/>
                </a:solidFill>
              </a:rPr>
              <a:t>S</a:t>
            </a:r>
            <a:r>
              <a:rPr lang="en-US" sz="2800" dirty="0" err="1" smtClean="0">
                <a:solidFill>
                  <a:schemeClr val="bg1"/>
                </a:solidFill>
              </a:rPr>
              <a:t>uatu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kesatuan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bagian-bagian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514350" indent="-514350">
              <a:buAutoNum type="alphaLcPeriod"/>
            </a:pPr>
            <a:r>
              <a:rPr lang="en-US" sz="2800" dirty="0" err="1">
                <a:solidFill>
                  <a:schemeClr val="bg1"/>
                </a:solidFill>
              </a:rPr>
              <a:t>B</a:t>
            </a:r>
            <a:r>
              <a:rPr lang="en-US" sz="2800" dirty="0" err="1" smtClean="0">
                <a:solidFill>
                  <a:schemeClr val="bg1"/>
                </a:solidFill>
              </a:rPr>
              <a:t>agian-bagian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tersebut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mempunyai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fungsi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sendiri-sendiri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514350" indent="-514350">
              <a:buAutoNum type="alphaLcPeriod"/>
            </a:pPr>
            <a:r>
              <a:rPr lang="en-US" sz="2800" dirty="0" err="1">
                <a:solidFill>
                  <a:schemeClr val="bg1"/>
                </a:solidFill>
              </a:rPr>
              <a:t>S</a:t>
            </a:r>
            <a:r>
              <a:rPr lang="en-US" sz="2800" dirty="0" err="1" smtClean="0">
                <a:solidFill>
                  <a:schemeClr val="bg1"/>
                </a:solidFill>
              </a:rPr>
              <a:t>aling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berhubungan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saling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ketergantungan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514350" indent="-514350">
              <a:buAutoNum type="alphaLcPeriod"/>
            </a:pPr>
            <a:r>
              <a:rPr lang="en-US" sz="2800" dirty="0" err="1">
                <a:solidFill>
                  <a:schemeClr val="bg1"/>
                </a:solidFill>
              </a:rPr>
              <a:t>K</a:t>
            </a:r>
            <a:r>
              <a:rPr lang="en-US" sz="2800" dirty="0" err="1" smtClean="0">
                <a:solidFill>
                  <a:schemeClr val="bg1"/>
                </a:solidFill>
              </a:rPr>
              <a:t>esemuanya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dimaksudkan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untuk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mencapai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suatu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tujuan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bersama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tujuan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sistem</a:t>
            </a:r>
            <a:r>
              <a:rPr lang="en-US" sz="2800" dirty="0">
                <a:solidFill>
                  <a:schemeClr val="bg1"/>
                </a:solidFill>
              </a:rPr>
              <a:t>) 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514350" indent="-514350">
              <a:buAutoNum type="alphaLcPeriod"/>
            </a:pPr>
            <a:r>
              <a:rPr lang="en-US" sz="2800" dirty="0" err="1" smtClean="0">
                <a:solidFill>
                  <a:schemeClr val="bg1"/>
                </a:solidFill>
              </a:rPr>
              <a:t>Terjadi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dalam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suatu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lingkungan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kompleks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1496" y="5792932"/>
            <a:ext cx="696100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i="1" dirty="0" smtClean="0">
                <a:solidFill>
                  <a:srgbClr val="FFFF00"/>
                </a:solidFill>
              </a:rPr>
              <a:t>BAGAIMANA DENGAN PANCASILA??</a:t>
            </a:r>
            <a:endParaRPr lang="en-US" sz="3600" i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594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6260" y="1291130"/>
            <a:ext cx="85514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arabicPeriod" startAt="3"/>
            </a:pPr>
            <a:r>
              <a:rPr lang="fi-FI" sz="2800" dirty="0" smtClean="0">
                <a:solidFill>
                  <a:schemeClr val="bg1"/>
                </a:solidFill>
              </a:rPr>
              <a:t>Susunan </a:t>
            </a:r>
            <a:r>
              <a:rPr lang="fi-FI" sz="2800" dirty="0">
                <a:solidFill>
                  <a:schemeClr val="bg1"/>
                </a:solidFill>
              </a:rPr>
              <a:t>Kesatuan Sila-Sila Pancasila Yang Bersifat  </a:t>
            </a:r>
            <a:r>
              <a:rPr lang="fi-FI" sz="2800" dirty="0" smtClean="0">
                <a:solidFill>
                  <a:schemeClr val="bg1"/>
                </a:solidFill>
              </a:rPr>
              <a:t>Organis.</a:t>
            </a:r>
          </a:p>
          <a:p>
            <a:pPr marL="514350" indent="-514350">
              <a:buAutoNum type="arabicPeriod" startAt="3"/>
            </a:pPr>
            <a:endParaRPr lang="fi-FI" sz="2800" dirty="0">
              <a:solidFill>
                <a:schemeClr val="bg1"/>
              </a:solidFill>
            </a:endParaRP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Isi </a:t>
            </a:r>
            <a:r>
              <a:rPr lang="en-US" sz="2800" dirty="0" err="1">
                <a:solidFill>
                  <a:schemeClr val="bg1"/>
                </a:solidFill>
              </a:rPr>
              <a:t>sila-sila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Pancasila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pada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hakikatnya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merupakan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suatu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kesatuan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peradaban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dalam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arti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setiap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merupakan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unsur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bagian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mutlak</a:t>
            </a:r>
            <a:r>
              <a:rPr lang="en-US" sz="2800" dirty="0">
                <a:solidFill>
                  <a:schemeClr val="bg1"/>
                </a:solidFill>
              </a:rPr>
              <a:t>) </a:t>
            </a:r>
            <a:r>
              <a:rPr lang="en-US" sz="2800" dirty="0" err="1">
                <a:solidFill>
                  <a:schemeClr val="bg1"/>
                </a:solidFill>
              </a:rPr>
              <a:t>dari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kesatuan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</a:rPr>
              <a:t>Pancasila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endParaRPr lang="en-US" sz="2800" dirty="0">
              <a:solidFill>
                <a:schemeClr val="bg1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en-US" sz="2800" dirty="0" err="1" smtClean="0">
                <a:solidFill>
                  <a:schemeClr val="bg1"/>
                </a:solidFill>
              </a:rPr>
              <a:t>Setiap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tidak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dapat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berdiri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sendiri-sendiri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terlepas</a:t>
            </a:r>
            <a:r>
              <a:rPr lang="en-US" sz="2800" dirty="0">
                <a:solidFill>
                  <a:schemeClr val="bg1"/>
                </a:solidFill>
              </a:rPr>
              <a:t>  </a:t>
            </a:r>
            <a:r>
              <a:rPr lang="en-US" sz="2800" dirty="0" err="1">
                <a:solidFill>
                  <a:schemeClr val="bg1"/>
                </a:solidFill>
              </a:rPr>
              <a:t>dari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sila-sila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lainnya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457200" indent="-457200" algn="just">
              <a:buFontTx/>
              <a:buChar char="-"/>
            </a:pPr>
            <a:r>
              <a:rPr lang="en-US" sz="2800" dirty="0" smtClean="0">
                <a:solidFill>
                  <a:schemeClr val="bg1"/>
                </a:solidFill>
              </a:rPr>
              <a:t>Di </a:t>
            </a:r>
            <a:r>
              <a:rPr lang="en-US" sz="2800" dirty="0" err="1" smtClean="0">
                <a:solidFill>
                  <a:schemeClr val="bg1"/>
                </a:solidFill>
              </a:rPr>
              <a:t>antara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satu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lainnya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tidak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saling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bertentangan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56077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6260" y="1291130"/>
            <a:ext cx="85514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>
              <a:buAutoNum type="arabicPeriod" startAt="4"/>
            </a:pPr>
            <a:r>
              <a:rPr lang="en-US" sz="2800" dirty="0" err="1" smtClean="0">
                <a:solidFill>
                  <a:schemeClr val="bg1"/>
                </a:solidFill>
              </a:rPr>
              <a:t>Susunan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Kesatuan</a:t>
            </a:r>
            <a:r>
              <a:rPr lang="en-US" sz="2800" dirty="0">
                <a:solidFill>
                  <a:schemeClr val="bg1"/>
                </a:solidFill>
              </a:rPr>
              <a:t>  Yang </a:t>
            </a:r>
            <a:r>
              <a:rPr lang="en-US" sz="2800" dirty="0" err="1">
                <a:solidFill>
                  <a:schemeClr val="bg1"/>
                </a:solidFill>
              </a:rPr>
              <a:t>Bersifat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Hirarkhis</a:t>
            </a:r>
            <a:r>
              <a:rPr lang="en-US" sz="2800" dirty="0">
                <a:solidFill>
                  <a:schemeClr val="bg1"/>
                </a:solidFill>
              </a:rPr>
              <a:t> Dan </a:t>
            </a:r>
            <a:r>
              <a:rPr lang="en-US" sz="2800" dirty="0" err="1">
                <a:solidFill>
                  <a:schemeClr val="bg1"/>
                </a:solidFill>
              </a:rPr>
              <a:t>Berbentuk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Piramidal</a:t>
            </a:r>
            <a:r>
              <a:rPr lang="en-US" sz="2800" dirty="0" smtClean="0">
                <a:solidFill>
                  <a:schemeClr val="bg1"/>
                </a:solidFill>
              </a:rPr>
              <a:t>.</a:t>
            </a:r>
          </a:p>
          <a:p>
            <a:pPr marL="514350" indent="-514350" algn="just">
              <a:buAutoNum type="arabicPeriod" startAt="4"/>
            </a:pPr>
            <a:endParaRPr lang="en-US" sz="2800" dirty="0">
              <a:solidFill>
                <a:schemeClr val="bg1"/>
              </a:solidFill>
            </a:endParaRPr>
          </a:p>
          <a:p>
            <a:pPr algn="just"/>
            <a:r>
              <a:rPr lang="en-US" sz="2800" dirty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Susunan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sila-sila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Pancasila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menunjukkan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suatu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rangkaian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tingkatan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luas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isi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sifatnya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dari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sebelumnya</a:t>
            </a:r>
            <a:r>
              <a:rPr lang="en-US" sz="2800" dirty="0">
                <a:solidFill>
                  <a:schemeClr val="bg1"/>
                </a:solidFill>
              </a:rPr>
              <a:t>  </a:t>
            </a:r>
            <a:r>
              <a:rPr lang="en-US" sz="2800" dirty="0" err="1">
                <a:solidFill>
                  <a:schemeClr val="bg1"/>
                </a:solidFill>
              </a:rPr>
              <a:t>atau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diatasnya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endParaRPr lang="en-US" sz="2800" dirty="0">
              <a:solidFill>
                <a:schemeClr val="bg1"/>
              </a:solidFill>
            </a:endParaRP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Dengan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demikian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dasar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susunan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sila-sila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Pancasila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mempunyai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ikatan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kuat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pada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setiap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silanya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sehingga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secara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keseluruhan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Pancasila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merupakan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suatu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keseluruhan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bulat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265317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xmlns="" val="3172460681"/>
              </p:ext>
            </p:extLst>
          </p:nvPr>
        </p:nvGraphicFramePr>
        <p:xfrm>
          <a:off x="601670" y="1138425"/>
          <a:ext cx="8093365" cy="53955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3655770" y="2360065"/>
            <a:ext cx="183246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892245" y="3429000"/>
            <a:ext cx="335951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128720" y="4497935"/>
            <a:ext cx="503926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365195" y="5566870"/>
            <a:ext cx="656631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419295" y="153143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1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458706" y="2512770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2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419295" y="3546194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3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458706" y="4650640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4</a:t>
            </a:r>
            <a:endParaRPr lang="en-US" sz="3600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439000" y="5616458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5</a:t>
            </a:r>
            <a:endParaRPr lang="en-US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9261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6260" y="1291130"/>
            <a:ext cx="85514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66725" indent="-466725"/>
            <a:r>
              <a:rPr lang="en-US" sz="2800" dirty="0">
                <a:solidFill>
                  <a:schemeClr val="bg1"/>
                </a:solidFill>
              </a:rPr>
              <a:t>5. </a:t>
            </a:r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Rumusan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Hubungan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Kesatuan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Sila-Sila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Pancasila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Saling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Mengisi</a:t>
            </a:r>
            <a:r>
              <a:rPr lang="en-US" sz="2800" dirty="0">
                <a:solidFill>
                  <a:schemeClr val="bg1"/>
                </a:solidFill>
              </a:rPr>
              <a:t> Dan </a:t>
            </a:r>
            <a:r>
              <a:rPr lang="en-US" sz="2800" dirty="0" err="1">
                <a:solidFill>
                  <a:schemeClr val="bg1"/>
                </a:solidFill>
              </a:rPr>
              <a:t>Saling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Mengkualifikasi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43555" y="2502120"/>
            <a:ext cx="870418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Setiap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terkandung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nilai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keempat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lainnya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dengan</a:t>
            </a:r>
            <a:r>
              <a:rPr lang="en-US" sz="2800" dirty="0">
                <a:solidFill>
                  <a:schemeClr val="bg1"/>
                </a:solidFill>
              </a:rPr>
              <a:t> kata lain, </a:t>
            </a:r>
            <a:r>
              <a:rPr lang="en-US" sz="2800" dirty="0" err="1">
                <a:solidFill>
                  <a:schemeClr val="bg1"/>
                </a:solidFill>
              </a:rPr>
              <a:t>dalam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setiap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Pancasila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senantiasa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dikualifikasi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oleh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keempat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lainnya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19407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PENGERTIAN </a:t>
            </a:r>
            <a:r>
              <a:rPr lang="en-US" b="1" dirty="0" smtClean="0"/>
              <a:t>FILSAFAT</a:t>
            </a:r>
          </a:p>
          <a:p>
            <a:r>
              <a:rPr lang="en-US" b="1" dirty="0"/>
              <a:t>PANCASILA SEBAGAI </a:t>
            </a:r>
            <a:r>
              <a:rPr lang="en-US" b="1" dirty="0" smtClean="0"/>
              <a:t>SISTEM</a:t>
            </a:r>
          </a:p>
          <a:p>
            <a:r>
              <a:rPr lang="fi-FI" b="1" dirty="0"/>
              <a:t>KESATUAN SILA-SILA PANCASILA SEBAGAI SUATU </a:t>
            </a:r>
            <a:r>
              <a:rPr lang="fi-FI" b="1" dirty="0" smtClean="0"/>
              <a:t>SISTEM </a:t>
            </a:r>
            <a:r>
              <a:rPr lang="en-US" b="1" dirty="0" smtClean="0"/>
              <a:t>FILSAFAT</a:t>
            </a:r>
          </a:p>
          <a:p>
            <a:r>
              <a:rPr lang="en-US" b="1" dirty="0"/>
              <a:t>NILAI-NILAI PANCASILA MENJADI DASAR DAN </a:t>
            </a:r>
            <a:r>
              <a:rPr lang="en-US" b="1" dirty="0" smtClean="0"/>
              <a:t>ARAH KESEIMBANGAN </a:t>
            </a:r>
            <a:r>
              <a:rPr lang="en-US" b="1" dirty="0"/>
              <a:t>ANTARA HAK DAN KEWAJIBAN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3555" y="1443835"/>
            <a:ext cx="870418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i-FI" sz="3200" dirty="0">
                <a:solidFill>
                  <a:srgbClr val="FFFF00"/>
                </a:solidFill>
              </a:rPr>
              <a:t>KESATUAN SILA-SILA PANCASILA SEBAGAI  SUATU SISTEM FILSAFAT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96260" y="2735865"/>
            <a:ext cx="304237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1. </a:t>
            </a:r>
            <a:r>
              <a:rPr lang="en-US" sz="2800" b="1" dirty="0" err="1">
                <a:solidFill>
                  <a:schemeClr val="bg1"/>
                </a:solidFill>
              </a:rPr>
              <a:t>Aspek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Ontologis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Rectangle 8"/>
          <p:cNvSpPr/>
          <p:nvPr/>
        </p:nvSpPr>
        <p:spPr>
          <a:xfrm>
            <a:off x="601670" y="3581705"/>
            <a:ext cx="824607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Ontologi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adalah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bidang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filsafat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menyelidiki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makna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ada</a:t>
            </a:r>
            <a:r>
              <a:rPr lang="en-US" sz="2800" dirty="0">
                <a:solidFill>
                  <a:schemeClr val="bg1"/>
                </a:solidFill>
              </a:rPr>
              <a:t> (</a:t>
            </a:r>
            <a:r>
              <a:rPr lang="en-US" sz="2800" dirty="0" err="1">
                <a:solidFill>
                  <a:schemeClr val="bg1"/>
                </a:solidFill>
              </a:rPr>
              <a:t>eksistensi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keberadaan</a:t>
            </a:r>
            <a:r>
              <a:rPr lang="en-US" sz="2800" dirty="0">
                <a:solidFill>
                  <a:schemeClr val="bg1"/>
                </a:solidFill>
              </a:rPr>
              <a:t>), </a:t>
            </a:r>
            <a:r>
              <a:rPr lang="en-US" sz="2800" dirty="0" err="1">
                <a:solidFill>
                  <a:schemeClr val="bg1"/>
                </a:solidFill>
              </a:rPr>
              <a:t>sumber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ada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jenis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ada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hakikat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ada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termasuk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ada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alam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manusia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metafisika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kesemestaan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atau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kosmologi</a:t>
            </a:r>
            <a:r>
              <a:rPr lang="en-US" sz="28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64666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66377" y="1596540"/>
            <a:ext cx="839877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Dasar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ontologi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Pancasila</a:t>
            </a:r>
            <a:r>
              <a:rPr lang="en-US" sz="2800" dirty="0">
                <a:solidFill>
                  <a:schemeClr val="bg1"/>
                </a:solidFill>
              </a:rPr>
              <a:t>  </a:t>
            </a:r>
            <a:r>
              <a:rPr lang="en-US" sz="2800" dirty="0" err="1">
                <a:solidFill>
                  <a:schemeClr val="bg1"/>
                </a:solidFill>
              </a:rPr>
              <a:t>adalah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manusia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memiliki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hakikat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mutlak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monopluralis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oleh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karenanya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disebut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juga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sebagai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dasar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antropologis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7273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6260" y="1596540"/>
            <a:ext cx="34528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2. </a:t>
            </a:r>
            <a:r>
              <a:rPr lang="en-US" sz="2800" b="1" dirty="0" err="1">
                <a:solidFill>
                  <a:schemeClr val="bg1"/>
                </a:solidFill>
              </a:rPr>
              <a:t>Aspek</a:t>
            </a:r>
            <a:r>
              <a:rPr lang="en-US" sz="2800" b="1" dirty="0">
                <a:solidFill>
                  <a:schemeClr val="bg1"/>
                </a:solidFill>
              </a:rPr>
              <a:t> </a:t>
            </a:r>
            <a:r>
              <a:rPr lang="en-US" sz="2800" b="1" dirty="0" err="1">
                <a:solidFill>
                  <a:schemeClr val="bg1"/>
                </a:solidFill>
              </a:rPr>
              <a:t>Epistemologi</a:t>
            </a: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08010" y="2207360"/>
            <a:ext cx="853973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Epistemologi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adalah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bidang</a:t>
            </a:r>
            <a:r>
              <a:rPr lang="en-US" sz="2800" dirty="0">
                <a:solidFill>
                  <a:schemeClr val="bg1"/>
                </a:solidFill>
              </a:rPr>
              <a:t>/</a:t>
            </a:r>
            <a:r>
              <a:rPr lang="en-US" sz="2800" dirty="0" err="1">
                <a:solidFill>
                  <a:schemeClr val="bg1"/>
                </a:solidFill>
              </a:rPr>
              <a:t>cabang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filsafat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menyelidiki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asal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syarat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susunan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metode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validitas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ilmu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pengetahuan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endParaRPr lang="en-US" sz="2800" dirty="0">
              <a:solidFill>
                <a:schemeClr val="bg1"/>
              </a:solidFill>
            </a:endParaRPr>
          </a:p>
          <a:p>
            <a:pPr algn="just"/>
            <a:r>
              <a:rPr lang="pt-BR" sz="2800" dirty="0" smtClean="0">
                <a:solidFill>
                  <a:schemeClr val="bg1"/>
                </a:solidFill>
              </a:rPr>
              <a:t>	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4583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3555" y="1443835"/>
            <a:ext cx="870418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dirty="0" smtClean="0">
                <a:solidFill>
                  <a:schemeClr val="bg1"/>
                </a:solidFill>
              </a:rPr>
              <a:t>	Pancasila  </a:t>
            </a:r>
            <a:r>
              <a:rPr lang="pt-BR" sz="2800" dirty="0">
                <a:solidFill>
                  <a:schemeClr val="bg1"/>
                </a:solidFill>
              </a:rPr>
              <a:t>sebagai suatu sistem filsafat pada hakikatnya adalah suatu sistem pengetahuan. suatu sistem cita-cita atau keyakinan-keyakinan (belief system) sehingga  telah menjelma menjadi ideologi (mengandung tiga unsur yaitu : </a:t>
            </a:r>
            <a:endParaRPr lang="pt-BR" sz="2800" dirty="0" smtClean="0">
              <a:solidFill>
                <a:schemeClr val="bg1"/>
              </a:solidFill>
            </a:endParaRPr>
          </a:p>
          <a:p>
            <a:pPr marL="514350" indent="-514350" algn="just">
              <a:buAutoNum type="arabicPeriod"/>
            </a:pPr>
            <a:r>
              <a:rPr lang="pt-BR" sz="2800" dirty="0">
                <a:solidFill>
                  <a:schemeClr val="bg1"/>
                </a:solidFill>
              </a:rPr>
              <a:t>L</a:t>
            </a:r>
            <a:r>
              <a:rPr lang="pt-BR" sz="2800" dirty="0" smtClean="0">
                <a:solidFill>
                  <a:schemeClr val="bg1"/>
                </a:solidFill>
              </a:rPr>
              <a:t>ogos  </a:t>
            </a:r>
            <a:r>
              <a:rPr lang="pt-BR" sz="2800" dirty="0">
                <a:solidFill>
                  <a:schemeClr val="bg1"/>
                </a:solidFill>
              </a:rPr>
              <a:t>(rasionalitas atau penalaran), </a:t>
            </a:r>
            <a:endParaRPr lang="pt-BR" sz="2800" dirty="0" smtClean="0">
              <a:solidFill>
                <a:schemeClr val="bg1"/>
              </a:solidFill>
            </a:endParaRPr>
          </a:p>
          <a:p>
            <a:pPr marL="514350" indent="-514350" algn="just">
              <a:buAutoNum type="arabicPeriod"/>
            </a:pPr>
            <a:r>
              <a:rPr lang="pt-BR" sz="2800" dirty="0" smtClean="0">
                <a:solidFill>
                  <a:schemeClr val="bg1"/>
                </a:solidFill>
              </a:rPr>
              <a:t>Pathos  </a:t>
            </a:r>
            <a:r>
              <a:rPr lang="pt-BR" sz="2800" dirty="0">
                <a:solidFill>
                  <a:schemeClr val="bg1"/>
                </a:solidFill>
              </a:rPr>
              <a:t>(penghayatan), dan </a:t>
            </a:r>
            <a:endParaRPr lang="pt-BR" sz="2800" dirty="0" smtClean="0">
              <a:solidFill>
                <a:schemeClr val="bg1"/>
              </a:solidFill>
            </a:endParaRPr>
          </a:p>
          <a:p>
            <a:pPr marL="514350" indent="-514350" algn="just">
              <a:buAutoNum type="arabicPeriod"/>
            </a:pPr>
            <a:r>
              <a:rPr lang="pt-BR" sz="2800" dirty="0" smtClean="0">
                <a:solidFill>
                  <a:schemeClr val="bg1"/>
                </a:solidFill>
              </a:rPr>
              <a:t>Ethos </a:t>
            </a:r>
            <a:r>
              <a:rPr lang="pt-BR" sz="2800" dirty="0">
                <a:solidFill>
                  <a:schemeClr val="bg1"/>
                </a:solidFill>
              </a:rPr>
              <a:t>(kesusilaan). 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127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6260" y="1596540"/>
            <a:ext cx="28855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3. </a:t>
            </a:r>
            <a:r>
              <a:rPr lang="en-US" sz="2800" dirty="0" err="1">
                <a:solidFill>
                  <a:schemeClr val="bg1"/>
                </a:solidFill>
              </a:rPr>
              <a:t>Aspek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Aksiologi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8" name="Rectangle 7"/>
          <p:cNvSpPr/>
          <p:nvPr/>
        </p:nvSpPr>
        <p:spPr>
          <a:xfrm>
            <a:off x="296260" y="2413338"/>
            <a:ext cx="855148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Aksiologi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mempunyai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arti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nilai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manfaat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pikiran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atau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ilmu</a:t>
            </a:r>
            <a:r>
              <a:rPr lang="en-US" sz="2800" dirty="0">
                <a:solidFill>
                  <a:schemeClr val="bg1"/>
                </a:solidFill>
              </a:rPr>
              <a:t>/</a:t>
            </a:r>
            <a:r>
              <a:rPr lang="en-US" sz="2800" dirty="0" err="1">
                <a:solidFill>
                  <a:schemeClr val="bg1"/>
                </a:solidFill>
              </a:rPr>
              <a:t>teori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  <a:r>
              <a:rPr lang="en-US" sz="2800" dirty="0" err="1">
                <a:solidFill>
                  <a:schemeClr val="bg1"/>
                </a:solidFill>
              </a:rPr>
              <a:t>Menurut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Brameld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aksiologi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adalah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cabang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filsafat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menyelidiki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:</a:t>
            </a:r>
          </a:p>
          <a:p>
            <a:pPr algn="just"/>
            <a:endParaRPr lang="en-US" sz="2800" dirty="0" smtClean="0">
              <a:solidFill>
                <a:schemeClr val="bg1"/>
              </a:solidFill>
            </a:endParaRPr>
          </a:p>
          <a:p>
            <a:pPr marL="514350" indent="-514350">
              <a:buAutoNum type="alphaLcPeriod"/>
            </a:pPr>
            <a:r>
              <a:rPr lang="en-US" sz="2800" dirty="0" err="1" smtClean="0">
                <a:solidFill>
                  <a:schemeClr val="bg1"/>
                </a:solidFill>
              </a:rPr>
              <a:t>Tingkah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laku</a:t>
            </a:r>
            <a:r>
              <a:rPr lang="en-US" sz="2800" dirty="0">
                <a:solidFill>
                  <a:schemeClr val="bg1"/>
                </a:solidFill>
              </a:rPr>
              <a:t> moral, yang </a:t>
            </a:r>
            <a:r>
              <a:rPr lang="en-US" sz="2800" dirty="0" err="1">
                <a:solidFill>
                  <a:schemeClr val="bg1"/>
                </a:solidFill>
              </a:rPr>
              <a:t>berwujud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etika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514350" indent="-514350">
              <a:buAutoNum type="alphaLcPeriod"/>
            </a:pPr>
            <a:r>
              <a:rPr lang="en-US" sz="2800" dirty="0" err="1" smtClean="0">
                <a:solidFill>
                  <a:schemeClr val="bg1"/>
                </a:solidFill>
              </a:rPr>
              <a:t>Ekspresi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etika</a:t>
            </a:r>
            <a:r>
              <a:rPr lang="en-US" sz="2800" dirty="0">
                <a:solidFill>
                  <a:schemeClr val="bg1"/>
                </a:solidFill>
              </a:rPr>
              <a:t>, yang </a:t>
            </a:r>
            <a:r>
              <a:rPr lang="en-US" sz="2800" dirty="0" err="1">
                <a:solidFill>
                  <a:schemeClr val="bg1"/>
                </a:solidFill>
              </a:rPr>
              <a:t>berwujud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estetika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atau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seni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keindahan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514350" indent="-514350">
              <a:buAutoNum type="alphaLcPeriod"/>
            </a:pPr>
            <a:r>
              <a:rPr lang="en-US" sz="2800" dirty="0" err="1" smtClean="0">
                <a:solidFill>
                  <a:schemeClr val="bg1"/>
                </a:solidFill>
              </a:rPr>
              <a:t>Sosio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politik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berwujud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ideologi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637770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6259" y="1510022"/>
            <a:ext cx="8546905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Aksiologi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adalah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cabang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fisafat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menyelidiki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makna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nilai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sumber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nilai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jenis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nilai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tingkatan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nilai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hakikat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nilai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termasuk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estetika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etika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r>
              <a:rPr lang="en-US" sz="2800" dirty="0" err="1">
                <a:solidFill>
                  <a:schemeClr val="bg1"/>
                </a:solidFill>
              </a:rPr>
              <a:t>ketuhanan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agama. </a:t>
            </a:r>
          </a:p>
        </p:txBody>
      </p:sp>
    </p:spTree>
    <p:extLst>
      <p:ext uri="{BB962C8B-B14F-4D97-AF65-F5344CB8AC3E}">
        <p14:creationId xmlns:p14="http://schemas.microsoft.com/office/powerpoint/2010/main" xmlns="" val="293631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6260" y="1443835"/>
            <a:ext cx="85514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>
                <a:solidFill>
                  <a:schemeClr val="bg1"/>
                </a:solidFill>
              </a:rPr>
              <a:t>NILAI-NILAI PANCASILA MENJADI DASAR DAN ARAH KESEIMBANGAN ANTARA HAK DAN KEWAJIBAN</a:t>
            </a:r>
          </a:p>
        </p:txBody>
      </p:sp>
      <p:sp>
        <p:nvSpPr>
          <p:cNvPr id="8" name="Rectangle 7"/>
          <p:cNvSpPr/>
          <p:nvPr/>
        </p:nvSpPr>
        <p:spPr>
          <a:xfrm>
            <a:off x="296260" y="2512770"/>
            <a:ext cx="855148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Apabila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memahami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nilai-nilai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dari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sila-sila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Pancasila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terkandung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beberapa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hubungan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manusia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melahirkan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keseimbangan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antara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hak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kewajiban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endParaRPr lang="en-US" sz="2800" dirty="0">
              <a:solidFill>
                <a:schemeClr val="bg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800" dirty="0" err="1" smtClean="0">
                <a:solidFill>
                  <a:schemeClr val="bg1"/>
                </a:solidFill>
              </a:rPr>
              <a:t>Hubungan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Vertikal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800" dirty="0" err="1" smtClean="0">
                <a:solidFill>
                  <a:schemeClr val="bg1"/>
                </a:solidFill>
              </a:rPr>
              <a:t>Hubungan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Horisontal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endParaRPr lang="en-US" sz="2800" dirty="0" smtClean="0">
              <a:solidFill>
                <a:schemeClr val="bg1"/>
              </a:solidFill>
            </a:endParaRPr>
          </a:p>
          <a:p>
            <a:pPr marL="514350" indent="-514350" algn="just">
              <a:buAutoNum type="arabicPeriod"/>
            </a:pPr>
            <a:r>
              <a:rPr lang="en-US" sz="2800" dirty="0" err="1" smtClean="0">
                <a:solidFill>
                  <a:schemeClr val="bg1"/>
                </a:solidFill>
              </a:rPr>
              <a:t>Hubungan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Alamiah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4120184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3555" y="2690336"/>
            <a:ext cx="855147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dirty="0" err="1" smtClean="0">
                <a:solidFill>
                  <a:schemeClr val="bg1"/>
                </a:solidFill>
              </a:rPr>
              <a:t>Kesimpulan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>
                <a:solidFill>
                  <a:schemeClr val="bg1"/>
                </a:solidFill>
              </a:rPr>
              <a:t>yang </a:t>
            </a:r>
            <a:r>
              <a:rPr lang="en-US" sz="2800" dirty="0" err="1">
                <a:solidFill>
                  <a:schemeClr val="bg1"/>
                </a:solidFill>
              </a:rPr>
              <a:t>bisa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diperoleh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dari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filsafat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Pancasila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adalah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Pancasila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memberikan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jawaban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mendasar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dan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menyeluruh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atas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masalah-masalah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asasi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filsafat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tentang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negara</a:t>
            </a:r>
            <a:r>
              <a:rPr lang="en-US" sz="2800" dirty="0">
                <a:solidFill>
                  <a:schemeClr val="bg1"/>
                </a:solidFill>
              </a:rPr>
              <a:t> Indonesia.</a:t>
            </a:r>
          </a:p>
        </p:txBody>
      </p:sp>
    </p:spTree>
    <p:extLst>
      <p:ext uri="{BB962C8B-B14F-4D97-AF65-F5344CB8AC3E}">
        <p14:creationId xmlns:p14="http://schemas.microsoft.com/office/powerpoint/2010/main" xmlns="" val="2096228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3311" y="-35824"/>
            <a:ext cx="6719018" cy="868839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PENGERTIAN </a:t>
            </a:r>
            <a:r>
              <a:rPr lang="en-US" b="1" dirty="0" smtClean="0"/>
              <a:t>FILSAFAT</a:t>
            </a:r>
            <a:br>
              <a:rPr lang="en-US" b="1" dirty="0" smtClean="0"/>
            </a:br>
            <a:r>
              <a:rPr lang="en-US" sz="2000" i="1" dirty="0" err="1"/>
              <a:t>Phythagoras</a:t>
            </a:r>
            <a:r>
              <a:rPr lang="en-US" sz="2000" i="1" dirty="0"/>
              <a:t> </a:t>
            </a:r>
            <a:r>
              <a:rPr lang="en-US" sz="2000" dirty="0"/>
              <a:t>(582 – </a:t>
            </a:r>
            <a:r>
              <a:rPr lang="en-US" sz="2000" dirty="0" smtClean="0"/>
              <a:t>496 SM</a:t>
            </a:r>
            <a:r>
              <a:rPr lang="en-US" sz="2000" dirty="0"/>
              <a:t>)</a:t>
            </a:r>
            <a:endParaRPr lang="en-US" sz="20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365194" y="1138425"/>
            <a:ext cx="7482545" cy="5650085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/>
              <a:t>FILSAFAT </a:t>
            </a:r>
            <a:r>
              <a:rPr lang="en-US" dirty="0" smtClean="0"/>
              <a:t>(</a:t>
            </a:r>
            <a:r>
              <a:rPr lang="en-US" i="1" dirty="0" err="1" smtClean="0"/>
              <a:t>Philosophia</a:t>
            </a:r>
            <a:r>
              <a:rPr lang="en-US" dirty="0" smtClean="0"/>
              <a:t>) </a:t>
            </a:r>
          </a:p>
          <a:p>
            <a:r>
              <a:rPr lang="en-US" i="1" dirty="0" smtClean="0"/>
              <a:t>Philo</a:t>
            </a:r>
            <a:r>
              <a:rPr lang="en-US" i="1" dirty="0"/>
              <a:t>, </a:t>
            </a:r>
            <a:r>
              <a:rPr lang="en-US" i="1" dirty="0" err="1"/>
              <a:t>P</a:t>
            </a:r>
            <a:r>
              <a:rPr lang="en-US" i="1" dirty="0" err="1" smtClean="0"/>
              <a:t>hilos</a:t>
            </a:r>
            <a:r>
              <a:rPr lang="en-US" i="1" dirty="0" smtClean="0"/>
              <a:t>, </a:t>
            </a:r>
            <a:r>
              <a:rPr lang="en-US" i="1" dirty="0" err="1"/>
              <a:t>P</a:t>
            </a:r>
            <a:r>
              <a:rPr lang="en-US" i="1" dirty="0" err="1" smtClean="0"/>
              <a:t>hilein</a:t>
            </a:r>
            <a:r>
              <a:rPr lang="en-US" i="1" dirty="0" smtClean="0"/>
              <a:t>, = </a:t>
            </a:r>
            <a:r>
              <a:rPr lang="en-US" dirty="0" err="1"/>
              <a:t>cinta</a:t>
            </a:r>
            <a:r>
              <a:rPr lang="en-US" dirty="0"/>
              <a:t>/ </a:t>
            </a:r>
            <a:r>
              <a:rPr lang="en-US" dirty="0" err="1" smtClean="0"/>
              <a:t>pecinta</a:t>
            </a:r>
            <a:r>
              <a:rPr lang="en-US" dirty="0" smtClean="0"/>
              <a:t>/</a:t>
            </a:r>
            <a:r>
              <a:rPr lang="en-US" dirty="0" err="1" smtClean="0"/>
              <a:t>mencintai</a:t>
            </a:r>
            <a:endParaRPr lang="en-US" dirty="0" smtClean="0"/>
          </a:p>
          <a:p>
            <a:r>
              <a:rPr lang="en-US" i="1" dirty="0" smtClean="0"/>
              <a:t>Sophia = </a:t>
            </a:r>
            <a:r>
              <a:rPr lang="en-US" dirty="0" err="1"/>
              <a:t>kebijakan</a:t>
            </a:r>
            <a:r>
              <a:rPr lang="en-US" dirty="0"/>
              <a:t>, </a:t>
            </a:r>
            <a:r>
              <a:rPr lang="en-US" dirty="0" err="1"/>
              <a:t>kearifan</a:t>
            </a:r>
            <a:r>
              <a:rPr lang="en-US" dirty="0"/>
              <a:t>, </a:t>
            </a:r>
            <a:r>
              <a:rPr lang="en-US" dirty="0" err="1"/>
              <a:t>hikmah</a:t>
            </a:r>
            <a:r>
              <a:rPr lang="en-US" dirty="0"/>
              <a:t>, </a:t>
            </a:r>
            <a:r>
              <a:rPr lang="en-US" dirty="0" err="1"/>
              <a:t>hakikat</a:t>
            </a:r>
            <a:r>
              <a:rPr lang="en-US" dirty="0"/>
              <a:t> </a:t>
            </a:r>
            <a:r>
              <a:rPr lang="en-US" dirty="0" err="1" smtClean="0"/>
              <a:t>kebenaran</a:t>
            </a:r>
            <a:endParaRPr lang="en-US" dirty="0" smtClean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fi-FI" i="1" dirty="0" smtClean="0"/>
              <a:t>”Cinta </a:t>
            </a:r>
            <a:r>
              <a:rPr lang="fi-FI" i="1" dirty="0"/>
              <a:t>pada kebijaksanaan atau kebenaran yang </a:t>
            </a:r>
            <a:r>
              <a:rPr lang="fi-FI" i="1" dirty="0" smtClean="0"/>
              <a:t>hakiki”</a:t>
            </a:r>
            <a:endParaRPr lang="en-US" i="1" dirty="0" smtClean="0"/>
          </a:p>
          <a:p>
            <a:endParaRPr lang="en-US" dirty="0"/>
          </a:p>
          <a:p>
            <a:pPr marL="0" indent="0" algn="ctr">
              <a:buNone/>
            </a:pPr>
            <a:r>
              <a:rPr lang="en-US" i="1" dirty="0" err="1"/>
              <a:t>B</a:t>
            </a:r>
            <a:r>
              <a:rPr lang="en-US" i="1" dirty="0" err="1" smtClean="0"/>
              <a:t>erpikir</a:t>
            </a:r>
            <a:r>
              <a:rPr lang="en-US" i="1" dirty="0" smtClean="0"/>
              <a:t> </a:t>
            </a:r>
            <a:r>
              <a:rPr lang="en-US" i="1" dirty="0" err="1"/>
              <a:t>sedalam-dalamnya</a:t>
            </a:r>
            <a:r>
              <a:rPr lang="en-US" i="1" dirty="0"/>
              <a:t> </a:t>
            </a:r>
            <a:r>
              <a:rPr lang="en-US" i="1" dirty="0" err="1" smtClean="0"/>
              <a:t>terhadap</a:t>
            </a:r>
            <a:r>
              <a:rPr lang="en-US" i="1" dirty="0" smtClean="0"/>
              <a:t> </a:t>
            </a:r>
            <a:r>
              <a:rPr lang="en-US" i="1" dirty="0" err="1" smtClean="0"/>
              <a:t>sesuatu</a:t>
            </a:r>
            <a:r>
              <a:rPr lang="en-US" i="1" dirty="0" smtClean="0"/>
              <a:t> </a:t>
            </a:r>
            <a:r>
              <a:rPr lang="en-US" i="1" dirty="0" err="1"/>
              <a:t>secara</a:t>
            </a:r>
            <a:r>
              <a:rPr lang="en-US" i="1" dirty="0"/>
              <a:t> </a:t>
            </a:r>
            <a:r>
              <a:rPr lang="en-US" i="1" dirty="0" err="1"/>
              <a:t>metodik</a:t>
            </a:r>
            <a:r>
              <a:rPr lang="en-US" i="1" dirty="0"/>
              <a:t>, </a:t>
            </a:r>
            <a:r>
              <a:rPr lang="en-US" i="1" dirty="0" err="1"/>
              <a:t>sistematik</a:t>
            </a:r>
            <a:r>
              <a:rPr lang="en-US" i="1" dirty="0"/>
              <a:t>, </a:t>
            </a:r>
            <a:r>
              <a:rPr lang="en-US" i="1" dirty="0" err="1"/>
              <a:t>menyeluruh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universal </a:t>
            </a:r>
            <a:r>
              <a:rPr lang="en-US" i="1" dirty="0" err="1"/>
              <a:t>untuk</a:t>
            </a:r>
            <a:r>
              <a:rPr lang="en-US" i="1" dirty="0"/>
              <a:t> </a:t>
            </a:r>
            <a:r>
              <a:rPr lang="en-US" i="1" dirty="0" err="1" smtClean="0"/>
              <a:t>mencari</a:t>
            </a:r>
            <a:r>
              <a:rPr lang="en-US" i="1" dirty="0"/>
              <a:t> </a:t>
            </a:r>
            <a:r>
              <a:rPr lang="en-US" i="1" dirty="0" err="1" smtClean="0"/>
              <a:t>hakikat</a:t>
            </a:r>
            <a:r>
              <a:rPr lang="en-US" i="1" dirty="0" smtClean="0"/>
              <a:t> </a:t>
            </a:r>
            <a:r>
              <a:rPr lang="en-US" i="1" dirty="0" err="1" smtClean="0"/>
              <a:t>sesuatu</a:t>
            </a:r>
            <a:r>
              <a:rPr lang="en-US" i="1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1016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96259" y="1443834"/>
            <a:ext cx="8704185" cy="5191971"/>
          </a:xfrm>
        </p:spPr>
        <p:txBody>
          <a:bodyPr>
            <a:noAutofit/>
          </a:bodyPr>
          <a:lstStyle/>
          <a:p>
            <a:r>
              <a:rPr lang="en-US" sz="2800" b="0" dirty="0">
                <a:solidFill>
                  <a:schemeClr val="bg1"/>
                </a:solidFill>
              </a:rPr>
              <a:t>Ada </a:t>
            </a:r>
            <a:r>
              <a:rPr lang="en-US" sz="2800" b="0" dirty="0" err="1">
                <a:solidFill>
                  <a:schemeClr val="bg1"/>
                </a:solidFill>
              </a:rPr>
              <a:t>tiga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hal</a:t>
            </a:r>
            <a:r>
              <a:rPr lang="en-US" sz="2800" b="0" dirty="0">
                <a:solidFill>
                  <a:schemeClr val="bg1"/>
                </a:solidFill>
              </a:rPr>
              <a:t> yang </a:t>
            </a:r>
            <a:r>
              <a:rPr lang="en-US" sz="2800" b="0" dirty="0" err="1">
                <a:solidFill>
                  <a:schemeClr val="bg1"/>
                </a:solidFill>
              </a:rPr>
              <a:t>mendorong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</a:rPr>
              <a:t>manusia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</a:rPr>
              <a:t>untuk</a:t>
            </a:r>
            <a:r>
              <a:rPr lang="en-US" sz="2800" b="0" dirty="0" smtClean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berfilsafat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yaitu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smtClean="0">
                <a:solidFill>
                  <a:schemeClr val="bg1"/>
                </a:solidFill>
              </a:rPr>
              <a:t>:</a:t>
            </a:r>
          </a:p>
          <a:p>
            <a:endParaRPr lang="en-US" sz="800" b="0" dirty="0" smtClean="0">
              <a:solidFill>
                <a:schemeClr val="tx1"/>
              </a:solidFill>
            </a:endParaRPr>
          </a:p>
          <a:p>
            <a:pPr marL="284163" indent="-284163"/>
            <a:r>
              <a:rPr lang="en-US" sz="2800" b="0" i="1" dirty="0" smtClean="0">
                <a:solidFill>
                  <a:schemeClr val="bg1"/>
                </a:solidFill>
              </a:rPr>
              <a:t>1. </a:t>
            </a:r>
            <a:r>
              <a:rPr lang="en-US" sz="2800" b="0" i="1" dirty="0" err="1" smtClean="0">
                <a:solidFill>
                  <a:srgbClr val="FFFF00"/>
                </a:solidFill>
              </a:rPr>
              <a:t>Keheranan</a:t>
            </a:r>
            <a:r>
              <a:rPr lang="sv-SE" sz="2800" b="0" dirty="0" smtClean="0"/>
              <a:t>. </a:t>
            </a:r>
            <a:r>
              <a:rPr lang="sv-SE" sz="2800" b="0" dirty="0">
                <a:solidFill>
                  <a:schemeClr val="bg1"/>
                </a:solidFill>
              </a:rPr>
              <a:t>Rasa heran itu akan mendorong </a:t>
            </a:r>
            <a:r>
              <a:rPr lang="sv-SE" sz="2800" b="0" dirty="0" smtClean="0">
                <a:solidFill>
                  <a:schemeClr val="bg1"/>
                </a:solidFill>
              </a:rPr>
              <a:t>untuk </a:t>
            </a:r>
            <a:r>
              <a:rPr lang="en-US" sz="2800" b="0" dirty="0" err="1" smtClean="0">
                <a:solidFill>
                  <a:schemeClr val="bg1"/>
                </a:solidFill>
              </a:rPr>
              <a:t>menyelidiki</a:t>
            </a:r>
            <a:r>
              <a:rPr lang="en-US" sz="2800" b="0" dirty="0" smtClean="0">
                <a:solidFill>
                  <a:schemeClr val="bg1"/>
                </a:solidFill>
              </a:rPr>
              <a:t>.</a:t>
            </a:r>
          </a:p>
          <a:p>
            <a:endParaRPr lang="en-US" sz="2800" b="0" dirty="0"/>
          </a:p>
          <a:p>
            <a:pPr marL="344488" indent="-344488"/>
            <a:r>
              <a:rPr lang="en-US" sz="2800" b="0" dirty="0"/>
              <a:t>2. </a:t>
            </a:r>
            <a:r>
              <a:rPr lang="en-US" sz="2800" b="0" i="1" dirty="0" err="1">
                <a:solidFill>
                  <a:srgbClr val="FFFF00"/>
                </a:solidFill>
              </a:rPr>
              <a:t>Kesangsian</a:t>
            </a:r>
            <a:r>
              <a:rPr lang="en-US" sz="2800" b="0" dirty="0" smtClean="0"/>
              <a:t>,</a:t>
            </a:r>
            <a:r>
              <a:rPr lang="fi-FI" sz="2800" b="0" dirty="0" smtClean="0"/>
              <a:t> </a:t>
            </a:r>
            <a:r>
              <a:rPr lang="fi-FI" sz="2800" b="0" dirty="0">
                <a:solidFill>
                  <a:schemeClr val="bg1"/>
                </a:solidFill>
              </a:rPr>
              <a:t>Sikap ini sangat berguna untuk menemukan </a:t>
            </a:r>
            <a:r>
              <a:rPr lang="fi-FI" sz="2800" b="0" dirty="0" smtClean="0">
                <a:solidFill>
                  <a:schemeClr val="bg1"/>
                </a:solidFill>
              </a:rPr>
              <a:t>titik </a:t>
            </a:r>
            <a:r>
              <a:rPr lang="en-US" sz="2800" b="0" dirty="0" err="1" smtClean="0">
                <a:solidFill>
                  <a:schemeClr val="bg1"/>
                </a:solidFill>
              </a:rPr>
              <a:t>pangkal</a:t>
            </a:r>
            <a:r>
              <a:rPr lang="en-US" sz="2800" b="0" dirty="0" smtClean="0">
                <a:solidFill>
                  <a:schemeClr val="bg1"/>
                </a:solidFill>
              </a:rPr>
              <a:t> </a:t>
            </a:r>
            <a:r>
              <a:rPr lang="en-US" sz="2800" b="0" dirty="0">
                <a:solidFill>
                  <a:schemeClr val="bg1"/>
                </a:solidFill>
              </a:rPr>
              <a:t>yang </a:t>
            </a:r>
            <a:r>
              <a:rPr lang="en-US" sz="2800" b="0" dirty="0" err="1">
                <a:solidFill>
                  <a:schemeClr val="bg1"/>
                </a:solidFill>
              </a:rPr>
              <a:t>kemudian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tidak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disangsikan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lagi</a:t>
            </a:r>
            <a:r>
              <a:rPr lang="en-US" sz="2800" b="0" dirty="0" smtClean="0">
                <a:solidFill>
                  <a:schemeClr val="bg1"/>
                </a:solidFill>
              </a:rPr>
              <a:t>.</a:t>
            </a:r>
          </a:p>
          <a:p>
            <a:pPr marL="344488" indent="-344488"/>
            <a:endParaRPr lang="en-US" sz="2800" b="0" dirty="0"/>
          </a:p>
          <a:p>
            <a:pPr marL="344488" indent="-344488"/>
            <a:r>
              <a:rPr lang="en-US" sz="2800" b="0" dirty="0"/>
              <a:t>3. </a:t>
            </a:r>
            <a:r>
              <a:rPr lang="en-US" sz="2800" b="0" i="1" dirty="0" err="1">
                <a:solidFill>
                  <a:srgbClr val="FFFF00"/>
                </a:solidFill>
              </a:rPr>
              <a:t>Kesadaran</a:t>
            </a:r>
            <a:r>
              <a:rPr lang="en-US" sz="2800" b="0" i="1" dirty="0"/>
              <a:t> </a:t>
            </a:r>
            <a:r>
              <a:rPr lang="en-US" sz="2800" b="0" i="1" dirty="0" err="1">
                <a:solidFill>
                  <a:srgbClr val="FFFF00"/>
                </a:solidFill>
              </a:rPr>
              <a:t>akan</a:t>
            </a:r>
            <a:r>
              <a:rPr lang="en-US" sz="2800" b="0" i="1" dirty="0">
                <a:solidFill>
                  <a:srgbClr val="FFFF00"/>
                </a:solidFill>
              </a:rPr>
              <a:t> </a:t>
            </a:r>
            <a:r>
              <a:rPr lang="en-US" sz="2800" b="0" i="1" dirty="0" err="1">
                <a:solidFill>
                  <a:srgbClr val="FFFF00"/>
                </a:solidFill>
              </a:rPr>
              <a:t>keterbatasan</a:t>
            </a:r>
            <a:r>
              <a:rPr lang="en-US" sz="2800" b="0" dirty="0"/>
              <a:t>, </a:t>
            </a:r>
            <a:r>
              <a:rPr lang="en-US" sz="2800" b="0" dirty="0" err="1">
                <a:solidFill>
                  <a:schemeClr val="bg1"/>
                </a:solidFill>
              </a:rPr>
              <a:t>manusia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</a:rPr>
              <a:t>jika</a:t>
            </a:r>
            <a:r>
              <a:rPr lang="en-US" sz="2800" b="0" dirty="0" smtClean="0">
                <a:solidFill>
                  <a:schemeClr val="bg1"/>
                </a:solidFill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</a:rPr>
              <a:t>menyadari</a:t>
            </a:r>
            <a:r>
              <a:rPr lang="en-US" sz="2800" b="0" dirty="0" smtClean="0">
                <a:solidFill>
                  <a:schemeClr val="bg1"/>
                </a:solidFill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</a:rPr>
              <a:t>bahwa</a:t>
            </a:r>
            <a:r>
              <a:rPr lang="en-US" sz="2800" b="0" dirty="0" smtClean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dirinya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sangat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kecil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dan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lemah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terutama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bila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dibandingkan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</a:rPr>
              <a:t>dengan</a:t>
            </a:r>
            <a:r>
              <a:rPr lang="en-US" sz="2800" b="0" dirty="0">
                <a:solidFill>
                  <a:schemeClr val="bg1"/>
                </a:solidFill>
              </a:rPr>
              <a:t> </a:t>
            </a:r>
            <a:r>
              <a:rPr lang="en-US" sz="2800" b="0" dirty="0" err="1" smtClean="0">
                <a:solidFill>
                  <a:schemeClr val="bg1"/>
                </a:solidFill>
              </a:rPr>
              <a:t>alam</a:t>
            </a:r>
            <a:r>
              <a:rPr lang="en-US" sz="2800" b="0" dirty="0" smtClean="0">
                <a:solidFill>
                  <a:schemeClr val="bg1"/>
                </a:solidFill>
              </a:rPr>
              <a:t> </a:t>
            </a:r>
            <a:r>
              <a:rPr lang="en-US" sz="2800" b="0" dirty="0" err="1">
                <a:solidFill>
                  <a:schemeClr val="bg1"/>
                </a:solidFill>
              </a:rPr>
              <a:t>sekelilingnya</a:t>
            </a:r>
            <a:r>
              <a:rPr lang="en-US" sz="2800" b="0" dirty="0">
                <a:solidFill>
                  <a:schemeClr val="bg1"/>
                </a:solidFill>
              </a:rPr>
              <a:t>. 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049525"/>
            <a:ext cx="8229600" cy="532180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Filsafat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kegiatan</a:t>
            </a:r>
            <a:r>
              <a:rPr lang="en-US" dirty="0"/>
              <a:t> </a:t>
            </a:r>
            <a:r>
              <a:rPr lang="en-US" dirty="0" err="1"/>
              <a:t>olah</a:t>
            </a:r>
            <a:r>
              <a:rPr lang="en-US" dirty="0"/>
              <a:t> </a:t>
            </a:r>
            <a:r>
              <a:rPr lang="en-US" dirty="0" err="1"/>
              <a:t>pikir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menyelidik</a:t>
            </a:r>
            <a:r>
              <a:rPr lang="en-US" dirty="0"/>
              <a:t> </a:t>
            </a:r>
            <a:r>
              <a:rPr lang="en-US" dirty="0" err="1"/>
              <a:t>obyek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terbatas</a:t>
            </a:r>
            <a:r>
              <a:rPr lang="en-US" dirty="0"/>
              <a:t>  yang </a:t>
            </a:r>
            <a:r>
              <a:rPr lang="en-US" dirty="0" err="1"/>
              <a:t>ditinjau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isi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substansinya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1. </a:t>
            </a:r>
            <a:r>
              <a:rPr lang="en-US" dirty="0" err="1" smtClean="0"/>
              <a:t>Obyek</a:t>
            </a:r>
            <a:r>
              <a:rPr lang="en-US" dirty="0" smtClean="0"/>
              <a:t> Material </a:t>
            </a:r>
            <a:r>
              <a:rPr lang="en-US" dirty="0" err="1" smtClean="0"/>
              <a:t>Filsafat</a:t>
            </a:r>
            <a:r>
              <a:rPr lang="en-US" dirty="0"/>
              <a:t> </a:t>
            </a:r>
            <a:r>
              <a:rPr lang="en-US" dirty="0" smtClean="0"/>
              <a:t>.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2. </a:t>
            </a:r>
            <a:r>
              <a:rPr lang="en-US" dirty="0" err="1" smtClean="0"/>
              <a:t>Obyek</a:t>
            </a:r>
            <a:r>
              <a:rPr lang="en-US" dirty="0" smtClean="0"/>
              <a:t> Formal </a:t>
            </a:r>
            <a:r>
              <a:rPr lang="en-US" dirty="0" err="1" smtClean="0"/>
              <a:t>Filsafat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24626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96261" y="1596540"/>
            <a:ext cx="839877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>
                <a:solidFill>
                  <a:srgbClr val="FFFF00"/>
                </a:solidFill>
              </a:rPr>
              <a:t>Obyek</a:t>
            </a:r>
            <a:r>
              <a:rPr lang="en-US" sz="2800" dirty="0" smtClean="0">
                <a:solidFill>
                  <a:srgbClr val="FFFF00"/>
                </a:solidFill>
              </a:rPr>
              <a:t> Material </a:t>
            </a:r>
            <a:r>
              <a:rPr lang="en-US" sz="2800" dirty="0" err="1" smtClean="0">
                <a:solidFill>
                  <a:srgbClr val="FFFF00"/>
                </a:solidFill>
              </a:rPr>
              <a:t>Filsafat</a:t>
            </a:r>
            <a:r>
              <a:rPr lang="en-US" sz="2800" dirty="0" smtClean="0">
                <a:solidFill>
                  <a:srgbClr val="FFFF00"/>
                </a:solidFill>
              </a:rPr>
              <a:t> </a:t>
            </a: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i="1" dirty="0" err="1" smtClean="0">
                <a:solidFill>
                  <a:schemeClr val="bg1"/>
                </a:solidFill>
              </a:rPr>
              <a:t>Obyek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pembahasan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filsafat</a:t>
            </a:r>
            <a:r>
              <a:rPr lang="en-US" sz="2800" i="1" dirty="0">
                <a:solidFill>
                  <a:schemeClr val="bg1"/>
                </a:solidFill>
              </a:rPr>
              <a:t> yang </a:t>
            </a:r>
            <a:r>
              <a:rPr lang="en-US" sz="2800" i="1" dirty="0" err="1">
                <a:solidFill>
                  <a:schemeClr val="bg1"/>
                </a:solidFill>
              </a:rPr>
              <a:t>mencakup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segala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sesuatu</a:t>
            </a:r>
            <a:r>
              <a:rPr lang="en-US" sz="2800" i="1" dirty="0" smtClean="0">
                <a:solidFill>
                  <a:schemeClr val="bg1"/>
                </a:solidFill>
              </a:rPr>
              <a:t>, </a:t>
            </a:r>
            <a:r>
              <a:rPr lang="en-US" sz="2800" i="1" dirty="0" err="1">
                <a:solidFill>
                  <a:schemeClr val="bg1"/>
                </a:solidFill>
              </a:rPr>
              <a:t>baik</a:t>
            </a:r>
            <a:r>
              <a:rPr lang="en-US" sz="2800" i="1" dirty="0">
                <a:solidFill>
                  <a:schemeClr val="bg1"/>
                </a:solidFill>
              </a:rPr>
              <a:t> yang </a:t>
            </a:r>
            <a:r>
              <a:rPr lang="en-US" sz="2800" i="1" dirty="0" err="1">
                <a:solidFill>
                  <a:schemeClr val="bg1"/>
                </a:solidFill>
              </a:rPr>
              <a:t>bersifat</a:t>
            </a:r>
            <a:r>
              <a:rPr lang="en-US" sz="2800" i="1" dirty="0">
                <a:solidFill>
                  <a:schemeClr val="bg1"/>
                </a:solidFill>
              </a:rPr>
              <a:t> material </a:t>
            </a:r>
            <a:r>
              <a:rPr lang="en-US" sz="2800" i="1" dirty="0" err="1">
                <a:solidFill>
                  <a:schemeClr val="bg1"/>
                </a:solidFill>
              </a:rPr>
              <a:t>kongkrit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seperti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manusia</a:t>
            </a:r>
            <a:r>
              <a:rPr lang="en-US" sz="2800" i="1" dirty="0">
                <a:solidFill>
                  <a:schemeClr val="bg1"/>
                </a:solidFill>
              </a:rPr>
              <a:t>, </a:t>
            </a:r>
            <a:r>
              <a:rPr lang="en-US" sz="2800" i="1" dirty="0" err="1">
                <a:solidFill>
                  <a:schemeClr val="bg1"/>
                </a:solidFill>
              </a:rPr>
              <a:t>alam</a:t>
            </a:r>
            <a:r>
              <a:rPr lang="en-US" sz="2800" i="1" dirty="0">
                <a:solidFill>
                  <a:schemeClr val="bg1"/>
                </a:solidFill>
              </a:rPr>
              <a:t>, </a:t>
            </a:r>
            <a:r>
              <a:rPr lang="en-US" sz="2800" i="1" dirty="0" err="1">
                <a:solidFill>
                  <a:schemeClr val="bg1"/>
                </a:solidFill>
              </a:rPr>
              <a:t>benda</a:t>
            </a:r>
            <a:r>
              <a:rPr lang="en-US" sz="2800" i="1" dirty="0">
                <a:solidFill>
                  <a:schemeClr val="bg1"/>
                </a:solidFill>
              </a:rPr>
              <a:t>, </a:t>
            </a:r>
            <a:r>
              <a:rPr lang="en-US" sz="2800" i="1" dirty="0" err="1">
                <a:solidFill>
                  <a:schemeClr val="bg1"/>
                </a:solidFill>
              </a:rPr>
              <a:t>binatang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dan</a:t>
            </a:r>
            <a:r>
              <a:rPr lang="en-US" sz="2800" i="1" dirty="0">
                <a:solidFill>
                  <a:schemeClr val="bg1"/>
                </a:solidFill>
              </a:rPr>
              <a:t> lain-lain, </a:t>
            </a:r>
            <a:r>
              <a:rPr lang="en-US" sz="2800" i="1" dirty="0" err="1">
                <a:solidFill>
                  <a:schemeClr val="bg1"/>
                </a:solidFill>
              </a:rPr>
              <a:t>maupun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sesuatu</a:t>
            </a:r>
            <a:r>
              <a:rPr lang="en-US" sz="2800" i="1" dirty="0">
                <a:solidFill>
                  <a:schemeClr val="bg1"/>
                </a:solidFill>
              </a:rPr>
              <a:t> yang </a:t>
            </a:r>
            <a:r>
              <a:rPr lang="en-US" sz="2800" i="1" dirty="0" err="1">
                <a:solidFill>
                  <a:schemeClr val="bg1"/>
                </a:solidFill>
              </a:rPr>
              <a:t>bersifat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abstrak</a:t>
            </a:r>
            <a:r>
              <a:rPr lang="en-US" sz="2800" i="1" dirty="0">
                <a:solidFill>
                  <a:schemeClr val="bg1"/>
                </a:solidFill>
              </a:rPr>
              <a:t> spiritual </a:t>
            </a:r>
            <a:r>
              <a:rPr lang="en-US" sz="2800" i="1" dirty="0" err="1">
                <a:solidFill>
                  <a:schemeClr val="bg1"/>
                </a:solidFill>
              </a:rPr>
              <a:t>seperti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nilai-nilai</a:t>
            </a:r>
            <a:r>
              <a:rPr lang="en-US" sz="2800" i="1" dirty="0">
                <a:solidFill>
                  <a:schemeClr val="bg1"/>
                </a:solidFill>
              </a:rPr>
              <a:t>, ide-ide, </a:t>
            </a:r>
            <a:r>
              <a:rPr lang="en-US" sz="2800" i="1" dirty="0" err="1">
                <a:solidFill>
                  <a:schemeClr val="bg1"/>
                </a:solidFill>
              </a:rPr>
              <a:t>ideologi</a:t>
            </a:r>
            <a:r>
              <a:rPr lang="en-US" sz="2800" i="1" dirty="0">
                <a:solidFill>
                  <a:schemeClr val="bg1"/>
                </a:solidFill>
              </a:rPr>
              <a:t>, moral, </a:t>
            </a:r>
            <a:r>
              <a:rPr lang="en-US" sz="2800" i="1" dirty="0" err="1">
                <a:solidFill>
                  <a:schemeClr val="bg1"/>
                </a:solidFill>
              </a:rPr>
              <a:t>pandangan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hidup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dan</a:t>
            </a:r>
            <a:r>
              <a:rPr lang="en-US" sz="2800" i="1" dirty="0">
                <a:solidFill>
                  <a:schemeClr val="bg1"/>
                </a:solidFill>
              </a:rPr>
              <a:t> lain </a:t>
            </a:r>
            <a:r>
              <a:rPr lang="en-US" sz="2800" i="1" dirty="0" err="1">
                <a:solidFill>
                  <a:schemeClr val="bg1"/>
                </a:solidFill>
              </a:rPr>
              <a:t>sebagainya</a:t>
            </a:r>
            <a:r>
              <a:rPr lang="en-US" sz="2800" i="1" dirty="0" smtClean="0">
                <a:solidFill>
                  <a:schemeClr val="bg1"/>
                </a:solidFill>
              </a:rPr>
              <a:t>.</a:t>
            </a:r>
          </a:p>
          <a:p>
            <a:pPr algn="just"/>
            <a:endParaRPr lang="en-US" sz="2800" dirty="0">
              <a:solidFill>
                <a:schemeClr val="bg1"/>
              </a:solidFill>
            </a:endParaRPr>
          </a:p>
          <a:p>
            <a:pPr algn="just"/>
            <a:r>
              <a:rPr lang="en-US" sz="2800" dirty="0" err="1" smtClean="0">
                <a:solidFill>
                  <a:srgbClr val="FFFF00"/>
                </a:solidFill>
              </a:rPr>
              <a:t>Obyek</a:t>
            </a:r>
            <a:r>
              <a:rPr lang="en-US" sz="2800" dirty="0" smtClean="0">
                <a:solidFill>
                  <a:srgbClr val="FFFF00"/>
                </a:solidFill>
              </a:rPr>
              <a:t> Formal </a:t>
            </a:r>
            <a:r>
              <a:rPr lang="en-US" sz="2800" dirty="0" err="1" smtClean="0">
                <a:solidFill>
                  <a:srgbClr val="FFFF00"/>
                </a:solidFill>
              </a:rPr>
              <a:t>Filsafat</a:t>
            </a:r>
            <a:endParaRPr lang="en-US" sz="2800" dirty="0" smtClean="0">
              <a:solidFill>
                <a:srgbClr val="FFFF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Cara </a:t>
            </a:r>
            <a:r>
              <a:rPr lang="en-US" sz="2800" dirty="0" err="1">
                <a:solidFill>
                  <a:schemeClr val="bg1"/>
                </a:solidFill>
              </a:rPr>
              <a:t>memandang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seorang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peneliti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terhadap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objek</a:t>
            </a:r>
            <a:r>
              <a:rPr lang="en-US" sz="2800" dirty="0">
                <a:solidFill>
                  <a:schemeClr val="bg1"/>
                </a:solidFill>
              </a:rPr>
              <a:t> material </a:t>
            </a:r>
            <a:r>
              <a:rPr lang="en-US" sz="2800" dirty="0" err="1">
                <a:solidFill>
                  <a:schemeClr val="bg1"/>
                </a:solidFill>
              </a:rPr>
              <a:t>tersebut</a:t>
            </a:r>
            <a:r>
              <a:rPr lang="en-US" sz="2800" dirty="0">
                <a:solidFill>
                  <a:schemeClr val="bg1"/>
                </a:solidFill>
              </a:rPr>
              <a:t>.  </a:t>
            </a:r>
          </a:p>
        </p:txBody>
      </p:sp>
    </p:spTree>
    <p:extLst>
      <p:ext uri="{BB962C8B-B14F-4D97-AF65-F5344CB8AC3E}">
        <p14:creationId xmlns:p14="http://schemas.microsoft.com/office/powerpoint/2010/main" xmlns="" val="407530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3555" y="1291130"/>
            <a:ext cx="885688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chemeClr val="bg1"/>
                </a:solidFill>
              </a:rPr>
              <a:t>T</a:t>
            </a:r>
            <a:r>
              <a:rPr lang="en-US" sz="2800" dirty="0" err="1" smtClean="0">
                <a:solidFill>
                  <a:schemeClr val="bg1"/>
                </a:solidFill>
              </a:rPr>
              <a:t>erdapat</a:t>
            </a:r>
            <a:r>
              <a:rPr lang="en-US" sz="2800" dirty="0" smtClean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berbagai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macam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sudut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pandang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filsafat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merupakan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cabang-cabang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filsafat</a:t>
            </a:r>
            <a:r>
              <a:rPr lang="en-US" sz="2800" dirty="0">
                <a:solidFill>
                  <a:schemeClr val="bg1"/>
                </a:solidFill>
              </a:rPr>
              <a:t>. </a:t>
            </a:r>
            <a:r>
              <a:rPr lang="en-US" sz="2800" dirty="0" err="1">
                <a:solidFill>
                  <a:schemeClr val="bg1"/>
                </a:solidFill>
              </a:rPr>
              <a:t>Adapun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cabang-cabang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filsafat</a:t>
            </a:r>
            <a:r>
              <a:rPr lang="en-US" sz="2800" dirty="0">
                <a:solidFill>
                  <a:schemeClr val="bg1"/>
                </a:solidFill>
              </a:rPr>
              <a:t> yang </a:t>
            </a:r>
            <a:r>
              <a:rPr lang="en-US" sz="2800" dirty="0" err="1">
                <a:solidFill>
                  <a:schemeClr val="bg1"/>
                </a:solidFill>
              </a:rPr>
              <a:t>pokok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err="1">
                <a:solidFill>
                  <a:schemeClr val="bg1"/>
                </a:solidFill>
              </a:rPr>
              <a:t>adalah</a:t>
            </a:r>
            <a:r>
              <a:rPr lang="en-US" sz="2800" dirty="0">
                <a:solidFill>
                  <a:schemeClr val="bg1"/>
                </a:solidFill>
              </a:rPr>
              <a:t> </a:t>
            </a:r>
            <a:r>
              <a:rPr lang="en-US" sz="2800" dirty="0" smtClean="0">
                <a:solidFill>
                  <a:schemeClr val="bg1"/>
                </a:solidFill>
              </a:rPr>
              <a:t>:</a:t>
            </a:r>
          </a:p>
          <a:p>
            <a:pPr algn="just"/>
            <a:r>
              <a:rPr lang="en-US" sz="2800" dirty="0" smtClean="0">
                <a:solidFill>
                  <a:srgbClr val="FFFF00"/>
                </a:solidFill>
              </a:rPr>
              <a:t>a. </a:t>
            </a:r>
            <a:r>
              <a:rPr lang="en-US" sz="2800" dirty="0" err="1" smtClean="0">
                <a:solidFill>
                  <a:srgbClr val="FFFF00"/>
                </a:solidFill>
              </a:rPr>
              <a:t>Metafisika</a:t>
            </a:r>
            <a:r>
              <a:rPr lang="en-US" sz="2800" dirty="0">
                <a:solidFill>
                  <a:srgbClr val="FFFF00"/>
                </a:solidFill>
              </a:rPr>
              <a:t>, </a:t>
            </a:r>
            <a:endParaRPr lang="en-US" sz="2800" dirty="0" smtClean="0">
              <a:solidFill>
                <a:srgbClr val="FFFF00"/>
              </a:solidFill>
            </a:endParaRPr>
          </a:p>
          <a:p>
            <a:pPr algn="just"/>
            <a:r>
              <a:rPr lang="en-US" sz="2800" i="1" dirty="0" smtClean="0">
                <a:solidFill>
                  <a:schemeClr val="bg1"/>
                </a:solidFill>
              </a:rPr>
              <a:t>	</a:t>
            </a:r>
            <a:r>
              <a:rPr lang="en-US" sz="2800" i="1" dirty="0" err="1" smtClean="0">
                <a:solidFill>
                  <a:schemeClr val="bg1"/>
                </a:solidFill>
              </a:rPr>
              <a:t>Membahas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tentang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hal-hal</a:t>
            </a:r>
            <a:r>
              <a:rPr lang="en-US" sz="2800" i="1" dirty="0">
                <a:solidFill>
                  <a:schemeClr val="bg1"/>
                </a:solidFill>
              </a:rPr>
              <a:t> yang </a:t>
            </a:r>
            <a:r>
              <a:rPr lang="en-US" sz="2800" i="1" dirty="0" err="1">
                <a:solidFill>
                  <a:schemeClr val="bg1"/>
                </a:solidFill>
              </a:rPr>
              <a:t>bereksistensi</a:t>
            </a:r>
            <a:r>
              <a:rPr lang="en-US" sz="2800" i="1" dirty="0">
                <a:solidFill>
                  <a:schemeClr val="bg1"/>
                </a:solidFill>
              </a:rPr>
              <a:t> di </a:t>
            </a:r>
            <a:r>
              <a:rPr lang="en-US" sz="2800" i="1" dirty="0" err="1">
                <a:solidFill>
                  <a:schemeClr val="bg1"/>
                </a:solidFill>
              </a:rPr>
              <a:t>balik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fisis</a:t>
            </a:r>
            <a:r>
              <a:rPr lang="en-US" sz="2800" i="1" dirty="0">
                <a:solidFill>
                  <a:schemeClr val="bg1"/>
                </a:solidFill>
              </a:rPr>
              <a:t> yang </a:t>
            </a:r>
            <a:r>
              <a:rPr lang="en-US" sz="2800" i="1" dirty="0" err="1">
                <a:solidFill>
                  <a:schemeClr val="bg1"/>
                </a:solidFill>
              </a:rPr>
              <a:t>meliputi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bidang</a:t>
            </a:r>
            <a:r>
              <a:rPr lang="en-US" sz="2800" i="1" dirty="0">
                <a:solidFill>
                  <a:schemeClr val="bg1"/>
                </a:solidFill>
              </a:rPr>
              <a:t>  : </a:t>
            </a:r>
            <a:r>
              <a:rPr lang="en-US" sz="2800" i="1" dirty="0" err="1">
                <a:solidFill>
                  <a:schemeClr val="bg1"/>
                </a:solidFill>
              </a:rPr>
              <a:t>ontologi</a:t>
            </a:r>
            <a:r>
              <a:rPr lang="en-US" sz="2800" i="1" dirty="0">
                <a:solidFill>
                  <a:schemeClr val="bg1"/>
                </a:solidFill>
              </a:rPr>
              <a:t> (</a:t>
            </a:r>
            <a:r>
              <a:rPr lang="en-US" sz="2800" i="1" dirty="0" err="1">
                <a:solidFill>
                  <a:schemeClr val="bg1"/>
                </a:solidFill>
              </a:rPr>
              <a:t>membicarakan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teori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sifat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dasar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dan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ragam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kenyataan</a:t>
            </a:r>
            <a:r>
              <a:rPr lang="en-US" sz="2800" i="1" dirty="0">
                <a:solidFill>
                  <a:schemeClr val="bg1"/>
                </a:solidFill>
              </a:rPr>
              <a:t>), </a:t>
            </a:r>
            <a:r>
              <a:rPr lang="en-US" sz="2800" i="1" dirty="0" err="1">
                <a:solidFill>
                  <a:schemeClr val="bg1"/>
                </a:solidFill>
              </a:rPr>
              <a:t>kosmologi</a:t>
            </a:r>
            <a:r>
              <a:rPr lang="en-US" sz="2800" i="1" dirty="0">
                <a:solidFill>
                  <a:schemeClr val="bg1"/>
                </a:solidFill>
              </a:rPr>
              <a:t> (</a:t>
            </a:r>
            <a:r>
              <a:rPr lang="en-US" sz="2800" i="1" dirty="0" err="1">
                <a:solidFill>
                  <a:schemeClr val="bg1"/>
                </a:solidFill>
              </a:rPr>
              <a:t>membicarakan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tentang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teori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umum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mengenai</a:t>
            </a:r>
            <a:r>
              <a:rPr lang="en-US" sz="2800" i="1" dirty="0">
                <a:solidFill>
                  <a:schemeClr val="bg1"/>
                </a:solidFill>
              </a:rPr>
              <a:t> proses </a:t>
            </a:r>
            <a:r>
              <a:rPr lang="en-US" sz="2800" i="1" dirty="0" err="1">
                <a:solidFill>
                  <a:schemeClr val="bg1"/>
                </a:solidFill>
              </a:rPr>
              <a:t>kenyataan</a:t>
            </a:r>
            <a:r>
              <a:rPr lang="en-US" sz="2800" i="1" dirty="0">
                <a:solidFill>
                  <a:schemeClr val="bg1"/>
                </a:solidFill>
              </a:rPr>
              <a:t>,  </a:t>
            </a:r>
            <a:r>
              <a:rPr lang="en-US" sz="2800" i="1" dirty="0" err="1">
                <a:solidFill>
                  <a:schemeClr val="bg1"/>
                </a:solidFill>
              </a:rPr>
              <a:t>dan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antropologi</a:t>
            </a:r>
            <a:r>
              <a:rPr lang="en-US" sz="2800" i="1" dirty="0">
                <a:solidFill>
                  <a:schemeClr val="bg1"/>
                </a:solidFill>
              </a:rPr>
              <a:t>. </a:t>
            </a:r>
            <a:endParaRPr lang="en-US" sz="2800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2800" dirty="0" smtClean="0">
                <a:solidFill>
                  <a:srgbClr val="FFFF00"/>
                </a:solidFill>
              </a:rPr>
              <a:t>b</a:t>
            </a:r>
            <a:r>
              <a:rPr lang="en-US" sz="2800" dirty="0">
                <a:solidFill>
                  <a:srgbClr val="FFFF00"/>
                </a:solidFill>
              </a:rPr>
              <a:t>. </a:t>
            </a:r>
            <a:r>
              <a:rPr lang="en-US" sz="2800" dirty="0" err="1">
                <a:solidFill>
                  <a:srgbClr val="FFFF00"/>
                </a:solidFill>
              </a:rPr>
              <a:t>Epistemologi</a:t>
            </a:r>
            <a:r>
              <a:rPr lang="en-US" sz="2800" dirty="0">
                <a:solidFill>
                  <a:schemeClr val="bg1"/>
                </a:solidFill>
              </a:rPr>
              <a:t>, </a:t>
            </a:r>
            <a:endParaRPr lang="en-US" sz="2800" dirty="0" smtClean="0">
              <a:solidFill>
                <a:schemeClr val="bg1"/>
              </a:solidFill>
            </a:endParaRPr>
          </a:p>
          <a:p>
            <a:pPr algn="just"/>
            <a:r>
              <a:rPr lang="en-US" sz="2800" i="1" dirty="0" smtClean="0">
                <a:solidFill>
                  <a:schemeClr val="bg1"/>
                </a:solidFill>
              </a:rPr>
              <a:t>	</a:t>
            </a:r>
            <a:r>
              <a:rPr lang="en-US" sz="2800" i="1" dirty="0" err="1" smtClean="0">
                <a:solidFill>
                  <a:schemeClr val="bg1"/>
                </a:solidFill>
              </a:rPr>
              <a:t>Pikiran-pikiran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dengan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hakikat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pengetahuan</a:t>
            </a:r>
            <a:r>
              <a:rPr lang="en-US" sz="2800" i="1" dirty="0">
                <a:solidFill>
                  <a:schemeClr val="bg1"/>
                </a:solidFill>
              </a:rPr>
              <a:t>  </a:t>
            </a:r>
            <a:r>
              <a:rPr lang="en-US" sz="2800" i="1" dirty="0" err="1">
                <a:solidFill>
                  <a:schemeClr val="bg1"/>
                </a:solidFill>
              </a:rPr>
              <a:t>atau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kebenaran</a:t>
            </a:r>
            <a:endParaRPr lang="en-US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70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3555" y="1389392"/>
            <a:ext cx="87041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>
                <a:solidFill>
                  <a:srgbClr val="FFFF00"/>
                </a:solidFill>
              </a:rPr>
              <a:t>c. </a:t>
            </a:r>
            <a:r>
              <a:rPr lang="en-US" sz="2800" dirty="0" err="1">
                <a:solidFill>
                  <a:srgbClr val="FFFF00"/>
                </a:solidFill>
              </a:rPr>
              <a:t>Metodologi</a:t>
            </a:r>
            <a:r>
              <a:rPr lang="en-US" sz="2800" dirty="0">
                <a:solidFill>
                  <a:srgbClr val="FFFF00"/>
                </a:solidFill>
              </a:rPr>
              <a:t>,  </a:t>
            </a:r>
            <a:endParaRPr lang="en-US" sz="2800" dirty="0" smtClean="0">
              <a:solidFill>
                <a:srgbClr val="FFFF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i="1" dirty="0" err="1" smtClean="0">
                <a:solidFill>
                  <a:schemeClr val="bg1"/>
                </a:solidFill>
              </a:rPr>
              <a:t>Ilmu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>
                <a:solidFill>
                  <a:schemeClr val="bg1"/>
                </a:solidFill>
              </a:rPr>
              <a:t>yang </a:t>
            </a:r>
            <a:r>
              <a:rPr lang="en-US" sz="2800" i="1" dirty="0" err="1">
                <a:solidFill>
                  <a:schemeClr val="bg1"/>
                </a:solidFill>
              </a:rPr>
              <a:t>membicarakan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cara</a:t>
            </a:r>
            <a:r>
              <a:rPr lang="en-US" sz="2800" i="1" dirty="0">
                <a:solidFill>
                  <a:schemeClr val="bg1"/>
                </a:solidFill>
              </a:rPr>
              <a:t>/</a:t>
            </a:r>
            <a:r>
              <a:rPr lang="en-US" sz="2800" i="1" dirty="0" err="1">
                <a:solidFill>
                  <a:schemeClr val="bg1"/>
                </a:solidFill>
              </a:rPr>
              <a:t>jalan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untuk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 smtClean="0">
                <a:solidFill>
                  <a:schemeClr val="bg1"/>
                </a:solidFill>
              </a:rPr>
              <a:t>memperoleh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pengetahuan</a:t>
            </a:r>
            <a:r>
              <a:rPr lang="en-US" sz="2800" i="1" dirty="0">
                <a:solidFill>
                  <a:schemeClr val="bg1"/>
                </a:solidFill>
              </a:rPr>
              <a:t>. </a:t>
            </a:r>
            <a:endParaRPr lang="en-US" sz="2800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2800" dirty="0" smtClean="0">
                <a:solidFill>
                  <a:srgbClr val="FFFF00"/>
                </a:solidFill>
              </a:rPr>
              <a:t>d</a:t>
            </a:r>
            <a:r>
              <a:rPr lang="en-US" sz="2800" dirty="0">
                <a:solidFill>
                  <a:srgbClr val="FFFF00"/>
                </a:solidFill>
              </a:rPr>
              <a:t>. </a:t>
            </a:r>
            <a:r>
              <a:rPr lang="en-US" sz="2800" dirty="0" err="1">
                <a:solidFill>
                  <a:srgbClr val="FFFF00"/>
                </a:solidFill>
              </a:rPr>
              <a:t>Logika</a:t>
            </a:r>
            <a:r>
              <a:rPr lang="en-US" sz="2800" dirty="0">
                <a:solidFill>
                  <a:srgbClr val="FFFF00"/>
                </a:solidFill>
              </a:rPr>
              <a:t>, </a:t>
            </a: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i="1" dirty="0" err="1" smtClean="0">
                <a:solidFill>
                  <a:schemeClr val="bg1"/>
                </a:solidFill>
              </a:rPr>
              <a:t>Membicarakan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tentang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aturan-aturan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berpikir</a:t>
            </a:r>
            <a:r>
              <a:rPr lang="en-US" sz="2800" i="1" dirty="0">
                <a:solidFill>
                  <a:schemeClr val="bg1"/>
                </a:solidFill>
              </a:rPr>
              <a:t> agar </a:t>
            </a:r>
            <a:r>
              <a:rPr lang="en-US" sz="2800" i="1" dirty="0" err="1">
                <a:solidFill>
                  <a:schemeClr val="bg1"/>
                </a:solidFill>
              </a:rPr>
              <a:t>dapat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mengambil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kesimpulan</a:t>
            </a:r>
            <a:r>
              <a:rPr lang="en-US" sz="2800" i="1" dirty="0">
                <a:solidFill>
                  <a:schemeClr val="bg1"/>
                </a:solidFill>
              </a:rPr>
              <a:t> yang </a:t>
            </a:r>
            <a:r>
              <a:rPr lang="en-US" sz="2800" i="1" dirty="0" err="1">
                <a:solidFill>
                  <a:schemeClr val="bg1"/>
                </a:solidFill>
              </a:rPr>
              <a:t>benar</a:t>
            </a:r>
            <a:r>
              <a:rPr lang="en-US" sz="2800" i="1" dirty="0">
                <a:solidFill>
                  <a:schemeClr val="bg1"/>
                </a:solidFill>
              </a:rPr>
              <a:t>. </a:t>
            </a:r>
            <a:endParaRPr lang="en-US" sz="2800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2800" dirty="0" smtClean="0">
                <a:solidFill>
                  <a:srgbClr val="FFFF00"/>
                </a:solidFill>
              </a:rPr>
              <a:t>e</a:t>
            </a:r>
            <a:r>
              <a:rPr lang="en-US" sz="2800" dirty="0">
                <a:solidFill>
                  <a:srgbClr val="FFFF00"/>
                </a:solidFill>
              </a:rPr>
              <a:t>. </a:t>
            </a:r>
            <a:r>
              <a:rPr lang="en-US" sz="2800" dirty="0" err="1">
                <a:solidFill>
                  <a:srgbClr val="FFFF00"/>
                </a:solidFill>
              </a:rPr>
              <a:t>Etika</a:t>
            </a:r>
            <a:r>
              <a:rPr lang="en-US" sz="2800" dirty="0">
                <a:solidFill>
                  <a:srgbClr val="FFFF00"/>
                </a:solidFill>
              </a:rPr>
              <a:t>, </a:t>
            </a:r>
            <a:endParaRPr lang="en-US" sz="2800" dirty="0" smtClean="0">
              <a:solidFill>
                <a:srgbClr val="FFFF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i="1" dirty="0" err="1" smtClean="0">
                <a:solidFill>
                  <a:schemeClr val="bg1"/>
                </a:solidFill>
              </a:rPr>
              <a:t>Membicarakan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hal-hal</a:t>
            </a:r>
            <a:r>
              <a:rPr lang="en-US" sz="2800" i="1" dirty="0">
                <a:solidFill>
                  <a:schemeClr val="bg1"/>
                </a:solidFill>
              </a:rPr>
              <a:t> yang </a:t>
            </a:r>
            <a:r>
              <a:rPr lang="en-US" sz="2800" i="1" dirty="0" err="1">
                <a:solidFill>
                  <a:schemeClr val="bg1"/>
                </a:solidFill>
              </a:rPr>
              <a:t>berkaitan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dengan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tingkah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laku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manusia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tentang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baik-buruk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endParaRPr lang="en-US" sz="2800" i="1" dirty="0" smtClean="0">
              <a:solidFill>
                <a:schemeClr val="bg1"/>
              </a:solidFill>
            </a:endParaRPr>
          </a:p>
          <a:p>
            <a:pPr algn="just"/>
            <a:r>
              <a:rPr lang="en-US" sz="2800" dirty="0" smtClean="0">
                <a:solidFill>
                  <a:srgbClr val="FFFF00"/>
                </a:solidFill>
              </a:rPr>
              <a:t>f</a:t>
            </a:r>
            <a:r>
              <a:rPr lang="en-US" sz="2800" dirty="0">
                <a:solidFill>
                  <a:srgbClr val="FFFF00"/>
                </a:solidFill>
              </a:rPr>
              <a:t>. </a:t>
            </a:r>
            <a:r>
              <a:rPr lang="en-US" sz="2800" dirty="0" err="1">
                <a:solidFill>
                  <a:srgbClr val="FFFF00"/>
                </a:solidFill>
              </a:rPr>
              <a:t>Estetika</a:t>
            </a:r>
            <a:r>
              <a:rPr lang="en-US" sz="2800" dirty="0">
                <a:solidFill>
                  <a:srgbClr val="FFFF00"/>
                </a:solidFill>
              </a:rPr>
              <a:t>, </a:t>
            </a:r>
            <a:endParaRPr lang="en-US" sz="2800" dirty="0" smtClean="0">
              <a:solidFill>
                <a:srgbClr val="FFFF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bg1"/>
                </a:solidFill>
              </a:rPr>
              <a:t>	</a:t>
            </a:r>
            <a:r>
              <a:rPr lang="en-US" sz="2800" i="1" dirty="0" err="1" smtClean="0">
                <a:solidFill>
                  <a:schemeClr val="bg1"/>
                </a:solidFill>
              </a:rPr>
              <a:t>Membicarakan</a:t>
            </a:r>
            <a:r>
              <a:rPr lang="en-US" sz="2800" i="1" dirty="0" smtClean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hal-hal</a:t>
            </a:r>
            <a:r>
              <a:rPr lang="en-US" sz="2800" i="1" dirty="0">
                <a:solidFill>
                  <a:schemeClr val="bg1"/>
                </a:solidFill>
              </a:rPr>
              <a:t> yang </a:t>
            </a:r>
            <a:r>
              <a:rPr lang="en-US" sz="2800" i="1" dirty="0" err="1">
                <a:solidFill>
                  <a:schemeClr val="bg1"/>
                </a:solidFill>
              </a:rPr>
              <a:t>berkaitan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dengan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hakikat</a:t>
            </a:r>
            <a:r>
              <a:rPr lang="en-US" sz="2800" i="1" dirty="0">
                <a:solidFill>
                  <a:schemeClr val="bg1"/>
                </a:solidFill>
              </a:rPr>
              <a:t> </a:t>
            </a:r>
            <a:r>
              <a:rPr lang="en-US" sz="2800" i="1" dirty="0" err="1">
                <a:solidFill>
                  <a:schemeClr val="bg1"/>
                </a:solidFill>
              </a:rPr>
              <a:t>keindahankejelekan</a:t>
            </a:r>
            <a:endParaRPr lang="en-US" sz="28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71557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3555" y="1596540"/>
            <a:ext cx="870418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chemeClr val="bg1"/>
                </a:solidFill>
              </a:rPr>
              <a:t>Aliran-Aliran</a:t>
            </a:r>
            <a:r>
              <a:rPr lang="en-US" sz="3200" dirty="0">
                <a:solidFill>
                  <a:schemeClr val="bg1"/>
                </a:solidFill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</a:rPr>
              <a:t>Filsafat</a:t>
            </a:r>
            <a:endParaRPr lang="en-US" sz="3200" dirty="0" smtClean="0">
              <a:solidFill>
                <a:schemeClr val="bg1"/>
              </a:solidFill>
            </a:endParaRPr>
          </a:p>
          <a:p>
            <a:endParaRPr lang="en-US" sz="3200" dirty="0" smtClean="0">
              <a:solidFill>
                <a:schemeClr val="bg1"/>
              </a:solidFill>
            </a:endParaRPr>
          </a:p>
          <a:p>
            <a:pPr marL="514350" indent="-514350">
              <a:buAutoNum type="alphaLcPeriod"/>
            </a:pPr>
            <a:r>
              <a:rPr lang="en-US" sz="3200" dirty="0" err="1" smtClean="0">
                <a:solidFill>
                  <a:schemeClr val="bg1"/>
                </a:solidFill>
              </a:rPr>
              <a:t>Aliran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Materialisme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514350" indent="-514350">
              <a:buAutoNum type="alphaLcPeriod"/>
            </a:pPr>
            <a:r>
              <a:rPr lang="en-US" sz="3200" dirty="0" err="1" smtClean="0">
                <a:solidFill>
                  <a:schemeClr val="bg1"/>
                </a:solidFill>
              </a:rPr>
              <a:t>Aliran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Idealisme</a:t>
            </a:r>
            <a:r>
              <a:rPr lang="en-US" sz="3200" dirty="0">
                <a:solidFill>
                  <a:schemeClr val="bg1"/>
                </a:solidFill>
              </a:rPr>
              <a:t>/</a:t>
            </a:r>
            <a:r>
              <a:rPr lang="en-US" sz="3200" dirty="0" err="1">
                <a:solidFill>
                  <a:schemeClr val="bg1"/>
                </a:solidFill>
              </a:rPr>
              <a:t>Spiritualisme</a:t>
            </a:r>
            <a:r>
              <a:rPr lang="en-US" sz="3200" dirty="0">
                <a:solidFill>
                  <a:schemeClr val="bg1"/>
                </a:solidFill>
              </a:rPr>
              <a:t>, </a:t>
            </a:r>
            <a:endParaRPr lang="en-US" sz="3200" dirty="0" smtClean="0">
              <a:solidFill>
                <a:schemeClr val="bg1"/>
              </a:solidFill>
            </a:endParaRPr>
          </a:p>
          <a:p>
            <a:pPr marL="514350" indent="-514350">
              <a:buAutoNum type="alphaLcPeriod"/>
            </a:pPr>
            <a:r>
              <a:rPr lang="en-US" sz="3200" dirty="0" err="1" smtClean="0">
                <a:solidFill>
                  <a:schemeClr val="bg1"/>
                </a:solidFill>
              </a:rPr>
              <a:t>Aliran</a:t>
            </a:r>
            <a:r>
              <a:rPr lang="en-US" sz="3200" dirty="0" smtClean="0">
                <a:solidFill>
                  <a:schemeClr val="bg1"/>
                </a:solidFill>
              </a:rPr>
              <a:t> </a:t>
            </a:r>
            <a:r>
              <a:rPr lang="en-US" sz="3200" dirty="0" err="1">
                <a:solidFill>
                  <a:schemeClr val="bg1"/>
                </a:solidFill>
              </a:rPr>
              <a:t>Realisme</a:t>
            </a:r>
            <a:r>
              <a:rPr lang="en-US" sz="3200" dirty="0">
                <a:solidFill>
                  <a:schemeClr val="bg1"/>
                </a:solidFill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xmlns="" val="3274332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337</Words>
  <Application>Microsoft Office PowerPoint</Application>
  <PresentationFormat>On-screen Show (4:3)</PresentationFormat>
  <Paragraphs>122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Pertemuan ke 5</vt:lpstr>
      <vt:lpstr>PREVIEW</vt:lpstr>
      <vt:lpstr>PENGERTIAN FILSAFAT Phythagoras (582 – 496 SM)</vt:lpstr>
      <vt:lpstr>Slide 4</vt:lpstr>
      <vt:lpstr>Filsafat sebagai kegiatan olah pikir manusia menyelidik obyek yang tidak terbatas  yang ditinjau dari dari sudut isi atau substansinya dapat dibedakan menjadi :   1. Obyek Material Filsafat . 2. Obyek Formal Filsafat.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Julian</dc:creator>
  <cp:lastModifiedBy>siti azizah</cp:lastModifiedBy>
  <cp:revision>84</cp:revision>
  <dcterms:created xsi:type="dcterms:W3CDTF">2013-08-21T19:17:07Z</dcterms:created>
  <dcterms:modified xsi:type="dcterms:W3CDTF">2020-09-23T03:15:07Z</dcterms:modified>
</cp:coreProperties>
</file>