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80" r:id="rId2"/>
    <p:sldId id="281" r:id="rId3"/>
    <p:sldId id="282" r:id="rId4"/>
    <p:sldId id="292" r:id="rId5"/>
    <p:sldId id="283" r:id="rId6"/>
    <p:sldId id="285" r:id="rId7"/>
    <p:sldId id="286" r:id="rId8"/>
    <p:sldId id="288" r:id="rId9"/>
    <p:sldId id="289" r:id="rId10"/>
    <p:sldId id="290" r:id="rId11"/>
    <p:sldId id="293" r:id="rId12"/>
    <p:sldId id="294" r:id="rId13"/>
    <p:sldId id="295" r:id="rId14"/>
    <p:sldId id="296" r:id="rId15"/>
    <p:sldId id="297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8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198504-428D-4179-9457-5CAB03D98EC7}" type="datetimeFigureOut">
              <a:rPr lang="en-ID" smtClean="0"/>
              <a:t>14/11/2020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EE6980-9487-4D08-AAB6-2C90F39F5CD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60957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72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  <p:sp>
        <p:nvSpPr>
          <p:cNvPr id="809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1807930-397E-4189-A267-70BAF94E9BC6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82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  <p:sp>
        <p:nvSpPr>
          <p:cNvPr id="8192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C75FAB1-8870-4929-B0E9-624A25AEE8C6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92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4B9ACA7-65A0-4399-A41F-0F2060528BF1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5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  <p:sp>
        <p:nvSpPr>
          <p:cNvPr id="8294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3A4043F-B400-458F-BF5D-4F819E3D22A8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64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  <p:sp>
        <p:nvSpPr>
          <p:cNvPr id="8397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6240FFF-5BE3-4F79-AC36-66F27BA3596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74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  <p:sp>
        <p:nvSpPr>
          <p:cNvPr id="8499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C56E09-4188-439F-94BF-F646575D758E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45B04-47E5-40F1-8A34-FD727DD313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89B820-62EE-417D-B774-448A8DB861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17C60F-B5C8-4E48-9709-96F9FE9580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33E4E-6AAE-4360-8D51-F9E4803B813F}" type="datetimeFigureOut">
              <a:rPr lang="en-ID" smtClean="0"/>
              <a:t>14/11/2020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D3A0B0-25D2-46EC-BA34-1E83BE377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DF71C3-A252-40DE-9FAC-A2B4F48B8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4FF4-1A42-4363-B4A4-141E67A31DC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73536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C4264A-F419-428E-B982-D95EA7E50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5C1F18-A70B-444E-9917-26394C07A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D221A3-6926-4A7F-AF8C-7F775F841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33E4E-6AAE-4360-8D51-F9E4803B813F}" type="datetimeFigureOut">
              <a:rPr lang="en-ID" smtClean="0"/>
              <a:t>14/11/2020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0F0EE0-5482-4A51-9689-C746BF0A8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F7AC45-6217-48CB-85FC-0C39B137F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4FF4-1A42-4363-B4A4-141E67A31DC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24636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258374-3A9D-4366-975C-183A281870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D762C9-7AE1-4DB6-B247-98F7EC939B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3DE17E-CC77-4690-93A7-E00E5566A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33E4E-6AAE-4360-8D51-F9E4803B813F}" type="datetimeFigureOut">
              <a:rPr lang="en-ID" smtClean="0"/>
              <a:t>14/11/2020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82125-4E6F-4B76-AE77-31A7AACBC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352246-1059-4531-A7B4-1D3352DCD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4FF4-1A42-4363-B4A4-141E67A31DC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93351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790B7D-0D64-414F-8691-EB73D06B1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E548DB-5561-4520-AA9E-EE249296A3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3B268C-8C43-4C21-B08F-BB7FA1D3EB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33E4E-6AAE-4360-8D51-F9E4803B813F}" type="datetimeFigureOut">
              <a:rPr lang="en-ID" smtClean="0"/>
              <a:t>14/11/2020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D2F15A-FC6B-49D4-BEEC-552501132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8273DA-F934-4889-8761-B9407893F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4FF4-1A42-4363-B4A4-141E67A31DC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19334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508BEE-3896-4F10-8DD1-4D3859E0A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9C99B3-F4BC-4337-A2D1-4440D7F180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08FFE4-9289-40BD-B6A0-73326F104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33E4E-6AAE-4360-8D51-F9E4803B813F}" type="datetimeFigureOut">
              <a:rPr lang="en-ID" smtClean="0"/>
              <a:t>14/11/2020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6CD23A-E6CB-4A8C-A27C-97168C143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7EC7B0-E151-4D7B-8200-8435BC55E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4FF4-1A42-4363-B4A4-141E67A31DC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87234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993BFF-2E09-452B-A49B-A67C70596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D29D07-6CDF-4A91-9D40-DBD39C2B1F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2B4818-7ACD-48EB-A42D-AE82E70E2C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1A8363-CB9B-43B1-A766-6DF9733A6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33E4E-6AAE-4360-8D51-F9E4803B813F}" type="datetimeFigureOut">
              <a:rPr lang="en-ID" smtClean="0"/>
              <a:t>14/11/2020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55FAF3-79D5-4CE5-8239-D580044D9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889818-ADB9-4698-9D19-0D4C7819D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4FF4-1A42-4363-B4A4-141E67A31DC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53976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EA986-C75A-4F98-A54F-B0A0D04DF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8E7B4F-9F92-4763-8DA1-E9D6FA9050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C34E63-2DE4-4B72-97B0-DE2C85D977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27D502-BF84-4F36-9176-6AEB753B09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1CFD02-D806-49E6-8F15-5D7707A0F2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5706F25-BA3A-4DE6-B523-573E507AB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33E4E-6AAE-4360-8D51-F9E4803B813F}" type="datetimeFigureOut">
              <a:rPr lang="en-ID" smtClean="0"/>
              <a:t>14/11/2020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ADD07A9-186D-4BC4-ABA8-E00FC101D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0E3CDE8-4326-4178-BFA7-D00CB25B4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4FF4-1A42-4363-B4A4-141E67A31DC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62794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CF1239-D021-4A91-B942-9B787419CE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073DB4-9D90-44B2-8ED0-8C9811CD8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33E4E-6AAE-4360-8D51-F9E4803B813F}" type="datetimeFigureOut">
              <a:rPr lang="en-ID" smtClean="0"/>
              <a:t>14/11/2020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5051BC-372C-4C12-87CF-059E1A875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C0F7E0-CEC6-4815-BE9B-8F71136CE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4FF4-1A42-4363-B4A4-141E67A31DC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2080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46AB82D-5C2D-4F44-8309-F1B4FF726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33E4E-6AAE-4360-8D51-F9E4803B813F}" type="datetimeFigureOut">
              <a:rPr lang="en-ID" smtClean="0"/>
              <a:t>14/11/2020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DB52DD-A4D8-4737-89CE-AFF880DA3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4CE771-7E5D-49A6-A541-EDA027DCC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4FF4-1A42-4363-B4A4-141E67A31DC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29262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4A7BFB-DA06-46AF-B58A-99DB710CF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D03566-5673-4A49-80E0-A92237FD00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A4CBAB-0B4C-44E3-B066-2B2C4ED0AE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DC13EB-311A-4C8B-938C-920FBC97F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33E4E-6AAE-4360-8D51-F9E4803B813F}" type="datetimeFigureOut">
              <a:rPr lang="en-ID" smtClean="0"/>
              <a:t>14/11/2020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BDB650-8659-45A9-AA0A-6DBC74355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ED1CFD-2369-4075-A23B-A845EF2C9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4FF4-1A42-4363-B4A4-141E67A31DC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27207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D61475-AD45-4A3D-8A95-A229AC525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C9203E-081B-4CA4-8ED2-4927C456CD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1260BF-5350-4048-A77B-510D41103F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719141-F07A-45A7-9D26-873164B44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33E4E-6AAE-4360-8D51-F9E4803B813F}" type="datetimeFigureOut">
              <a:rPr lang="en-ID" smtClean="0"/>
              <a:t>14/11/2020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E4C31D-F019-4A42-BC54-1FC542D24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1334F4-6924-4925-BFE8-D6EB83F63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4FF4-1A42-4363-B4A4-141E67A31DC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17409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06E6B2-E553-4C26-8FE0-F38BB633B4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E013D2-14BC-4CD4-8240-BFF6B6377A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8551FB-648C-44E1-8BAD-4463697188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33E4E-6AAE-4360-8D51-F9E4803B813F}" type="datetimeFigureOut">
              <a:rPr lang="en-ID" smtClean="0"/>
              <a:t>14/11/2020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1362BC-57E9-4B72-AD31-9023216461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DA2B5E-3B79-4C98-B14C-B8B567F6F0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34FF4-1A42-4363-B4A4-141E67A31DC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49053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2524100" y="0"/>
            <a:ext cx="7072362" cy="642918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200" dirty="0"/>
              <a:t>ASAS</a:t>
            </a:r>
            <a:r>
              <a:rPr lang="id-ID" sz="3200" dirty="0"/>
              <a:t> Hukum Acara </a:t>
            </a:r>
            <a:r>
              <a:rPr lang="en-US" sz="3200" dirty="0" err="1"/>
              <a:t>Perdata</a:t>
            </a:r>
            <a:endParaRPr lang="en-US" sz="3200" dirty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1524000" y="685800"/>
            <a:ext cx="9144000" cy="5867400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marL="609600" indent="-609600">
              <a:buFontTx/>
              <a:buAutoNum type="arabicPeriod"/>
            </a:pPr>
            <a:r>
              <a:rPr lang="en-US" sz="2400" b="1" dirty="0">
                <a:solidFill>
                  <a:schemeClr val="bg1"/>
                </a:solidFill>
              </a:rPr>
              <a:t>Hakim </a:t>
            </a:r>
            <a:r>
              <a:rPr lang="en-US" sz="2400" b="1" dirty="0" err="1">
                <a:solidFill>
                  <a:schemeClr val="bg1"/>
                </a:solidFill>
              </a:rPr>
              <a:t>bersifat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menunggu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>
                <a:solidFill>
                  <a:schemeClr val="bg1"/>
                </a:solidFill>
                <a:sym typeface="Wingdings" pitchFamily="2" charset="2"/>
              </a:rPr>
              <a:t></a:t>
            </a:r>
            <a:r>
              <a:rPr lang="en-US" sz="2400" b="1" dirty="0" err="1">
                <a:solidFill>
                  <a:schemeClr val="bg1"/>
                </a:solidFill>
              </a:rPr>
              <a:t>inisiatif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mengajukan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tuntutan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hak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diserahkan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sepenuhnya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kepada</a:t>
            </a:r>
            <a:r>
              <a:rPr lang="en-US" sz="2400" b="1" dirty="0">
                <a:solidFill>
                  <a:schemeClr val="bg1"/>
                </a:solidFill>
              </a:rPr>
              <a:t> yang </a:t>
            </a:r>
            <a:r>
              <a:rPr lang="en-US" sz="2400" b="1" dirty="0" err="1">
                <a:solidFill>
                  <a:schemeClr val="bg1"/>
                </a:solidFill>
              </a:rPr>
              <a:t>berkepentingan</a:t>
            </a:r>
            <a:r>
              <a:rPr lang="en-US" sz="2400" b="1" dirty="0">
                <a:solidFill>
                  <a:schemeClr val="bg1"/>
                </a:solidFill>
              </a:rPr>
              <a:t> (</a:t>
            </a:r>
            <a:r>
              <a:rPr lang="en-US" sz="2400" b="1" dirty="0" err="1">
                <a:solidFill>
                  <a:schemeClr val="bg1"/>
                </a:solidFill>
              </a:rPr>
              <a:t>Pasal</a:t>
            </a:r>
            <a:r>
              <a:rPr lang="en-US" sz="2400" b="1" dirty="0">
                <a:solidFill>
                  <a:schemeClr val="bg1"/>
                </a:solidFill>
              </a:rPr>
              <a:t> 118 HIR/142 </a:t>
            </a:r>
            <a:r>
              <a:rPr lang="en-US" sz="2400" b="1" dirty="0" err="1">
                <a:solidFill>
                  <a:schemeClr val="bg1"/>
                </a:solidFill>
              </a:rPr>
              <a:t>RBg</a:t>
            </a:r>
            <a:r>
              <a:rPr lang="en-US" sz="2400" b="1" dirty="0">
                <a:solidFill>
                  <a:schemeClr val="bg1"/>
                </a:solidFill>
              </a:rPr>
              <a:t> ). Perk </a:t>
            </a:r>
            <a:r>
              <a:rPr lang="en-US" sz="2400" b="1" dirty="0" err="1">
                <a:solidFill>
                  <a:schemeClr val="bg1"/>
                </a:solidFill>
              </a:rPr>
              <a:t>yg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diajukan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kpd</a:t>
            </a:r>
            <a:r>
              <a:rPr lang="en-US" sz="2400" b="1" dirty="0">
                <a:solidFill>
                  <a:schemeClr val="bg1"/>
                </a:solidFill>
              </a:rPr>
              <a:t> hakim </a:t>
            </a:r>
            <a:r>
              <a:rPr lang="en-US" sz="2400" b="1" dirty="0" err="1">
                <a:solidFill>
                  <a:schemeClr val="bg1"/>
                </a:solidFill>
              </a:rPr>
              <a:t>tdk</a:t>
            </a:r>
            <a:r>
              <a:rPr lang="en-US" sz="2400" b="1" dirty="0">
                <a:solidFill>
                  <a:schemeClr val="bg1"/>
                </a:solidFill>
              </a:rPr>
              <a:t> b</a:t>
            </a:r>
            <a:r>
              <a:rPr lang="id-ID" sz="2400" b="1" dirty="0">
                <a:solidFill>
                  <a:schemeClr val="bg1"/>
                </a:solidFill>
              </a:rPr>
              <a:t>o</a:t>
            </a:r>
            <a:r>
              <a:rPr lang="en-US" sz="2400" b="1" dirty="0" err="1">
                <a:solidFill>
                  <a:schemeClr val="bg1"/>
                </a:solidFill>
              </a:rPr>
              <a:t>leh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menolak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utk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memeriksa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mengadilinya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dgn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alasan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hknya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tdk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ada</a:t>
            </a:r>
            <a:r>
              <a:rPr lang="en-US" sz="2400" b="1" dirty="0">
                <a:solidFill>
                  <a:schemeClr val="bg1"/>
                </a:solidFill>
              </a:rPr>
              <a:t> /</a:t>
            </a:r>
            <a:r>
              <a:rPr lang="en-US" sz="2400" b="1" dirty="0" err="1">
                <a:solidFill>
                  <a:schemeClr val="bg1"/>
                </a:solidFill>
              </a:rPr>
              <a:t>krg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jelas</a:t>
            </a:r>
            <a:r>
              <a:rPr lang="en-US" sz="2400" b="1" dirty="0">
                <a:solidFill>
                  <a:schemeClr val="bg1"/>
                </a:solidFill>
              </a:rPr>
              <a:t>, hakim </a:t>
            </a:r>
            <a:r>
              <a:rPr lang="en-US" sz="2400" b="1" dirty="0" err="1">
                <a:solidFill>
                  <a:schemeClr val="bg1"/>
                </a:solidFill>
              </a:rPr>
              <a:t>wajib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menggali</a:t>
            </a:r>
            <a:r>
              <a:rPr lang="en-US" sz="2400" b="1" dirty="0">
                <a:solidFill>
                  <a:schemeClr val="bg1"/>
                </a:solidFill>
              </a:rPr>
              <a:t>, </a:t>
            </a:r>
            <a:r>
              <a:rPr lang="en-US" sz="2400" b="1" dirty="0" err="1">
                <a:solidFill>
                  <a:schemeClr val="bg1"/>
                </a:solidFill>
              </a:rPr>
              <a:t>mengikuti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memahami</a:t>
            </a:r>
            <a:r>
              <a:rPr lang="en-US" sz="2400" b="1" dirty="0">
                <a:solidFill>
                  <a:schemeClr val="bg1"/>
                </a:solidFill>
              </a:rPr>
              <a:t> nilai2 </a:t>
            </a:r>
            <a:r>
              <a:rPr lang="en-US" sz="2400" b="1" dirty="0" err="1">
                <a:solidFill>
                  <a:schemeClr val="bg1"/>
                </a:solidFill>
              </a:rPr>
              <a:t>hk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dan</a:t>
            </a:r>
            <a:r>
              <a:rPr lang="en-US" sz="2400" b="1" dirty="0">
                <a:solidFill>
                  <a:schemeClr val="bg1"/>
                </a:solidFill>
              </a:rPr>
              <a:t> rasa </a:t>
            </a:r>
            <a:r>
              <a:rPr lang="en-US" sz="2400" b="1" dirty="0" err="1">
                <a:solidFill>
                  <a:schemeClr val="bg1"/>
                </a:solidFill>
              </a:rPr>
              <a:t>keadilan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yg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hdp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dlm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masy</a:t>
            </a:r>
            <a:r>
              <a:rPr lang="en-US" sz="2400" b="1" dirty="0">
                <a:solidFill>
                  <a:schemeClr val="bg1"/>
                </a:solidFill>
              </a:rPr>
              <a:t>.(Ps 5 UU 48/2009 KK </a:t>
            </a:r>
          </a:p>
          <a:p>
            <a:pPr marL="609600" indent="-609600">
              <a:buFontTx/>
              <a:buAutoNum type="arabicPeriod"/>
            </a:pPr>
            <a:r>
              <a:rPr lang="en-US" sz="2400" b="1" dirty="0">
                <a:solidFill>
                  <a:schemeClr val="bg1"/>
                </a:solidFill>
              </a:rPr>
              <a:t>Hakim </a:t>
            </a:r>
            <a:r>
              <a:rPr lang="en-US" sz="2400" b="1" dirty="0" err="1">
                <a:solidFill>
                  <a:schemeClr val="bg1"/>
                </a:solidFill>
              </a:rPr>
              <a:t>bersifat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Pasif</a:t>
            </a:r>
            <a:r>
              <a:rPr lang="en-US" sz="2400" b="1" dirty="0">
                <a:solidFill>
                  <a:schemeClr val="bg1"/>
                </a:solidFill>
                <a:sym typeface="Wingdings" pitchFamily="2" charset="2"/>
              </a:rPr>
              <a:t>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ruang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lingkup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atau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luas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sempitnya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pokok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perkara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di</a:t>
            </a:r>
            <a:r>
              <a:rPr lang="id-ID" sz="2400" b="1" dirty="0">
                <a:solidFill>
                  <a:schemeClr val="bg1"/>
                </a:solidFill>
              </a:rPr>
              <a:t>t</a:t>
            </a:r>
            <a:r>
              <a:rPr lang="en-US" sz="2400" b="1" dirty="0" err="1">
                <a:solidFill>
                  <a:schemeClr val="bg1"/>
                </a:solidFill>
              </a:rPr>
              <a:t>entukan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para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pihak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berperkara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bukan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oleh</a:t>
            </a:r>
            <a:r>
              <a:rPr lang="en-US" sz="2400" b="1" dirty="0">
                <a:solidFill>
                  <a:schemeClr val="bg1"/>
                </a:solidFill>
              </a:rPr>
              <a:t> hakim.</a:t>
            </a:r>
            <a:r>
              <a:rPr lang="id-ID" sz="2400" b="1" dirty="0">
                <a:solidFill>
                  <a:schemeClr val="bg1"/>
                </a:solidFill>
              </a:rPr>
              <a:t> </a:t>
            </a:r>
            <a:r>
              <a:rPr lang="en-US" sz="2400" b="1" dirty="0">
                <a:solidFill>
                  <a:schemeClr val="bg1"/>
                </a:solidFill>
              </a:rPr>
              <a:t>P</a:t>
            </a:r>
            <a:r>
              <a:rPr lang="id-ID" sz="2400" b="1" dirty="0">
                <a:solidFill>
                  <a:schemeClr val="bg1"/>
                </a:solidFill>
              </a:rPr>
              <a:t>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membantu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para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pencari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keadilan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berusaha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mengatasi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sgl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hambatan</a:t>
            </a:r>
            <a:r>
              <a:rPr lang="en-US" sz="2400" b="1" dirty="0">
                <a:solidFill>
                  <a:schemeClr val="bg1"/>
                </a:solidFill>
              </a:rPr>
              <a:t> &amp; </a:t>
            </a:r>
            <a:r>
              <a:rPr lang="en-US" sz="2400" b="1" dirty="0" err="1">
                <a:solidFill>
                  <a:schemeClr val="bg1"/>
                </a:solidFill>
              </a:rPr>
              <a:t>rintangan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utk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tercapainya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peradilan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yg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sederhana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cepat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biaya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ringan</a:t>
            </a:r>
            <a:r>
              <a:rPr lang="en-US" sz="2400" b="1" dirty="0">
                <a:solidFill>
                  <a:schemeClr val="bg1"/>
                </a:solidFill>
              </a:rPr>
              <a:t> Ps 4 </a:t>
            </a:r>
            <a:r>
              <a:rPr lang="en-US" sz="2400" b="1" dirty="0" err="1">
                <a:solidFill>
                  <a:schemeClr val="bg1"/>
                </a:solidFill>
              </a:rPr>
              <a:t>ayat</a:t>
            </a:r>
            <a:r>
              <a:rPr lang="en-US" sz="2400" b="1" dirty="0">
                <a:solidFill>
                  <a:schemeClr val="bg1"/>
                </a:solidFill>
              </a:rPr>
              <a:t> 2 UU 48/2009. Hakim </a:t>
            </a:r>
            <a:r>
              <a:rPr lang="en-US" sz="2400" b="1" dirty="0" err="1">
                <a:solidFill>
                  <a:schemeClr val="bg1"/>
                </a:solidFill>
              </a:rPr>
              <a:t>tidak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boleh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menjatuhkan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putusan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melebihi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dari</a:t>
            </a:r>
            <a:r>
              <a:rPr lang="en-US" sz="2400" b="1" dirty="0">
                <a:solidFill>
                  <a:schemeClr val="bg1"/>
                </a:solidFill>
              </a:rPr>
              <a:t> yang </a:t>
            </a:r>
            <a:r>
              <a:rPr lang="en-US" sz="2400" b="1" dirty="0" err="1">
                <a:solidFill>
                  <a:schemeClr val="bg1"/>
                </a:solidFill>
              </a:rPr>
              <a:t>dituntut</a:t>
            </a:r>
            <a:r>
              <a:rPr lang="en-US" sz="2400" b="1" dirty="0">
                <a:solidFill>
                  <a:schemeClr val="bg1"/>
                </a:solidFill>
              </a:rPr>
              <a:t> ( 178 </a:t>
            </a:r>
            <a:r>
              <a:rPr lang="en-US" sz="2400" b="1" dirty="0" err="1">
                <a:solidFill>
                  <a:schemeClr val="bg1"/>
                </a:solidFill>
              </a:rPr>
              <a:t>ayat</a:t>
            </a:r>
            <a:r>
              <a:rPr lang="en-US" sz="2400" b="1" dirty="0">
                <a:solidFill>
                  <a:schemeClr val="bg1"/>
                </a:solidFill>
              </a:rPr>
              <a:t> 2,3 HIR/189 </a:t>
            </a:r>
            <a:r>
              <a:rPr lang="en-US" sz="2400" b="1" dirty="0" err="1">
                <a:solidFill>
                  <a:schemeClr val="bg1"/>
                </a:solidFill>
              </a:rPr>
              <a:t>ayat</a:t>
            </a:r>
            <a:r>
              <a:rPr lang="en-US" sz="2400" b="1" dirty="0">
                <a:solidFill>
                  <a:schemeClr val="bg1"/>
                </a:solidFill>
              </a:rPr>
              <a:t> 2,3 RBG )</a:t>
            </a:r>
          </a:p>
          <a:p>
            <a:pPr marL="609600" indent="-609600">
              <a:buFontTx/>
              <a:buAutoNum type="arabicPeriod"/>
            </a:pPr>
            <a:r>
              <a:rPr lang="en-US" sz="2400" b="1" dirty="0" err="1">
                <a:solidFill>
                  <a:schemeClr val="bg1"/>
                </a:solidFill>
              </a:rPr>
              <a:t>Persidangan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terbuka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untuk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umum</a:t>
            </a:r>
            <a:r>
              <a:rPr lang="en-US" sz="2400" b="1" dirty="0" err="1">
                <a:solidFill>
                  <a:schemeClr val="bg1"/>
                </a:solidFill>
                <a:sym typeface="Wingdings" pitchFamily="2" charset="2"/>
              </a:rPr>
              <a:t>Ps</a:t>
            </a:r>
            <a:r>
              <a:rPr lang="en-US" sz="2400" b="1" dirty="0">
                <a:solidFill>
                  <a:schemeClr val="bg1"/>
                </a:solidFill>
                <a:sym typeface="Wingdings" pitchFamily="2" charset="2"/>
              </a:rPr>
              <a:t> 13 </a:t>
            </a:r>
            <a:r>
              <a:rPr lang="en-US" sz="2400" b="1" dirty="0" err="1">
                <a:solidFill>
                  <a:schemeClr val="bg1"/>
                </a:solidFill>
                <a:sym typeface="Wingdings" pitchFamily="2" charset="2"/>
              </a:rPr>
              <a:t>ayat</a:t>
            </a:r>
            <a:r>
              <a:rPr lang="en-US" sz="2400" b="1" dirty="0">
                <a:solidFill>
                  <a:schemeClr val="bg1"/>
                </a:solidFill>
                <a:sym typeface="Wingdings" pitchFamily="2" charset="2"/>
              </a:rPr>
              <a:t> 1 UU 48/2009 </a:t>
            </a:r>
            <a:r>
              <a:rPr lang="en-US" sz="2400" b="1" dirty="0" err="1">
                <a:solidFill>
                  <a:schemeClr val="bg1"/>
                </a:solidFill>
              </a:rPr>
              <a:t>setiap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orang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dibolehkan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hadir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mendengarkan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pemeriksaan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perkara</a:t>
            </a:r>
            <a:r>
              <a:rPr lang="en-US" sz="2400" b="1" dirty="0">
                <a:solidFill>
                  <a:schemeClr val="bg1"/>
                </a:solidFill>
              </a:rPr>
              <a:t>, </a:t>
            </a:r>
            <a:r>
              <a:rPr lang="en-US" sz="2400" b="1" dirty="0" err="1">
                <a:solidFill>
                  <a:schemeClr val="bg1"/>
                </a:solidFill>
              </a:rPr>
              <a:t>walaupun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ada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beberapa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perkara</a:t>
            </a:r>
            <a:r>
              <a:rPr lang="en-US" sz="2400" b="1" dirty="0">
                <a:solidFill>
                  <a:schemeClr val="bg1"/>
                </a:solidFill>
              </a:rPr>
              <a:t> yang </a:t>
            </a:r>
            <a:r>
              <a:rPr lang="en-US" sz="2400" b="1" dirty="0" err="1">
                <a:solidFill>
                  <a:schemeClr val="bg1"/>
                </a:solidFill>
              </a:rPr>
              <a:t>dilakukan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pemeriksaannya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secara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tertutup</a:t>
            </a:r>
            <a:r>
              <a:rPr lang="en-US" sz="2400" b="1" dirty="0">
                <a:solidFill>
                  <a:schemeClr val="bg1"/>
                </a:solidFill>
              </a:rPr>
              <a:t>. </a:t>
            </a:r>
            <a:r>
              <a:rPr lang="en-US" sz="2400" b="1" dirty="0" err="1">
                <a:solidFill>
                  <a:schemeClr val="bg1"/>
                </a:solidFill>
              </a:rPr>
              <a:t>Contoh</a:t>
            </a:r>
            <a:r>
              <a:rPr lang="en-US" sz="2400" b="1" dirty="0">
                <a:solidFill>
                  <a:schemeClr val="bg1"/>
                </a:solidFill>
              </a:rPr>
              <a:t>  </a:t>
            </a:r>
            <a:r>
              <a:rPr lang="en-US" sz="2400" b="1" dirty="0" err="1">
                <a:solidFill>
                  <a:schemeClr val="bg1"/>
                </a:solidFill>
              </a:rPr>
              <a:t>perkara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perceraian</a:t>
            </a:r>
            <a:r>
              <a:rPr lang="en-US" sz="2400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049288" y="178592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" dur="10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10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rc_mi" descr="http://pa-jakartaselatan.go.id/vx/images/prosedur_persidangan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1" y="0"/>
            <a:ext cx="9143999" cy="6858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diahsafitri482.files.wordpress.com/2014/01/1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928670"/>
            <a:ext cx="8929718" cy="5715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3024166" y="285729"/>
            <a:ext cx="60722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2800" b="1" dirty="0">
                <a:latin typeface="Arial Narrow" pitchFamily="34" charset="0"/>
              </a:rPr>
              <a:t>SUSUNAN PENGADILAN DI INDONESIA</a:t>
            </a:r>
          </a:p>
          <a:p>
            <a:pPr algn="ctr"/>
            <a:r>
              <a:rPr lang="id-ID" sz="2800" b="1" dirty="0">
                <a:latin typeface="Arial Narrow" pitchFamily="34" charset="0"/>
              </a:rPr>
              <a:t>(State Court System)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738282" y="3143248"/>
            <a:ext cx="2071702" cy="9144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 dirty="0"/>
              <a:t>SUSUNAN PENGADILAN </a:t>
            </a:r>
          </a:p>
        </p:txBody>
      </p:sp>
      <p:sp>
        <p:nvSpPr>
          <p:cNvPr id="1026" name="AutoShape 2" descr="data:image/jpeg;base64,/9j/4AAQSkZJRgABAQAAAQABAAD/2wCEAAkGBxQTEhQUExQUFBQVGBUYFhgXFRUVFBQXFRUWFhQXGBgYHCggGBolHBUXITEhJSkrLi4uFx8zODMsNygtLisBCgoKDg0OGhAQGywkHCUsLCwsLCwsLCwsLCwsLCwsLCwsLCwsLCwsLCwsLCwsLCwsLCwsLCwsLCwsLCwsLCwsLP/AABEIAMIBAwMBIgACEQEDEQH/xAAcAAABBQEBAQAAAAAAAAAAAAAGAAIDBAUBBwj/xABNEAABAwIDAwcHBwgJAwUAAAABAgMRACEEEjEFQVEGEyJhcYGRMlKhscHR8AcUQmJykuEVIzNTVHOCshYkQ2ODk6LC8USz4iU0o8PS/8QAGQEAAwEBAQAAAAAAAAAAAAAAAAECAwQF/8QALREAAgIABQMCBAcBAAAAAAAAAAECEQMSITFBBBNRFGEyoeHwIkJSkbHB8SP/2gAMAwEAAhEDEQA/ADhFTBM1A3VlsV0GZKy1TnGqkbqwWbUWBm1wOVpIwwrPxeEMyKadgQuOk6VTVh+NzWhhsOozIqvikkVaAG8c2ZIgwKpRRQ82FJNrmsHEYYpN63hK9DGceSplrobJ0qdDc1Oy0RNW2QlZRW3FMitB1s8KhOHNCkDRVioQ4A82k6FK59A99XC2a3uR+DSXSspBMAXANuF6x6lZsNxvc6eixO1jKbV0DZRBKTqPTwNciir5Qdgc0kYphPRTZ1A3JP0h1Am4653UKYd4LEp/4qOlx3JZJbr5/fJr1uAl/wBsL4H8n4f9HYrkVJlrmWuw4BkVyKky1zLQAyKUU/LSy0WFjIrkVJFLLSsBkUjTyK5FAEZFdin5aRFFgRkUwipSK4RQBXKKVTZaVMLDdpdW271mNqq205XnHUabJq0hdZrbtX2HBUsZeaaqRbIqJDtSc7SGNDAFZ+MwQN61WzNRYimmFAviGspqniG81bePRNYThgmt46kMzAchNauFYzCSLkVSWma0MKsgX0rSWxMUVXcGZnhTMQNI8K2cwIrPfbE1KkNoq82CLgVf5OY5toHPIgyTEgAmBpesnErvHCuM+Q52J/monBtISklZ6khSXESIWhQ7UqBHpFeQ8ttgKwD3ONTzDhMakNq1KDxG8b9eF9/k5t9WHOVUqaJ03oPFPtHwTd9pvEskWU2sWPqPaDXHjYLi/wCGdvSdSoupaxe6PHMDiw6JGo1HA9R31Zy1pv7CW0tTYSBBOkAH6w7ajXsxwCSK9DDk8qzPU4MaMXN9tPLxZQy0kt1bXh4EzTErq78GdVuccYAHXUSk09apphoQOhmWuRT4pRTJI4rkVJFcigBkVwinxSigCOK5FSRXIoAjiu0+KVABIls1OGjXHsTewqBeJKb6iuRRbOpsspWRU6cWU1TTjQakceFGXygs1sPipqwjE0NJxWU20p5x9LtMMwVt4quuvyKFmNpxqamc2za16XakPOi7jXbVhYhc76a/jlKNVlLrohhtGcpo6XK6l41ETSBrTKRZM3iSN9McfJqKlRlQZmcia0sLs8lKwTEgehQ99VMLrW9hlWP2f9yayxZUVCNlfDbKQB0hmPorawSy2khBgHdw6x11SSqpgu1YSk5bmqSWw9DImTcneTJ9NSPtAjtqFKqmCqmxmLiMCOFqw8SzB6qLXkEzWXiMJxreE/JEo2D8VyKsPoANqiiug52qGRXIqSK5FAhkVyKkiuRQBHFIinxSigCOK5FSRXIoAZFKnRSoA0g8a4XDTYpRSyo0s4DT+cNciuxToQ2lTopZaAOUqkLR1imRQgG1yKfFKKYDSimxUoTXclK6CiGKkbbG+muOIGpqBe0BuB9VYzx4Lk3h085cFjLFaOFxACFlRAACRcxqtMUOLxyj9X46xT2V5mX5vZvWCPLFc2J1Ca2OmPSNbsK2VA1dbRXnTSijyFKRG5Cso+6LHvFaLG330R0krG/OkT3FGWPA1n3UxvppLYPEIFMceAoewfK5P9o0R1oUFDvCsp9dWXeUGHWLOJSfrgt37VgA91VGUWZSw5R3RcdxwFZ2NxwItVZ1UidQeFx41WIrrhhrc55SYiJqNSKszbSolVqiGiJSabFSEVyKZJHFKKfFKKBDIrkU+KUUgI4rkVJFcigRHFKnxXaALUV2KfFKKZY2KUU6KiXiEjeO6lKcY7sqMJS2RJFSBdZz20Y0HpFVnMco747BXNPqsNe50w6TEe+huqcqJcUPKvqJ7Z99QYxlSkENqLa46KgJg66GRHwONZLq62j8/obPon+r5fUJFKA31XXjkjS/ePfXnjreJJIVinQQYIiIPdXBhnh/1bvx21Eurm9tCI4WFHe2Hy9oHgPvCqxeUdTPf+HdQRkc34x3xFSJwThuMW942rCWI5bs6IzhH4Y0F5k7vj7vxNcy9R9Pu66Ejs539rf+9TVYBX0sXiB/iRU2V314C1M8D4H3dVX8H+hxGujW5X6wUBo2ZNhi8T3OmtrZmyYwmMTz75zfN7lyVJh0nondO+lYPGvg0lKHE+CqZmHX/qoYOxB+04n/ADvwqP8AJLX7RiP838KLQ+/7BWFfF6QcjT1GhtPJ9v8AXYj/ADfwqT+jTZ1dxB/xT7qLD1HsboCdYgneMyVW6xBqwjFqGi1DqUCsekSfvUKv8n2E3U48P8Q+6lh9hYddg46Y+ufdVLEcdmRKcJbxDFvaqxZSUr605kH7qgR/qqcbTR9ILR9pBIHapMpHjQf/AEVY1zOf5n4Uv6MNTZTs9Th8TFbx6qaMJYUJbJoN0voUJStChxCkkeg0kOJJgKSTwBBPhWDgsAhpISkExvMkntJFSLbB1APaJ9larq3yh+iVbm7FKKw0uFPkrWnvJH3SCPRU7W0VjXIv7yD4gEegVrHqoPfQxl0eIttTUilFRNbTaV5Qcb7U5gTxGWTHaBVzC82vyXEq6kkE941FaLGg+TGWFKO6K8VyKuvMpHGqpFUpWQ40RxSp8UqZJxzaSBoZ7xVZe0idCkeB9tDe0uQOW7KW1jzVIQlf3og+ihx3YakqKfm6QoblN+nrFcOJPF5O7DeEtl+56At+dTPf+NMU6B/z+Nee/kd39lb+5+Nd/I737K39z8a5mmdC6heA7Lw4jxHvpc8OI8RQGdjvfsrf3B76X5Ie/ZWvuD30so/U+wec+niPEe/49XOeTxHiPf8AHrAlbGe/Zm/uD30w7Gd/Z0fdHvoyj9T7Btj2EruLKGh0kcD8W76ykn4mbjWhw7Hd/UI+6PfUrGHfbslsJHAAR4TSoyniKTugibwAWCqPiK4iBWhyWbWphRcEKzK8MqfxoQ57E+b6B76JRpIzTCHnIpJ6RAiZ7KwOexPmjwHvq9sVx8vtBSQElQmw08alLUdmqcOEGK1dnrHzbFf4H/cNY/KznUuI5sSMl+3MeuubLdxHzLGkpGacLl0v+dVm38IokqYJ6FkLpowYJzR8CsDn8V5o9H/6omwAcOCUogc7ldjSJBOXf2U4K2DZ1JqUKFCoxGL4DwT76eMRjOA8E++pHYTYpgKTEcPXTsBhAhMRvrG2O9i1OtpcSMhUAbJnq0PGK3OV+z8YwWubAAWlRIMSCFReTbsq0rQr1HYl5DYlakpBsMxCQT2mqo2mwP7dmT/eI+N/podxeBxjpBcaaWRYZktmOyTUKdiYrcwyP4GaKLhiZeAmVtrD/r2f8xFMO28N+vZ++n3VgDZGM/VtD+FqnfkrG+Y2P4WqZfqGbKtu4b9e194e6mp23h/17X3x7qx/yVjeCPBv3Vw7Kxv1f/jp0xeoZt/l/D/r2vvD3Uxe3MNveaP8QPsrFOy8b9X/AEe6kjZOLm8R/B7qKYeoZvt8p2hpikgfvMw8FAwOyKnb5XtDV1hXWF5D4GQfEU9nZTaMoUZUrSQLxrujurH2ltdtp0pyoOUGUwJJ3AqSbJIjrrSM5xVrYwxJQe6QQo5TsESCe4oUPFKiKVA2N2stS1FtWRBuE+ba4ELFpndSrb1D/Ujnyx+/8PZIpuK2ap1pxaTdrKYiZzGD4C9WhhzBPDWtvkjlWl3RQkJO8aGQfGtcWayPUIxdnkr201JzyG/zfl9OMomASMtqucsFqwTbDpUCh5CVeSeiSlKiNDPlClyjaQlzHhKjlSoJ/SPHLC1fUGXT6OYddaXy6MJTs7DzqlxlKdf1Kp3wbJrib0s2oyeSmJOLxDTIUkc6lSxvOUJKgcsDUiO+liH3EryZUk2iTBM9WXtqb5JUD59hxmPRwiDlzLgS0gzly5fpazvop5b4JtvEoKTBWJKZVFguTEZd3GqYAq0hbmEXiEZeg6GyBfVGaZItcgab6w17SXlzDLExrviY8it/Y22SjBuMwlSFrUpSlFZUCEoiCYiMvA60PKcBbT0jdR3rO4dU0UwsW08UtJtEWG4XgHgaqYfFLUsJUBvJvO4kfRFXdriOrpdfm9VQYdP56Pqnj5nhRlCz0X5P9iofwTji8wWFugQRHRSnLurzNpxRbKiBO687uMCvZvkxEbPV9t0+ge6vIWkfme33GoatFIrHnPMT9/8A8a2OS7JXi8KhQgLWAqDca6WubVDkrV5KN/17B/vB6lVGUdlj5TcInDYrDtoJPONz0jfyyDEJ4VlYB5XzXG9EWVhwOkRPTXM9G2nXRH8sAnHYO/8AZm1/PPdWDhEf1fGD62H/AJnaJK2CMRnEKIWco6IkdIme3o29NH3JnZSXtlOYjMQUoxBCRdJ5sKi5AN44UDbKAUlZHmnj1V6ZyBM7DevPQxQ3+aeN6cVTEzzhHOEJKUpJMyCsgDTQhJnXqp6eeBEobAkTDiiY7ObE1q7GwhWlISCSZAAEk6aU7EswamtCrJcApTWKw6SlMKcbIJKgryxuyxw3jWjnl1g1LUgIyylp9YzEjyIMWBqhy6wWTF4V0KH5xYzA55lK0aZRlOv0vfBXtNkKxDCT9JGJT3EIq0TZ4k9t4ob5w83lzZJl09LLmiA1Om+traC1tYQYk5AM4QodMwSmbZUEkSRurC262RhVgG6Xkj/qx9A6dELPd0aNMRg+d2O/HlJU0sQHjfoA2a/OGxOnvp1UkhWBKeVR59LJSJVlMjNBSpAcESkGcp0tetTlFiHMO8wiQfnDfOIiYGVGdQNpmKC8Y3G0cMDqW2J8u55rIbL6e7ffjej7l0yPnOx/rNPJP+UlIoW7XsFnOTSl4mbgSFRIUPJQVXCgDurLO0HcgXaCY8lcyINxHXW98mTN0AiJJkZVp1Rl0cJV40Oba2etnDlIbXZ/TmHs2VTQM5SvNEjypjdFUloxWa22G1owqMQlUDnAhQjeotpBntc9Bqnst9xbikqPkmDZQ3xadRatzbjebZD8fRdbVp/etqPoTWNsViMXiE5FDpSCUKSlUqURCiSFa7oo/LfIcmb8pzy2VBtL6TkOQoTIWlQ+mTwtadK83K5Ps0B8KOflT2U9+UMQ4EKUlZbUCBNi03MxfWaA1dl6MSVsnLReCk74nsNKqQPWaVY5RUehbT5ZuOWTMcVEnwSLCvU/kScWvBurWSSp9UTwDbenC818+Ar830mvoj5EUEbMSSIKnXT4Ky/7a3VUzonO1RocskguJEfRHpUaJn8G2sQtCFj6yQoWEb+qhnlOZxCB9geKj76Idp7QQ0gkmSQYA1P4UnsZAbsTFNMPZ1dFISUiBxKQAANBHqqblJtsPAJSOgDNxcnj1UPYxdQrcrSibIH0gqFuNQvIHAVLMnxqN+mkIqqZBJkb6YGhOm4+qrQTrTAL9xpFHo3IZGXAHtdNeQ7VSUtHKBr2DyT7Yr2HkpbZ57HvWa80Q0CDIBE7+ys60KBXZGIWoHOelNgQAYgTYdc0ccjm/wCtYY/WHtrOcw6eCfAVt8kkD5zh9LKHtpUBofKegF9j7A/nNYmGZHzfEWF1M/zLog+UlP59j7A/nNDSngMNiCJPTZmAPOX1dVKWisZUwTIzmwuPaK9H5LNxgHkx+uHi2KDORezk4h+FKyJyFRmJ8pPRGl7+ivTm8Ihtl1DYASArfNy2JJPGhAef7PxhwuD51lKQ4pa05yElSUp5uyAogEwomLTFZ+IyLw7S5TzyirnACJAlWUlIJy2A8aLOSGDZewpS4U9F1RFwCJSjj2UPbUbbS4tKcsBSgIjQEx21Ncjs9F2+P6qoncEkdRBF6W0LPsKi4570oB9lLbN8Iv7A9lOxn6Vj7S/S2argkDNsbUWvEILmRLW9JTmMX+qd8b+NbvIXR6NM4jda8U3lTgEICCkROae6I9tScitHe1P+6hrkZk8oWBz67DXhxojSkHBaDyPVWHykH59fd/KK3cHfBn7CvbVP4kIGNjJjEI+0PXVfb20lqxKSsp5sGCkJzdHTzT6xvqzs0w8n7QrQ5XYNCcikiCrNPX5PvpVbaAbyEFsQNxVKew5orBWjpjt9tEPIc3cHZ8emsXaQyvLHBSvQTTjsxMx+WCSMRPFto/6AOPVQxjdntu/pG0qPEgT4gzWv8pOIdS8yUFASWE+UgqMhaxrmHVQYce/5yPuf+VRLc7I4sVFJkq+SOHJ/tR1BSYHiKVR/Pn/PT9z8aVKxZ8LwdexSAY5lO+Li8HhFe2fJ6+U7JbcabSf0qspXkFnFz0gk8OFeGPzmRY+Ss6Hr6qN9ibfea2alvPlQGVWiNSom4AVvrocdDiui7tvlvzzjZDSEZ1BuQ64olQIFhzIiJ31R2hyoLKkt5Eqz2TK1AkggGwQQLkb99C2FxYUrCAL1cWbKdvCk8f8AdVnbrg5/DpzRMmMyhPTG4CD3kUJaCbNjBcoOfKwEJBbImFE3JIi6RwPGqmL5VhBUktglOoCyVagC2XioeNUuSzgK3ySSM6J6SlR0l2EgR3VFyrUwnEvHDlRSlKM6VLUQl0OArASRYdEb9ZFJy2CjWd28ENJdU2Rm+jeR0o4VVa5TpcywiM5gSoAm8GxvVPbeKLrKFkJBWMxCQQkFSiTFVMJjUZcI222lOYoK1Ep5wrChnyzJylU2EeynbsAk2jtYMkBQ8qYOYCTMb+6quytvoecWgJILaVFU7oMR41R5Vr6TI4lf00p+kncoX7qzOR//ALjFnqX6XDSvWhnu/JPGBWyi5BAyYmxsegpYP8tecYN/nGFLiAQSLg2yi8i1H3JdUbDJ/ucWd3nO8a892QP6kf3Z3g/QG8W8Kl8lLgwmNuskEmREQDHS7DMDviiDkNtppePwyEzmUu107kqO49VeahHRP2T6q3fkqH/q+C/eK/7LlYxSZrPTQ9P+VzaLbT7IWYlokdcLVahbZW1m3MJilCQErw4Mxv50jQ/Vq18vqCcVhv3B/wC4qhnk6jLgMZ+9wv8AJiKJVmCnlss/ltiYKojfBPsr2XkhgizgXAYObOsRPkrZSRqBXzo/s1XNc5KYMmJvExX0jyYx7b+BJbUFZWw2qPorSwkKSesUoVm0HNNJWeFf0hYMa7uHvqxszaza8QhCATJMHQWSTprQGx9HsFbHJq+KZ+16kk+yhxSJTs+keUO2AzhkBaJQ4hICs4T0ikWAgk1o41XTwx4uetpVD3LRf9Qw5kiQ3o4ETKBxBzdlb+KNsKf7xv0tqrTgjkFuU/KklK0qaQC2SCQ+o5TOW45m9xuqXkdtVQw77wQlUJSqM6gkpBVJzc3OkmMvVQ/yte6WK6Z6Klf2ylZYdOgy9Dunhuq9yPx6EbPfWtxKE8ysZ1LIEkqSnpxMkkAQJ4VUlsJMzuVPLe4X83AkwSHlKBPkixaBGlE7vKb5vhcOMiF88FiFLcR5sAZWlefvivLOVeMQ60socS4qR5Kis621udaLNtbTbOFwQS63IUoFPOPA3De5qZvI6dvTU5lY9SXYm3uexKkhCUZFXAUtRHSiJUhM6G9aPLDlSsKdaLIPM5oVD0xIuOhCzpYE0Icl3ox2IEg9IkXcJ8vfm6I1+jW5yk5lOMxJdaLiVJOYJS90kZApfSJy5tCMl/ChumI0ORu2Fhl54JlQbKgkJXJgi2XypvpWJtXlMt19A5oILgk/mnIuTOYqX0FW0jhVfkttNhvCONurQjMy6kJXmEyTlGUkKM9onjQ0cQ0XsMpGWEDKSEKGUZlaSswIP1u2hSpP78Cs9C5S8skYFvDc4y24XErutvORkVEA8L07ZnLHnmXnUMMDmkPKjmrkspzKHldVCfym5HcDhXUqCsqnUgpIIvCjp3VP8myOcaxKBfMXkiN/O4e3iSaeloogxPKnnVc4UJBWAqEpUBBAIiAd0UqgwWxXEttpcbUhaUISpKgQQUpAg+FKrS03AwVbdYRKJV0SRZKiLHiNaoYnajilFRUEpREIXKQRIMQbE7yT1WNXXOSQB0WOogzTXuTRKQFKcygQmQYA1ET2eissSeZULIZzeK5xR0USTEgA30M7teMCNK3NjbQhYQTKVCAFHMcwsSDeJg2nfWZ/RYWhxVur8aus7LWlWYLkzN0+AgHLAN9KiH4ZJrYTgwnw7UrSEwAoiQAL3geur+0nWgMYpWHQ/IdVBSkmSuExO/MoXocZxT6CCCjMLglJ1BkW36VbTtDFOYfE51JUYaCZLhHSclWvUmuiU4SVCUGgEcxKcrcBRtCiR9MG4SCTYAp046XqJwlCkqbzWIgiYkk5dRYn28avK5NqJtbsFuzXSo3dhONnpnMAM2UJWZSCB0tAlNwMxO+udNLWynFhyyEuIbU4lBVlB0kAmCYnS/qqBtlhlRUkNpKgc8XUQIUqwvMXoaXiVrAlQy3IAUkEzl6AEzMHda99Kr7OaC1pStQS3KecUpBHNxYEncJgXIuU62pvH8Imj2LZXLPAN4D5tnglt5I6BKJdKyAT/FJ76EsFtBotutpMDIcoyK3wm0A8RagwNZFEkQlKyk3BSCrQWCo3wbixqbCMqKm5S4TlSqycqgk5hNhJEgJn6qhWbxpUOzreyFAO84UtpQhYUpSgAlRQoJBvYlUCKj+S3Gob2phXHVpQhCllSlEBKRzTgBJOlyB31YwT+QqRnISDFpykpJTcabiPJnpHhNW+VOASWklkuOHOCbApCSlV5SgXkga76WHOtGb2sR66G98se1WcRimCw6h1AYIKkKCkhXOGQY3wRWBsV2MFi935/CR1nm8SR6QK5yR2cCHC7mRdIElCZsZ/SIM7tKMGtjIDDgMwVsK8pq/ReymzcaA7u8U5O5bFypRygjjL4VZuLHWxHSo9+SflLhkYF8PvNMrW+6oIWsJJBbQkEAnQkGsVey24Ml6E8MpgEyNGdJmgnbuzCHl82hzm7EEoMxlGY+SN87hSwvwtlSanS8IHMJhypSQSEZSASrqIEfFuuiTZOGQ2oOpKlKbIN/0fSlNykX1vfhE1kNkk2AUOuwEyAddATUpdKI5xspBPRCs8pBtYgybg6k679aqTb2OW62PUMR8pbvMIYWwysZQkyleYDLaEkyTlg5og9lQn5UnzzYW22EtkFJCVEyhOVOqgDrr220FefHEFSRmIcbEhCl+WlQMiSCZ1ie7dXGCcsq1VcGAkEXTdIuq6ViZOnbU5pVuJnoW1PlIW+QlxlgAAmUySTwkEzJ3cRVjZHKjCOtusvq5lDiFI6QCmwpSSASRcATMxrrFp80xCErugkHohWkBRABAuYvmIPBQ66kYUCfKWZjygEk9K/EGI1320p55Cs0cLyWfcV+aaUpBMJdjowSUheYwANTxtVvk9yOxOIxAbSnojIVqJygIKrG+swrTzal5K4wg8ypaUpUeipY6KSlJUR5QF+64HGizBPtMuodS+0FokiEgi4KTv66lyvSjWKtXZsp2O4Alak5EFaUXEK6RiQnh21r8pczWzVQoLcQha5CdIaXHRnTTfQ9tXlWXBlViLApVCWUyMpChru08aqbV5cOJhHPGChBgtMR0m0q+l21upq7JyM8dGMUVGVTI1uddTqJNWkYyQZKrwBcgSJkb5iBrvvurX2ps5t1RUCGxA6LfNNt2tmypGWbxIqgdmtpR+kXkzZfLESL3ioaTFlOMrJCkEHpFIvuKojqGh8DXqXIjaGGwSQS08XA0C5KmlBbqQlA5oBZyykHyoFje9AGz8MGz0VIM7lKTeJ37/ABi9aycU+QSFIgCSZBA79BSWjKiq3CnaXK9lxxS/m+MExbKwdAB+t6q5Qyl54iedZ8E+6lWndZVInYxxAEOtqGsqdzSYgSCrqGnCp2toFRkut756SVEm9iSdJJ7J8YvmSBoEJB4JN/CmnCpG4cNVCKwziaLy31QQlTfDUKiSTw7/APipsI2MhzFqbxKAT6RbXjWK+wiBAPV0pHbemKQk2gjtijOI2VoEpGRs9kJ8TYmrIaAZWAhCum1mylUCzvbwmOusA4AxITadcpAP8WhinoVDK2wg9JSFT0Y6AWnj9ee6hTHROraeGRZaglc6dOB1SJ8fRQtywxbbigppzMkCCOmAY6UGRcZgLbomtR7AtqJPNoj6wSSO8C/41AdmM6c2k9UAjS/ZRnQnYH4jGotkRlPSm5ymdIBJiOo/i04ojsME9+48RPq7KL0bLZvLSCDutx3HdXHdnMmJQmBYJukDsj8afcj4JpA6w+0uSVJSqCYhUWMBAMzYGbyOjE8bmLxKStGdYEISUqUq6sqeio5SrKokGU3iTxmtVnY7IMhCQRcWn11PhtituqSkIClAWtYDrN4GvjU5k2GVEGx3c6hlPOJ5yVBRTDmcZykhKVGSUG6gRIBIFqOcLs55DaEjEBISkAJSgECBoJMxS2XsJhgZUoGY3JCY7pAsK1AlI6h1n3mqjCnZS0M1WGxG58kfuwPVV9rCvfNnQXVc4cigRYAJWUxEaEOHvAp4IOkeB9cVabs0sSPI/wDtRWiQNggvE4hBup89iDHiDUGP5QLCSkqeRIIkg7x9qifnFblJA9Prp6AoXlJ7Jn20D1PD8awhuIckaDoR1cSNN9U3cUpQAzKI61GJOsV78WwdQkz3+yhjlHsBN3Etog3UAE2PnRGnGk3WtE0eWr2o5luZmJUbk5bCTqdN53Dv6caj63SHShKbGSIEm9gkzbhuotOzW7AoRabZZ65t3eNOY2ayJltPckXqM8VwDiCzu0UGekdPNkkpEIkkiNT4DWBVrk86HXspJQmFnMIJM7iFGAYUrS/roqa2dh7dACNJkGdONOXhEAjKkDuPVFS8RNVQKKH4bBsJkqcUvMDGYoSekQSba1MMOxmzEqUqNVOpNuoBBnXfTOcEQd07jHgaapy+sDsg1GYvMlsjLx8lwkAwVEz0Vm5JzK08OvfTtsqWrIjmypJaYNiQJ5pAsLxpWkp5W4gdukcZFWMbiArKEE9FIEkwbC9pq1ILA35g4PJZc4jozB7RTn8G8oAKaXbQgKjdqIonQVef3G4pIfIO49w9VDxBNguhnEBJTzRgjWCNNI8KkZefSkpU2cu/Km/u3UVKxMjd3xUckk2FLuewsz8mEjawi7bk/Z/GlWzzqeA9FdozR8DzvyXBiddNOu9dbxCIvPp7+qqoSrjbhvrmQ3js3VjmZGZlpxxHAz4CupdEQEgcTlhXjUCG9Bv43ifiac2DJM8d3frRmkO5EiimDHoud1MKUm1/QIPx6q44TYb+vTqpga6zPCbUXYmzqkgEj2+uK4seFuFrxXF8PG4pcyTxI+I0pqhKhqVEwItxkzPx66qPYXzjOtsoJ4yTvqdxhQ0JjtqAoc3eoTWiZejLOA2at1WRG7yjbKkbpmb203+NF2E2aGUhKQVG0mYkjjFA+GZcQTlWoTc3Mz2zwAFWmsU8kEBRg3vJ38Cezwq4zihNhqEK3iPEe2oFMqJ1WnrAn1zQcEuZpzGT1KtcWsqKj5lZUSpSif4r+Jqu5EYeKwZF+cXPYD7BTsKyUlRUVrzpCSCbWOawi1/VQYca6LSB3L4azm199OYx7iYym44kme2TNHcQ6QZpw4N8t+yolAJPkEn6ok980IOYxxSsxAkcM4Bkb+lTC+4oybgRAvHrmjuRCg2DcHQ+yuLcSLXg6i0eBoFBUmbC8717+F6iS1xBJ1uVbz1GjuIdGttnCc2rM3OQ6GCMpm4k1jqdPYPH/mrfzleQphISdbH4tVXmFawfAn1Cs3XAUth6FpIOYk+aQQIM3kbxHXU6HQdxHXINVDhlcD2eTNPShUWEd2/uqHREtC3GsKkd9+80wwNQRv8AVwpjKjN8x7BFTqvx76kS1GgJ93fXCn093tp0/Hp400uAa+ifjfTKElF7HunqqNwkcN+407nRHhrTHFD4NFhoMLnCJ7xFNLnH0X/4pzpnge+oMo1gnvpWQ2PU8OIpVCojga7QFmisfHfSJuO71UqVSVyOaPldo9Yrizc9prlKmHA9zSuYtRGaCRp7KVKkyZ7EE2+OqupWc2p1FKlUoiJcUbHtNRu++u0q0ZoVSsybnQeqpMxnU6D1UqVLknk5hXVEqkk33k8KtLF09nurlKgqJCVG9zvrpPk/G8UqVUJD2Dr3UmzYd9KlSLIMQ6ZNzu3mpQbilSpsRPlFrD4IpwT0fH1mlSoNEQKPrquwfK+1/uFKlTFyYb7yvOPieNQ88rzju3njSpVuloSXcI4cpud2+uhwmJJ0O/qpUqzkJkgOnb7RVhSbHv8A5hXaVZMIkDGnj7aiPv8AVXKVJEopvrObU7vUK7SpVsloWf/Z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28" name="AutoShape 4" descr="data:image/jpeg;base64,/9j/4AAQSkZJRgABAQAAAQABAAD/2wCEAAkGBxQTEhQUExQUFBQVGBUYFhgXFRUVFBQXFRUWFhQXGBgYHCggGBolHBUXITEhJSkrLi4uFx8zODMsNygtLisBCgoKDg0OGhAQGywkHCUsLCwsLCwsLCwsLCwsLCwsLCwsLCwsLCwsLCwsLCwsLCwsLCwsLCwsLCwsLCwsLCwsLP/AABEIAMIBAwMBIgACEQEDEQH/xAAcAAABBQEBAQAAAAAAAAAAAAAGAAIDBAUBBwj/xABNEAABAwIDAwcHBwgJAwUAAAABAgMRACEEEjEFQVEGEyJhcYGRMlKhscHR8AcUQmJykuEVIzNTVHOCshYkQ2ODk6LC8USz4iU0o8PS/8QAGQEAAwEBAQAAAAAAAAAAAAAAAAECAwQF/8QALREAAgIABQMCBAcBAAAAAAAAAAECEQMSITFBBBNRFGEyoeHwIkJSkbHB8SP/2gAMAwEAAhEDEQA/ADhFTBM1A3VlsV0GZKy1TnGqkbqwWbUWBm1wOVpIwwrPxeEMyKadgQuOk6VTVh+NzWhhsOozIqvikkVaAG8c2ZIgwKpRRQ82FJNrmsHEYYpN63hK9DGceSplrobJ0qdDc1Oy0RNW2QlZRW3FMitB1s8KhOHNCkDRVioQ4A82k6FK59A99XC2a3uR+DSXSspBMAXANuF6x6lZsNxvc6eixO1jKbV0DZRBKTqPTwNciir5Qdgc0kYphPRTZ1A3JP0h1Am4653UKYd4LEp/4qOlx3JZJbr5/fJr1uAl/wBsL4H8n4f9HYrkVJlrmWuw4BkVyKky1zLQAyKUU/LSy0WFjIrkVJFLLSsBkUjTyK5FAEZFdin5aRFFgRkUwipSK4RQBXKKVTZaVMLDdpdW271mNqq205XnHUabJq0hdZrbtX2HBUsZeaaqRbIqJDtSc7SGNDAFZ+MwQN61WzNRYimmFAviGspqniG81bePRNYThgmt46kMzAchNauFYzCSLkVSWma0MKsgX0rSWxMUVXcGZnhTMQNI8K2cwIrPfbE1KkNoq82CLgVf5OY5toHPIgyTEgAmBpesnErvHCuM+Q52J/monBtISklZ6khSXESIWhQ7UqBHpFeQ8ttgKwD3ONTzDhMakNq1KDxG8b9eF9/k5t9WHOVUqaJ03oPFPtHwTd9pvEskWU2sWPqPaDXHjYLi/wCGdvSdSoupaxe6PHMDiw6JGo1HA9R31Zy1pv7CW0tTYSBBOkAH6w7ajXsxwCSK9DDk8qzPU4MaMXN9tPLxZQy0kt1bXh4EzTErq78GdVuccYAHXUSk09apphoQOhmWuRT4pRTJI4rkVJFcigBkVwinxSigCOK5FSRXIoAjiu0+KVABIls1OGjXHsTewqBeJKb6iuRRbOpsspWRU6cWU1TTjQakceFGXygs1sPipqwjE0NJxWU20p5x9LtMMwVt4quuvyKFmNpxqamc2za16XakPOi7jXbVhYhc76a/jlKNVlLrohhtGcpo6XK6l41ETSBrTKRZM3iSN9McfJqKlRlQZmcia0sLs8lKwTEgehQ99VMLrW9hlWP2f9yayxZUVCNlfDbKQB0hmPorawSy2khBgHdw6x11SSqpgu1YSk5bmqSWw9DImTcneTJ9NSPtAjtqFKqmCqmxmLiMCOFqw8SzB6qLXkEzWXiMJxreE/JEo2D8VyKsPoANqiiug52qGRXIqSK5FAhkVyKkiuRQBHFIinxSigCOK5FSRXIoAZFKnRSoA0g8a4XDTYpRSyo0s4DT+cNciuxToQ2lTopZaAOUqkLR1imRQgG1yKfFKKYDSimxUoTXclK6CiGKkbbG+muOIGpqBe0BuB9VYzx4Lk3h085cFjLFaOFxACFlRAACRcxqtMUOLxyj9X46xT2V5mX5vZvWCPLFc2J1Ca2OmPSNbsK2VA1dbRXnTSijyFKRG5Cso+6LHvFaLG330R0krG/OkT3FGWPA1n3UxvppLYPEIFMceAoewfK5P9o0R1oUFDvCsp9dWXeUGHWLOJSfrgt37VgA91VGUWZSw5R3RcdxwFZ2NxwItVZ1UidQeFx41WIrrhhrc55SYiJqNSKszbSolVqiGiJSabFSEVyKZJHFKKfFKKBDIrkU+KUUgI4rkVJFcigRHFKnxXaALUV2KfFKKZY2KUU6KiXiEjeO6lKcY7sqMJS2RJFSBdZz20Y0HpFVnMco747BXNPqsNe50w6TEe+huqcqJcUPKvqJ7Z99QYxlSkENqLa46KgJg66GRHwONZLq62j8/obPon+r5fUJFKA31XXjkjS/ePfXnjreJJIVinQQYIiIPdXBhnh/1bvx21Eurm9tCI4WFHe2Hy9oHgPvCqxeUdTPf+HdQRkc34x3xFSJwThuMW942rCWI5bs6IzhH4Y0F5k7vj7vxNcy9R9Pu66Ejs539rf+9TVYBX0sXiB/iRU2V314C1M8D4H3dVX8H+hxGujW5X6wUBo2ZNhi8T3OmtrZmyYwmMTz75zfN7lyVJh0nondO+lYPGvg0lKHE+CqZmHX/qoYOxB+04n/ADvwqP8AJLX7RiP838KLQ+/7BWFfF6QcjT1GhtPJ9v8AXYj/ADfwqT+jTZ1dxB/xT7qLD1HsboCdYgneMyVW6xBqwjFqGi1DqUCsekSfvUKv8n2E3U48P8Q+6lh9hYddg46Y+ufdVLEcdmRKcJbxDFvaqxZSUr605kH7qgR/qqcbTR9ILR9pBIHapMpHjQf/AEVY1zOf5n4Uv6MNTZTs9Th8TFbx6qaMJYUJbJoN0voUJStChxCkkeg0kOJJgKSTwBBPhWDgsAhpISkExvMkntJFSLbB1APaJ9larq3yh+iVbm7FKKw0uFPkrWnvJH3SCPRU7W0VjXIv7yD4gEegVrHqoPfQxl0eIttTUilFRNbTaV5Qcb7U5gTxGWTHaBVzC82vyXEq6kkE941FaLGg+TGWFKO6K8VyKuvMpHGqpFUpWQ40RxSp8UqZJxzaSBoZ7xVZe0idCkeB9tDe0uQOW7KW1jzVIQlf3og+ihx3YakqKfm6QoblN+nrFcOJPF5O7DeEtl+56At+dTPf+NMU6B/z+Nee/kd39lb+5+Nd/I737K39z8a5mmdC6heA7Lw4jxHvpc8OI8RQGdjvfsrf3B76X5Ie/ZWvuD30so/U+wec+niPEe/49XOeTxHiPf8AHrAlbGe/Zm/uD30w7Gd/Z0fdHvoyj9T7Btj2EruLKGh0kcD8W76ykn4mbjWhw7Hd/UI+6PfUrGHfbslsJHAAR4TSoyniKTugibwAWCqPiK4iBWhyWbWphRcEKzK8MqfxoQ57E+b6B76JRpIzTCHnIpJ6RAiZ7KwOexPmjwHvq9sVx8vtBSQElQmw08alLUdmqcOEGK1dnrHzbFf4H/cNY/KznUuI5sSMl+3MeuubLdxHzLGkpGacLl0v+dVm38IokqYJ6FkLpowYJzR8CsDn8V5o9H/6omwAcOCUogc7ldjSJBOXf2U4K2DZ1JqUKFCoxGL4DwT76eMRjOA8E++pHYTYpgKTEcPXTsBhAhMRvrG2O9i1OtpcSMhUAbJnq0PGK3OV+z8YwWubAAWlRIMSCFReTbsq0rQr1HYl5DYlakpBsMxCQT2mqo2mwP7dmT/eI+N/podxeBxjpBcaaWRYZktmOyTUKdiYrcwyP4GaKLhiZeAmVtrD/r2f8xFMO28N+vZ++n3VgDZGM/VtD+FqnfkrG+Y2P4WqZfqGbKtu4b9e194e6mp23h/17X3x7qx/yVjeCPBv3Vw7Kxv1f/jp0xeoZt/l/D/r2vvD3Uxe3MNveaP8QPsrFOy8b9X/AEe6kjZOLm8R/B7qKYeoZvt8p2hpikgfvMw8FAwOyKnb5XtDV1hXWF5D4GQfEU9nZTaMoUZUrSQLxrujurH2ltdtp0pyoOUGUwJJ3AqSbJIjrrSM5xVrYwxJQe6QQo5TsESCe4oUPFKiKVA2N2stS1FtWRBuE+ba4ELFpndSrb1D/Ujnyx+/8PZIpuK2ap1pxaTdrKYiZzGD4C9WhhzBPDWtvkjlWl3RQkJO8aGQfGtcWayPUIxdnkr201JzyG/zfl9OMomASMtqucsFqwTbDpUCh5CVeSeiSlKiNDPlClyjaQlzHhKjlSoJ/SPHLC1fUGXT6OYddaXy6MJTs7DzqlxlKdf1Kp3wbJrib0s2oyeSmJOLxDTIUkc6lSxvOUJKgcsDUiO+liH3EryZUk2iTBM9WXtqb5JUD59hxmPRwiDlzLgS0gzly5fpazvop5b4JtvEoKTBWJKZVFguTEZd3GqYAq0hbmEXiEZeg6GyBfVGaZItcgab6w17SXlzDLExrviY8it/Y22SjBuMwlSFrUpSlFZUCEoiCYiMvA60PKcBbT0jdR3rO4dU0UwsW08UtJtEWG4XgHgaqYfFLUsJUBvJvO4kfRFXdriOrpdfm9VQYdP56Pqnj5nhRlCz0X5P9iofwTji8wWFugQRHRSnLurzNpxRbKiBO687uMCvZvkxEbPV9t0+ge6vIWkfme33GoatFIrHnPMT9/8A8a2OS7JXi8KhQgLWAqDca6WubVDkrV5KN/17B/vB6lVGUdlj5TcInDYrDtoJPONz0jfyyDEJ4VlYB5XzXG9EWVhwOkRPTXM9G2nXRH8sAnHYO/8AZm1/PPdWDhEf1fGD62H/AJnaJK2CMRnEKIWco6IkdIme3o29NH3JnZSXtlOYjMQUoxBCRdJ5sKi5AN44UDbKAUlZHmnj1V6ZyBM7DevPQxQ3+aeN6cVTEzzhHOEJKUpJMyCsgDTQhJnXqp6eeBEobAkTDiiY7ObE1q7GwhWlISCSZAAEk6aU7EswamtCrJcApTWKw6SlMKcbIJKgryxuyxw3jWjnl1g1LUgIyylp9YzEjyIMWBqhy6wWTF4V0KH5xYzA55lK0aZRlOv0vfBXtNkKxDCT9JGJT3EIq0TZ4k9t4ob5w83lzZJl09LLmiA1Om+traC1tYQYk5AM4QodMwSmbZUEkSRurC262RhVgG6Xkj/qx9A6dELPd0aNMRg+d2O/HlJU0sQHjfoA2a/OGxOnvp1UkhWBKeVR59LJSJVlMjNBSpAcESkGcp0tetTlFiHMO8wiQfnDfOIiYGVGdQNpmKC8Y3G0cMDqW2J8u55rIbL6e7ffjej7l0yPnOx/rNPJP+UlIoW7XsFnOTSl4mbgSFRIUPJQVXCgDurLO0HcgXaCY8lcyINxHXW98mTN0AiJJkZVp1Rl0cJV40Oba2etnDlIbXZ/TmHs2VTQM5SvNEjypjdFUloxWa22G1owqMQlUDnAhQjeotpBntc9Bqnst9xbikqPkmDZQ3xadRatzbjebZD8fRdbVp/etqPoTWNsViMXiE5FDpSCUKSlUqURCiSFa7oo/LfIcmb8pzy2VBtL6TkOQoTIWlQ+mTwtadK83K5Ps0B8KOflT2U9+UMQ4EKUlZbUCBNi03MxfWaA1dl6MSVsnLReCk74nsNKqQPWaVY5RUehbT5ZuOWTMcVEnwSLCvU/kScWvBurWSSp9UTwDbenC818+Ar830mvoj5EUEbMSSIKnXT4Ky/7a3VUzonO1RocskguJEfRHpUaJn8G2sQtCFj6yQoWEb+qhnlOZxCB9geKj76Idp7QQ0gkmSQYA1P4UnsZAbsTFNMPZ1dFISUiBxKQAANBHqqblJtsPAJSOgDNxcnj1UPYxdQrcrSibIH0gqFuNQvIHAVLMnxqN+mkIqqZBJkb6YGhOm4+qrQTrTAL9xpFHo3IZGXAHtdNeQ7VSUtHKBr2DyT7Yr2HkpbZ57HvWa80Q0CDIBE7+ys60KBXZGIWoHOelNgQAYgTYdc0ccjm/wCtYY/WHtrOcw6eCfAVt8kkD5zh9LKHtpUBofKegF9j7A/nNYmGZHzfEWF1M/zLog+UlP59j7A/nNDSngMNiCJPTZmAPOX1dVKWisZUwTIzmwuPaK9H5LNxgHkx+uHi2KDORezk4h+FKyJyFRmJ8pPRGl7+ivTm8Ihtl1DYASArfNy2JJPGhAef7PxhwuD51lKQ4pa05yElSUp5uyAogEwomLTFZ+IyLw7S5TzyirnACJAlWUlIJy2A8aLOSGDZewpS4U9F1RFwCJSjj2UPbUbbS4tKcsBSgIjQEx21Ncjs9F2+P6qoncEkdRBF6W0LPsKi4570oB9lLbN8Iv7A9lOxn6Vj7S/S2argkDNsbUWvEILmRLW9JTmMX+qd8b+NbvIXR6NM4jda8U3lTgEICCkROae6I9tScitHe1P+6hrkZk8oWBz67DXhxojSkHBaDyPVWHykH59fd/KK3cHfBn7CvbVP4kIGNjJjEI+0PXVfb20lqxKSsp5sGCkJzdHTzT6xvqzs0w8n7QrQ5XYNCcikiCrNPX5PvpVbaAbyEFsQNxVKew5orBWjpjt9tEPIc3cHZ8emsXaQyvLHBSvQTTjsxMx+WCSMRPFto/6AOPVQxjdntu/pG0qPEgT4gzWv8pOIdS8yUFASWE+UgqMhaxrmHVQYce/5yPuf+VRLc7I4sVFJkq+SOHJ/tR1BSYHiKVR/Pn/PT9z8aVKxZ8LwdexSAY5lO+Li8HhFe2fJ6+U7JbcabSf0qspXkFnFz0gk8OFeGPzmRY+Ss6Hr6qN9ibfea2alvPlQGVWiNSom4AVvrocdDiui7tvlvzzjZDSEZ1BuQ64olQIFhzIiJ31R2hyoLKkt5Eqz2TK1AkggGwQQLkb99C2FxYUrCAL1cWbKdvCk8f8AdVnbrg5/DpzRMmMyhPTG4CD3kUJaCbNjBcoOfKwEJBbImFE3JIi6RwPGqmL5VhBUktglOoCyVagC2XioeNUuSzgK3ySSM6J6SlR0l2EgR3VFyrUwnEvHDlRSlKM6VLUQl0OArASRYdEb9ZFJy2CjWd28ENJdU2Rm+jeR0o4VVa5TpcywiM5gSoAm8GxvVPbeKLrKFkJBWMxCQQkFSiTFVMJjUZcI222lOYoK1Ep5wrChnyzJylU2EeynbsAk2jtYMkBQ8qYOYCTMb+6quytvoecWgJILaVFU7oMR41R5Vr6TI4lf00p+kncoX7qzOR//ALjFnqX6XDSvWhnu/JPGBWyi5BAyYmxsegpYP8tecYN/nGFLiAQSLg2yi8i1H3JdUbDJ/ucWd3nO8a892QP6kf3Z3g/QG8W8Kl8lLgwmNuskEmREQDHS7DMDviiDkNtppePwyEzmUu107kqO49VeahHRP2T6q3fkqH/q+C/eK/7LlYxSZrPTQ9P+VzaLbT7IWYlokdcLVahbZW1m3MJilCQErw4Mxv50jQ/Vq18vqCcVhv3B/wC4qhnk6jLgMZ+9wv8AJiKJVmCnlss/ltiYKojfBPsr2XkhgizgXAYObOsRPkrZSRqBXzo/s1XNc5KYMmJvExX0jyYx7b+BJbUFZWw2qPorSwkKSesUoVm0HNNJWeFf0hYMa7uHvqxszaza8QhCATJMHQWSTprQGx9HsFbHJq+KZ+16kk+yhxSJTs+keUO2AzhkBaJQ4hICs4T0ikWAgk1o41XTwx4uetpVD3LRf9Qw5kiQ3o4ETKBxBzdlb+KNsKf7xv0tqrTgjkFuU/KklK0qaQC2SCQ+o5TOW45m9xuqXkdtVQw77wQlUJSqM6gkpBVJzc3OkmMvVQ/yte6WK6Z6Klf2ylZYdOgy9Dunhuq9yPx6EbPfWtxKE8ysZ1LIEkqSnpxMkkAQJ4VUlsJMzuVPLe4X83AkwSHlKBPkixaBGlE7vKb5vhcOMiF88FiFLcR5sAZWlefvivLOVeMQ60socS4qR5Kis621udaLNtbTbOFwQS63IUoFPOPA3De5qZvI6dvTU5lY9SXYm3uexKkhCUZFXAUtRHSiJUhM6G9aPLDlSsKdaLIPM5oVD0xIuOhCzpYE0Icl3ox2IEg9IkXcJ8vfm6I1+jW5yk5lOMxJdaLiVJOYJS90kZApfSJy5tCMl/ChumI0ORu2Fhl54JlQbKgkJXJgi2XypvpWJtXlMt19A5oILgk/mnIuTOYqX0FW0jhVfkttNhvCONurQjMy6kJXmEyTlGUkKM9onjQ0cQ0XsMpGWEDKSEKGUZlaSswIP1u2hSpP78Cs9C5S8skYFvDc4y24XErutvORkVEA8L07ZnLHnmXnUMMDmkPKjmrkspzKHldVCfym5HcDhXUqCsqnUgpIIvCjp3VP8myOcaxKBfMXkiN/O4e3iSaeloogxPKnnVc4UJBWAqEpUBBAIiAd0UqgwWxXEttpcbUhaUISpKgQQUpAg+FKrS03AwVbdYRKJV0SRZKiLHiNaoYnajilFRUEpREIXKQRIMQbE7yT1WNXXOSQB0WOogzTXuTRKQFKcygQmQYA1ET2eissSeZULIZzeK5xR0USTEgA30M7teMCNK3NjbQhYQTKVCAFHMcwsSDeJg2nfWZ/RYWhxVur8aus7LWlWYLkzN0+AgHLAN9KiH4ZJrYTgwnw7UrSEwAoiQAL3geur+0nWgMYpWHQ/IdVBSkmSuExO/MoXocZxT6CCCjMLglJ1BkW36VbTtDFOYfE51JUYaCZLhHSclWvUmuiU4SVCUGgEcxKcrcBRtCiR9MG4SCTYAp046XqJwlCkqbzWIgiYkk5dRYn28avK5NqJtbsFuzXSo3dhONnpnMAM2UJWZSCB0tAlNwMxO+udNLWynFhyyEuIbU4lBVlB0kAmCYnS/qqBtlhlRUkNpKgc8XUQIUqwvMXoaXiVrAlQy3IAUkEzl6AEzMHda99Kr7OaC1pStQS3KecUpBHNxYEncJgXIuU62pvH8Imj2LZXLPAN4D5tnglt5I6BKJdKyAT/FJ76EsFtBotutpMDIcoyK3wm0A8RagwNZFEkQlKyk3BSCrQWCo3wbixqbCMqKm5S4TlSqycqgk5hNhJEgJn6qhWbxpUOzreyFAO84UtpQhYUpSgAlRQoJBvYlUCKj+S3Gob2phXHVpQhCllSlEBKRzTgBJOlyB31YwT+QqRnISDFpykpJTcabiPJnpHhNW+VOASWklkuOHOCbApCSlV5SgXkga76WHOtGb2sR66G98se1WcRimCw6h1AYIKkKCkhXOGQY3wRWBsV2MFi935/CR1nm8SR6QK5yR2cCHC7mRdIElCZsZ/SIM7tKMGtjIDDgMwVsK8pq/ReymzcaA7u8U5O5bFypRygjjL4VZuLHWxHSo9+SflLhkYF8PvNMrW+6oIWsJJBbQkEAnQkGsVey24Ml6E8MpgEyNGdJmgnbuzCHl82hzm7EEoMxlGY+SN87hSwvwtlSanS8IHMJhypSQSEZSASrqIEfFuuiTZOGQ2oOpKlKbIN/0fSlNykX1vfhE1kNkk2AUOuwEyAddATUpdKI5xspBPRCs8pBtYgybg6k679aqTb2OW62PUMR8pbvMIYWwysZQkyleYDLaEkyTlg5og9lQn5UnzzYW22EtkFJCVEyhOVOqgDrr220FefHEFSRmIcbEhCl+WlQMiSCZ1ie7dXGCcsq1VcGAkEXTdIuq6ViZOnbU5pVuJnoW1PlIW+QlxlgAAmUySTwkEzJ3cRVjZHKjCOtusvq5lDiFI6QCmwpSSASRcATMxrrFp80xCErugkHohWkBRABAuYvmIPBQ66kYUCfKWZjygEk9K/EGI1320p55Cs0cLyWfcV+aaUpBMJdjowSUheYwANTxtVvk9yOxOIxAbSnojIVqJygIKrG+swrTzal5K4wg8ypaUpUeipY6KSlJUR5QF+64HGizBPtMuodS+0FokiEgi4KTv66lyvSjWKtXZsp2O4Alak5EFaUXEK6RiQnh21r8pczWzVQoLcQha5CdIaXHRnTTfQ9tXlWXBlViLApVCWUyMpChru08aqbV5cOJhHPGChBgtMR0m0q+l21upq7JyM8dGMUVGVTI1uddTqJNWkYyQZKrwBcgSJkb5iBrvvurX2ps5t1RUCGxA6LfNNt2tmypGWbxIqgdmtpR+kXkzZfLESL3ioaTFlOMrJCkEHpFIvuKojqGh8DXqXIjaGGwSQS08XA0C5KmlBbqQlA5oBZyykHyoFje9AGz8MGz0VIM7lKTeJ37/ABi9aycU+QSFIgCSZBA79BSWjKiq3CnaXK9lxxS/m+MExbKwdAB+t6q5Qyl54iedZ8E+6lWndZVInYxxAEOtqGsqdzSYgSCrqGnCp2toFRkut756SVEm9iSdJJ7J8YvmSBoEJB4JN/CmnCpG4cNVCKwziaLy31QQlTfDUKiSTw7/APipsI2MhzFqbxKAT6RbXjWK+wiBAPV0pHbemKQk2gjtijOI2VoEpGRs9kJ8TYmrIaAZWAhCum1mylUCzvbwmOusA4AxITadcpAP8WhinoVDK2wg9JSFT0Y6AWnj9ee6hTHROraeGRZaglc6dOB1SJ8fRQtywxbbigppzMkCCOmAY6UGRcZgLbomtR7AtqJPNoj6wSSO8C/41AdmM6c2k9UAjS/ZRnQnYH4jGotkRlPSm5ymdIBJiOo/i04ojsME9+48RPq7KL0bLZvLSCDutx3HdXHdnMmJQmBYJukDsj8afcj4JpA6w+0uSVJSqCYhUWMBAMzYGbyOjE8bmLxKStGdYEISUqUq6sqeio5SrKokGU3iTxmtVnY7IMhCQRcWn11PhtituqSkIClAWtYDrN4GvjU5k2GVEGx3c6hlPOJ5yVBRTDmcZykhKVGSUG6gRIBIFqOcLs55DaEjEBISkAJSgECBoJMxS2XsJhgZUoGY3JCY7pAsK1AlI6h1n3mqjCnZS0M1WGxG58kfuwPVV9rCvfNnQXVc4cigRYAJWUxEaEOHvAp4IOkeB9cVabs0sSPI/wDtRWiQNggvE4hBup89iDHiDUGP5QLCSkqeRIIkg7x9qifnFblJA9Prp6AoXlJ7Jn20D1PD8awhuIckaDoR1cSNN9U3cUpQAzKI61GJOsV78WwdQkz3+yhjlHsBN3Etog3UAE2PnRGnGk3WtE0eWr2o5luZmJUbk5bCTqdN53Dv6caj63SHShKbGSIEm9gkzbhuotOzW7AoRabZZ65t3eNOY2ayJltPckXqM8VwDiCzu0UGekdPNkkpEIkkiNT4DWBVrk86HXspJQmFnMIJM7iFGAYUrS/roqa2dh7dACNJkGdONOXhEAjKkDuPVFS8RNVQKKH4bBsJkqcUvMDGYoSekQSba1MMOxmzEqUqNVOpNuoBBnXfTOcEQd07jHgaapy+sDsg1GYvMlsjLx8lwkAwVEz0Vm5JzK08OvfTtsqWrIjmypJaYNiQJ5pAsLxpWkp5W4gdukcZFWMbiArKEE9FIEkwbC9pq1ILA35g4PJZc4jozB7RTn8G8oAKaXbQgKjdqIonQVef3G4pIfIO49w9VDxBNguhnEBJTzRgjWCNNI8KkZefSkpU2cu/Km/u3UVKxMjd3xUckk2FLuewsz8mEjawi7bk/Z/GlWzzqeA9FdozR8DzvyXBiddNOu9dbxCIvPp7+qqoSrjbhvrmQ3js3VjmZGZlpxxHAz4CupdEQEgcTlhXjUCG9Bv43ifiac2DJM8d3frRmkO5EiimDHoud1MKUm1/QIPx6q44TYb+vTqpga6zPCbUXYmzqkgEj2+uK4seFuFrxXF8PG4pcyTxI+I0pqhKhqVEwItxkzPx66qPYXzjOtsoJ4yTvqdxhQ0JjtqAoc3eoTWiZejLOA2at1WRG7yjbKkbpmb203+NF2E2aGUhKQVG0mYkjjFA+GZcQTlWoTc3Mz2zwAFWmsU8kEBRg3vJ38Cezwq4zihNhqEK3iPEe2oFMqJ1WnrAn1zQcEuZpzGT1KtcWsqKj5lZUSpSif4r+Jqu5EYeKwZF+cXPYD7BTsKyUlRUVrzpCSCbWOawi1/VQYca6LSB3L4azm199OYx7iYym44kme2TNHcQ6QZpw4N8t+yolAJPkEn6ok980IOYxxSsxAkcM4Bkb+lTC+4oybgRAvHrmjuRCg2DcHQ+yuLcSLXg6i0eBoFBUmbC8717+F6iS1xBJ1uVbz1GjuIdGttnCc2rM3OQ6GCMpm4k1jqdPYPH/mrfzleQphISdbH4tVXmFawfAn1Cs3XAUth6FpIOYk+aQQIM3kbxHXU6HQdxHXINVDhlcD2eTNPShUWEd2/uqHREtC3GsKkd9+80wwNQRv8AVwpjKjN8x7BFTqvx76kS1GgJ93fXCn093tp0/Hp400uAa+ifjfTKElF7HunqqNwkcN+407nRHhrTHFD4NFhoMLnCJ7xFNLnH0X/4pzpnge+oMo1gnvpWQ2PU8OIpVCojga7QFmisfHfSJuO71UqVSVyOaPldo9Yrizc9prlKmHA9zSuYtRGaCRp7KVKkyZ7EE2+OqupWc2p1FKlUoiJcUbHtNRu++u0q0ZoVSsybnQeqpMxnU6D1UqVLknk5hXVEqkk33k8KtLF09nurlKgqJCVG9zvrpPk/G8UqVUJD2Dr3UmzYd9KlSLIMQ6ZNzu3mpQbilSpsRPlFrD4IpwT0fH1mlSoNEQKPrquwfK+1/uFKlTFyYb7yvOPieNQ88rzju3njSpVuloSXcI4cpud2+uhwmJJ0O/qpUqzkJkgOnb7RVhSbHv8A5hXaVZMIkDGnj7aiPv8AVXKVJEopvrObU7vUK7SpVsloWf/Z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1030" name="Picture 6" descr="https://encrypted-tbn3.gstatic.com/images?q=tbn:ANd9GcRGb3s6S8hHoTi-KzLIdk89jkhjEzfhJSsU1Xd168ZqJDkCxBH9LANFdLg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38612" y="285729"/>
            <a:ext cx="2643206" cy="1847851"/>
          </a:xfrm>
          <a:prstGeom prst="rect">
            <a:avLst/>
          </a:prstGeom>
          <a:noFill/>
        </p:spPr>
      </p:pic>
      <p:pic>
        <p:nvPicPr>
          <p:cNvPr id="1032" name="Picture 8" descr="https://encrypted-tbn2.gstatic.com/images?q=tbn:ANd9GcR905uc5YtrzxynN9K_zZTiRk2Ydfb9U-0KUVh2zwg_dcthFbF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38612" y="4714884"/>
            <a:ext cx="2786082" cy="1743076"/>
          </a:xfrm>
          <a:prstGeom prst="rect">
            <a:avLst/>
          </a:prstGeom>
          <a:noFill/>
        </p:spPr>
      </p:pic>
      <p:pic>
        <p:nvPicPr>
          <p:cNvPr id="1034" name="Picture 10" descr="https://encrypted-tbn2.gstatic.com/images?q=tbn:ANd9GcTTxJavX6H37GUy64Kwt7uvlMvYTcI76Wb2JSrQ18JHgopp2sQY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38612" y="2500306"/>
            <a:ext cx="2724150" cy="1676400"/>
          </a:xfrm>
          <a:prstGeom prst="rect">
            <a:avLst/>
          </a:prstGeom>
          <a:noFill/>
        </p:spPr>
      </p:pic>
      <p:sp>
        <p:nvSpPr>
          <p:cNvPr id="8" name="Rounded Rectangle 7"/>
          <p:cNvSpPr/>
          <p:nvPr/>
        </p:nvSpPr>
        <p:spPr>
          <a:xfrm>
            <a:off x="7524760" y="4714884"/>
            <a:ext cx="2928958" cy="192882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400" b="1" dirty="0"/>
              <a:t>PN: memeriksa dan memutus  pkr pdt (umum,niaga) &amp; pidum, pidsus tk pertama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81884" y="2714620"/>
            <a:ext cx="3000396" cy="150019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400" b="1" dirty="0"/>
              <a:t>PT: memeriksa &amp; memutus pkr pdt &amp; pid pd tk banding/kedua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310446" y="571480"/>
            <a:ext cx="3000396" cy="1214446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400" b="1" dirty="0"/>
              <a:t>MA: Memeriksa &amp; memutus tk kasasi</a:t>
            </a:r>
          </a:p>
        </p:txBody>
      </p:sp>
      <p:cxnSp>
        <p:nvCxnSpPr>
          <p:cNvPr id="12" name="Straight Arrow Connector 11"/>
          <p:cNvCxnSpPr>
            <a:stCxn id="2" idx="3"/>
          </p:cNvCxnSpPr>
          <p:nvPr/>
        </p:nvCxnSpPr>
        <p:spPr>
          <a:xfrm flipV="1">
            <a:off x="3809984" y="1428736"/>
            <a:ext cx="357190" cy="21717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2" idx="3"/>
          </p:cNvCxnSpPr>
          <p:nvPr/>
        </p:nvCxnSpPr>
        <p:spPr>
          <a:xfrm flipV="1">
            <a:off x="3809984" y="3571876"/>
            <a:ext cx="357190" cy="285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2" idx="3"/>
          </p:cNvCxnSpPr>
          <p:nvPr/>
        </p:nvCxnSpPr>
        <p:spPr>
          <a:xfrm>
            <a:off x="3809984" y="3600448"/>
            <a:ext cx="357190" cy="21145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6953256" y="1214422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034" idx="3"/>
          </p:cNvCxnSpPr>
          <p:nvPr/>
        </p:nvCxnSpPr>
        <p:spPr>
          <a:xfrm>
            <a:off x="6962762" y="3338506"/>
            <a:ext cx="276246" cy="19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1032" idx="3"/>
          </p:cNvCxnSpPr>
          <p:nvPr/>
        </p:nvCxnSpPr>
        <p:spPr>
          <a:xfrm flipV="1">
            <a:off x="7024694" y="5572140"/>
            <a:ext cx="214314" cy="142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https://encrypted-tbn2.gstatic.com/images?q=tbn:ANd9GcR905uc5YtrzxynN9K_zZTiRk2Ydfb9U-0KUVh2zwg_dcthFbF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67042" y="428604"/>
            <a:ext cx="6123918" cy="345974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738546" y="714357"/>
            <a:ext cx="47863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2800" b="1" dirty="0"/>
              <a:t>KOMPETENSI/YURISDIKSI  PN</a:t>
            </a:r>
          </a:p>
          <a:p>
            <a:pPr algn="ctr"/>
            <a:r>
              <a:rPr lang="id-ID" sz="2800" b="1" dirty="0"/>
              <a:t>(Inferior Court)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166910" y="4929198"/>
            <a:ext cx="3071834" cy="164307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000" b="1" dirty="0"/>
              <a:t>K.RELATIF:KEWENANGAN MENGADILI PKR BDSR DAERAH HK/DISTRIBUSI KEKUASAAN </a:t>
            </a:r>
          </a:p>
          <a:p>
            <a:pPr algn="ctr"/>
            <a:r>
              <a:rPr lang="id-ID" sz="2000" b="1" dirty="0"/>
              <a:t>“TERGANTUNG”LIHAT PSL 118 HIR/142RBG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67570" y="5000636"/>
            <a:ext cx="2714644" cy="157163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000" b="1" dirty="0"/>
              <a:t>K.ABSOLUT: </a:t>
            </a:r>
            <a:r>
              <a:rPr lang="id-ID" b="1" dirty="0"/>
              <a:t>KEWENANGAN MENGADILI PKR BDSR PEMBAGIAN WEWENANG/TUGAS.EX: ANTARA PN,PA,P MILITER,PTUN,P PAJAK</a:t>
            </a:r>
          </a:p>
        </p:txBody>
      </p:sp>
      <p:cxnSp>
        <p:nvCxnSpPr>
          <p:cNvPr id="9" name="Straight Arrow Connector 8"/>
          <p:cNvCxnSpPr>
            <a:stCxn id="3" idx="2"/>
          </p:cNvCxnSpPr>
          <p:nvPr/>
        </p:nvCxnSpPr>
        <p:spPr>
          <a:xfrm rot="5400000">
            <a:off x="4463348" y="3092108"/>
            <a:ext cx="969414" cy="256189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3" idx="2"/>
          </p:cNvCxnSpPr>
          <p:nvPr/>
        </p:nvCxnSpPr>
        <p:spPr>
          <a:xfrm rot="16200000" flipH="1">
            <a:off x="6820801" y="3296546"/>
            <a:ext cx="1040852" cy="222445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238612" y="2428868"/>
            <a:ext cx="3929090" cy="185738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b="1" dirty="0"/>
              <a:t>Kewenangan absolut Extra Judicial bdsrkn yuridiksi khusus (Special Jurisdiction)</a:t>
            </a:r>
          </a:p>
        </p:txBody>
      </p:sp>
      <p:sp>
        <p:nvSpPr>
          <p:cNvPr id="92162" name="AutoShape 2" descr="data:image/jpeg;base64,/9j/4AAQSkZJRgABAQAAAQABAAD/2wCEAAkGBxQTEhUUEhQWFBQVFxUYFRUUGBcUFhgXFxQXFhoXFhcYHCggGBonHBQUIjEhJSkrLi4uFx8zODMsNygtLisBCgoKDg0OGhAQGywmHiQsLCw3LDQ0LDAsLCwvLCwsLCwsLCwsLCwsLCwsLCwsLCwsLCwsLCwsLCwsLCwsLCwsLP/AABEIAOEA4QMBIgACEQEDEQH/xAAcAAABBQEBAQAAAAAAAAAAAAAAAQQFBgcDAgj/xABPEAACAQIDAwgCDQkECwEBAAABAgMAEQQSIQUGMQcTIkFRYXGBkaEIFBcyQlJUcoKSscHRIzNidJOisrPSJFPC8BUWNENFY3ODo8PhRDX/xAAZAQEBAQEBAQAAAAAAAAAAAAAAAQIDBAX/xAArEQACAgEDAwEJAQEBAAAAAAAAAQIRAwQSMSFBURMUIiMyUmFxkeGh8IH/2gAMAwEAAhEDEQA/ANxooooAoqA3g3tw+EdUlLZmF7IM1lva59foqaw2IV1V0IZWAKkagg6giopJuiKSbo60VH7c2vHhYWmlvlWwsNSSTYADtquYblIwrLcpMrfFyXPpUkeusSywi6kzMskYumy50VTcDyj4V3COskVzYNIBl87E286tWKxaxxtKxsiKzseoKozE+gVY5IzVxYjkjJWmOKKpOE5TMK/FJk7LqGv9Umh+UrDB8vNzZfj5Rbxy3zeqse0YvqRn18flF2opg22IRB7Y5xeZy5899Mv+eqqrLynYYHSKZl+MFUD0MwPqrUssI8ssssI8svNFV7Gb4YePCrirlkcgKqjplr2IseBFjfwpkvKLgz/e/s2+6jzY1y0HlguWW6iqdJykYMFQOcIJALFCoUH4Rv1eF6c7e34w+FlETK7tZWPNgEKGva5JF+F9KnrY6u0PVhV2WiiqbieUfDKLrHM/gmX1sRUtu7vVBjLiIkOurRvowHb3jvFWOaEnSYWWDdJk5RSXqI3i3jhwaq0xPTJCqouxtxsOwXGveK22krZttJWyYopjsjakeJiWWI5ka9uogg2II6iD1U9onYTtWLRUDvFvZBhLCQlnIuI0F2t2nqUeNMMHyh4N1u7NEbgZZF4X67rcW7TfSsPLBOm+pl5YJ031LbRUJt7erD4QqszG7i6hVLm3C+nAVGe6Lgu2X9m1JZYRdNoPLBOm0W6iqfDyiYZ5o4kWQ84wXOVyqCdBe+p1sPOrhVhOM/lZYzjL5WFFFFbNBSGlrxKdKAx3lBOfaEoPwViXt+AG/wAdWzkr2iXgeFjcwt0fmPqB5HN5WqkbSDYjEYydbFY31v1gHILeASn/ACeY/m8aq9Uysh8QC6/wkfSr42LK46m3wz5WPI1nvszS959mLicNJE44qSp4WdRdW8jasd3fxbh41RsvOsik2B98wHX41tWPbot4H7KxvcqKMyoZDbKAy/OBBFddak8kTpq178T1vdhymJkjY5soFmsASrLcZraX1rR9ypBiNmokozgo8Tg9ai6WJ+bYVn2+0itiSyHMWVQba6jQAVoe6ODMGDijbR8t2HYzHMR5Xt5VNL0yy8E03TLKuDLsYvtTEyrEfzTsqk9I5eq9+61Sm+ELKMOWbMJYg+oAIawzAWHDpCmm1MjbQmz+8MzZvLSpHfXEROkPNsDzYKi3UtgLfuivK6qf5PM0qn+SV3KwYxWzMRh3JA5xgp7DZXBHdmPCqOmJaON106w2gOoNtCfCtL3Dw/NYNDe5kPOHuDcB5ACst2m2s3z5P4mrpqPkh5N5/kg+5Zd84xhxhcKpuEj5w3A1eRiL/uMK8yY+fCNzTrHmyq3vQbBlvY6cfwq37Z2FHiMRFiHJzRaZRazAMWUHr0JNUvfibNjH7kQeo0zxq5plzR23JfYb7UeUxRzuEySlwtlHFCVIIt3H0VL7cxBGHweKFs8iZHJANyg0PoBp3sbZiYrZkUTkrZpGVltdSJpBpfuJFcd+YFiw2FiS+VGKi/HRDrTbtxt+Uv2FGoOXlHHZc8s+HxchcDmEDBcq5WFnZgdOxOrtqI3WxPN42Bx1yBGt1q/Rt6beirJsIQrg5QGsZYysnb70r/iNQG6GAMuMisOhGwdz1ALe3mTWUnuhT6kp3CuTbay/lYbNiMOvxY5D9Z1H+CtMDaVlO94bFbSkjjsTFGOPDojOR6WA86+jrX8Kl3Pbq38Oh7yWbQKyy4YnRl5xOwFSFYegqfI1pU0gVSx4KCT4AXrD93doczioJeADhW+a/RN/reqto2mmaGRetkYekEVjRZG8Vd0TSZLxV4MNnxrTTvO2ryOSL62BPRHgAQPKpXfDdl8KqyM4lRyFY2sVYjgR2G2hqI2cg96+gtlJ7Dfj6RVkwu8xAOGxwEkJspkHEDqzW4jhqNRXz8bjJyU+WfPg4yb38nTb2FWbZmGxbX52NUjJ7VzFdR4ka+NMd19mjHTmOVyqomboWHWBbh31Zt84lTZrJGAETmQoGunOoOPne9VjdHaUWGdpHYjMhWwBOoYEcO2u2Xb6sd3FHfIo+qt3FHrfDdgYRoXgYuryqgvYssl7qLjjfKfMVsgNZtya4otFMD/fFvNxmPrrQsO169+mjFXKPc9mnUVbj3HFFJRXqPSLUZvJjeZw00nxI2I+dboj02qTqicqu0wsCwA9OVgSOsImtz4mwrnmntg2c8stsGymbs7UihhljkVmMvEi3ArbrN+2mk2IWKaOWHhGyN5qbn1VPbJ3PSWCOQzMC6hrKFIF+q/dwqu43DZHkjuGyMVuOBt1/wCeyvhZHkik2fGnvik2bZiZA0WYagrceBW4rCtlxZjGgNixVb9lyBf11pu7+3E/0ZmZhmgjKML63UFUFuOoA8azTZ7CNomOgV0JPVYMCfUDXo1klLYzvqpKW1jnaeFeCZo812QghxpfrDAHhWnbmbVOJwwd/fqSj262Xr8xY1RN9Utig3U8am/bYsPuFT3Jfi1VMRGWAOYOASPelbEju6OvjU0z25XHsTTvZlcSobeYe2sSf+a/2132xsnmEhcNmEqg8LWawa3oPqrm88TTzO4LI7uRl72Nj36VJby7QikhgSM3yAHwsoWzd+ledqL3Ozi1F7mP+TbHNnkgJJWwdAfgkGzAdgNx6Kpe1OM3z5P4mq2cna2mnlbRY4tSeAub/YhqrY1s6tbrZzftzG9bnL4cLLN/CjZtXMVlu+a/2yQdip/DWrbNxqSwrKrAqRe/V337LG9ZLvJi1mxczxnMhICsOByqBcd1716dWksafk9WqpY0XTcOG+Ci8Zf58lR3KWlkg/6jfwGpXkzxiNhhCCOciL5l67NIzA+HSt5VF8qGJUtDECMwJdh1gEZRfx19Faml7Pf2LNL2e/sVbA4BpIppFawhCkrY9IHMTrfSwXzrru5tlsNOrA/k3KrIOqxNr+IvUhuXZhioj8NFsO0WkU/xL6aqzqTGR129deFe5tkjxfJtkj6CzhVJPAAk+A1rG9hbbWPE4ieRWbni5XLY2zOWsbnsyjyq/b0bcQbOaRHBaVAqai5LWDW7wCT5VSd2t11xEHONKynMVyqAeHbevoaqbk4xh+T3aiUpSiofkitsCJheIEXzXB7zeta2btUSYOOdr/mwzW1NwOlp23BrKtsbP5iUxB89gpvwIv1Hv/EVbuT7aQ9qyxMbtEXZV6zGVDadvSzekV59JkaySi+5x00mpyiyv7d2Z0vbMALQTXc2BuhbU3HUL38DUTMgZf8AJq6YXefCm4UlFNzYqQNdTwqp7VnQySNGLIWuulvHTq1ua8+ohHduizlmhG7iywYqcvsS7cRkS568mJUfYPVUFu3skYqRo2YrZC1wATfQDj1a1PbUi5rZEcZ0Z2Q272k5w+qozdPGxxYksxyKyEdI6A3B4+VdsiTnFS8GsiTnHd4J/kziyQTtIQoErAsxsBkAUkk8K0GACwI4Hhas53q3jhiw7RYfIzOTcLbKoOpJtoST1Vet2wRhYA3Hmo7/AFRX0tPJL3F2Poadpe4uxJUUl6K9R6QNZhvlufNLipJ4nQiTLdXJBXKoWw0NxpfzNabJwqCx5N6454KcaZyzQU1TK1u5slsPCY3a7MWY5eAuLaX8KrC7o4heijRsOoklT6MprSI4bimOIiINeWeni0kzzTwJpIruA3KbmJlklUSSBMuUEquRs3SOhNzb0VENudiT0S8QHbmY/u5fvq/ITauaIb1mWng66Eeng66EFvDu+ZIYljYGSFQoLaBhYAgnqOlNN3d0pc0jTlUDRyRgKQzflEKFj1aAmrZLGbUQ3rXoR3bqL6Md26ilncmRdOfQ/Qbh6aT/AFKk650t3Kb+s1cJlNIsZPbWPZoXwZ9nh4GUWwUXCPhkYjOpu54ltDmPdoNOyqou5+J97nitwzXb7Mv31oaQG1NchvWpYIyq0alhjKrQ63e2KsGD9rlswIfM3C5cm9uwa6VQMRuZPExVHjdeALFkNu8WOtaZFfLUTjEJaumXDGUUn2N5MMZJKuBnuFu22Gd5pHVndcgVb2AuDxPEmwplvvuvJLiDPC63ZVDK9xqulwwv1W6qtWzbgVy2kCTVeGLx7A8UXj2lO3Z3akim52Vk6KkBUJa5YW1JA0pjtXdWbnmMGVkc3ALBSt9SDfiL34VdoYzXiRCDXH2eO2qObwR21RVsbuNLzUXNyIWVSGDEhbly11IB7bcNbCnu6mwXwxkaRgWkyjKlyAFJPE2v76rDzhNOIIr1taeCdo0sEbtGf7R3WmMzvGyFXYt0yQdddbA3qV3S3YeKcTzOhyhgqpc3LArqSBpYmrBjIiOFe8KptWY6eKnuIsEVK6KptXchgzNhpFykk5JLi19bBgDp5Vx2Zum2cHEspUa5EuQx7GJA07quMt68RRE1Hp4brojwRu6IferYDYpo3WUJkDCzAkam9xY8ahl3HlbTn4/qt+NXmaEgU1jBBrU9PBu2iywRbtoqT8nst1BmjKlgHsCpy31txubXrV8M4tYaCq9GxJqcwSWFd8GOML2nbFjjD5R5RRRXos7nM3pvJhb09pDRoUNFw1c2wINP6KUhSGIwC159oipCim1CkMzgwa8+0B2U/oqbUKQw9oivQwCjqp7RV2oUhmcN4V4GBFP6Sm1CkNva+lhXBsDepCg0pCkNocKBSS4QGnVLSkKGK4ICo3eHGQYSLnsQ2RAQCbFtTw0GvVU/VK5YsOH2XOfiZXHiDb7zUaRGqRM7JaLERrLEcyMOibEVILhbVFbgQ5cBhx2oGPi2tWGiSCXQZtgVPGvIwVuFPqKu1F2oY+0QeNehgwOFPaKbUKQyOGvxtSf6PWntLSkKQxGBA4V3VWHC1d6KJUKOPS7vRRXaiqUKQ0tIaAKWkpaAKKKKAKKKKAKKSloAryTStVJ3swsmIxa4WLFzYYyQtIebykHIQvWLrx6qEZdSwrm+KQcWUeLAVkeM5IcY/wDxSRvn5/uaovEch2KPDGxt85ZPxNQls2WXbmGX308I8ZEH31Hzb7bPX32Mw4/7in7DWLTch20AejJhWHe8i+rJTV+RvaY4LCfmy/itB1Npk5RtmDjjIfJr/ZVK5UeUbBTYGSDDSiZ5CFIW4AXiTe3cKoMnJNtQf7hT4SL99Q+39y8dg4+dxMJjjzBc2ZWFzew0PcaMjs2TcTlOwIwcSYiYQyIuUq2Y6Dgb2q0R8ouzG4Y2Hza321877F3Dx+KjEsEBeNr5WLKoNj3mpaLkl2of9yg8ZF+4UQTZvsG+mz397jMOf+6n3mn8W2sO3vZ4m8JEP318+R8jO02+DAvzpT9y07g5DseffyYZe8M7erIKFtn0EuIU8GU+BBroGrDMPyH4of8A7kX5gk/EVKYXkixif8UkX5of72oLZsANLVM3MgeKebDS4qbEtAsdjLYWEg7FGvDibmrkKpoWiiigCiiigCiikNAFLRRQBSUtJQC0UUUAlLSUtAI1VDFMBtDDzfHaWAeAQafWU1a8VLkRm+KrH0C9VfbkJWHCPwKTI5+le/21UC2ClpBS1AJRRS0AhrHPZCbQkWOCDomKUliCvSDpwIa+mjHS1bGaxX2Q46WE+n91CSdItHIvO3tWWE5cmHl5uOwsbGNXJY31N2NaFWbciTXixn6yP5EdaSKr5EeApaKKhQpKWvLta57KAqGwnvi8RN8bENCT25Ixb13q4CqjsGAjBu/wueeXzDgn1Xq2ROCARwIB9IvVYPdFFFQBRRRQBRRRQCUtFFAIaKDS0AUUUUAlLSUGgGG2NUCDi7Kvle59QpnvXBmgAHUy29BA+2nr9KdR/dqT5toPsNJtv80T2FT6GFAO8M11U9oH2V1pts89Be7T0U5oBKWkpaAQ1ivsiD0sJ9P7q2o1insiT0sJ9P7qLkzPgsPIh+Zxn6z/AOmOtKFZryHfmMZ+tf8AoirShVlyVcBS0UVCiGm20vzT96kDxOlOTTTab2TxI9Wv3UAz3eg/swHU2a/madbHJ5oKeKXQ/RNqTYy2gjH6IpMMcs0idoVx56H10A/paQUtAFFFFAFIaWigCikpaAQ0UGigFopKWgEoJorjjJcqM3YKA4bOFzI/xnIHgugo2wt4ZB+gfUP/AJXbAxZY1XsAv416xUeZWHapHpFANtlSXzjsYfvKDT+obYUmo/Tijfz1X7qmaASlpKWgENYn7Ir32E+n91bYaxL2RZ6WD+n91O5JcFg5Cv8AZ8V+sn+THWmisz5CT/ZsV+sn+THWmCq+RHgWikpahRDUVt6WwA7nb0KR99SpqD24dX7owPN3AqoEthFsij9EfZTfGDLJG/eUP0uHrFPEGg7vwrhtGO8bW4jpDxXX7qgHIpa5wSZlDDrANdKAKKKKAKQ0tFAFFFIaAQ1BbQ3kVCRGjTFSQ2XQKR3nj5VLYrEpGpaRgijiWNhr3msY5RcE8bu+DfoN0yEcixPGwvrfjpXl1WWWNLbXU45cjjwWnE8reHifLNBMnfoasO7+/WCxZAims5+A4KN5XFj5V8u4raTk9JmJ7zf7ac7G2miuOdU2+MpKsO8VVLIo2+ppb0rZ9fCmG02uY4/jtr81dSfsqhcmW8md/a/PPOhUmNnF2Sx1Vm4ka6GpnerfXC4DEJ7a55bocjCMtGbk3s3bpXbFkWSNo1GW5WXMUVnzcseywPzrnwjavI5Z9l/3kn7Nq2aLHsXo8x82SM/Ra4qwCsownKxs0WvJIMszuPybaqb6eurnulvnBtDOcOkuRLXkdCqEm+ik8TpQFkpaSloArEPZG++wf0/urb6w72R56WE+n91CPgsfIL/smJPbiT/KjrTRWY8gX+xT/rLfy460+qwuAopKDUKBqv7QOZn/AEpYUHgAGPrBptvZv1h9nuq4lJgrDoyKmaO/ZmHX3VTn5WNnXjs8htMZHJjYaWa32iqga1QRWde7Rsz48v7Nq6LyybLI/Ov4c21QF02U/RKdaMV8uI9Rp9VP3P3vw+PmlOFExWwzO6FY7jSwY/C7qt9ALRRRQBRRSGgFpDS15NAVjlCxCDClWAYyMAoPaDe/iLVh28ONkW4SZsvxG6WnnWkcoWOM0g5nppEGDFOkA5sDe3YBWM7ZxBLtf191fGk/W1L8LoeK9+X7EXPNc6gHwFqlNmYbDyCztkbT317W6wGGl/GoSLU1KiYRqL2v39Zr25VSSR6pJ1SPo7k82dgUgD4NADazudXJ4kFv89VWPamy4cQhjniSVD8FwGH/AMrD92eVaTDwpHzMTcFVUBjsB8Ju0mtX3f3zw2JsocJIfgMe7qPA/bXWGWKSUujIpJdGMZ+S3ZTccIg+azr9jVy9yTZPyX/yS/1Vdw1F67nQp0HJdstDcYRD85nb1E1asFg0iQJGiog4KoAA8hTi9LQCUtJS0AVhvsjvf4TwetyrDfZH+/wnhJ91CMsXsfT/AGGb9Yb+WlahWW+x6/8A58v6w/8ALjrUqBBSUtFCjTaGz4pkKTRrIh4q4BHrqrzcl2ym44NB81nX7Gq50UBRvcl2T8l/8kn9VOIOTDZa8MHGfnFm+01caKAbYHAxwoEiRY0HBUAUeqnFLRQBRRRQBSGlpDQBXDGYlI0LyMFVeJPAdVd6Ybb2cMRBJE3B1t1jXiDp3gVJN105I+OhjfKHhPyjT4IS4dSGLlQyrKSb5lAOnj31lOOx7senqesnj51cd6DtHAEpOXVdQpBLRsAbCx4dnG3GqNNii7Fm1JOv+RXhwY57nKaRwxRabchxgJIyfymZR2qAfUeNT2xd3Fx+JXDxTqCVco2Um7AAgMoN1v21EQ4fDvGbuySd4unpHCvoTkemhlwEZSJFkhHNO6qAWKga5hxvpXZJOdnTuZLtHkl2nCVyRrOD1xsNO45yLeNNpdwNrx6nCyH5jKx9TV9QClrs4Jm2rPl7B70bUwJyu2IjAt0Zle1h1DOLVaNh8qjRO002eTnGCmItdQAB0l0sDpW2bY2VFiYXhmUMkilT22Itoeo99UyDkh2asXNtG7m5IcyMHHcCDoK5Sw9U0zm8fgcbJ5U8BNa8hiJ6pAR66teD2rDKLxSo4/RYH7KyzavIfGbnDYl4z1LKM6+ka1VcbyZ7WwxzRHnAOuCSx+qwFX4sfv8A99i+8j6JvRmr5pg3z2rgmyyvItvgzC/8Q19NWXZvLTMLCWJX7SOh6OIqeu1yhvfdG5XrDfZG6yYUDjlf0XFWnZ3LFg30kV4z2gBx6jWZ8rGNO0Mdnw35SJY0RDe2vFtDw1razwfcepHyaL7H3o4GZDoy4hrr1i6IRetQvWLcjGKMGMnw8i82Zo0dR1FkFmt5WraAa6Jp8OzUZJroLS0lFU0LRRRQBRRRQBRRRQBRRRQBSMaWvL0Bn/KPvi+GZMPESjuMzSqA2Rb2sB2moFN/AoGfHT36/wCzAj+GqVj95pUxmIdZBcyv7+zaA2A16tKWXlCxnU8Vv+mp+6vkZJZZ5PC/P8PLLe5dCe2tygK4K+3JZFPFZMKhU+IIrNtoxYd3ZhI2uthGFHkOqpTF74Yl75uaN/8Akx/hUPiNpO3vhH5Io+wV6Yb13/3+HVJjLm0B0YnxH261ddkcpmNw0axQGCONeCiD1npcapXOkngPVTiO/cPIGuzbRp2arsTlQxkjWebD/SjKeu5qb2lvtj0AkV8K0YILBekxXrAuRY1kWA2gYiDZW8VqxDeyBo8r4cEn9NgPRbWvFPJlTtXRxlKa4PoHd/a6YvDxzx3yuL2PEHgQfOpGsj5C9rvI+Khv+SQRPGnEKXLhgO7oitcr6WNtxTZ6FwFFqKK2U44rCpIMsiK69jAMPQaou9fJzsto3mkX2sEW7SRnKF7ypBB9FXfaOPjgjaWVwiKLszGwFfOXKpyhNjZWhglPtOy2UArnI1JbtFwKy4phlTxSR84wgdmiDEI0llZlvoSBoK5IW1tm8Rdh6hXfdzZpxEyxqAoN2dzcqiKLsxA42ANh1kgddaNtjDHDw83h0yyDRC0qO5YBiUmhCARFhHJYh2tl1rCxW+px95sz7A7fmhYNG5zLw7R4dlW3ZvKzjY7ZmDgccwv6xUamHnmkX21howvwmjCq/pB1qO3t2TFGQcOJsvWsi8PMcax7L1tIxUbpqmarsnllRtJowO9Sfvq27O5RcFKbc7kJ6nBHr4V8uRMCQApuTYAX1JPZUnicNiID+UjkQcekrBbdoa1qy4ZI/LJ/+m9slwz60w20I5NY5FYdxBp0DXzPsCCX2o+K5yRdGMYTUdG/SkYsCoZlKjKCdCTYCpTc/lBxpmSISGQOyr+VJbKDxa51sBc+VVZckfmj+i7prlH0IDS1SticomGnnXDi+crmLGygXFwCL8bEdvGrksgte+ld4zUuDopJnSimsOLu8ikFchAuSLMCobMLHQcRr8U9VOq0UKKKKAKj9vbQ5iB5cpfIpOUEAnzOlSFRW9GxhjMLLhy5jEq5Syi5GoOgPhUkm10B814jd+SSZ5BcB3ZrEoSMxvb31eW3XmJ0v5ZB/irTvcNi+WS/s1/GvLchcRP+2y/s0/GvF6Oa/mX6/pz2S7MzVdz5j2+lP6q6DcaU8b/uf1Vo3uFR/LZv2afjR7hUfy2X9mn40eDP9a/X9DjPyZ4u4Mo6z+5/VXQbizdrfuf1Vf8A3C4/ls37NfxpRyFx/LZf2a/jUeDUfWv1/TOyfkoQ3DmPW3oT+qvY3Bm7T5hP66vfuGR/LZfqL+NHuGR/LZfqL+NZ9nz/AFr9f0bJ+RjycYOXZkk7tE8vOqigKYxbKWPW/wCl6qvX+uj/ACSX68X9dVP3DIvlsv1F/qo9wyL5ZL9Rf6q6rHnSrd/hpRl5Ld/ri/ySX60X9dehvi3XhZB9KP8Aqqne4ZF8tm+ov40e4ZH8tm+ov409PUfX/g2y8j3lBxLbRwZw6xtGS6NmYoR0TwsG76zAcmU394Pqj8a0L3DI/ls31F/Gj3DI/ls31F/Gnp6j6/8ABtn5Kju7uLPh5g6sr3BXKRbiRYizXuGCsPm1Z8RsuOeMrIFQStInORuHmdn55o5JB72OOOGSRit7mpHZnI4uHlSZMXI7xnMiui5S4Byk2bqNj5VK7I5PDDmbnyzSMWdWXoLmCBlyg9L82ttR13uNK7Yo5F88rNRTXJnEW4+DjbnxicRJBDcyKQFeQsSqJER1DI5ZuoDSrDHgMLdIebLM650Es5W7EKTG4XURoC13HStE3dVpfcx0tZhM/CN8gUwr0tAWciwDML2La8SbEeJuT2ZmJ9vsgYk5EgiyBiblhmJOa+t76kDsrvuZaRSsHsnCYdnfCJaXIebnDvIW5yUISEcFI1GoRvfEZSdTVxi3hK5EZEnjYsZTlNlzI0ioikWVQqoLuRe7G2leByZy3cttKdg6lSrImQE2OdYwQqvcXzAXuSes1GzcjGZFjO0cQUUAKmUZQAQQLZrHUA+QrDtl/B0xmBhxFwUEEcgfMlsgjiWNRIAUuMxZ0OYdvdUFHuhg8OxlwpkkMpaGFmcGNMxEMkt+LZXbIAeJJNWjA7hNEntVHzxrGLSOurs0udgepR70GxuQOrjUhJuOxJ/KLY5r84okSxJfoxDKFOZjbXhxuTepGLpbuSJPuUv/AERgedLrhnlF7ROruBiGaVlLMQegFMZVV4Zc3ZpKxbUbmisLhUAhyxBs/wCVDCV0zE3JaRliUH4Mch6qsGL3FlcFRiubBscyxBnzXLM6lmsl8zrlAsA7Drpvi+TuaRWQ7QdUZSmSOCFFCnTo21By9G/GxI66tLmhREYyfESEAknLKZEmfMiO3OXIjVR0ysatkU6MMx0uDWo4QnIub32Vb+NtfXes+3a5KVwmKixHtyaUxHRHUZSMmQDjoALAeFaNaqii0UUVQFIaKKASlooqMoUUUUYCiiihAopaKICUUUUYCiiiqUKKKKhAopaKICClooqgKSiioAFLRRVAlFFFZKFLRRVRAoooqg//2Q=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92164" name="AutoShape 4" descr="data:image/jpeg;base64,/9j/4AAQSkZJRgABAQAAAQABAAD/2wCEAAkGBxQTEhUUEhQWFBQVFxUYFRUUGBcUFhgXFxQXFhoXFhcYHCggGBonHBQUIjEhJSkrLi4uFx8zODMsNygtLisBCgoKDg0OGhAQGywmHiQsLCw3LDQ0LDAsLCwvLCwsLCwsLCwsLCwsLCwsLCwsLCwsLCwsLCwsLCwsLCwsLCwsLP/AABEIAOEA4QMBIgACEQEDEQH/xAAcAAABBQEBAQAAAAAAAAAAAAAAAQQFBgcDAgj/xABPEAACAQIDAwgCDQkECwEBAAABAgMAEQQSIQUGMQcTIkFRYXGBkaEIFBcyQlJUcoKSscHRIzNidJOisrPSJFPC8BUWNENFY3ODo8PhRDX/xAAZAQEBAQEBAQAAAAAAAAAAAAAAAQIDBAX/xAArEQACAgEDAwEJAQEBAAAAAAAAAQIRAwQSMSFBURMUIiMyUmFxkeGh8IH/2gAMAwEAAhEDEQA/ANxooooAoqA3g3tw+EdUlLZmF7IM1lva59foqaw2IV1V0IZWAKkagg6giopJuiKSbo60VH7c2vHhYWmlvlWwsNSSTYADtquYblIwrLcpMrfFyXPpUkeusSywi6kzMskYumy50VTcDyj4V3COskVzYNIBl87E286tWKxaxxtKxsiKzseoKozE+gVY5IzVxYjkjJWmOKKpOE5TMK/FJk7LqGv9Umh+UrDB8vNzZfj5Rbxy3zeqse0YvqRn18flF2opg22IRB7Y5xeZy5899Mv+eqqrLynYYHSKZl+MFUD0MwPqrUssI8ssssI8svNFV7Gb4YePCrirlkcgKqjplr2IseBFjfwpkvKLgz/e/s2+6jzY1y0HlguWW6iqdJykYMFQOcIJALFCoUH4Rv1eF6c7e34w+FlETK7tZWPNgEKGva5JF+F9KnrY6u0PVhV2WiiqbieUfDKLrHM/gmX1sRUtu7vVBjLiIkOurRvowHb3jvFWOaEnSYWWDdJk5RSXqI3i3jhwaq0xPTJCqouxtxsOwXGveK22krZttJWyYopjsjakeJiWWI5ka9uogg2II6iD1U9onYTtWLRUDvFvZBhLCQlnIuI0F2t2nqUeNMMHyh4N1u7NEbgZZF4X67rcW7TfSsPLBOm+pl5YJ031LbRUJt7erD4QqszG7i6hVLm3C+nAVGe6Lgu2X9m1JZYRdNoPLBOm0W6iqfDyiYZ5o4kWQ84wXOVyqCdBe+p1sPOrhVhOM/lZYzjL5WFFFFbNBSGlrxKdKAx3lBOfaEoPwViXt+AG/wAdWzkr2iXgeFjcwt0fmPqB5HN5WqkbSDYjEYydbFY31v1gHILeASn/ACeY/m8aq9Uysh8QC6/wkfSr42LK46m3wz5WPI1nvszS959mLicNJE44qSp4WdRdW8jasd3fxbh41RsvOsik2B98wHX41tWPbot4H7KxvcqKMyoZDbKAy/OBBFddak8kTpq178T1vdhymJkjY5soFmsASrLcZraX1rR9ypBiNmokozgo8Tg9ai6WJ+bYVn2+0itiSyHMWVQba6jQAVoe6ODMGDijbR8t2HYzHMR5Xt5VNL0yy8E03TLKuDLsYvtTEyrEfzTsqk9I5eq9+61Sm+ELKMOWbMJYg+oAIawzAWHDpCmm1MjbQmz+8MzZvLSpHfXEROkPNsDzYKi3UtgLfuivK6qf5PM0qn+SV3KwYxWzMRh3JA5xgp7DZXBHdmPCqOmJaON106w2gOoNtCfCtL3Dw/NYNDe5kPOHuDcB5ACst2m2s3z5P4mrpqPkh5N5/kg+5Zd84xhxhcKpuEj5w3A1eRiL/uMK8yY+fCNzTrHmyq3vQbBlvY6cfwq37Z2FHiMRFiHJzRaZRazAMWUHr0JNUvfibNjH7kQeo0zxq5plzR23JfYb7UeUxRzuEySlwtlHFCVIIt3H0VL7cxBGHweKFs8iZHJANyg0PoBp3sbZiYrZkUTkrZpGVltdSJpBpfuJFcd+YFiw2FiS+VGKi/HRDrTbtxt+Uv2FGoOXlHHZc8s+HxchcDmEDBcq5WFnZgdOxOrtqI3WxPN42Bx1yBGt1q/Rt6beirJsIQrg5QGsZYysnb70r/iNQG6GAMuMisOhGwdz1ALe3mTWUnuhT6kp3CuTbay/lYbNiMOvxY5D9Z1H+CtMDaVlO94bFbSkjjsTFGOPDojOR6WA86+jrX8Kl3Pbq38Oh7yWbQKyy4YnRl5xOwFSFYegqfI1pU0gVSx4KCT4AXrD93doczioJeADhW+a/RN/reqto2mmaGRetkYekEVjRZG8Vd0TSZLxV4MNnxrTTvO2ryOSL62BPRHgAQPKpXfDdl8KqyM4lRyFY2sVYjgR2G2hqI2cg96+gtlJ7Dfj6RVkwu8xAOGxwEkJspkHEDqzW4jhqNRXz8bjJyU+WfPg4yb38nTb2FWbZmGxbX52NUjJ7VzFdR4ka+NMd19mjHTmOVyqomboWHWBbh31Zt84lTZrJGAETmQoGunOoOPne9VjdHaUWGdpHYjMhWwBOoYEcO2u2Xb6sd3FHfIo+qt3FHrfDdgYRoXgYuryqgvYssl7qLjjfKfMVsgNZtya4otFMD/fFvNxmPrrQsO169+mjFXKPc9mnUVbj3HFFJRXqPSLUZvJjeZw00nxI2I+dboj02qTqicqu0wsCwA9OVgSOsImtz4mwrnmntg2c8stsGymbs7UihhljkVmMvEi3ArbrN+2mk2IWKaOWHhGyN5qbn1VPbJ3PSWCOQzMC6hrKFIF+q/dwqu43DZHkjuGyMVuOBt1/wCeyvhZHkik2fGnvik2bZiZA0WYagrceBW4rCtlxZjGgNixVb9lyBf11pu7+3E/0ZmZhmgjKML63UFUFuOoA8azTZ7CNomOgV0JPVYMCfUDXo1klLYzvqpKW1jnaeFeCZo812QghxpfrDAHhWnbmbVOJwwd/fqSj262Xr8xY1RN9Utig3U8am/bYsPuFT3Jfi1VMRGWAOYOASPelbEju6OvjU0z25XHsTTvZlcSobeYe2sSf+a/2132xsnmEhcNmEqg8LWawa3oPqrm88TTzO4LI7uRl72Nj36VJby7QikhgSM3yAHwsoWzd+ledqL3Ozi1F7mP+TbHNnkgJJWwdAfgkGzAdgNx6Kpe1OM3z5P4mq2cna2mnlbRY4tSeAub/YhqrY1s6tbrZzftzG9bnL4cLLN/CjZtXMVlu+a/2yQdip/DWrbNxqSwrKrAqRe/V337LG9ZLvJi1mxczxnMhICsOByqBcd1716dWksafk9WqpY0XTcOG+Ci8Zf58lR3KWlkg/6jfwGpXkzxiNhhCCOciL5l67NIzA+HSt5VF8qGJUtDECMwJdh1gEZRfx19Faml7Pf2LNL2e/sVbA4BpIppFawhCkrY9IHMTrfSwXzrru5tlsNOrA/k3KrIOqxNr+IvUhuXZhioj8NFsO0WkU/xL6aqzqTGR129deFe5tkjxfJtkj6CzhVJPAAk+A1rG9hbbWPE4ieRWbni5XLY2zOWsbnsyjyq/b0bcQbOaRHBaVAqai5LWDW7wCT5VSd2t11xEHONKynMVyqAeHbevoaqbk4xh+T3aiUpSiofkitsCJheIEXzXB7zeta2btUSYOOdr/mwzW1NwOlp23BrKtsbP5iUxB89gpvwIv1Hv/EVbuT7aQ9qyxMbtEXZV6zGVDadvSzekV59JkaySi+5x00mpyiyv7d2Z0vbMALQTXc2BuhbU3HUL38DUTMgZf8AJq6YXefCm4UlFNzYqQNdTwqp7VnQySNGLIWuulvHTq1ua8+ohHduizlmhG7iywYqcvsS7cRkS568mJUfYPVUFu3skYqRo2YrZC1wATfQDj1a1PbUi5rZEcZ0Z2Q272k5w+qozdPGxxYksxyKyEdI6A3B4+VdsiTnFS8GsiTnHd4J/kziyQTtIQoErAsxsBkAUkk8K0GACwI4Hhas53q3jhiw7RYfIzOTcLbKoOpJtoST1Vet2wRhYA3Hmo7/AFRX0tPJL3F2Poadpe4uxJUUl6K9R6QNZhvlufNLipJ4nQiTLdXJBXKoWw0NxpfzNabJwqCx5N6454KcaZyzQU1TK1u5slsPCY3a7MWY5eAuLaX8KrC7o4heijRsOoklT6MprSI4bimOIiINeWeni0kzzTwJpIruA3KbmJlklUSSBMuUEquRs3SOhNzb0VENudiT0S8QHbmY/u5fvq/ITauaIb1mWng66Eeng66EFvDu+ZIYljYGSFQoLaBhYAgnqOlNN3d0pc0jTlUDRyRgKQzflEKFj1aAmrZLGbUQ3rXoR3bqL6Md26ilncmRdOfQ/Qbh6aT/AFKk650t3Kb+s1cJlNIsZPbWPZoXwZ9nh4GUWwUXCPhkYjOpu54ltDmPdoNOyqou5+J97nitwzXb7Mv31oaQG1NchvWpYIyq0alhjKrQ63e2KsGD9rlswIfM3C5cm9uwa6VQMRuZPExVHjdeALFkNu8WOtaZFfLUTjEJaumXDGUUn2N5MMZJKuBnuFu22Gd5pHVndcgVb2AuDxPEmwplvvuvJLiDPC63ZVDK9xqulwwv1W6qtWzbgVy2kCTVeGLx7A8UXj2lO3Z3akim52Vk6KkBUJa5YW1JA0pjtXdWbnmMGVkc3ALBSt9SDfiL34VdoYzXiRCDXH2eO2qObwR21RVsbuNLzUXNyIWVSGDEhbly11IB7bcNbCnu6mwXwxkaRgWkyjKlyAFJPE2v76rDzhNOIIr1taeCdo0sEbtGf7R3WmMzvGyFXYt0yQdddbA3qV3S3YeKcTzOhyhgqpc3LArqSBpYmrBjIiOFe8KptWY6eKnuIsEVK6KptXchgzNhpFykk5JLi19bBgDp5Vx2Zum2cHEspUa5EuQx7GJA07quMt68RRE1Hp4brojwRu6IferYDYpo3WUJkDCzAkam9xY8ahl3HlbTn4/qt+NXmaEgU1jBBrU9PBu2iywRbtoqT8nst1BmjKlgHsCpy31txubXrV8M4tYaCq9GxJqcwSWFd8GOML2nbFjjD5R5RRRXos7nM3pvJhb09pDRoUNFw1c2wINP6KUhSGIwC159oipCim1CkMzgwa8+0B2U/oqbUKQw9oivQwCjqp7RV2oUhmcN4V4GBFP6Sm1CkNva+lhXBsDepCg0pCkNocKBSS4QGnVLSkKGK4ICo3eHGQYSLnsQ2RAQCbFtTw0GvVU/VK5YsOH2XOfiZXHiDb7zUaRGqRM7JaLERrLEcyMOibEVILhbVFbgQ5cBhx2oGPi2tWGiSCXQZtgVPGvIwVuFPqKu1F2oY+0QeNehgwOFPaKbUKQyOGvxtSf6PWntLSkKQxGBA4V3VWHC1d6KJUKOPS7vRRXaiqUKQ0tIaAKWkpaAKKKKAKKKKAKKSloAryTStVJ3swsmIxa4WLFzYYyQtIebykHIQvWLrx6qEZdSwrm+KQcWUeLAVkeM5IcY/wDxSRvn5/uaovEch2KPDGxt85ZPxNQls2WXbmGX308I8ZEH31Hzb7bPX32Mw4/7in7DWLTch20AejJhWHe8i+rJTV+RvaY4LCfmy/itB1Npk5RtmDjjIfJr/ZVK5UeUbBTYGSDDSiZ5CFIW4AXiTe3cKoMnJNtQf7hT4SL99Q+39y8dg4+dxMJjjzBc2ZWFzew0PcaMjs2TcTlOwIwcSYiYQyIuUq2Y6Dgb2q0R8ouzG4Y2Hza321877F3Dx+KjEsEBeNr5WLKoNj3mpaLkl2of9yg8ZF+4UQTZvsG+mz397jMOf+6n3mn8W2sO3vZ4m8JEP318+R8jO02+DAvzpT9y07g5DseffyYZe8M7erIKFtn0EuIU8GU+BBroGrDMPyH4of8A7kX5gk/EVKYXkixif8UkX5of72oLZsANLVM3MgeKebDS4qbEtAsdjLYWEg7FGvDibmrkKpoWiiigCiiigCiikNAFLRRQBSUtJQC0UUUAlLSUtAI1VDFMBtDDzfHaWAeAQafWU1a8VLkRm+KrH0C9VfbkJWHCPwKTI5+le/21UC2ClpBS1AJRRS0AhrHPZCbQkWOCDomKUliCvSDpwIa+mjHS1bGaxX2Q46WE+n91CSdItHIvO3tWWE5cmHl5uOwsbGNXJY31N2NaFWbciTXixn6yP5EdaSKr5EeApaKKhQpKWvLta57KAqGwnvi8RN8bENCT25Ixb13q4CqjsGAjBu/wueeXzDgn1Xq2ROCARwIB9IvVYPdFFFQBRRRQBRRRQCUtFFAIaKDS0AUUUUAlLSUGgGG2NUCDi7Kvle59QpnvXBmgAHUy29BA+2nr9KdR/dqT5toPsNJtv80T2FT6GFAO8M11U9oH2V1pts89Be7T0U5oBKWkpaAQ1ivsiD0sJ9P7q2o1insiT0sJ9P7qLkzPgsPIh+Zxn6z/AOmOtKFZryHfmMZ+tf8AoirShVlyVcBS0UVCiGm20vzT96kDxOlOTTTab2TxI9Wv3UAz3eg/swHU2a/madbHJ5oKeKXQ/RNqTYy2gjH6IpMMcs0idoVx56H10A/paQUtAFFFFAFIaWigCikpaAQ0UGigFopKWgEoJorjjJcqM3YKA4bOFzI/xnIHgugo2wt4ZB+gfUP/AJXbAxZY1XsAv416xUeZWHapHpFANtlSXzjsYfvKDT+obYUmo/Tijfz1X7qmaASlpKWgENYn7Ir32E+n91bYaxL2RZ6WD+n91O5JcFg5Cv8AZ8V+sn+THWmisz5CT/ZsV+sn+THWmCq+RHgWikpahRDUVt6WwA7nb0KR99SpqD24dX7owPN3AqoEthFsij9EfZTfGDLJG/eUP0uHrFPEGg7vwrhtGO8bW4jpDxXX7qgHIpa5wSZlDDrANdKAKKKKAKQ0tFAFFFIaAQ1BbQ3kVCRGjTFSQ2XQKR3nj5VLYrEpGpaRgijiWNhr3msY5RcE8bu+DfoN0yEcixPGwvrfjpXl1WWWNLbXU45cjjwWnE8reHifLNBMnfoasO7+/WCxZAims5+A4KN5XFj5V8u4raTk9JmJ7zf7ac7G2miuOdU2+MpKsO8VVLIo2+ppb0rZ9fCmG02uY4/jtr81dSfsqhcmW8md/a/PPOhUmNnF2Sx1Vm4ka6GpnerfXC4DEJ7a55bocjCMtGbk3s3bpXbFkWSNo1GW5WXMUVnzcseywPzrnwjavI5Z9l/3kn7Nq2aLHsXo8x82SM/Ra4qwCsownKxs0WvJIMszuPybaqb6eurnulvnBtDOcOkuRLXkdCqEm+ik8TpQFkpaSloArEPZG++wf0/urb6w72R56WE+n91CPgsfIL/smJPbiT/KjrTRWY8gX+xT/rLfy460+qwuAopKDUKBqv7QOZn/AEpYUHgAGPrBptvZv1h9nuq4lJgrDoyKmaO/ZmHX3VTn5WNnXjs8htMZHJjYaWa32iqga1QRWde7Rsz48v7Nq6LyybLI/Ov4c21QF02U/RKdaMV8uI9Rp9VP3P3vw+PmlOFExWwzO6FY7jSwY/C7qt9ALRRRQBRRSGgFpDS15NAVjlCxCDClWAYyMAoPaDe/iLVh28ONkW4SZsvxG6WnnWkcoWOM0g5nppEGDFOkA5sDe3YBWM7ZxBLtf191fGk/W1L8LoeK9+X7EXPNc6gHwFqlNmYbDyCztkbT317W6wGGl/GoSLU1KiYRqL2v39Zr25VSSR6pJ1SPo7k82dgUgD4NADazudXJ4kFv89VWPamy4cQhjniSVD8FwGH/AMrD92eVaTDwpHzMTcFVUBjsB8Ju0mtX3f3zw2JsocJIfgMe7qPA/bXWGWKSUujIpJdGMZ+S3ZTccIg+azr9jVy9yTZPyX/yS/1Vdw1F67nQp0HJdstDcYRD85nb1E1asFg0iQJGiog4KoAA8hTi9LQCUtJS0AVhvsjvf4TwetyrDfZH+/wnhJ91CMsXsfT/AGGb9Yb+WlahWW+x6/8A58v6w/8ALjrUqBBSUtFCjTaGz4pkKTRrIh4q4BHrqrzcl2ym44NB81nX7Gq50UBRvcl2T8l/8kn9VOIOTDZa8MHGfnFm+01caKAbYHAxwoEiRY0HBUAUeqnFLRQBRRRQBSGlpDQBXDGYlI0LyMFVeJPAdVd6Ybb2cMRBJE3B1t1jXiDp3gVJN105I+OhjfKHhPyjT4IS4dSGLlQyrKSb5lAOnj31lOOx7senqesnj51cd6DtHAEpOXVdQpBLRsAbCx4dnG3GqNNii7Fm1JOv+RXhwY57nKaRwxRabchxgJIyfymZR2qAfUeNT2xd3Fx+JXDxTqCVco2Um7AAgMoN1v21EQ4fDvGbuySd4unpHCvoTkemhlwEZSJFkhHNO6qAWKga5hxvpXZJOdnTuZLtHkl2nCVyRrOD1xsNO45yLeNNpdwNrx6nCyH5jKx9TV9QClrs4Jm2rPl7B70bUwJyu2IjAt0Zle1h1DOLVaNh8qjRO002eTnGCmItdQAB0l0sDpW2bY2VFiYXhmUMkilT22Itoeo99UyDkh2asXNtG7m5IcyMHHcCDoK5Sw9U0zm8fgcbJ5U8BNa8hiJ6pAR66teD2rDKLxSo4/RYH7KyzavIfGbnDYl4z1LKM6+ka1VcbyZ7WwxzRHnAOuCSx+qwFX4sfv8A99i+8j6JvRmr5pg3z2rgmyyvItvgzC/8Q19NWXZvLTMLCWJX7SOh6OIqeu1yhvfdG5XrDfZG6yYUDjlf0XFWnZ3LFg30kV4z2gBx6jWZ8rGNO0Mdnw35SJY0RDe2vFtDw1razwfcepHyaL7H3o4GZDoy4hrr1i6IRetQvWLcjGKMGMnw8i82Zo0dR1FkFmt5WraAa6Jp8OzUZJroLS0lFU0LRRRQBRRRQBRRRQBRRRQBSMaWvL0Bn/KPvi+GZMPESjuMzSqA2Rb2sB2moFN/AoGfHT36/wCzAj+GqVj95pUxmIdZBcyv7+zaA2A16tKWXlCxnU8Vv+mp+6vkZJZZ5PC/P8PLLe5dCe2tygK4K+3JZFPFZMKhU+IIrNtoxYd3ZhI2uthGFHkOqpTF74Yl75uaN/8Akx/hUPiNpO3vhH5Io+wV6Yb13/3+HVJjLm0B0YnxH261ddkcpmNw0axQGCONeCiD1npcapXOkngPVTiO/cPIGuzbRp2arsTlQxkjWebD/SjKeu5qb2lvtj0AkV8K0YILBekxXrAuRY1kWA2gYiDZW8VqxDeyBo8r4cEn9NgPRbWvFPJlTtXRxlKa4PoHd/a6YvDxzx3yuL2PEHgQfOpGsj5C9rvI+Khv+SQRPGnEKXLhgO7oitcr6WNtxTZ6FwFFqKK2U44rCpIMsiK69jAMPQaou9fJzsto3mkX2sEW7SRnKF7ypBB9FXfaOPjgjaWVwiKLszGwFfOXKpyhNjZWhglPtOy2UArnI1JbtFwKy4phlTxSR84wgdmiDEI0llZlvoSBoK5IW1tm8Rdh6hXfdzZpxEyxqAoN2dzcqiKLsxA42ANh1kgddaNtjDHDw83h0yyDRC0qO5YBiUmhCARFhHJYh2tl1rCxW+px95sz7A7fmhYNG5zLw7R4dlW3ZvKzjY7ZmDgccwv6xUamHnmkX21howvwmjCq/pB1qO3t2TFGQcOJsvWsi8PMcax7L1tIxUbpqmarsnllRtJowO9Sfvq27O5RcFKbc7kJ6nBHr4V8uRMCQApuTYAX1JPZUnicNiID+UjkQcekrBbdoa1qy4ZI/LJ/+m9slwz60w20I5NY5FYdxBp0DXzPsCCX2o+K5yRdGMYTUdG/SkYsCoZlKjKCdCTYCpTc/lBxpmSISGQOyr+VJbKDxa51sBc+VVZckfmj+i7prlH0IDS1SticomGnnXDi+crmLGygXFwCL8bEdvGrksgte+ld4zUuDopJnSimsOLu8ikFchAuSLMCobMLHQcRr8U9VOq0UKKKKAKj9vbQ5iB5cpfIpOUEAnzOlSFRW9GxhjMLLhy5jEq5Syi5GoOgPhUkm10B814jd+SSZ5BcB3ZrEoSMxvb31eW3XmJ0v5ZB/irTvcNi+WS/s1/GvLchcRP+2y/s0/GvF6Oa/mX6/pz2S7MzVdz5j2+lP6q6DcaU8b/uf1Vo3uFR/LZv2afjR7hUfy2X9mn40eDP9a/X9DjPyZ4u4Mo6z+5/VXQbizdrfuf1Vf8A3C4/ls37NfxpRyFx/LZf2a/jUeDUfWv1/TOyfkoQ3DmPW3oT+qvY3Bm7T5hP66vfuGR/LZfqL+NHuGR/LZfqL+NZ9nz/AFr9f0bJ+RjycYOXZkk7tE8vOqigKYxbKWPW/wCl6qvX+uj/ACSX68X9dVP3DIvlsv1F/qo9wyL5ZL9Rf6q6rHnSrd/hpRl5Ld/ri/ySX60X9dehvi3XhZB9KP8Aqqne4ZF8tm+ov40e4ZH8tm+ov409PUfX/g2y8j3lBxLbRwZw6xtGS6NmYoR0TwsG76zAcmU394Pqj8a0L3DI/ls31F/Gj3DI/ls31F/Gnp6j6/8ABtn5Kju7uLPh5g6sr3BXKRbiRYizXuGCsPm1Z8RsuOeMrIFQStInORuHmdn55o5JB72OOOGSRit7mpHZnI4uHlSZMXI7xnMiui5S4Byk2bqNj5VK7I5PDDmbnyzSMWdWXoLmCBlyg9L82ttR13uNK7Yo5F88rNRTXJnEW4+DjbnxicRJBDcyKQFeQsSqJER1DI5ZuoDSrDHgMLdIebLM650Es5W7EKTG4XURoC13HStE3dVpfcx0tZhM/CN8gUwr0tAWciwDML2La8SbEeJuT2ZmJ9vsgYk5EgiyBiblhmJOa+t76kDsrvuZaRSsHsnCYdnfCJaXIebnDvIW5yUISEcFI1GoRvfEZSdTVxi3hK5EZEnjYsZTlNlzI0ioikWVQqoLuRe7G2leByZy3cttKdg6lSrImQE2OdYwQqvcXzAXuSes1GzcjGZFjO0cQUUAKmUZQAQQLZrHUA+QrDtl/B0xmBhxFwUEEcgfMlsgjiWNRIAUuMxZ0OYdvdUFHuhg8OxlwpkkMpaGFmcGNMxEMkt+LZXbIAeJJNWjA7hNEntVHzxrGLSOurs0udgepR70GxuQOrjUhJuOxJ/KLY5r84okSxJfoxDKFOZjbXhxuTepGLpbuSJPuUv/AERgedLrhnlF7ROruBiGaVlLMQegFMZVV4Zc3ZpKxbUbmisLhUAhyxBs/wCVDCV0zE3JaRliUH4Mch6qsGL3FlcFRiubBscyxBnzXLM6lmsl8zrlAsA7Drpvi+TuaRWQ7QdUZSmSOCFFCnTo21By9G/GxI66tLmhREYyfESEAknLKZEmfMiO3OXIjVR0ysatkU6MMx0uDWo4QnIub32Vb+NtfXes+3a5KVwmKixHtyaUxHRHUZSMmQDjoALAeFaNaqii0UUVQFIaKKASlooqMoUUUUYCiiihAopaKICUUUUYCiiiqUKKKKhAopaKICClooqgKSiioAFLRRVAlFFFZKFLRRVRAoooqg//2Q=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92166" name="Picture 6" descr="http://2.bp.blogspot.com/-KQjxBxJl37Y/UO8k7z7m_SI/AAAAAAAAAS0/VQmJced13_g/s1600/ARBITRAS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285728"/>
            <a:ext cx="2857500" cy="1785950"/>
          </a:xfrm>
          <a:prstGeom prst="rect">
            <a:avLst/>
          </a:prstGeom>
          <a:noFill/>
        </p:spPr>
      </p:pic>
      <p:sp>
        <p:nvSpPr>
          <p:cNvPr id="6" name="Rounded Rectangle 5"/>
          <p:cNvSpPr/>
          <p:nvPr/>
        </p:nvSpPr>
        <p:spPr>
          <a:xfrm>
            <a:off x="6810380" y="714356"/>
            <a:ext cx="3643338" cy="85725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400" b="1" dirty="0"/>
              <a:t>Panitia Penyelesaian Perselisihan perburuhan</a:t>
            </a:r>
          </a:p>
        </p:txBody>
      </p:sp>
      <p:pic>
        <p:nvPicPr>
          <p:cNvPr id="92168" name="Picture 8" descr="http://www2.ilmci.com/wp-content/uploads/2010/07/8.REFORMASI-PAJA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38282" y="5000636"/>
            <a:ext cx="2838450" cy="1571636"/>
          </a:xfrm>
          <a:prstGeom prst="rect">
            <a:avLst/>
          </a:prstGeom>
          <a:noFill/>
        </p:spPr>
      </p:pic>
      <p:sp>
        <p:nvSpPr>
          <p:cNvPr id="92170" name="AutoShape 10" descr="data:image/jpeg;base64,/9j/4AAQSkZJRgABAQAAAQABAAD/2wCEAAkGBhQSERQUExMWFRUWGBgYGBcYGRgXHRsZGBgYGBwcFx0aICYeGhojGhcbIS8gIycqLCwsGB4xNTAqNSYrLCkBCQoKDgwOGg8PGi8kHyQsLCwsLCwpLCwsLCwsLCwsLCwsLCwsLCwsLCwsLCwsLCwsLCwsLCwpLCwsLCksLCwsLP/AABEIAMIBAwMBIgACEQEDEQH/xAAcAAABBQEBAQAAAAAAAAAAAAAEAAIDBQYBBwj/xABHEAABAgQDBAgDBAcHAgcAAAABAhEAAyExBBJBBSJRYQYTMnGBkaHwscHRFCNC4QcVM0NScvEWJGKCkqKyY8I0RFNUc8PS/8QAGQEAAwEBAQAAAAAAAAAAAAAAAAIDAQQF/8QAKREAAgICAgIBBAEFAQAAAAAAAAECEQMhEjFBURMEImGhcTJSgdHwFP/aAAwDAQACEQMRAD8A9oTg3YrOc+SfBNvNzBIhQoAFChQoAFChQoAFHFpcEcY7CgAB2bslEgqyOystNBlDP3kuSYIl4NCVFQSApRcnVyAD6JHlE0KABQDjNjomrQteYmWXSAogPcEgXI5wdCgAUeW/pcSVKSxsEgsCWCSVPTjmAq1wa1b1CYWBYOeHGPDekW0VLnTBMIOYuRWpdVBwcFu54WQk34M2MKSkFiAoBu8h0jg5OnfDJ2HloKCFghPaynWoZ+9vIiH7V2gRmYZQkqygg6hhY0VlevEwCdoImIV1m6oCXvAZnUlJo1GzZQL/AIuUQcNaJ22WG2paEolzQk5kqKVS9FBISbh2LsSRoVcBEu0cQetRiEoQElCEzJaSCDmASlOX8Ryh7aHhWlGOWtISASU3GpZAGup3u+C8PiCTKSMpSGASfwhAYJJs3aU73W3dlUjN+TWfo76tWP3lKShSVJCQVDfKGSVVAL5ltQh2oGDXOyujsyXLXNMkqAK5gUpJQ6EOtFCoBObKHGUEEilIk6BbBEwKWCxBE2UxzBmdIqHOVecWqJsej7aURIVUANvEqy7gqre/C6QRm0d9IyOHlHbL43SPEJ0iVOUuataUBSnCFL6xQDuykr7YJTUqLEzAasYtp+z1TMJMlSatmJovMbL3n3lKWDmIqlWbdzOlwpPRycnGS09XlVO3wkPSXMUUnOEkFCQ7sWFPCNrtvZicJiEGShMxc1UxSJSpSSApUv8AdrV+8JStkFfZUzBKCpOY466GPMU4czMoM0FIUJKLAgEEhQBfdZRIqWJHKLTYU/FYebN6kLVkzS1p3pZZRylmLKWFoyugkuBSrQT0z2ViJRwqZ6kp+7fI6Mv3KjnUVJQkJ3JiSHoHWKbsewYbZspUqQwSUy8ipZluhLgUKQktlPCorFIwNToyXRTpNJmInzlpSmZLQczMFJQkOoAPVIKam73sDHnO2/0hz5uK+0ykokMd3KDnKRYTjmyzCO5qkVEepdOOhEjEDrQRKnP2hTrNMqqGpFApn4uKR5ntD9HagrL9rkoVVxOQZOW4SFnMpLEhgpJIJoIepdDpLtFfhenuMlkNPUoKVnmyyzLOYFT7pyhYDEJahs8bLYnTPAY5U4bQky5K524M7zJYQxP7QgdWsqJLskUQxJEYpHQXGJlCblkqSeylM1OdQeiwFMMpFQ5BIIpFVMklClIUClY/CoEFjYsdIE3Eyr2FdMOiv6vxJkZs6ClK5UzVSFOA7UzApILULA0dhTIXoYnxBUUpSVqKUUQkkkJBaiASQkOLCkDlJ1HiIV7GDsBjlSzRiks6SHBbj4EwUidJ+0hSWSQHCQCQCSlwriwc9xMVCJrhjSJAsi1KcLil+MI0RyY72jSYxSUrUE2FB2DTQvzjsUyZIWAohFeCin0CD8YULyX/ADObR9TQoUKOw6RQoUKABQoUKABQoUKABQoUKABQoUKABR5t+kbZCUTUzQQkKCiQahRFSBzoO8qpz9GmzMqSbsCW7o8s6V4szpp64HKkKZPKpAA1cZX4EX4pN0hJvR5vtdRXJzBgcwGUOKMxfRzSANnYQzUquCGYilDRTl+6wOrtrcbSxCcpSkDK+UAeIobk/SIsLKKlAIKglS8wDADOkKFdWAUeXfoikJErzhTKmSszlGYEngDSvG/xFKQZNwyVFMwEqU5Chly9pwCWJuRx0akGyJIJCJhyrCWAUcu8GSlL0dwC/EPAmDkkTd+iVBObQDdKQRWgGbNy9YnbM2z2D9GCQpClsAUAy6agqzOR4UNKaUEaRK1fbJiUuxlIKnSopBClAMScocO6RWgNHc5noTJGEXNCpvW9aAsBAzb2dZPZcAspIoWpwaNNM22r8Mpv51BPoHMVh/SWiqQPsPDIXiJ0/KrrU/clRzJeiVKZJ0cBqqbiKiLhWERn6wgZgGCjoK20F6kX8IppmPmm8wJHBCfmv6QJMymqiVn/ABqKvSghk6Hon6YbOweNkGRiFAi6SgupKmICks/GxodRBGE2mZctEuWibMCQEhc0hJLCmYmpPOKnEbRyD7vKP9rD/LWA5nSBH8QJ1yuo+lYywom6TFakrnqNZcs5JcsLmucwVRAIClkpSm/ZdNlF89j9lqOEQZ7rUJkxSion7oHMApIINAcqlO6We4g3F9KAgOd0fxLKUDxzFx5RQ4rp9KO71qFZqMhK5wL0qUgJHjCtWBoOhmIPUKUpQzFat0JDI1ASVISpQIIU6nLqNYD6ZYyRiB1CkGZMFlBnl2so2fgKHWM7j+lZStclImHqzkd0ISGA7GUZiANC0VStvlGVpYAUSDqQ4umz21/KJZPlUUoL/JKU6dIqNoYIy1EKYh6EX8RoYEloPLvizxUwrVmV6cBxiCfgaZkMBYgnW/Et8ISOStSex4TvTK6fLeoiMBwOUSzS/JWo+UNloqOcXKkqFEBqGFDgRq/pHYi8UfQvCJ9XQo4I7HaIKFChQAKFChQAKFChQAKFChQAKOLWAHJYR2ANuIeQuoFHrRwKkPo4o8AFXjum0lIUEhSiB4WoSeB04x5Vtba4BWvMFKJChUkgO5HIknvt3QtobcbrElKXObeD8mvQhzZqNGVnJUooAsQ4Y6ORXm6fnCON9kG3IulzpBmKp/EqmhTV0kcedqNVhBAxRC1HMl1AL3Qe/MbMGDHm3fFDgp3VqUVBROVRDOGozt3G7RBL2gtWdDupYbMSXpVhzJ+ERlCw2jS4lZmhsyVOAUqJfMU7yQVAAgsWqwcxFgpKV2WcyCRlsQHBa3aqKk0cDWM/N2mUAVIIIKdQwSgUP+UOIdsLa6hij1SSRMcdXc9kkhPg/hSt4Tg6YbPWNjdKUCTLQtY6wApyh3VkZyEir1DhviIdjelaJYdRCE8VlKB45iD6RhcVjDMwhUknemIfKa9s04kEehaLI9As+ECkTpedM5KyhmBVkWkoC/42JNqtwIMWxJyjZZT0F4z9IksFhMBe2RMyYD/mASn1gPDdL1TpqUBE0BRYlSkIahqAhyfExQbQ2WWl7yazUpo9DvXpyi/2PsYpmoJzOCGoAK0rV9Y6Ph0yazW1+TOJ6V4ickLAloBAIdJmKD/4lqb0gEbQnzSoTMRNISWorq/SXleLTZGzpSMJIWtClFaEm9HKQeVIn6Opk9ZNCpaarJBIBASwYV91h44loSWV7M3M2ekzJeVOZSlVo5NDrcxoEbEmBL5GAD1I0r3xc7VkpE7CEM2dVmA/Znh3xc4iXmlqykF0qoKvQ2aKrGtknPozON2K+IxSisJSJpFgTZNKkVJNIrNo4EpAZ3Ksof493hrzj0FfR+aufigJUxjNdJykA7iKglgQ9L6EcYln9DcQUIASlOVSarUASBdyHrEZ4+UKTrQzvm6XkxGz+jWZiVbtX4mmjc4g2iEJ+7G8f5nADm/PlHqMnomugMyWOQdXyEeT9IMImTOWkKchSg2UpIGYte7pY0ehGriPP+owxhBKO35ZTHGXcjP4/CZTRxVrg+r8uMDCc3arwPOLPaE1zYCrBg1tb0Le3gPGyfOvxhsbtHVF8kL7WPYMKA68D6woekbZ9gQo4pTBzHYuTFChQoAOPWOxGpQzDuPyiSABQoapYF9aRwzRxgAfCgLHYpaSMqaUdRqKlgzF3flEOGnrOYqWUtpkIAAuQVVMBllnFdtzZwmyyCrKA7l23SGU50oTFglQIcFxGV6Z7cQhPVEllMCdL0B42ZucY3SBukYTbGz5U3FSkoGWQAQ7UFApalUoAlnJFgDygLpLh0pmAS5IlJJTLSQAFUKyVKSKAlmIoKxrOhWzOunKXMzDI4bQpmIILOL5VDwjK9LcOpW0JqesoxYq1KmJpoczprwrzWcqjZPwUaQMsxKQkFLpClMSSnM9KkOQQO9+EALwoSsLJJKRmUDfMkA0e4sK1BSeMEjHJSVpyoAyivFSVuSTcvUeNNIZi8OVzErS28llZqClX4AGgb/EBqIimIgVOD66VnIcpABSkl3WnQWrkfveK3ZAyYlB4ZhUqS2ZJSC6aggqBcagRpMPKQibuhWQFVHZzvFJNHdJXl47wL0L1X6uJxmUFt9ybgJJvao1oLVgTG6NnM6OzJUhSkpcLmSykJH8KiQQA/HSnpBkjb86diFYRGBBmS8qypKikpJQnfUggAftBR9RU2O82RMnZJaChbBDFQGUE5TUWoSL1uO+K3YWEnKx2NUuWkLaQgl33Uhak6lnzuYvjfGNFOBmsT0CxZKMiZaAlaVb8wCz/wAOY68I0GA6JzUzELmz0bpcpSFqcVAqw1r4Rq1YBbllJAJJ11JMOVswlnWbNQcz9Yq8kmKsMVX4PPsD0Uw2Hw5RNnzZow6UZiJSZYA7IbO/CtTSC9i4fZ4WpKEqzrXvBcxR3nZtzcBpZ41czopKV1ucrUJyQlQJADAk0YAgl610EcwnQzCS1Zkyd7NmdS1q3q1AUogXNoXnL2U4Q9FPjcVhJa0dZIlAiYpCFqQlTKAahUSQSCzxdS8ZuAoNHbdAGnIRY/q2Xfq0XKqpBqbnv5wQlDQu/JukUwmLV+FZ73b1iabhl5jlTduA0EWmWFkjQK2ThVggqKQBeseFdLZ3WYyYAsTAFEZ0lwcoAcVOvdyoRHt3S5aRhJoKspWBLQyspUtZCUJB/wASiB3Ex4hPwaUJCkpzKUwAS6ixpQ8cxSH0qHN4589UJJlJjEscoYuWfud/h6xFjZYanu5+DQSvCsMylhSnNqjMSXtQXpXwhuKTS2g9iEiqHxdMpVpqYUEKQOEKKlKPp7pNjAiS1SVEAAcqnwiXo9iSuQknRx4CM9taacUUsciUvapJLV0b1gvZkxUhOVJcX3q/SG5qwWCb2W23NpdSgbwBUWHzgvBYoTEJUNRGc2vMVPSEqUAAXoL0arn4QLs3bHUMjtAE6tQtyMHNWY8M1tl70hUyAczaMbFyPpHcTtRYlpWhAIKQoqenc14zvSDaxmsQGy6Avxq7c+EA4bGzJgTJ3MgBUSos2rmt6xjmicrWmG7T2vOWQ7Bi+W45a8OMS4bpDkDzUS1EkpBQQk1191rGSn48dYBmepryiVU5KrISWNXDk0NnN/yhObRFNmoV0yJSlmSxqe18eR9IrdpdJpqpZClhyRQMBl5tr71jNiaQgnKRUCrvvBqlhV2ZvkWImkfZ0kKBZShkJzM1c17Emwa2t4ZWFto0crak5cmWJZypAKCsrADgvWhpVqfSKvEYFOIxSZClhswdSCSKJzEufOuvoFKxUz7PNYUBSkh6b2oFn3QX08YgweGmCaFFinNWoQWrmIsbeN6QWltmPwej7RnysDhlrlM6gAh3OZWVkvqQAHjxTF4gJUpRJKlKckVLklRSCpy5ANTfjHpXTvqjKRMSRupAot2TqyXozX5R5RKlqmrWt8qAcxFizboHOl4G7Zs3sarDIKDmYKJ+7ap0FuFKDjWxhsyWkqEsEghRBPCrB+IOVFtRHJ83IgKIZYZhfKCAxrcG7HSBsPiErmpK1MyQ5NbOzORy90hDC6mzpqgAgImEpCUvopAKVpNWer+KjqGE2gFIVmfNlZBU1ACd0KOlQ0PRtEmaClurSnMlPEjrFac1pfjlaLOVMGSYlSwKqBBrRRoCLUzNZt5Noi7iF32ex9CVFWBkKVdSc2tAS4FbU0hnR9b43aX+GdJT5YWSr/vjznZPT1eHlSsO+IZIyJKU4cJAS4AcurSl6Nq8BSunZlTsQfvSZ01Kv2/VmkqXLrlTvHcuGow5x2Rloulo9zaOFQFy0eEz/wBJwsUpP8+InL9A0Vi/0loJ/Z4Z+OSar/kY236N0fQE3aslPamyx3rSPnA6ukuGH75B/lOb/i8eDzf0izWSUKlpzPlySJZ7JY9t9YimdPcbocRXVMqWn/jbvgtho94PSuR+ErV3S5nzSBDFdKB+GRPV/kA+KhHgE/pLjlMQrGmtQVLqG0Z20gVW0cXMvIxC/wCfrD/9cH3GWj6Cm9K1D/y5H88xCfrAM3pwRf7Kj+bEJJ8gBHiaNnYoimFVnKgEoKiCp73ItA+JwWOQcqsHMB5yJy/IgkHvDxn3G2j1/aXS0TMpVOwrpLpYLWQeTEh+cefbXxalbyiQqYXDkuHmOpSs2hzBnNcoAYXqNk4PFhXWTcMqWhFSVYeYgGhYOoakN4trEKZq50w5kk5wSmgBIBJBSOAyqrZwauIhkUmyU3ZYY+akEISxIzBTF9Kg3JNP6RW481KdU+6QyW/a0UojNopSSkKY2pmFbRJOk0c1t5+x6xkU12WxJcQMSia/OFHIUUoc132maktbkwOraiLibNmy5UqZmAzg1bgOUehSdh4dWHRMXIQtZSlywc+dILxeBlBKQZKSlNAGSAKaUpSKOJPlL2eVzNvzUjtX5q+SoKTPmTGUlyCNSSb1+sbzaWCQrDYhEqSAoylAM1SdODxk+jWz5krEyQpCwMwqr5ZXCR4mFcQcpPTYpcuZlAU7hwWBL8NIiXImg1QtTjRJoNA+rcY34xG9lMkDxercGgU7XH/pJ8/yjHFeTHb1ZgJ2yJrD7tWhDitaw/C7LmBBWsBKXFSdVPwj0Ne0DVkJcICg+tAWjNdJNqqm4YOhKRnbWrAmjwcVQqgjOzQQk/fpY2BzBiHygFjqNeGkCrkrVdaQTXdTMYlmfsisMxEuVLOVc9KFBw2SbzBsnkzxF9ow4A/vEvT8M3nbdgSobhELTKTlZcxTMHUlJqQe/X3rE0/HIbtq5bgAb/USrx1inViJP/uZZ/yTfPs/AQ1GMwwGVU8XNRKxBc89xmgcUZwiWs7GyyGyrI8uzbQjnFTieqK33wHsJia6ufuz3NTs+bpmNwhH/iCDxEqdz1I4GIPtuGAAGIVT/pTR5UfjrGKC7o3hEYjAyTXLNVujtLSRRm7KOfpEK9mSDeU4d3K1CopoRRzb6QR+sMLrPUeI6hfxII/oIim7RwxP7dZDW6hXNtbQ1GpREOrlk5JISWaqppozNUhruWr5iJDPuOqRUsqizoxqSzmzPpeBV47DK/erD8JPvUWiMbQkPvTJtgHElBtwdYrQet4zivQVEInY523ENzSCfBxXwBaIEYlJIPVy3CnB6tDUrXdJb8raNTtTDDScGFPuZZD1qxnHifThVk3bGHOk9Q/+KWNXv1rv7pGq0boLlY0pKkgICSzZZaUX4MHJcG147+sVWBoas5oyi4ZnNGqQ7DQGAVbakUYYmgI7EvUk6Tm1a0I7aw5unEtRk5ZbDj++1jaYWiVWNWbTDT/GWINGSASb8qjvERjFqckqzA8S/G5I5m3LhEY2thafd4lg1Pu2LVr95yhitr4Z3yYoDgOrHkc9PWCmFomTiFiuckVs9SWH4UjSjPoYbLmhRZnIrQuKObBLOwveOTNq4Mh+rxINmeVxd9RyrwtEvXomSxMldYAFGWRNKCXZK3BSwsQIKCyw6GpP26QQPx1LM+4rjlLeBrWN5072jNkSJsyUtSFJVLqOBypI7qxhOh6f77h9XW9OGVVLEeuhrG1/SQf7pP8A5pX/ACRGxFkU/RTGYrHbPxHWLVNV12WgSVCWBKJAASd4ElQBFSACQC8Go6FzUqQUSmUmWpKFZQAEkqIzlnCt80p2plBuiM50Uw8wbMxGUrlqOKBCqpLZJILOzi8Oxe0JmeWkKmsZClO66qSib6ugFuYhJySdCWWuP6IrRh1koUmWgLUkEJBDJSHULAbmlWCOcZXFClR7Y/SLnZuIVN2eZiycx6y5L7i2FzqAQRz5BqbHJIoTVvP258oRs6MfRV9UOHoIUOUk+2hQG0fSOAS+Fl/ypgjEodh7o35wHgp5GGkcwgeYixA5X5/lHSRGy8OEpI4084zEvH/3yXKAexJcBtfE0tzjTY1ZEpZALhLgCrtVh3xjpUltpoOUtmJfvS49ILV7DZs8Vggsg2KSCD3Gx5Rl9oyurUoF3enMaRrxNHsGBsfgkTUsSH0NHHvhGNWBQyz96gO+aWgEd6frFHt1T4dFLzFDhYB/F/WNdL2LvhRqyUAX/CL+/wAop+nWGGWQL7yi3HswrXk1dnm/TCSPtRvVPAfxL5wzotOkonK61eQZFMohrMoimauUGjVZtYJ6aN9pLj8H/wCohndHUKCCM2+ZTAEOM439PERvyLHTYrhzTRT4bCImTgKpSokhIYFmKgATQGjRbL6NSEms4gEjKXBd8xVZDUSl+19I6joykkuVABak9pL7sxKE0Z2IJJPdAX9n09ZMQlSnloUolgxXRkjlX0MRlkUnqRRRpbQUei8oKQgzFlSkpdgCAVLlo4cZlrsAdY6voakBR607qSSlhmFSKuwAoD5wGejpyZwshH2fricuoGbJe8MOxJqSlppBXIM1hmB3QHRQ1NR52heT8T/RtL+0dN6NITiOqM4ZcillbANlUpLFyAOzVzd4f/ZFLZvtCcoQV5sqGy3zftHCW3nIsKAxW43DLlkZlupctKi+ZwF7xSXHF3EEy8FiDKQsYhLFCyiUZqgspluFZEGhAaw0hm5JJ8jFXVEk/okUlLzBUkAMNJc2Y9Ff9IhufKvMR0PKFN1gPekCyZx0UR+54vvVAZom/V2MSU/fJ+8KRlEypd17wa1/OAZW1cXNmZErUVrOVnTVsx1oLmvnCpzfUkbUV4JcR0PmJKhnSWSSGSpWYgrDboOWiHJLAFSRDD0MmgKcpGVIUb2KFK9CMvraIUT8YCo77FfUq3UKaYStTM1CVTF7wZ8xD2ENm4rFoSoqBZC1hZZJZczPmBIpecrkCrlDXk9oPt9MgwWwFTZKpqVANmDZVGqUZ95QBSgEaqIDwFjsGZc1cskHIpSXcB2eLDCpxKZOVMqYqUvMotLUoELSA7gcEpI4EPFbOmKnTJkxioklSykFhmep/hF78IpFycnb0K0q/JAUFtLjUc4ZlMPCDlJajgPpY0fjaI2b33RWxDpQWtxi72VJJwpDfv18dJMlrc9eXfFL1ZOUUD6ksLkV5UMaDZeAIkIFF55qlDKXZ5cgMaXoTRqawk5JLYJ0WPQ5R+34ctTOrR2GRYLmvJq6mN70tDy5tmzIoQatlOldGoNYyOxMIZOJkqJGVCi4Kg4cKAJoz72nnF9t/aMtYUEqJJKWroGfl4xyS+ohxe/2K5rsk2dtQLwucjKAtm17KbBnN4GnbQVMeW24uUppgoQSFguk1s3rFanEp6oyw1VPmb+UUe9gIUrEAAHMaJI4O4It48/pz/8ArVbFWT2STtn9VhShyQCohShV1KQ5/wBxtzjMiorb4s30MaLF44dSrec7pSl/lpYRTYsKqSAOAc8LDiKfCKwmpq0dWJpx0VM2UXp845DJqmJoIUXGPb8VtncSiUgoCWY7qmy2oX9YIw/SRdHbxQX/ANpb0iNDQ7MOUNzYvFFjL6RPTqlHmCkPbQ2/KJZGKCil5RSxfM6Safy1bSKlU2ITiiKBRg5sOKNaMYh2zB6FiWLF+PcfKJQxtURiUYZa3KQS9HbhoSe/1iDFSVYZJmqQlNQ5o9S34S8N8lK2K0l5N31Q4CMz00lD7j+Y8/4YpP7aqFE5nIftOBoKKVXi3OAsZtSdOydYpwkHRmJetrGndaFeaNE+SsreluzZip5UJalJyjeyEi2hZtePGM5NmzE0zF60rYDKByIBIjTysZMCQEzFgjOGBUKp3qgV7KgIMl7ZxAOTrQQHJMwJUCq5qoF+J8oR54dMzkYr9ZzQoKdyGq3NKj6oB8IZK23MQQQzskE/xBGbKFcQxY8gOEbaZtFJO9hcLMNH+6yHzSb++MBz5WDWXVgiijkonLDeCgQPzEMp4pIdN+GZiTtlakiSzpUgSgm1SgSgXe7QZiNszCc+TIrJPTLUkswyyyrjmKMjvraLfCYLBpWVS1YpBZqokzU3BBqxukEUekdVs2UMuTHJSZecoC8OvdKwoKJUCQakmo0FOKSUb0kOpPyzI7ZmqmTCpT5kS0JmEv2gySVFmDq4wTP2pORh5clAKfu15nSA+ZRLpJqzKZ+cXf8AZhTT0y52DWJzfviki5SwUm2ZQNToBziTHdH8cVBSJCiEy5qAqVMQrtpSHDKCrgafhBvDV0q0v9Ge2V69tyTPkLC5ZSkpf7lXWBpak1mapzMMrajhFfgkycNNmTROM0CWcuRGVWeYcu6FFiQlz4wtp7EmpkSUfZsQlUvNmKpS8pz7xqzUUGDm0Z1aMl90vY0OvGCOJV+gc9mmG1xKxmMXLUhSFyDPSKEdagJUgX7eZS6X8ol2eEqwRw+bNOmSFYghi5UpQUklVs1Ehr6xkyqtCbceURkFq8XrXjxjXgvz6/QLIbzZWOR1eH/bGajCS5qZaJhSlaQKjK+VShzFXHCIOipSqQc6kpVjDNIQVMopAIGQXI7Su4iMYmeoFJBYixFCO4iouYt9mYUzEomoWsLlli5UGB1ll90XBbn4zlgpPfZvypbZYbEmolYFacT2Jk5Utb/gJSkZuTFLvpeAenU1sQkUpLQLDQqjuOR+0QqbKCFrUoBZGVKjmKyQQQVksGsMxNwIm2arPN6zECXiElGUKllEwIUkgpdISG1qzQyhxlz/AJElkXGjOy0lWVkvVqAA6qoSGFAe6kazBIUiSl1uoqUreJLAplUHZLgpPe5PKB8XsZLJ3sktGaiVAZlO9VE9kHdA5GKXaG0FhgEgJJKtCxLJLkUJZIq+kJmk56iQcrL4zywcihs7VFXLua8IBx21QkF1sW3dTo+o04351ikOI1Ki5J4gvp4Cl2iMYolsw3UgsCTvC99Wp5iOeOGnbEou8JtdKlNnB4OBdXi7XpaDZc0gMB3l9WccwNIywxClMQEkcDy77CLbZagDmJql3CSRVmfgUu4ci8bLCmxoxt0G4LGZ5oAUSxuR3ijaV4xYbXI5PbwAEAycQc4cvughqHXvtE+0FO7cNeJr774rFVo7cceMaKUvxhREtNTX4Qosaerz+lshJIBUurOLeZIiTY3SdE6dk6thlJfNw5NW/GMQnZpTV9RpFtsndWCzUIzcyQ9hCc14Jqdm5TtZBOVCBmOmXMbf4ltwimn9EpiyesmTyDViuWj0JIA8Ir9l4kjEhwCWUAdbQ+fiypSqE1Pxg562bei42YhODQUImhKSc28tK6lhdMs6ARzaWLE4VXmYuN1YY+LB/CKASy5OanAMGb0b6RLPnvQaXD/H3wjjyZ5NUc8sloKMsAAZR4gPpWA5qmGqSC3FPcBduIIA4F6xBPxW6WNPOp09IrJmMKl5UigFSSaWD6gXBsa0iMbfkmrLIYxImjeDgHmFE/GoAMcVMzDmTVRurg3BDg0pzitkywFB2ILOXSGHLibHxgjD4XMxJPacdzP46+6QSaWzGywkLYBxlS9CGuCxo+hfyiWbKSp+fGnB4HTUkcKsOGveXOvfHU4i3NwO88h+V4i5NO0LbOzZLBkjTj68OcQTpDuAWcVNno553oPCCBIKq2FuDHu7qx3I5DG2vd79IPkkmHJgUzBpAcqq5Y0r/TwvAy8LwuLFyDy998WJkjUE0AD0HpxflHJrNwd+/wB/S0WX1MkN8skByds4mWohM+cGemdZ86sQ9tKeUyuleMF5ucNZcuUQ/N021vb15MUasAwqHa3GvI+sQzV0L6UN7uKcq1jpX1TKfMSr6Q5x95g8LMYsSZLOSWcFJS2tGgZO0MEoOvAJZw5TNmIuHoKtWvjEaVJUzBsxZn1Jb3aAcbUHK75iAKmrt4Uikc7bNWS2WRlbLLfc4qVaqZiVNVn+8LkWNrQPihJ3TKnLBQWBmAOwraSjK9dfV4BEty5GVydONHDC7/OBMW5UngBzF3760tziry2M3Fjv1SieqYDiZUogpyZyoJVneoLU0HleHq2MvDy8yJmHmBJBWpE1K1OVMyUs4DEB71LtAa5LMWoKWpY38/jwgIipepIVe70+R9YflopxRazejk6cQuXLV1gTmapBALAAmllaGjwDjtlzUKSmcgo1Zq2Dk5SaE/CBwpQJyOGbsk62t78oPVOWob5VugVUSSWD0zVZzzhZPRNxXZXdSCphmpUMxYAElgG0fXyvEM6QXINuVLuzgEt2bE6gQcvEJSc7OzhQBy0KSCD518oCzuC3cKjT38YxdEyCVM4sG8X8Db1ibZyDmJGofKHqH9KwMiU4ckuASLAGtCXsztThBeww84ZiyS6aO7MS1RvB9f6Q48Oy7RIIKVG4YpBF+IHP6xJtLEOot2RQH1rzibFYd3vui4fxLGKuWtnHF/WFXs7HoHWkvYxyJ1SK29IUMYbYJVTOBx8+EE4dDVJ9iBRiBy846Jp0tz5x5rb7R5re7QRhQROBejKLeDfOJcNPVnWXNgKFqG40ctDEzmJDae7wxE8jUcyNNIdZGWjl4qmXBw6VMDYjRgR6V8YCxGCZW65f+NQBaup1jsnG8YcZjq4p4Fn8Ib7ZF04ZEVM1bFrMQPABqcYZIwg7QzMGNmFBbm0WuKkggqAIq/gCXpA83CFRBDsz5uJ0pwaFeP0K8HohXMQm1zQONbeVPSO5wRY+w1ByNI5L2UrtOFE3oAzPYHWHZsrgpa7jKx0t5fCISxtEJYpIfJBSX1+fLiKQ5SHLsKeAr8rxwzX33pl1a9i/C3r5QzJlQQAXNC2gdyON6RGnZOmE5rE6uLn29B4wxM0li7g6DvYvX28CpmLILpZtDr8Gt6xAVqT3973epFz9YPiDgw9ZB1eledYhxs2ihdmqBxD156czAhnlwU1BBHfxHviImEtTIIBvUO7PV9GDE3tS8bGHsFEdNlZjQHnWgYUrp6vEiMGyTVta6lT90PKGokFRDAAkgVb0+sJMxgK/mas7d1fDlA5UtGdES8qWcCj08R9PbxBiUJANKHhegf1eJ5yQQw46A1FAW098oFmSwfF78Aknzp8tIeP8hHbpDMUkFsiaeBPG/nQfKAU4alRxaze6j0g6VLcCtHDnue3OhiOZNYt414Vbv8Iqm+h2ALkPQBq8K8a8Hp4PAYwygSopJoHHBw7gubNXS0aAVKgR4+DxEMKHa9HvSx+lvGsVWStDxfgqpeElkuUqHcTpTuH5wPjMKvK4HZtpevvv7ovhhAHJHcL8rt3xGshVKGwHxPzjfk2bKzLKw6wM5AbucaMGNDQf0ivRiGULXHefnxjWYgpLihNA/C/hFGvDhJISUl8tNaPbgHvFoSvswAmT6sba0oBcNXgfbRJgsSBOQdQpNuNL+sE7SwrHdVmW7liSGZw0A4HCffyqXmJt3+zFVTRqWzZ49V6mrAXteo4WiqnYZq2f0rF/i8OSTobW4Vip2gnKafURkTuZUTFVLiOR2YqtvSFFBLNnLSkOctfH4ROlcAEqa4HjpEoTqTSPNmcMkwzKgmr90OmOBugV8YFcCoiWViwe/ujE/DMT9jBNXQMWf2YJQtaWcE1obREieWtHVTyfCNtByS6D1YlwA/fDcXilUKDZJc89ICUtxeOCcBQ60gU2h45mji9usMq0uadki8T4fGpmdlTHgb0GnKKfFYAqcoY1oA7+tzEAlKyi4ULaFtH5vF7TR1RyprZczJ2VQoVGutALPxJiT7QoJ7IfgmumusUi8bNTcvpUB2d/KmsWmA2glZY0V6GmnCFeNG8YSOicT20sBoQzmhPh8YZ1mckiljprW/e4h2IxVi7k8W5W96w5MsEVKkvoACO8O5+MT+L0I8PoEQoC9TYgVt87QUNoDKwBfVq8OPA0hL2ebpZY4guz8iHtAM+fl3QmvFjy4d0LKF+CUsdIPOKdrXanNrAd/g8CzioKZ2c0F6/C4vygKZQBjWpsTowHK/jCxGJKVJIcsHZ9QXIJ8XfhCfGc/EtBNABBJctWtH+UDrnsAeDJIA0tvaXU8QTApiRelGrl5d7j/SfFqnKFPcqN6sLNTQ8PpBGNBHQUmaTupoEnR9a+Vx5RPLIAPKlR8IrTh1PegNat8PeusP3kh382H5Q0o/kd2g2bNDhwK08Dx8oBXi2cksxqPK3d8jHJk51KJIpoOQp75QHjpRUxol2+jvQCwLnU2ghG3TCP3PZJM2tSho4vziJeKNyQnmX8fme6BVYPTUHWutxqbd0cmhFiXHDnc6HnHQsaWy/xJeR+IxoVVAPAK5i9dRrFXnBfMQHsSWo7sWFT7rBUxBsKA31LN5Cgitx0ggsHYXcxaMUY40Mm4oAkOWuWuafGCthYX+8S6kgHMnw4tY0gM4UCrGwb8/KLPo+sjES0q1UX/wBJDcod9aBRdo2Lkk5ktX5fnFRtME+FGtT2/nF1NmCtfG8Um1Jgc0hUdbM/Mm1MciBaXJpCipGzaiYWs3KHJW5v3QwLq5EPDu4do43AV47HhiKEw+0JCDVh31h6JRoCONaHuhOIvxaGIni/wiUEMIHVNUB2VNfRv6xwhRDt3P8ATWF4si8bCwCa6RGnDAuS/d9IhyFwxI5Q8zCLOe6vjSFf4J1TJ/s5FQfMej+MKUpSiykh2fl/Xk8KXMLB/Xn+UdVN/L8oOQ/JDVYEHVlag9/jwgHFYNhfQlw5t8YMOIa/r79vDVYqnAcPffGxm0IsjQNg0EEI7Q0o3j5wfNxqglNLgODQxCiam4vpD1MoPf6xRZLOqH1HsiGLQyq5GNdIlTtQkEEiYKUI8YptoSgGqC9+T6QNh1LSSbbpFW9vr7aLVaL/ACJlupcpZupJPiH4mnMx3E7IWneTlmVzdqr09HEUUvELANaW4+HpFvgMRmlgkEaOPj8oHAzjGQ2SVoLrPaq1zQqZ/WnMcRDpbvWx0NCNPlB/2hVRRb6KrbgdIgUU3UMpHCqRXwbv0iLh6IywehSVBJdVv4bvyLNxv9IgxmUuEggEk1qfdodMCi5QUnizd3fAfVLAOZg2oOavO4/rCrG7J/FI7KmguDpUB3o/G1osJ68MD+1WA9AZeY3ZyQGDhvpwqSigN717ho45xzOCbHS8UUadhTi7DFDDqlJzTpiCwzAIJ3yzhJYAigb5tAZwMhkZZi1F0ZgZah+MZmezIc1uREc2TYFPn8fJhURCZRrmJCWa724aE/WKp0i3Kiyk7OkKUQMSQBlYlBQ5pmBNgMtiTc1FGIm0JUlAV1cwrIUkVo6QkksSGAC21qz60G6pKBmdKiQPABnPeeOgMCzcMVjhz0apFTz4wdiu5LZCJrniK/HQRZ7GlD7QilnLjkD84rsKkgPTgPm+vnFvsIDO9SoJJJ52pyIeNf4HWmXZFCwccD3/AEeKjG1Bi5mlLgat8flFHtRTJPH38IZFWVmHwTpc8T8THIucNhmQmosNRHI2xKDpPYPf8jE6jumOwomyq6CUp3R/l+Bh8tR3a6xyFEhPJ3EqJUX4n4xBNNjrX5woUBQjxqjmPd9IeRSFCiEzzsvY2afnEaTTw+UdhRqJsasfOAcSaeUdhRvoxjSe171MT4dRc1hQoEZEI28gbpYPmFfExW4FIJBI/CT/ALTChR0Lo6PDGYjsL/y/GD8D+xR4/EwoUNHo6MRXYGYesZyzmj8zF0gbqvD4x2FBIqAT0gMwaot3wZIqnwhQoH/SL5BZssZrC8A4gspQFmt5woUAshhHZPFn/wBBhmMokN/D8oUKAwCnK3h3f90NxR3wNHHxEKFDg+hK7PiIs+jn/b9YUKMBeC5I9+Bikxiy6antD/lChQ3gcNSKQoUKMHXR/9k="/>
          <p:cNvSpPr>
            <a:spLocks noChangeAspect="1" noChangeArrowheads="1"/>
          </p:cNvSpPr>
          <p:nvPr/>
        </p:nvSpPr>
        <p:spPr bwMode="auto">
          <a:xfrm>
            <a:off x="1679575" y="-1790700"/>
            <a:ext cx="4991100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92172" name="AutoShape 12" descr="data:image/jpeg;base64,/9j/4AAQSkZJRgABAQAAAQABAAD/2wCEAAkGBhQSERQUExMWFRUWGBgYGBcYGRgXHRsZGBgYGBwcFx0aICYeGhojGhcbIS8gIycqLCwsGB4xNTAqNSYrLCkBCQoKDgwOGg8PGi8kHyQsLCwsLCwpLCwsLCwsLCwsLCwsLCwsLCwsLCwsLCwsLCwsLCwsLCwpLCwsLCksLCwsLP/AABEIAMIBAwMBIgACEQEDEQH/xAAcAAABBQEBAQAAAAAAAAAAAAAEAAIDBQYBBwj/xABHEAABAgQDBAgDBAcHAgcAAAABAhEAAyExBBJBBSJRYQYTMnGBkaHwscHRFCNC4QcVM0NScvEWJGKCkqKyY8I0RFNUc8PS/8QAGQEAAwEBAQAAAAAAAAAAAAAAAAIDAQQF/8QAKREAAgICAgIBBAEFAQAAAAAAAAECEQMhEjFBURMEImGhcTJSgdHwFP/aAAwDAQACEQMRAD8A9oTg3YrOc+SfBNvNzBIhQoAFChQoAFChQoAFHFpcEcY7CgAB2bslEgqyOystNBlDP3kuSYIl4NCVFQSApRcnVyAD6JHlE0KABQDjNjomrQteYmWXSAogPcEgXI5wdCgAUeW/pcSVKSxsEgsCWCSVPTjmAq1wa1b1CYWBYOeHGPDekW0VLnTBMIOYuRWpdVBwcFu54WQk34M2MKSkFiAoBu8h0jg5OnfDJ2HloKCFghPaynWoZ+9vIiH7V2gRmYZQkqygg6hhY0VlevEwCdoImIV1m6oCXvAZnUlJo1GzZQL/AIuUQcNaJ22WG2paEolzQk5kqKVS9FBISbh2LsSRoVcBEu0cQetRiEoQElCEzJaSCDmASlOX8Ryh7aHhWlGOWtISASU3GpZAGup3u+C8PiCTKSMpSGASfwhAYJJs3aU73W3dlUjN+TWfo76tWP3lKShSVJCQVDfKGSVVAL5ltQh2oGDXOyujsyXLXNMkqAK5gUpJQ6EOtFCoBObKHGUEEilIk6BbBEwKWCxBE2UxzBmdIqHOVecWqJsej7aURIVUANvEqy7gqre/C6QRm0d9IyOHlHbL43SPEJ0iVOUuataUBSnCFL6xQDuykr7YJTUqLEzAasYtp+z1TMJMlSatmJovMbL3n3lKWDmIqlWbdzOlwpPRycnGS09XlVO3wkPSXMUUnOEkFCQ7sWFPCNrtvZicJiEGShMxc1UxSJSpSSApUv8AdrV+8JStkFfZUzBKCpOY466GPMU4czMoM0FIUJKLAgEEhQBfdZRIqWJHKLTYU/FYebN6kLVkzS1p3pZZRylmLKWFoyugkuBSrQT0z2ViJRwqZ6kp+7fI6Mv3KjnUVJQkJ3JiSHoHWKbsewYbZspUqQwSUy8ipZluhLgUKQktlPCorFIwNToyXRTpNJmInzlpSmZLQczMFJQkOoAPVIKam73sDHnO2/0hz5uK+0ykokMd3KDnKRYTjmyzCO5qkVEepdOOhEjEDrQRKnP2hTrNMqqGpFApn4uKR5ntD9HagrL9rkoVVxOQZOW4SFnMpLEhgpJIJoIepdDpLtFfhenuMlkNPUoKVnmyyzLOYFT7pyhYDEJahs8bLYnTPAY5U4bQky5K524M7zJYQxP7QgdWsqJLskUQxJEYpHQXGJlCblkqSeylM1OdQeiwFMMpFQ5BIIpFVMklClIUClY/CoEFjYsdIE3Eyr2FdMOiv6vxJkZs6ClK5UzVSFOA7UzApILULA0dhTIXoYnxBUUpSVqKUUQkkkJBaiASQkOLCkDlJ1HiIV7GDsBjlSzRiks6SHBbj4EwUidJ+0hSWSQHCQCQCSlwriwc9xMVCJrhjSJAsi1KcLil+MI0RyY72jSYxSUrUE2FB2DTQvzjsUyZIWAohFeCin0CD8YULyX/ADObR9TQoUKOw6RQoUKABQoUKABQoUKABQoUKABQoUKABR5t+kbZCUTUzQQkKCiQahRFSBzoO8qpz9GmzMqSbsCW7o8s6V4szpp64HKkKZPKpAA1cZX4EX4pN0hJvR5vtdRXJzBgcwGUOKMxfRzSANnYQzUquCGYilDRTl+6wOrtrcbSxCcpSkDK+UAeIobk/SIsLKKlAIKglS8wDADOkKFdWAUeXfoikJErzhTKmSszlGYEngDSvG/xFKQZNwyVFMwEqU5Chly9pwCWJuRx0akGyJIJCJhyrCWAUcu8GSlL0dwC/EPAmDkkTd+iVBObQDdKQRWgGbNy9YnbM2z2D9GCQpClsAUAy6agqzOR4UNKaUEaRK1fbJiUuxlIKnSopBClAMScocO6RWgNHc5noTJGEXNCpvW9aAsBAzb2dZPZcAspIoWpwaNNM22r8Mpv51BPoHMVh/SWiqQPsPDIXiJ0/KrrU/clRzJeiVKZJ0cBqqbiKiLhWERn6wgZgGCjoK20F6kX8IppmPmm8wJHBCfmv6QJMymqiVn/ABqKvSghk6Hon6YbOweNkGRiFAi6SgupKmICks/GxodRBGE2mZctEuWibMCQEhc0hJLCmYmpPOKnEbRyD7vKP9rD/LWA5nSBH8QJ1yuo+lYywom6TFakrnqNZcs5JcsLmucwVRAIClkpSm/ZdNlF89j9lqOEQZ7rUJkxSion7oHMApIINAcqlO6We4g3F9KAgOd0fxLKUDxzFx5RQ4rp9KO71qFZqMhK5wL0qUgJHjCtWBoOhmIPUKUpQzFat0JDI1ASVISpQIIU6nLqNYD6ZYyRiB1CkGZMFlBnl2so2fgKHWM7j+lZStclImHqzkd0ISGA7GUZiANC0VStvlGVpYAUSDqQ4umz21/KJZPlUUoL/JKU6dIqNoYIy1EKYh6EX8RoYEloPLvizxUwrVmV6cBxiCfgaZkMBYgnW/Et8ISOStSex4TvTK6fLeoiMBwOUSzS/JWo+UNloqOcXKkqFEBqGFDgRq/pHYi8UfQvCJ9XQo4I7HaIKFChQAKFChQAKFChQAKFChQAKOLWAHJYR2ANuIeQuoFHrRwKkPo4o8AFXjum0lIUEhSiB4WoSeB04x5Vtba4BWvMFKJChUkgO5HIknvt3QtobcbrElKXObeD8mvQhzZqNGVnJUooAsQ4Y6ORXm6fnCON9kG3IulzpBmKp/EqmhTV0kcedqNVhBAxRC1HMl1AL3Qe/MbMGDHm3fFDgp3VqUVBROVRDOGozt3G7RBL2gtWdDupYbMSXpVhzJ+ERlCw2jS4lZmhsyVOAUqJfMU7yQVAAgsWqwcxFgpKV2WcyCRlsQHBa3aqKk0cDWM/N2mUAVIIIKdQwSgUP+UOIdsLa6hij1SSRMcdXc9kkhPg/hSt4Tg6YbPWNjdKUCTLQtY6wApyh3VkZyEir1DhviIdjelaJYdRCE8VlKB45iD6RhcVjDMwhUknemIfKa9s04kEehaLI9As+ECkTpedM5KyhmBVkWkoC/42JNqtwIMWxJyjZZT0F4z9IksFhMBe2RMyYD/mASn1gPDdL1TpqUBE0BRYlSkIahqAhyfExQbQ2WWl7yazUpo9DvXpyi/2PsYpmoJzOCGoAK0rV9Y6Ph0yazW1+TOJ6V4ickLAloBAIdJmKD/4lqb0gEbQnzSoTMRNISWorq/SXleLTZGzpSMJIWtClFaEm9HKQeVIn6Opk9ZNCpaarJBIBASwYV91h44loSWV7M3M2ekzJeVOZSlVo5NDrcxoEbEmBL5GAD1I0r3xc7VkpE7CEM2dVmA/Znh3xc4iXmlqykF0qoKvQ2aKrGtknPozON2K+IxSisJSJpFgTZNKkVJNIrNo4EpAZ3Ksof493hrzj0FfR+aufigJUxjNdJykA7iKglgQ9L6EcYln9DcQUIASlOVSarUASBdyHrEZ4+UKTrQzvm6XkxGz+jWZiVbtX4mmjc4g2iEJ+7G8f5nADm/PlHqMnomugMyWOQdXyEeT9IMImTOWkKchSg2UpIGYte7pY0ehGriPP+owxhBKO35ZTHGXcjP4/CZTRxVrg+r8uMDCc3arwPOLPaE1zYCrBg1tb0Le3gPGyfOvxhsbtHVF8kL7WPYMKA68D6woekbZ9gQo4pTBzHYuTFChQoAOPWOxGpQzDuPyiSABQoapYF9aRwzRxgAfCgLHYpaSMqaUdRqKlgzF3flEOGnrOYqWUtpkIAAuQVVMBllnFdtzZwmyyCrKA7l23SGU50oTFglQIcFxGV6Z7cQhPVEllMCdL0B42ZucY3SBukYTbGz5U3FSkoGWQAQ7UFApalUoAlnJFgDygLpLh0pmAS5IlJJTLSQAFUKyVKSKAlmIoKxrOhWzOunKXMzDI4bQpmIILOL5VDwjK9LcOpW0JqesoxYq1KmJpoczprwrzWcqjZPwUaQMsxKQkFLpClMSSnM9KkOQQO9+EALwoSsLJJKRmUDfMkA0e4sK1BSeMEjHJSVpyoAyivFSVuSTcvUeNNIZi8OVzErS28llZqClX4AGgb/EBqIimIgVOD66VnIcpABSkl3WnQWrkfveK3ZAyYlB4ZhUqS2ZJSC6aggqBcagRpMPKQibuhWQFVHZzvFJNHdJXl47wL0L1X6uJxmUFt9ybgJJvao1oLVgTG6NnM6OzJUhSkpcLmSykJH8KiQQA/HSnpBkjb86diFYRGBBmS8qypKikpJQnfUggAftBR9RU2O82RMnZJaChbBDFQGUE5TUWoSL1uO+K3YWEnKx2NUuWkLaQgl33Uhak6lnzuYvjfGNFOBmsT0CxZKMiZaAlaVb8wCz/wAOY68I0GA6JzUzELmz0bpcpSFqcVAqw1r4Rq1YBbllJAJJ11JMOVswlnWbNQcz9Yq8kmKsMVX4PPsD0Uw2Hw5RNnzZow6UZiJSZYA7IbO/CtTSC9i4fZ4WpKEqzrXvBcxR3nZtzcBpZ41czopKV1ucrUJyQlQJADAk0YAgl610EcwnQzCS1Zkyd7NmdS1q3q1AUogXNoXnL2U4Q9FPjcVhJa0dZIlAiYpCFqQlTKAahUSQSCzxdS8ZuAoNHbdAGnIRY/q2Xfq0XKqpBqbnv5wQlDQu/JukUwmLV+FZ73b1iabhl5jlTduA0EWmWFkjQK2ThVggqKQBeseFdLZ3WYyYAsTAFEZ0lwcoAcVOvdyoRHt3S5aRhJoKspWBLQyspUtZCUJB/wASiB3Ex4hPwaUJCkpzKUwAS6ixpQ8cxSH0qHN4589UJJlJjEscoYuWfud/h6xFjZYanu5+DQSvCsMylhSnNqjMSXtQXpXwhuKTS2g9iEiqHxdMpVpqYUEKQOEKKlKPp7pNjAiS1SVEAAcqnwiXo9iSuQknRx4CM9taacUUsciUvapJLV0b1gvZkxUhOVJcX3q/SG5qwWCb2W23NpdSgbwBUWHzgvBYoTEJUNRGc2vMVPSEqUAAXoL0arn4QLs3bHUMjtAE6tQtyMHNWY8M1tl70hUyAczaMbFyPpHcTtRYlpWhAIKQoqenc14zvSDaxmsQGy6Avxq7c+EA4bGzJgTJ3MgBUSos2rmt6xjmicrWmG7T2vOWQ7Bi+W45a8OMS4bpDkDzUS1EkpBQQk1191rGSn48dYBmepryiVU5KrISWNXDk0NnN/yhObRFNmoV0yJSlmSxqe18eR9IrdpdJpqpZClhyRQMBl5tr71jNiaQgnKRUCrvvBqlhV2ZvkWImkfZ0kKBZShkJzM1c17Emwa2t4ZWFto0crak5cmWJZypAKCsrADgvWhpVqfSKvEYFOIxSZClhswdSCSKJzEufOuvoFKxUz7PNYUBSkh6b2oFn3QX08YgweGmCaFFinNWoQWrmIsbeN6QWltmPwej7RnysDhlrlM6gAh3OZWVkvqQAHjxTF4gJUpRJKlKckVLklRSCpy5ANTfjHpXTvqjKRMSRupAot2TqyXozX5R5RKlqmrWt8qAcxFizboHOl4G7Zs3sarDIKDmYKJ+7ap0FuFKDjWxhsyWkqEsEghRBPCrB+IOVFtRHJ83IgKIZYZhfKCAxrcG7HSBsPiErmpK1MyQ5NbOzORy90hDC6mzpqgAgImEpCUvopAKVpNWer+KjqGE2gFIVmfNlZBU1ACd0KOlQ0PRtEmaClurSnMlPEjrFac1pfjlaLOVMGSYlSwKqBBrRRoCLUzNZt5Noi7iF32ex9CVFWBkKVdSc2tAS4FbU0hnR9b43aX+GdJT5YWSr/vjznZPT1eHlSsO+IZIyJKU4cJAS4AcurSl6Nq8BSunZlTsQfvSZ01Kv2/VmkqXLrlTvHcuGow5x2Rloulo9zaOFQFy0eEz/wBJwsUpP8+InL9A0Vi/0loJ/Z4Z+OSar/kY236N0fQE3aslPamyx3rSPnA6ukuGH75B/lOb/i8eDzf0izWSUKlpzPlySJZ7JY9t9YimdPcbocRXVMqWn/jbvgtho94PSuR+ErV3S5nzSBDFdKB+GRPV/kA+KhHgE/pLjlMQrGmtQVLqG0Z20gVW0cXMvIxC/wCfrD/9cH3GWj6Cm9K1D/y5H88xCfrAM3pwRf7Kj+bEJJ8gBHiaNnYoimFVnKgEoKiCp73ItA+JwWOQcqsHMB5yJy/IgkHvDxn3G2j1/aXS0TMpVOwrpLpYLWQeTEh+cefbXxalbyiQqYXDkuHmOpSs2hzBnNcoAYXqNk4PFhXWTcMqWhFSVYeYgGhYOoakN4trEKZq50w5kk5wSmgBIBJBSOAyqrZwauIhkUmyU3ZYY+akEISxIzBTF9Kg3JNP6RW481KdU+6QyW/a0UojNopSSkKY2pmFbRJOk0c1t5+x6xkU12WxJcQMSia/OFHIUUoc132maktbkwOraiLibNmy5UqZmAzg1bgOUehSdh4dWHRMXIQtZSlywc+dILxeBlBKQZKSlNAGSAKaUpSKOJPlL2eVzNvzUjtX5q+SoKTPmTGUlyCNSSb1+sbzaWCQrDYhEqSAoylAM1SdODxk+jWz5krEyQpCwMwqr5ZXCR4mFcQcpPTYpcuZlAU7hwWBL8NIiXImg1QtTjRJoNA+rcY34xG9lMkDxercGgU7XH/pJ8/yjHFeTHb1ZgJ2yJrD7tWhDitaw/C7LmBBWsBKXFSdVPwj0Ne0DVkJcICg+tAWjNdJNqqm4YOhKRnbWrAmjwcVQqgjOzQQk/fpY2BzBiHygFjqNeGkCrkrVdaQTXdTMYlmfsisMxEuVLOVc9KFBw2SbzBsnkzxF9ow4A/vEvT8M3nbdgSobhELTKTlZcxTMHUlJqQe/X3rE0/HIbtq5bgAb/USrx1inViJP/uZZ/yTfPs/AQ1GMwwGVU8XNRKxBc89xmgcUZwiWs7GyyGyrI8uzbQjnFTieqK33wHsJia6ufuz3NTs+bpmNwhH/iCDxEqdz1I4GIPtuGAAGIVT/pTR5UfjrGKC7o3hEYjAyTXLNVujtLSRRm7KOfpEK9mSDeU4d3K1CopoRRzb6QR+sMLrPUeI6hfxII/oIim7RwxP7dZDW6hXNtbQ1GpREOrlk5JISWaqppozNUhruWr5iJDPuOqRUsqizoxqSzmzPpeBV47DK/erD8JPvUWiMbQkPvTJtgHElBtwdYrQet4zivQVEInY523ENzSCfBxXwBaIEYlJIPVy3CnB6tDUrXdJb8raNTtTDDScGFPuZZD1qxnHifThVk3bGHOk9Q/+KWNXv1rv7pGq0boLlY0pKkgICSzZZaUX4MHJcG147+sVWBoas5oyi4ZnNGqQ7DQGAVbakUYYmgI7EvUk6Tm1a0I7aw5unEtRk5ZbDj++1jaYWiVWNWbTDT/GWINGSASb8qjvERjFqckqzA8S/G5I5m3LhEY2thafd4lg1Pu2LVr95yhitr4Z3yYoDgOrHkc9PWCmFomTiFiuckVs9SWH4UjSjPoYbLmhRZnIrQuKObBLOwveOTNq4Mh+rxINmeVxd9RyrwtEvXomSxMldYAFGWRNKCXZK3BSwsQIKCyw6GpP26QQPx1LM+4rjlLeBrWN5072jNkSJsyUtSFJVLqOBypI7qxhOh6f77h9XW9OGVVLEeuhrG1/SQf7pP8A5pX/ACRGxFkU/RTGYrHbPxHWLVNV12WgSVCWBKJAASd4ElQBFSACQC8Go6FzUqQUSmUmWpKFZQAEkqIzlnCt80p2plBuiM50Uw8wbMxGUrlqOKBCqpLZJILOzi8Oxe0JmeWkKmsZClO66qSib6ugFuYhJySdCWWuP6IrRh1koUmWgLUkEJBDJSHULAbmlWCOcZXFClR7Y/SLnZuIVN2eZiycx6y5L7i2FzqAQRz5BqbHJIoTVvP258oRs6MfRV9UOHoIUOUk+2hQG0fSOAS+Fl/ypgjEodh7o35wHgp5GGkcwgeYixA5X5/lHSRGy8OEpI4084zEvH/3yXKAexJcBtfE0tzjTY1ZEpZALhLgCrtVh3xjpUltpoOUtmJfvS49ILV7DZs8Vggsg2KSCD3Gx5Rl9oyurUoF3enMaRrxNHsGBsfgkTUsSH0NHHvhGNWBQyz96gO+aWgEd6frFHt1T4dFLzFDhYB/F/WNdL2LvhRqyUAX/CL+/wAop+nWGGWQL7yi3HswrXk1dnm/TCSPtRvVPAfxL5wzotOkonK61eQZFMohrMoimauUGjVZtYJ6aN9pLj8H/wCohndHUKCCM2+ZTAEOM439PERvyLHTYrhzTRT4bCImTgKpSokhIYFmKgATQGjRbL6NSEms4gEjKXBd8xVZDUSl+19I6joykkuVABak9pL7sxKE0Z2IJJPdAX9n09ZMQlSnloUolgxXRkjlX0MRlkUnqRRRpbQUei8oKQgzFlSkpdgCAVLlo4cZlrsAdY6voakBR607qSSlhmFSKuwAoD5wGejpyZwshH2fricuoGbJe8MOxJqSlppBXIM1hmB3QHRQ1NR52heT8T/RtL+0dN6NITiOqM4ZcillbANlUpLFyAOzVzd4f/ZFLZvtCcoQV5sqGy3zftHCW3nIsKAxW43DLlkZlupctKi+ZwF7xSXHF3EEy8FiDKQsYhLFCyiUZqgspluFZEGhAaw0hm5JJ8jFXVEk/okUlLzBUkAMNJc2Y9Ff9IhufKvMR0PKFN1gPekCyZx0UR+54vvVAZom/V2MSU/fJ+8KRlEypd17wa1/OAZW1cXNmZErUVrOVnTVsx1oLmvnCpzfUkbUV4JcR0PmJKhnSWSSGSpWYgrDboOWiHJLAFSRDD0MmgKcpGVIUb2KFK9CMvraIUT8YCo77FfUq3UKaYStTM1CVTF7wZ8xD2ENm4rFoSoqBZC1hZZJZczPmBIpecrkCrlDXk9oPt9MgwWwFTZKpqVANmDZVGqUZ95QBSgEaqIDwFjsGZc1cskHIpSXcB2eLDCpxKZOVMqYqUvMotLUoELSA7gcEpI4EPFbOmKnTJkxioklSykFhmep/hF78IpFycnb0K0q/JAUFtLjUc4ZlMPCDlJajgPpY0fjaI2b33RWxDpQWtxi72VJJwpDfv18dJMlrc9eXfFL1ZOUUD6ksLkV5UMaDZeAIkIFF55qlDKXZ5cgMaXoTRqawk5JLYJ0WPQ5R+34ctTOrR2GRYLmvJq6mN70tDy5tmzIoQatlOldGoNYyOxMIZOJkqJGVCi4Kg4cKAJoz72nnF9t/aMtYUEqJJKWroGfl4xyS+ohxe/2K5rsk2dtQLwucjKAtm17KbBnN4GnbQVMeW24uUppgoQSFguk1s3rFanEp6oyw1VPmb+UUe9gIUrEAAHMaJI4O4It48/pz/8ArVbFWT2STtn9VhShyQCohShV1KQ5/wBxtzjMiorb4s30MaLF44dSrec7pSl/lpYRTYsKqSAOAc8LDiKfCKwmpq0dWJpx0VM2UXp845DJqmJoIUXGPb8VtncSiUgoCWY7qmy2oX9YIw/SRdHbxQX/ANpb0iNDQ7MOUNzYvFFjL6RPTqlHmCkPbQ2/KJZGKCil5RSxfM6Safy1bSKlU2ITiiKBRg5sOKNaMYh2zB6FiWLF+PcfKJQxtURiUYZa3KQS9HbhoSe/1iDFSVYZJmqQlNQ5o9S34S8N8lK2K0l5N31Q4CMz00lD7j+Y8/4YpP7aqFE5nIftOBoKKVXi3OAsZtSdOydYpwkHRmJetrGndaFeaNE+SsreluzZip5UJalJyjeyEi2hZtePGM5NmzE0zF60rYDKByIBIjTysZMCQEzFgjOGBUKp3qgV7KgIMl7ZxAOTrQQHJMwJUCq5qoF+J8oR54dMzkYr9ZzQoKdyGq3NKj6oB8IZK23MQQQzskE/xBGbKFcQxY8gOEbaZtFJO9hcLMNH+6yHzSb++MBz5WDWXVgiijkonLDeCgQPzEMp4pIdN+GZiTtlakiSzpUgSgm1SgSgXe7QZiNszCc+TIrJPTLUkswyyyrjmKMjvraLfCYLBpWVS1YpBZqokzU3BBqxukEUekdVs2UMuTHJSZecoC8OvdKwoKJUCQakmo0FOKSUb0kOpPyzI7ZmqmTCpT5kS0JmEv2gySVFmDq4wTP2pORh5clAKfu15nSA+ZRLpJqzKZ+cXf8AZhTT0y52DWJzfviki5SwUm2ZQNToBziTHdH8cVBSJCiEy5qAqVMQrtpSHDKCrgafhBvDV0q0v9Ge2V69tyTPkLC5ZSkpf7lXWBpak1mapzMMrajhFfgkycNNmTROM0CWcuRGVWeYcu6FFiQlz4wtp7EmpkSUfZsQlUvNmKpS8pz7xqzUUGDm0Z1aMl90vY0OvGCOJV+gc9mmG1xKxmMXLUhSFyDPSKEdagJUgX7eZS6X8ol2eEqwRw+bNOmSFYghi5UpQUklVs1Ehr6xkyqtCbceURkFq8XrXjxjXgvz6/QLIbzZWOR1eH/bGajCS5qZaJhSlaQKjK+VShzFXHCIOipSqQc6kpVjDNIQVMopAIGQXI7Su4iMYmeoFJBYixFCO4iouYt9mYUzEomoWsLlli5UGB1ll90XBbn4zlgpPfZvypbZYbEmolYFacT2Jk5Utb/gJSkZuTFLvpeAenU1sQkUpLQLDQqjuOR+0QqbKCFrUoBZGVKjmKyQQQVksGsMxNwIm2arPN6zECXiElGUKllEwIUkgpdISG1qzQyhxlz/AJElkXGjOy0lWVkvVqAA6qoSGFAe6kazBIUiSl1uoqUreJLAplUHZLgpPe5PKB8XsZLJ3sktGaiVAZlO9VE9kHdA5GKXaG0FhgEgJJKtCxLJLkUJZIq+kJmk56iQcrL4zywcihs7VFXLua8IBx21QkF1sW3dTo+o04351ikOI1Ki5J4gvp4Cl2iMYolsw3UgsCTvC99Wp5iOeOGnbEou8JtdKlNnB4OBdXi7XpaDZc0gMB3l9WccwNIywxClMQEkcDy77CLbZagDmJql3CSRVmfgUu4ci8bLCmxoxt0G4LGZ5oAUSxuR3ijaV4xYbXI5PbwAEAycQc4cvughqHXvtE+0FO7cNeJr774rFVo7cceMaKUvxhREtNTX4Qosaerz+lshJIBUurOLeZIiTY3SdE6dk6thlJfNw5NW/GMQnZpTV9RpFtsndWCzUIzcyQ9hCc14Jqdm5TtZBOVCBmOmXMbf4ltwimn9EpiyesmTyDViuWj0JIA8Ir9l4kjEhwCWUAdbQ+fiypSqE1Pxg562bei42YhODQUImhKSc28tK6lhdMs6ARzaWLE4VXmYuN1YY+LB/CKASy5OanAMGb0b6RLPnvQaXD/H3wjjyZ5NUc8sloKMsAAZR4gPpWA5qmGqSC3FPcBduIIA4F6xBPxW6WNPOp09IrJmMKl5UigFSSaWD6gXBsa0iMbfkmrLIYxImjeDgHmFE/GoAMcVMzDmTVRurg3BDg0pzitkywFB2ILOXSGHLibHxgjD4XMxJPacdzP46+6QSaWzGywkLYBxlS9CGuCxo+hfyiWbKSp+fGnB4HTUkcKsOGveXOvfHU4i3NwO88h+V4i5NO0LbOzZLBkjTj68OcQTpDuAWcVNno553oPCCBIKq2FuDHu7qx3I5DG2vd79IPkkmHJgUzBpAcqq5Y0r/TwvAy8LwuLFyDy998WJkjUE0AD0HpxflHJrNwd+/wB/S0WX1MkN8skByds4mWohM+cGemdZ86sQ9tKeUyuleMF5ucNZcuUQ/N021vb15MUasAwqHa3GvI+sQzV0L6UN7uKcq1jpX1TKfMSr6Q5x95g8LMYsSZLOSWcFJS2tGgZO0MEoOvAJZw5TNmIuHoKtWvjEaVJUzBsxZn1Jb3aAcbUHK75iAKmrt4Uikc7bNWS2WRlbLLfc4qVaqZiVNVn+8LkWNrQPihJ3TKnLBQWBmAOwraSjK9dfV4BEty5GVydONHDC7/OBMW5UngBzF3760tziry2M3Fjv1SieqYDiZUogpyZyoJVneoLU0HleHq2MvDy8yJmHmBJBWpE1K1OVMyUs4DEB71LtAa5LMWoKWpY38/jwgIipepIVe70+R9YflopxRazejk6cQuXLV1gTmapBALAAmllaGjwDjtlzUKSmcgo1Zq2Dk5SaE/CBwpQJyOGbsk62t78oPVOWob5VugVUSSWD0zVZzzhZPRNxXZXdSCphmpUMxYAElgG0fXyvEM6QXINuVLuzgEt2bE6gQcvEJSc7OzhQBy0KSCD518oCzuC3cKjT38YxdEyCVM4sG8X8Db1ibZyDmJGofKHqH9KwMiU4ckuASLAGtCXsztThBeww84ZiyS6aO7MS1RvB9f6Q48Oy7RIIKVG4YpBF+IHP6xJtLEOot2RQH1rzibFYd3vui4fxLGKuWtnHF/WFXs7HoHWkvYxyJ1SK29IUMYbYJVTOBx8+EE4dDVJ9iBRiBy846Jp0tz5x5rb7R5re7QRhQROBejKLeDfOJcNPVnWXNgKFqG40ctDEzmJDae7wxE8jUcyNNIdZGWjl4qmXBw6VMDYjRgR6V8YCxGCZW65f+NQBaup1jsnG8YcZjq4p4Fn8Ib7ZF04ZEVM1bFrMQPABqcYZIwg7QzMGNmFBbm0WuKkggqAIq/gCXpA83CFRBDsz5uJ0pwaFeP0K8HohXMQm1zQONbeVPSO5wRY+w1ByNI5L2UrtOFE3oAzPYHWHZsrgpa7jKx0t5fCISxtEJYpIfJBSX1+fLiKQ5SHLsKeAr8rxwzX33pl1a9i/C3r5QzJlQQAXNC2gdyON6RGnZOmE5rE6uLn29B4wxM0li7g6DvYvX28CpmLILpZtDr8Gt6xAVqT3973epFz9YPiDgw9ZB1eledYhxs2ihdmqBxD156czAhnlwU1BBHfxHviImEtTIIBvUO7PV9GDE3tS8bGHsFEdNlZjQHnWgYUrp6vEiMGyTVta6lT90PKGokFRDAAkgVb0+sJMxgK/mas7d1fDlA5UtGdES8qWcCj08R9PbxBiUJANKHhegf1eJ5yQQw46A1FAW098oFmSwfF78Aknzp8tIeP8hHbpDMUkFsiaeBPG/nQfKAU4alRxaze6j0g6VLcCtHDnue3OhiOZNYt414Vbv8Iqm+h2ALkPQBq8K8a8Hp4PAYwygSopJoHHBw7gubNXS0aAVKgR4+DxEMKHa9HvSx+lvGsVWStDxfgqpeElkuUqHcTpTuH5wPjMKvK4HZtpevvv7ovhhAHJHcL8rt3xGshVKGwHxPzjfk2bKzLKw6wM5AbucaMGNDQf0ivRiGULXHefnxjWYgpLihNA/C/hFGvDhJISUl8tNaPbgHvFoSvswAmT6sba0oBcNXgfbRJgsSBOQdQpNuNL+sE7SwrHdVmW7liSGZw0A4HCffyqXmJt3+zFVTRqWzZ49V6mrAXteo4WiqnYZq2f0rF/i8OSTobW4Vip2gnKafURkTuZUTFVLiOR2YqtvSFFBLNnLSkOctfH4ROlcAEqa4HjpEoTqTSPNmcMkwzKgmr90OmOBugV8YFcCoiWViwe/ujE/DMT9jBNXQMWf2YJQtaWcE1obREieWtHVTyfCNtByS6D1YlwA/fDcXilUKDZJc89ICUtxeOCcBQ60gU2h45mji9usMq0uadki8T4fGpmdlTHgb0GnKKfFYAqcoY1oA7+tzEAlKyi4ULaFtH5vF7TR1RyprZczJ2VQoVGutALPxJiT7QoJ7IfgmumusUi8bNTcvpUB2d/KmsWmA2glZY0V6GmnCFeNG8YSOicT20sBoQzmhPh8YZ1mckiljprW/e4h2IxVi7k8W5W96w5MsEVKkvoACO8O5+MT+L0I8PoEQoC9TYgVt87QUNoDKwBfVq8OPA0hL2ebpZY4guz8iHtAM+fl3QmvFjy4d0LKF+CUsdIPOKdrXanNrAd/g8CzioKZ2c0F6/C4vygKZQBjWpsTowHK/jCxGJKVJIcsHZ9QXIJ8XfhCfGc/EtBNABBJctWtH+UDrnsAeDJIA0tvaXU8QTApiRelGrl5d7j/SfFqnKFPcqN6sLNTQ8PpBGNBHQUmaTupoEnR9a+Vx5RPLIAPKlR8IrTh1PegNat8PeusP3kh382H5Q0o/kd2g2bNDhwK08Dx8oBXi2cksxqPK3d8jHJk51KJIpoOQp75QHjpRUxol2+jvQCwLnU2ghG3TCP3PZJM2tSho4vziJeKNyQnmX8fme6BVYPTUHWutxqbd0cmhFiXHDnc6HnHQsaWy/xJeR+IxoVVAPAK5i9dRrFXnBfMQHsSWo7sWFT7rBUxBsKA31LN5Cgitx0ggsHYXcxaMUY40Mm4oAkOWuWuafGCthYX+8S6kgHMnw4tY0gM4UCrGwb8/KLPo+sjES0q1UX/wBJDcod9aBRdo2Lkk5ktX5fnFRtME+FGtT2/nF1NmCtfG8Um1Jgc0hUdbM/Mm1MciBaXJpCipGzaiYWs3KHJW5v3QwLq5EPDu4do43AV47HhiKEw+0JCDVh31h6JRoCONaHuhOIvxaGIni/wiUEMIHVNUB2VNfRv6xwhRDt3P8ATWF4si8bCwCa6RGnDAuS/d9IhyFwxI5Q8zCLOe6vjSFf4J1TJ/s5FQfMej+MKUpSiykh2fl/Xk8KXMLB/Xn+UdVN/L8oOQ/JDVYEHVlag9/jwgHFYNhfQlw5t8YMOIa/r79vDVYqnAcPffGxm0IsjQNg0EEI7Q0o3j5wfNxqglNLgODQxCiam4vpD1MoPf6xRZLOqH1HsiGLQyq5GNdIlTtQkEEiYKUI8YptoSgGqC9+T6QNh1LSSbbpFW9vr7aLVaL/ACJlupcpZupJPiH4mnMx3E7IWneTlmVzdqr09HEUUvELANaW4+HpFvgMRmlgkEaOPj8oHAzjGQ2SVoLrPaq1zQqZ/WnMcRDpbvWx0NCNPlB/2hVRRb6KrbgdIgUU3UMpHCqRXwbv0iLh6IywehSVBJdVv4bvyLNxv9IgxmUuEggEk1qfdodMCi5QUnizd3fAfVLAOZg2oOavO4/rCrG7J/FI7KmguDpUB3o/G1osJ68MD+1WA9AZeY3ZyQGDhvpwqSigN717ho45xzOCbHS8UUadhTi7DFDDqlJzTpiCwzAIJ3yzhJYAigb5tAZwMhkZZi1F0ZgZah+MZmezIc1uREc2TYFPn8fJhURCZRrmJCWa724aE/WKp0i3Kiyk7OkKUQMSQBlYlBQ5pmBNgMtiTc1FGIm0JUlAV1cwrIUkVo6QkksSGAC21qz60G6pKBmdKiQPABnPeeOgMCzcMVjhz0apFTz4wdiu5LZCJrniK/HQRZ7GlD7QilnLjkD84rsKkgPTgPm+vnFvsIDO9SoJJJ52pyIeNf4HWmXZFCwccD3/AEeKjG1Bi5mlLgat8flFHtRTJPH38IZFWVmHwTpc8T8THIucNhmQmosNRHI2xKDpPYPf8jE6jumOwomyq6CUp3R/l+Bh8tR3a6xyFEhPJ3EqJUX4n4xBNNjrX5woUBQjxqjmPd9IeRSFCiEzzsvY2afnEaTTw+UdhRqJsasfOAcSaeUdhRvoxjSe171MT4dRc1hQoEZEI28gbpYPmFfExW4FIJBI/CT/ALTChR0Lo6PDGYjsL/y/GD8D+xR4/EwoUNHo6MRXYGYesZyzmj8zF0gbqvD4x2FBIqAT0gMwaot3wZIqnwhQoH/SL5BZssZrC8A4gspQFmt5woUAshhHZPFn/wBBhmMokN/D8oUKAwCnK3h3f90NxR3wNHHxEKFDg+hK7PiIs+jn/b9YUKMBeC5I9+Bikxiy6antD/lChQ3gcNSKQoUKMHXR/9k="/>
          <p:cNvSpPr>
            <a:spLocks noChangeAspect="1" noChangeArrowheads="1"/>
          </p:cNvSpPr>
          <p:nvPr/>
        </p:nvSpPr>
        <p:spPr bwMode="auto">
          <a:xfrm>
            <a:off x="1679575" y="-1790700"/>
            <a:ext cx="4991100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92174" name="Picture 14" descr="http://kemhubri.dephub.go.id/mahpel/files/mahpel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81818" y="4714884"/>
            <a:ext cx="3571900" cy="1857388"/>
          </a:xfrm>
          <a:prstGeom prst="rect">
            <a:avLst/>
          </a:prstGeom>
          <a:noFill/>
        </p:spPr>
      </p:pic>
      <p:cxnSp>
        <p:nvCxnSpPr>
          <p:cNvPr id="12" name="Straight Arrow Connector 11"/>
          <p:cNvCxnSpPr>
            <a:stCxn id="2" idx="0"/>
          </p:cNvCxnSpPr>
          <p:nvPr/>
        </p:nvCxnSpPr>
        <p:spPr>
          <a:xfrm rot="5400000" flipH="1" flipV="1">
            <a:off x="6542487" y="1375159"/>
            <a:ext cx="714380" cy="139304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2" idx="0"/>
          </p:cNvCxnSpPr>
          <p:nvPr/>
        </p:nvCxnSpPr>
        <p:spPr>
          <a:xfrm rot="16200000" flipV="1">
            <a:off x="4863695" y="1089406"/>
            <a:ext cx="1000132" cy="167879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2" idx="2"/>
          </p:cNvCxnSpPr>
          <p:nvPr/>
        </p:nvCxnSpPr>
        <p:spPr>
          <a:xfrm rot="5400000">
            <a:off x="4649381" y="3303985"/>
            <a:ext cx="571504" cy="253604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2" idx="2"/>
          </p:cNvCxnSpPr>
          <p:nvPr/>
        </p:nvCxnSpPr>
        <p:spPr>
          <a:xfrm rot="16200000" flipH="1">
            <a:off x="7006834" y="3482579"/>
            <a:ext cx="285752" cy="189310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809720" y="2857496"/>
            <a:ext cx="2500330" cy="857256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400" b="1" dirty="0"/>
              <a:t>Pejabat pengadilan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095868" y="714356"/>
            <a:ext cx="5072098" cy="114300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400" b="1" dirty="0"/>
              <a:t>Hakim: mengadili &amp; memeriksa  perkara di pengadilan.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4430" y="2357430"/>
            <a:ext cx="5214974" cy="192882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400" b="1" dirty="0"/>
              <a:t>Panitera: menyelenggarakan administrasi pkr, mengikuti semua sidang, musyawarah pengadilan dg  mencatatat scr teliti semua hal yg terjadi di persidangan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024430" y="4643446"/>
            <a:ext cx="5214974" cy="171451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400" b="1" dirty="0"/>
              <a:t>Juru sita: melaksanakan perintah yg dilberikan oleh ketua sidang, juga menyampaikan pengumuman, teguran, protes, dsb</a:t>
            </a:r>
          </a:p>
        </p:txBody>
      </p:sp>
      <p:cxnSp>
        <p:nvCxnSpPr>
          <p:cNvPr id="7" name="Straight Arrow Connector 6"/>
          <p:cNvCxnSpPr>
            <a:stCxn id="2" idx="3"/>
          </p:cNvCxnSpPr>
          <p:nvPr/>
        </p:nvCxnSpPr>
        <p:spPr>
          <a:xfrm flipV="1">
            <a:off x="4310050" y="1428736"/>
            <a:ext cx="642942" cy="18573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2" idx="3"/>
          </p:cNvCxnSpPr>
          <p:nvPr/>
        </p:nvCxnSpPr>
        <p:spPr>
          <a:xfrm>
            <a:off x="4310050" y="3286124"/>
            <a:ext cx="57150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2" idx="3"/>
          </p:cNvCxnSpPr>
          <p:nvPr/>
        </p:nvCxnSpPr>
        <p:spPr>
          <a:xfrm>
            <a:off x="4310050" y="3286124"/>
            <a:ext cx="500066" cy="18573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210" name="AutoShape 2" descr="data:image/jpeg;base64,/9j/4AAQSkZJRgABAQAAAQABAAD/2wCEAAkGBhQQEBQUEhQUFRUVFBQUFRUUFRUWFBQUFBUVFRQUFBUXHCYeFxkkGRQUHy8gIycpLCwsFR4xNTAqNSYrLCkBCQoKDgwOFw8PGikcHCQpLCwsLSwpLCwsLCwpKSwpLCksKSksKSkpLCksLCwpLCwpKSwpKSwsLCwsLCksLCwpKf/AABEIAMIBAwMBIgACEQEDEQH/xAAcAAABBQEBAQAAAAAAAAAAAAACAAMEBQYBBwj/xABEEAACAQIDBAcEBwYFBAMBAAABAgADEQQSIQUGMUETUWFxgZGxIjKhwQcUQlJystEjM2KCkvAkQ2Oi4RU0U3PC0vEW/8QAGQEAAwEBAQAAAAAAAAAAAAAAAAECAwQF/8QAJhEBAQACAgIBBAIDAQAAAAAAAAECEQMSITFBBBMiUWFxIzORMv/aAAwDAQACEQMRAD8A1WG2sj+6wPcZNp4ztmXq4FTxUX6+B8xAXDsvuVHXsJzD4zTvGeq2S4/tg4jHsw1Zv6jMmMdXXjkcdl1PzEIbwW99HXttmHmsOxaXLrG5ApbapvwdT46+Uf8ArQmdp6SQ0MPIf1ic+siLsWk7pYDVJAfaCjiwHeQJEqbfpD/MXwN/SPsNLN3jLNKtt4EPuio3dTb1IjL7Yc+7Qc/iKL85No0tGAgGU7Y3Etwp01/E5PwURtqeKbjURfw0yfzGRs9LkmA1QSkbZdU+9iKp/DlX0E4NgIfeNRvxVHPwvDcPSzrY1F4so7yBIFXeGiP8xT3HN6RU9g0hwpp4qCfMySmAA4ADuFouxaV7bxIfdWq34abfMCNHbVQ+7h6nexRfnLdsNOHDgcYuw0qPr2JPClTX8VQn8qzh+tH7dJe5Wb1Il0MLDGEhujSgOArt72Ib+VFH6zn/AEK/vVazfzkelpovq0XQRbo0zo3Zpcwx/EzH5xxNgUl4U1/pB9Zf9DBNCG6FUmz1XgoHcAJ36tLI0YJpRG2OyadqFMfwD0ku0Y2aLUU/CI5VOk1iRWgkiDecvNeidjzCKBFH9sbR6uAkR8FNFUpSJUoyLGqgfCxh6Eu6lGRalCRTUeIwKt7yg94kN9m29xnX8LH0N5f1KMiVqWl5O6cm1MuFZjpiHddLFbKDcfhvH12Mp94u34nY/OPbKGemrSzSjDtTyw62xW09i0h/lr4i/rJKYMDgAO4Wk8UoS0Yb2lCGGhjCyaKUMUoaJB+qRfVZYdFF0MNBWnCRfVJZ9DOijDRK4YOU+2cYaFRNLqwa456W1E1YpSm3l2R0tO62zLwvzvxEV9eDnvyxm2tp56iNTd7WF11AFjzHMmBtPbhqrkUEBbEnmxGvgLyBWoVKJLjRgcrqwtZDYA9djw0lhu/svpgGf2aZb2m6yfsgf3xkXa9SNps+hempPMAyR9Wk5KIAAA0HCLo5oyQDh4Jw8sDTgmnAIHQQDRk80421OAQTRgmjJppwDTiDRYNf2a/hHpO1hFhfcXuE7WPrNIQYJE6TOTpZhtFO3ijC2dJHenJbRhxMK3QqlORqlKT3WR6iyQr6lKV21hko1G6kY/Ay5dZSb1tlwlU/wgebAfORWvHN5yfyi7srmoDsJHpLpaMqN0Degexz+VTNAqyZ6VzzXJl/ZsUYQpR0LDVZTA0KUIUo8FhBYyM9DCFGPZYrRA10UXRR60VoEZ6OM4rBh1KnnJmWctAPNt4N3Kmf2wXLahlBOigALlHu9dze8vd3tgEBXcZBxWkBYAiwDMDz0v4zVlYOWLR7pk05zJHiIJEpJkpANOPkQSIjMGnANOSCIJEAjGnGzTkoiNkQC1oD2R3CKqPWKgfZHcIqvLvlQAtBMImA72E6WYYpEwe0+lRXVDlYXFyL284oDTTtGmEMmNkzGtjbrGHWPsYy5kmjuszO/jWwbdroPjf5TUPMj9IrWwqjrrJ8AxkZNuCf5Mf7Nbg1riqvUyt5gj5Ca8JPPvo/xNsS6/eS/ipB+ZnoYixvhp9ZjrlroSGEnBDEpyEFhBZydgTuWLLFFeBFaK0V4gYgWWctO3nLwIss4VkLbG10wtIu9zqAAOJJ5TFbZ32asppgtRvxIuGt1ZiLgd2sVulTHb0ArBKzz/Db9PSUDWoBpdgSfFhxmt3f26MXTLAWItfq14EQlO46WLLAKxwwDGkBWCVhkwTAAKxjEtlVmPJSfIXkgyo3or5MHXb/AE2Hiwy/OML7ZutGmeumh81EcrDh3wMCLUkHUi/lEKseHfHPYCYFRLgjhccYRM4TOlmhYXZvRIqK7BVAA906DttFJd4ozXBgGcLQS0wrZxoy0NmjTNJAGmY38w4bCkn7LK47xp6EzSM0zO/dS2EbtKj/AHLJrTh/2Y/2yG5dfLjqf8WZfNTPVxPF93a+XGUD/qoPM2+c9iNYDiZnh6dX10/Of0kCGJHp1bi4kHam8VLDIWbM2XQhFLEEkCxtoNSOJ5zSeXnpW1NsUsKges4QE5RoSSeNgBqdAT4R/A45K6CpSYOjcGHAzDbzbyJ0dIYkCjiMxK0gQ7Cm91BLWshNufUZm1+kJ8C3R4daZpFmcgg3JJ1ykHQadUPnSuv47eyzkxOC+kFq9HpadEZVAzgsc2f7QWwtYCxueuHS38Z7sKaqi8QWYu3XlAFtB1ybdXRdLV5t3bYoochu4ZQRYkKCQWuQNDlubSh21v8AWYrh7WF7OVzZjqLqL6KOs3udANCRndsbTqUa1VM4ZHd6ie1oFqe2QT13JHlMjX2kaZsnAE+0e+KW26a3j6zdm252LvtVphulqZtbqGW5JPEFtLC+nZeS96N4VxORVq1EQJmYI2U9IWsA55jKrEAccwPVPOaW1GqMBYFybC1hfvl3S2fUYrSU56tRgEUD2SwGYkk8AFub9kdmU8RWHH3xvJrUntKxu1mOFalnaoqVFdHc5ms2hUtzsfWV1TbLEamMlKgapSqnKFYh1FvfU29ZT7TYUmyhs2l+6/AHtlceWtyq5/pcphOT4TMdtJm0ubT0z6Kx/hWP4B/tJ+c8YNe89n+iz/syf4gPJF/WPP3HNjNY1eb2bTOGwruDY3VQbX1Yj5XmZ3i+kxKZ6PDq1RvZzVALot+IUfaa3hrz4Sx+kl74PKOJqpYc9MxM82OKK08qsosTcG92a9uR4WEjemmPHvHadit7XxDK2eqMjXysRdTfrUAXtztzty10uzd87ZfbeoftKwUXFjcodLG/Bdb3nnmIchr0wDc3bTnOivYccr3PsHS1uBv1nWOTfmDLG4z8p4/b1g7zJVxeHp0nuGFTOLHQhdAeo3B8o39IVbLgiPv1KafG5/LMXuWCcbhydCS+nVZD+s030j1dMMn3q4J8AP1hj8MuSanh6Bhx7C/hHpOV+U7SPsjuEGtylT2AQSIRMAmdLMpyKKA0syYJMAvBLTGtnWMaczlSpaVtfbKAE+0bfdVm8rCSE1jMn9IL/wCF72X1v8pIbfjD8+lXrzUnsLczpKPe/btKvhQ9J8wFRQSoOhIJsQZOXqtOG/5Mb/LDCtlII4ggjvBvPZQtOsqVGI1VWAzWHtAGeP4bbzIfYdxfsHKTv/6+uAQKp1FjenTNx1arMMcpPbr+pyvLZ41p6mNoUUWwqIFUffFzbkNfjEWVsO1RAlVlViouCnSKLhRyFmsL8Z5B/wBU1vcf0j9J3/qpvc5T3rofCVOXz5jlvD+ql4rdXG4pqtfEip0psVBA9o2NgLH2QLAAdsqq+6mKqNmTDVMtgNBm14cRLzD78VKegpYbxw6n1Mcqb94hgRmRQfsqMqiwsLIGyjgOU2+7h8ovDn8aP7lYSsMDjE6KqrK4PuP1WZRpx9k+crsPturTZ0ZGpjiqspDORawN+C/aIHGwEl7O33xNGqtUVWbLf2C/sMGFrMo49nVaWm1fpIbFqq4jC0KoU5gS1QEG1rghrjQyO/Fbvbfh78eeNs3Ijbt7GXFvVWqS2VARcn33axY91j5zLVP8OtVGsejLIARe73K+uvhNfht/OjJKYWimYAHK1S5A4cbyk2jjqGIcvVoMWbiVrMvDS3uxfcw8Tbpy5s5yZ54z3GRTU6f8989S+jSktRuna5NJSoXmGNxnJPD3m07uqY2gmEBP7Cra/LEHl1nJ13mow+/FOmuWnSqUxkVbB0b3b9ajS3Kazkw3Ltw65JhljPlpds7Bwj9I7JlLlmd85BBJuT/xPC6rXZrXtc2v1X0m7x+31r26R6+UG+UCnYnkT1yi21hqdZlNNmXQ5syrc3OnunlFly4b3BJy3HrlbWeA4z2ncXHphtmvVqGyIzE21OioAAOZvYeM8nbZA5P/ALf+ZbNjahppRLr0KMXNOzftGNtXI42sLDlrM7njbPJdMta0f3j3yOLxudbimqlKan7trliOsnXyHKO7l7sJjWq9IzAIoJta5Zibce5o06YZlAyKjEDM6qfZPWsttmY6jhwehxBS9rno39ogaX+PnCZy3bfdnF0Vu+GDXB1lp0x7IRG11JOtye8qJlqeIvfP7V9Tf3u8GbXeCrRxlmeqnSBcofLVAtqR7OXrJ1mPxWyWDEKyMPvC4B06mF5Uyx8o5Mss8ccfPhr9xwBjMObk3FUgntU2m2302aKtEPzpHOO/QTCbq1UpVaZqN7iEezxN7m3xmo2jvJ09F1C2BCC51JPSIttOEiWWsc5dPRVGgnGS87FeWky2GHWfOcOHHWY6TBMexo30HaYocUNg6TAZoJaNM80pqrejaD0cOz07Fh969gOZ0nklHfapTYjjqeObn3Ger7yLmw9QfwH0nz/WPtnvihNJit52q0mpkAZrDNc3sDf1l5uds9a+BxFO9y1QG/U2UFT5iYdCOc2e4OPQdLSJsWysovxsCGHxEKeNsu1JT2e1Mlai2N2tfs0Nuy4nDQ9Zod6ltWp2+43wMpBy7/1nByeMq9DG95s30H92nBQkkzqzLsvqifVxBrYUXElvw8I1X+z/AH1QmVHWGhhR1HznPqotwPwklI4F0h3HVDbDDtg/Vx/FJjLByw7jqhImvE8T1wq1Ij7R847bQ959Yq/KPt5LXgBpkD3jEKZ+9HWHDuncnYItjRoU2+98BEaTdY8o70fZEafZHstGsjdnlBOb+HyjuT+7wCnfKlLRp8wHBfjJWCwodQT28CY2V0kzZwso8ZUqM5pabA2ClTEIrM2UhiQLDRVJtflwmo2/hlo4OmiKFzVsOpt1morG558JUbuj9uo61Zf6gAfgTL/eqgaiUQOWKoMe4N/zN+O+Ja5eTdum1nJy8V5ozIwTETBJgCinIowz+K35wdP3sRTNuSEuf9l4/s3by4k+xTrBMuYVKlMojDS2W+pve/DlPN9nUsgL06VLEMNApUFDw9q3DQS5OL2pVAANKiOpQLgcre9NZBa1m2z+xf8ACfSfP+J/eN3mekYndqrUIGLxtWx4gBrWPZe3wkrBfRxgPt13qHtYUx5AX+MJCeYK0fw1V0YOlwVNwQOB5T2XBbp4Cj7lKkSObftD5sTIu99FXo0qYX2DiKOYKugQEliQOAtHqExO09pGu1MsjIwQhgbcezXhp8ZDXiO8/OW+9jUFq0xRQJo5bKCAeFreR85Sq+vDr+U87mn5138V/CJE6sb6Qds6tQdc59VvLBP8o1XHDwjjc9RwjVY6DwhIezlPjHrRhOMeMmm4RBtOkwbwBk8D3/OcxA4Tp4HvPrBxB4S/lJzn4Q4A4+EO8mnCtOtBzREw0HGGsbI9IbGNsfSVCpJwk7Z/ASBT4SZgG0E0x+WWfw0uwKwXEISCbI50F+pb/wC4zWJjkd1VgdWW1weIIImS3Y/fsepCo81v8b+Uh4bbD19s0QPdp1DTAGunusfE637p08c/Fy5/+nr8RggxXmjPRThnCYJMA7FBvFAaecbK2MrYk5GakxsQyWt7p0ZCMrC69U1CYitQ/e0hUX/yUB7QHW9Hj/ST3TM7sbTWrikyXtYi5FrkXI+c35M6NpZDbWOpVnBpuGGUXtxBudCOIPYZXJV5cxKj6R8ffEDKjU3U26SxXMo/iHvXJ8LSDgNq1MgZir9gIV7ejfCKwmtVo6lY9ZlPg9ro+gNjzU6MPCWNOoDJBvaezExJVquYlQQpBtYGQDurTJ0ZhYDqPG//ABLgNFTbU9/oAPkZNxl9xUys9VQ1d1G+zUB/ELeki1N2668lbuI+c1qmHfSReHC/C5y5z5YapsisvGk3gLyJiKTAaow/lM9GBiNjx+Mj7GK5z5PN8w6yI6Kht70374Km3FFPgJFqbBoNxpjw0kX6f+Vz6j9xiy57IJqdgmrq7pUTwLr3G8iPud92qfECR9jJf38WZzX5cz6xVeUt23Tq8VZTq3ZwJkWru9iAPcv3G/pFeLI5y4/tGB18IYWC+Eqr71Nh4GMkkcVI8JncK0mc/aRlnCsY6QdfxMRqdpi6ns6wjTTvSnrjTuY5CtOLwkjBPYdwkMPYawsPWuQB/fV8ZpjGebbbqWDNfko+JuYx9HlquOxNfhdwo/nZm9FEg06zYehVqfaygAcgSbD1vIn0biquNpkBsjs2Y29k5VYjXhxnRx+nPn5u3tkRgXiLSmYjBM5eCTAxRQLxQDyncxwKyHqdPjdf/lPUb9tp5Tg9h4qlc06dzyuy8Qbg8RznoWxtp1noqalD2ze9mVU0J6yTfwnTqo2pvpK9nCK1gbVqR17Df5R7E7qYZhmelTAOt9F49pje+tCvUwFRqopIAUbIt3YWdeLnS9jyEvsPsu1iWJNhqFF/NsxHgZWvCWQrbm0HYLTSv151JCr25n0P8sHGbqYighNGstS3BKnvHsDj5zcPgyeJb+tvkZGqbHQ+9mPe9T/7RBgHq4pEDNRHC5Icez3g2HxjtDbAVQWWootoTTa2vO4E2p2DTvcICetrt+a84+yotQ2Vw+2Kb+66nuIkz6xpJ2K3dpvxpo38o+cra26iD3c9P8DMB6kfCToJAriEtUX4ylr7BxCi1PEX/GgJ7rj9IFsWnvUkb8D2v4MItBoM04rce+Z4badP3lCsvaFLL5r+kcw+8tI8XyHqcFfzQ0F/mghtJDp4wMLggjsML6wAJIO0jp4t+Yx4GQKVb2deq/nrHlqjrgEktGnpKw1VT3gGAXnBUiBqrsui3GmvlaQqm7NBvskdxliakEPFqHLVTU3Qp8mYSDW3PN/ZqeYmlLwS+snpirvl+2Rrbs1hwyt4iRcLsqqpzlTrwIHKbHF1DlsOLaDx4nyvDXQW6hF0k9Hc7fbE7Rq1DTK+1Y2FtfjbjNP9HG0nFWlQ1C2c2I7CfWTr37ZY7vUh9YUgC4Da2F+ErRb22k4YOacvEbt5wmcJgkwArxQM0UAr8Oljw8tZOwehZeFmvr1Nr6kxqm45R8E9IOWZbeKm/oT5TrrNXb60Adn4jspk+RB+Ut8Gb00I5op+AlbvPRBwWIH+jU/KZJ2PWvh6JGt6VP8AKIfATuj/ALEEgCLMefwncwiIFgZz6uJwnScy9sA41HxjTYXskjMR1ek503Z48oBCfBL2eMYfZ4PDzlqLHjr/AH1RNTECUb7J69e8SPW2SDxAP99U0JpX4fGAaHdFoMZid0KLG/Rhe1PZbzWQa26FgQlasv8APmA8GE22PxKUVu5tfQAasx6lUase6VVTZ1TFfvL0aR/ywbVXH+ow9wfwrr1nlDQY3BUa12p06y1ShIJZW7ONQXF+zskw9OvvUc3ajqfg1ps6Ox0pqFRQqjgFFh8IFTBSdHtjjtHKPap1U70YjzW4nae16Z0FRb9RIB8jrNQ2zuuxkavslW0ZAe8A+sWgp/rA6xEtaLF7oUGIsmUg3GUlLHrNoxX3ddBenVqEjkcrD0v8YtGkCqIjWA5jQStGBxV7KyNpxNOovgbmAMPWvepTL2+6y2v3G1/GLQWFI5mzHhwUdnM+MfLStbHZfeSovejW81uJwbUpng47ri/kYBZiWu7o/bfyn5TPYbGq98rKcpsbcj1GaDdtr1T+E+ok1Uau8V42TOXkqGTOEwCYJMYHFAvORAWnO0Kuvshl+z7Xlx07ryBg9oJUv0bK9uOU6jvB4SwTEDgfKdlZmdrJmw1Xnek/xQxvdquPqWHJ/wDDT/KJ2pfoqicLK1usqVNvmPCRtzz/AIHD/wDrUeWnyk/AXge/CIjr1jTWnNeR89YATDwgXPL46TlzzF50VIyd74QcRo1erX0iyX46+kAcJvOBIDWAvew79PjpM3iN5qi1DTpha7keyqXGt+JNrBe0nuMJNhpqlYICWYADiWsAO8yrbbT1tMKoYcDXa/RDryDQ1T3adsiUdhPWIfGkORqtFf3Cnlccah7W07JfJw04Dq5R+ISLgtmJTOdiXqkWNR7ZrdS8kXsEnaGNs1oBW/YPjFsDKA8IP1ft84gLcIsxiAWonsjDJyse/j6R7pr8tOv9IQcQCJ0AgNgx1ScY068h/wDkQV1TB30HjGm2f/dpa9FbgZw0z2RaNTPgeyQsRspX0KgjncA+E0FQW5amCtIAfrp6xaDMUt0qIJsuW+pysym/gZa7A2MKFUkO7ArazNmA1B0Nr/GWfRztFLNFl6Oe028RgXiLTJoK8GcJgkwA5yBmMUA87+jc/tqv/rHqJ6TR4TkU7J6Rl7R8VpU00vTe/bw/WRdzP+xofhP5miij+ELlOJjkUUk6baM1uXfFFGQucciihQzeLqkmvck5UYrc+6eteqFuIg+qBrDMzMWa3tMb8WPE+MUUvL1/wvlojOTsUkzLH2hHYoog5G6vCKKAdnGEUURG4qXziihTHOGKKANfa8IZnYogYxAsNIqBiiiy9KntIiiimK3IJiigCiiigH//2Q=="/>
          <p:cNvSpPr>
            <a:spLocks noChangeAspect="1" noChangeArrowheads="1"/>
          </p:cNvSpPr>
          <p:nvPr/>
        </p:nvSpPr>
        <p:spPr bwMode="auto">
          <a:xfrm>
            <a:off x="1679575" y="-1790700"/>
            <a:ext cx="4991100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94212" name="AutoShape 4" descr="data:image/jpeg;base64,/9j/4AAQSkZJRgABAQAAAQABAAD/2wCEAAkGBhQQEBQUEhQUFRUVFBQUFRUUFRUWFBQUFBUVFRQUFBUXHCYeFxkkGRQUHy8gIycpLCwsFR4xNTAqNSYrLCkBCQoKDgwOFw8PGikcHCQpLCwsLSwpLCwsLCwpKSwpLCksKSksKSkpLCksLCwpLCwpKSwpKSwsLCwsLCksLCwpKf/AABEIAMIBAwMBIgACEQEDEQH/xAAcAAABBQEBAQAAAAAAAAAAAAACAAMEBQYBBwj/xABEEAACAQIDBAcEBwYFBAMBAAABAgADEQQSIQUGMUETUWFxgZGxIjKhwQcUQlJystEjM2KCkvAkQ2Oi4RU0U3PC0vEW/8QAGQEAAwEBAQAAAAAAAAAAAAAAAAECAwQF/8QAJhEBAQACAgIBBAIDAQAAAAAAAAECEQMSITFBBBMiUWFxIzORMv/aAAwDAQACEQMRAD8A1WG2sj+6wPcZNp4ztmXq4FTxUX6+B8xAXDsvuVHXsJzD4zTvGeq2S4/tg4jHsw1Zv6jMmMdXXjkcdl1PzEIbwW99HXttmHmsOxaXLrG5ApbapvwdT46+Uf8ArQmdp6SQ0MPIf1ic+siLsWk7pYDVJAfaCjiwHeQJEqbfpD/MXwN/SPsNLN3jLNKtt4EPuio3dTb1IjL7Yc+7Qc/iKL85No0tGAgGU7Y3Etwp01/E5PwURtqeKbjURfw0yfzGRs9LkmA1QSkbZdU+9iKp/DlX0E4NgIfeNRvxVHPwvDcPSzrY1F4so7yBIFXeGiP8xT3HN6RU9g0hwpp4qCfMySmAA4ADuFouxaV7bxIfdWq34abfMCNHbVQ+7h6nexRfnLdsNOHDgcYuw0qPr2JPClTX8VQn8qzh+tH7dJe5Wb1Il0MLDGEhujSgOArt72Ib+VFH6zn/AEK/vVazfzkelpovq0XQRbo0zo3Zpcwx/EzH5xxNgUl4U1/pB9Zf9DBNCG6FUmz1XgoHcAJ36tLI0YJpRG2OyadqFMfwD0ku0Y2aLUU/CI5VOk1iRWgkiDecvNeidjzCKBFH9sbR6uAkR8FNFUpSJUoyLGqgfCxh6Eu6lGRalCRTUeIwKt7yg94kN9m29xnX8LH0N5f1KMiVqWl5O6cm1MuFZjpiHddLFbKDcfhvH12Mp94u34nY/OPbKGemrSzSjDtTyw62xW09i0h/lr4i/rJKYMDgAO4Wk8UoS0Yb2lCGGhjCyaKUMUoaJB+qRfVZYdFF0MNBWnCRfVJZ9DOijDRK4YOU+2cYaFRNLqwa456W1E1YpSm3l2R0tO62zLwvzvxEV9eDnvyxm2tp56iNTd7WF11AFjzHMmBtPbhqrkUEBbEnmxGvgLyBWoVKJLjRgcrqwtZDYA9djw0lhu/svpgGf2aZb2m6yfsgf3xkXa9SNps+hempPMAyR9Wk5KIAAA0HCLo5oyQDh4Jw8sDTgmnAIHQQDRk80421OAQTRgmjJppwDTiDRYNf2a/hHpO1hFhfcXuE7WPrNIQYJE6TOTpZhtFO3ijC2dJHenJbRhxMK3QqlORqlKT3WR6iyQr6lKV21hko1G6kY/Ay5dZSb1tlwlU/wgebAfORWvHN5yfyi7srmoDsJHpLpaMqN0Degexz+VTNAqyZ6VzzXJl/ZsUYQpR0LDVZTA0KUIUo8FhBYyM9DCFGPZYrRA10UXRR60VoEZ6OM4rBh1KnnJmWctAPNt4N3Kmf2wXLahlBOigALlHu9dze8vd3tgEBXcZBxWkBYAiwDMDz0v4zVlYOWLR7pk05zJHiIJEpJkpANOPkQSIjMGnANOSCIJEAjGnGzTkoiNkQC1oD2R3CKqPWKgfZHcIqvLvlQAtBMImA72E6WYYpEwe0+lRXVDlYXFyL284oDTTtGmEMmNkzGtjbrGHWPsYy5kmjuszO/jWwbdroPjf5TUPMj9IrWwqjrrJ8AxkZNuCf5Mf7Nbg1riqvUyt5gj5Ca8JPPvo/xNsS6/eS/ipB+ZnoYixvhp9ZjrlroSGEnBDEpyEFhBZydgTuWLLFFeBFaK0V4gYgWWctO3nLwIss4VkLbG10wtIu9zqAAOJJ5TFbZ32asppgtRvxIuGt1ZiLgd2sVulTHb0ArBKzz/Db9PSUDWoBpdgSfFhxmt3f26MXTLAWItfq14EQlO46WLLAKxwwDGkBWCVhkwTAAKxjEtlVmPJSfIXkgyo3or5MHXb/AE2Hiwy/OML7ZutGmeumh81EcrDh3wMCLUkHUi/lEKseHfHPYCYFRLgjhccYRM4TOlmhYXZvRIqK7BVAA906DttFJd4ozXBgGcLQS0wrZxoy0NmjTNJAGmY38w4bCkn7LK47xp6EzSM0zO/dS2EbtKj/AHLJrTh/2Y/2yG5dfLjqf8WZfNTPVxPF93a+XGUD/qoPM2+c9iNYDiZnh6dX10/Of0kCGJHp1bi4kHam8VLDIWbM2XQhFLEEkCxtoNSOJ5zSeXnpW1NsUsKges4QE5RoSSeNgBqdAT4R/A45K6CpSYOjcGHAzDbzbyJ0dIYkCjiMxK0gQ7Cm91BLWshNufUZm1+kJ8C3R4daZpFmcgg3JJ1ykHQadUPnSuv47eyzkxOC+kFq9HpadEZVAzgsc2f7QWwtYCxueuHS38Z7sKaqi8QWYu3XlAFtB1ybdXRdLV5t3bYoochu4ZQRYkKCQWuQNDlubSh21v8AWYrh7WF7OVzZjqLqL6KOs3udANCRndsbTqUa1VM4ZHd6ie1oFqe2QT13JHlMjX2kaZsnAE+0e+KW26a3j6zdm252LvtVphulqZtbqGW5JPEFtLC+nZeS96N4VxORVq1EQJmYI2U9IWsA55jKrEAccwPVPOaW1GqMBYFybC1hfvl3S2fUYrSU56tRgEUD2SwGYkk8AFub9kdmU8RWHH3xvJrUntKxu1mOFalnaoqVFdHc5ms2hUtzsfWV1TbLEamMlKgapSqnKFYh1FvfU29ZT7TYUmyhs2l+6/AHtlceWtyq5/pcphOT4TMdtJm0ubT0z6Kx/hWP4B/tJ+c8YNe89n+iz/syf4gPJF/WPP3HNjNY1eb2bTOGwruDY3VQbX1Yj5XmZ3i+kxKZ6PDq1RvZzVALot+IUfaa3hrz4Sx+kl74PKOJqpYc9MxM82OKK08qsosTcG92a9uR4WEjemmPHvHadit7XxDK2eqMjXysRdTfrUAXtztzty10uzd87ZfbeoftKwUXFjcodLG/Bdb3nnmIchr0wDc3bTnOivYccr3PsHS1uBv1nWOTfmDLG4z8p4/b1g7zJVxeHp0nuGFTOLHQhdAeo3B8o39IVbLgiPv1KafG5/LMXuWCcbhydCS+nVZD+s030j1dMMn3q4J8AP1hj8MuSanh6Bhx7C/hHpOV+U7SPsjuEGtylT2AQSIRMAmdLMpyKKA0syYJMAvBLTGtnWMaczlSpaVtfbKAE+0bfdVm8rCSE1jMn9IL/wCF72X1v8pIbfjD8+lXrzUnsLczpKPe/btKvhQ9J8wFRQSoOhIJsQZOXqtOG/5Mb/LDCtlII4ggjvBvPZQtOsqVGI1VWAzWHtAGeP4bbzIfYdxfsHKTv/6+uAQKp1FjenTNx1arMMcpPbr+pyvLZ41p6mNoUUWwqIFUffFzbkNfjEWVsO1RAlVlViouCnSKLhRyFmsL8Z5B/wBU1vcf0j9J3/qpvc5T3rofCVOXz5jlvD+ql4rdXG4pqtfEip0psVBA9o2NgLH2QLAAdsqq+6mKqNmTDVMtgNBm14cRLzD78VKegpYbxw6n1Mcqb94hgRmRQfsqMqiwsLIGyjgOU2+7h8ovDn8aP7lYSsMDjE6KqrK4PuP1WZRpx9k+crsPturTZ0ZGpjiqspDORawN+C/aIHGwEl7O33xNGqtUVWbLf2C/sMGFrMo49nVaWm1fpIbFqq4jC0KoU5gS1QEG1rghrjQyO/Fbvbfh78eeNs3Ijbt7GXFvVWqS2VARcn33axY91j5zLVP8OtVGsejLIARe73K+uvhNfht/OjJKYWimYAHK1S5A4cbyk2jjqGIcvVoMWbiVrMvDS3uxfcw8Tbpy5s5yZ54z3GRTU6f8989S+jSktRuna5NJSoXmGNxnJPD3m07uqY2gmEBP7Cra/LEHl1nJ13mow+/FOmuWnSqUxkVbB0b3b9ajS3Kazkw3Ltw65JhljPlpds7Bwj9I7JlLlmd85BBJuT/xPC6rXZrXtc2v1X0m7x+31r26R6+UG+UCnYnkT1yi21hqdZlNNmXQ5syrc3OnunlFly4b3BJy3HrlbWeA4z2ncXHphtmvVqGyIzE21OioAAOZvYeM8nbZA5P/ALf+ZbNjahppRLr0KMXNOzftGNtXI42sLDlrM7njbPJdMta0f3j3yOLxudbimqlKan7trliOsnXyHKO7l7sJjWq9IzAIoJta5Zibce5o06YZlAyKjEDM6qfZPWsttmY6jhwehxBS9rno39ogaX+PnCZy3bfdnF0Vu+GDXB1lp0x7IRG11JOtye8qJlqeIvfP7V9Tf3u8GbXeCrRxlmeqnSBcofLVAtqR7OXrJ1mPxWyWDEKyMPvC4B06mF5Uyx8o5Mss8ccfPhr9xwBjMObk3FUgntU2m2302aKtEPzpHOO/QTCbq1UpVaZqN7iEezxN7m3xmo2jvJ09F1C2BCC51JPSIttOEiWWsc5dPRVGgnGS87FeWky2GHWfOcOHHWY6TBMexo30HaYocUNg6TAZoJaNM80pqrejaD0cOz07Fh969gOZ0nklHfapTYjjqeObn3Ger7yLmw9QfwH0nz/WPtnvihNJit52q0mpkAZrDNc3sDf1l5uds9a+BxFO9y1QG/U2UFT5iYdCOc2e4OPQdLSJsWysovxsCGHxEKeNsu1JT2e1Mlai2N2tfs0Nuy4nDQ9Zod6ltWp2+43wMpBy7/1nByeMq9DG95s30H92nBQkkzqzLsvqifVxBrYUXElvw8I1X+z/AH1QmVHWGhhR1HznPqotwPwklI4F0h3HVDbDDtg/Vx/FJjLByw7jqhImvE8T1wq1Ij7R847bQ959Yq/KPt5LXgBpkD3jEKZ+9HWHDuncnYItjRoU2+98BEaTdY8o70fZEafZHstGsjdnlBOb+HyjuT+7wCnfKlLRp8wHBfjJWCwodQT28CY2V0kzZwso8ZUqM5pabA2ClTEIrM2UhiQLDRVJtflwmo2/hlo4OmiKFzVsOpt1morG558JUbuj9uo61Zf6gAfgTL/eqgaiUQOWKoMe4N/zN+O+Ja5eTdum1nJy8V5ozIwTETBJgCinIowz+K35wdP3sRTNuSEuf9l4/s3by4k+xTrBMuYVKlMojDS2W+pve/DlPN9nUsgL06VLEMNApUFDw9q3DQS5OL2pVAANKiOpQLgcre9NZBa1m2z+xf8ACfSfP+J/eN3mekYndqrUIGLxtWx4gBrWPZe3wkrBfRxgPt13qHtYUx5AX+MJCeYK0fw1V0YOlwVNwQOB5T2XBbp4Cj7lKkSObftD5sTIu99FXo0qYX2DiKOYKugQEliQOAtHqExO09pGu1MsjIwQhgbcezXhp8ZDXiO8/OW+9jUFq0xRQJo5bKCAeFreR85Sq+vDr+U87mn5138V/CJE6sb6Qds6tQdc59VvLBP8o1XHDwjjc9RwjVY6DwhIezlPjHrRhOMeMmm4RBtOkwbwBk8D3/OcxA4Tp4HvPrBxB4S/lJzn4Q4A4+EO8mnCtOtBzREw0HGGsbI9IbGNsfSVCpJwk7Z/ASBT4SZgG0E0x+WWfw0uwKwXEISCbI50F+pb/wC4zWJjkd1VgdWW1weIIImS3Y/fsepCo81v8b+Uh4bbD19s0QPdp1DTAGunusfE637p08c/Fy5/+nr8RggxXmjPRThnCYJMA7FBvFAaecbK2MrYk5GakxsQyWt7p0ZCMrC69U1CYitQ/e0hUX/yUB7QHW9Hj/ST3TM7sbTWrikyXtYi5FrkXI+c35M6NpZDbWOpVnBpuGGUXtxBudCOIPYZXJV5cxKj6R8ffEDKjU3U26SxXMo/iHvXJ8LSDgNq1MgZir9gIV7ejfCKwmtVo6lY9ZlPg9ro+gNjzU6MPCWNOoDJBvaezExJVquYlQQpBtYGQDurTJ0ZhYDqPG//ABLgNFTbU9/oAPkZNxl9xUys9VQ1d1G+zUB/ELeki1N2668lbuI+c1qmHfSReHC/C5y5z5YapsisvGk3gLyJiKTAaow/lM9GBiNjx+Mj7GK5z5PN8w6yI6Kht70374Km3FFPgJFqbBoNxpjw0kX6f+Vz6j9xiy57IJqdgmrq7pUTwLr3G8iPud92qfECR9jJf38WZzX5cz6xVeUt23Tq8VZTq3ZwJkWru9iAPcv3G/pFeLI5y4/tGB18IYWC+Eqr71Nh4GMkkcVI8JncK0mc/aRlnCsY6QdfxMRqdpi6ns6wjTTvSnrjTuY5CtOLwkjBPYdwkMPYawsPWuQB/fV8ZpjGebbbqWDNfko+JuYx9HlquOxNfhdwo/nZm9FEg06zYehVqfaygAcgSbD1vIn0biquNpkBsjs2Y29k5VYjXhxnRx+nPn5u3tkRgXiLSmYjBM5eCTAxRQLxQDyncxwKyHqdPjdf/lPUb9tp5Tg9h4qlc06dzyuy8Qbg8RznoWxtp1noqalD2ze9mVU0J6yTfwnTqo2pvpK9nCK1gbVqR17Df5R7E7qYZhmelTAOt9F49pje+tCvUwFRqopIAUbIt3YWdeLnS9jyEvsPsu1iWJNhqFF/NsxHgZWvCWQrbm0HYLTSv151JCr25n0P8sHGbqYighNGstS3BKnvHsDj5zcPgyeJb+tvkZGqbHQ+9mPe9T/7RBgHq4pEDNRHC5Icez3g2HxjtDbAVQWWootoTTa2vO4E2p2DTvcICetrt+a84+yotQ2Vw+2Kb+66nuIkz6xpJ2K3dpvxpo38o+cra26iD3c9P8DMB6kfCToJAriEtUX4ylr7BxCi1PEX/GgJ7rj9IFsWnvUkb8D2v4MItBoM04rce+Z4badP3lCsvaFLL5r+kcw+8tI8XyHqcFfzQ0F/mghtJDp4wMLggjsML6wAJIO0jp4t+Yx4GQKVb2deq/nrHlqjrgEktGnpKw1VT3gGAXnBUiBqrsui3GmvlaQqm7NBvskdxliakEPFqHLVTU3Qp8mYSDW3PN/ZqeYmlLwS+snpirvl+2Rrbs1hwyt4iRcLsqqpzlTrwIHKbHF1DlsOLaDx4nyvDXQW6hF0k9Hc7fbE7Rq1DTK+1Y2FtfjbjNP9HG0nFWlQ1C2c2I7CfWTr37ZY7vUh9YUgC4Da2F+ErRb22k4YOacvEbt5wmcJgkwArxQM0UAr8Oljw8tZOwehZeFmvr1Nr6kxqm45R8E9IOWZbeKm/oT5TrrNXb60Adn4jspk+RB+Ut8Gb00I5op+AlbvPRBwWIH+jU/KZJ2PWvh6JGt6VP8AKIfATuj/ALEEgCLMefwncwiIFgZz6uJwnScy9sA41HxjTYXskjMR1ek503Z48oBCfBL2eMYfZ4PDzlqLHjr/AH1RNTECUb7J69e8SPW2SDxAP99U0JpX4fGAaHdFoMZid0KLG/Rhe1PZbzWQa26FgQlasv8APmA8GE22PxKUVu5tfQAasx6lUase6VVTZ1TFfvL0aR/ywbVXH+ow9wfwrr1nlDQY3BUa12p06y1ShIJZW7ONQXF+zskw9OvvUc3ajqfg1ps6Ox0pqFRQqjgFFh8IFTBSdHtjjtHKPap1U70YjzW4nae16Z0FRb9RIB8jrNQ2zuuxkavslW0ZAe8A+sWgp/rA6xEtaLF7oUGIsmUg3GUlLHrNoxX3ddBenVqEjkcrD0v8YtGkCqIjWA5jQStGBxV7KyNpxNOovgbmAMPWvepTL2+6y2v3G1/GLQWFI5mzHhwUdnM+MfLStbHZfeSovejW81uJwbUpng47ri/kYBZiWu7o/bfyn5TPYbGq98rKcpsbcj1GaDdtr1T+E+ok1Uau8V42TOXkqGTOEwCYJMYHFAvORAWnO0Kuvshl+z7Xlx07ryBg9oJUv0bK9uOU6jvB4SwTEDgfKdlZmdrJmw1Xnek/xQxvdquPqWHJ/wDDT/KJ2pfoqicLK1usqVNvmPCRtzz/AIHD/wDrUeWnyk/AXge/CIjr1jTWnNeR89YATDwgXPL46TlzzF50VIyd74QcRo1erX0iyX46+kAcJvOBIDWAvew79PjpM3iN5qi1DTpha7keyqXGt+JNrBe0nuMJNhpqlYICWYADiWsAO8yrbbT1tMKoYcDXa/RDryDQ1T3adsiUdhPWIfGkORqtFf3Cnlccah7W07JfJw04Dq5R+ISLgtmJTOdiXqkWNR7ZrdS8kXsEnaGNs1oBW/YPjFsDKA8IP1ft84gLcIsxiAWonsjDJyse/j6R7pr8tOv9IQcQCJ0AgNgx1ScY068h/wDkQV1TB30HjGm2f/dpa9FbgZw0z2RaNTPgeyQsRspX0KgjncA+E0FQW5amCtIAfrp6xaDMUt0qIJsuW+pysym/gZa7A2MKFUkO7ArazNmA1B0Nr/GWfRztFLNFl6Oe028RgXiLTJoK8GcJgkwA5yBmMUA87+jc/tqv/rHqJ6TR4TkU7J6Rl7R8VpU00vTe/bw/WRdzP+xofhP5miij+ELlOJjkUUk6baM1uXfFFGQucciihQzeLqkmvck5UYrc+6eteqFuIg+qBrDMzMWa3tMb8WPE+MUUvL1/wvlojOTsUkzLH2hHYoog5G6vCKKAdnGEUURG4qXziihTHOGKKANfa8IZnYogYxAsNIqBiiiy9KntIiiimK3IJiigCiiigH//2Q=="/>
          <p:cNvSpPr>
            <a:spLocks noChangeAspect="1" noChangeArrowheads="1"/>
          </p:cNvSpPr>
          <p:nvPr/>
        </p:nvSpPr>
        <p:spPr bwMode="auto">
          <a:xfrm>
            <a:off x="1679575" y="-1790700"/>
            <a:ext cx="4991100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94214" name="Picture 6" descr="http://3.bp.blogspot.com/_MqssT4SQuYs/TLGSlsXx3gI/AAAAAAAAAwI/viXodHo6C-o/s1600/Sidang+Putusan+PHISPM_A04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3047988" cy="22859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00200" y="428626"/>
            <a:ext cx="9067800" cy="5897563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marL="609600" indent="-609600">
              <a:buFont typeface="Calibri" pitchFamily="34" charset="0"/>
              <a:buAutoNum type="arabicPeriod" startAt="5"/>
            </a:pP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Mendengar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kedua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belah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pihak</a:t>
            </a:r>
            <a:endParaRPr lang="en-US" b="1" dirty="0">
              <a:solidFill>
                <a:schemeClr val="bg1"/>
              </a:solidFill>
              <a:latin typeface="Arial Narrow" pitchFamily="34" charset="0"/>
            </a:endParaRPr>
          </a:p>
          <a:p>
            <a:pPr marL="609600" indent="-609600">
              <a:buFont typeface="Calibri" pitchFamily="34" charset="0"/>
              <a:buAutoNum type="arabicPeriod" startAt="5"/>
            </a:pP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Putusan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harus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disertai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dengan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alasan-alasan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id-ID" b="1" dirty="0">
                <a:solidFill>
                  <a:schemeClr val="bg1"/>
                </a:solidFill>
                <a:latin typeface="Arial Narrow" pitchFamily="34" charset="0"/>
              </a:rPr>
              <a:t>(</a:t>
            </a:r>
            <a:r>
              <a:rPr lang="en-US" b="1" i="1" dirty="0" err="1">
                <a:solidFill>
                  <a:schemeClr val="bg1"/>
                </a:solidFill>
                <a:latin typeface="Arial Narrow" pitchFamily="34" charset="0"/>
              </a:rPr>
              <a:t>motievering</a:t>
            </a:r>
            <a:r>
              <a:rPr lang="en-US" b="1" i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i="1" dirty="0" err="1">
                <a:solidFill>
                  <a:schemeClr val="bg1"/>
                </a:solidFill>
                <a:latin typeface="Arial Narrow" pitchFamily="34" charset="0"/>
              </a:rPr>
              <a:t>Plicht</a:t>
            </a:r>
            <a:r>
              <a:rPr lang="en-US" b="1" i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).</a:t>
            </a:r>
          </a:p>
          <a:p>
            <a:pPr marL="609600" indent="-609600">
              <a:buFont typeface="Calibri" pitchFamily="34" charset="0"/>
              <a:buAutoNum type="arabicPeriod" startAt="5"/>
            </a:pP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Berperkara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dikenai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biaya</a:t>
            </a:r>
            <a:endParaRPr lang="en-US" b="1" dirty="0">
              <a:solidFill>
                <a:schemeClr val="bg1"/>
              </a:solidFill>
              <a:latin typeface="Arial Narrow" pitchFamily="34" charset="0"/>
            </a:endParaRPr>
          </a:p>
          <a:p>
            <a:pPr marL="609600" indent="-609600">
              <a:buFont typeface="Calibri" pitchFamily="34" charset="0"/>
              <a:buAutoNum type="arabicPeriod" startAt="5"/>
            </a:pP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Tdk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ada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keharusan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utk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mewakilkan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</a:p>
          <a:p>
            <a:pPr marL="609600" indent="-609600">
              <a:buFont typeface="Calibri" pitchFamily="34" charset="0"/>
              <a:buAutoNum type="arabicPeriod" startAt="5"/>
            </a:pP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Beracara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tidak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harus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diwakilkan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  <a:sym typeface="Wingdings" pitchFamily="2" charset="2"/>
              </a:rPr>
              <a:t>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bisa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langsung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pihak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yang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berperkara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beracara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di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pengadilan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atau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dapat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diwakilkan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. </a:t>
            </a:r>
          </a:p>
          <a:p>
            <a:pPr marL="609600" indent="-609600">
              <a:buFont typeface="Calibri" pitchFamily="34" charset="0"/>
              <a:buAutoNum type="arabicPeriod" startAt="5"/>
            </a:pP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Peradilan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dilakukan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“Demi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Keadilan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Berdasarkan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Ketuhanan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YME “</a:t>
            </a:r>
          </a:p>
          <a:p>
            <a:pPr marL="609600" indent="-609600"/>
            <a:endParaRPr lang="en-GB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3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23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23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5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5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235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5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35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235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2"/>
          <p:cNvSpPr>
            <a:spLocks noGrp="1"/>
          </p:cNvSpPr>
          <p:nvPr>
            <p:ph idx="4294967295"/>
          </p:nvPr>
        </p:nvSpPr>
        <p:spPr>
          <a:xfrm>
            <a:off x="1524000" y="0"/>
            <a:ext cx="9144000" cy="6858000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marL="514350" indent="-514350">
              <a:buFont typeface="Calibri" pitchFamily="34" charset="0"/>
              <a:buAutoNum type="arabicPeriod" startAt="11"/>
            </a:pPr>
            <a:r>
              <a:rPr lang="en-US" sz="3600" b="1" dirty="0" err="1">
                <a:solidFill>
                  <a:schemeClr val="tx1"/>
                </a:solidFill>
                <a:latin typeface="Arial Narrow" pitchFamily="34" charset="0"/>
              </a:rPr>
              <a:t>Asas</a:t>
            </a:r>
            <a:r>
              <a:rPr lang="en-US" sz="3600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 Narrow" pitchFamily="34" charset="0"/>
              </a:rPr>
              <a:t>objektivitas</a:t>
            </a:r>
            <a:r>
              <a:rPr lang="en-US" sz="3600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sz="3600" b="1" dirty="0">
                <a:solidFill>
                  <a:schemeClr val="tx1"/>
                </a:solidFill>
                <a:latin typeface="Arial Narrow" pitchFamily="34" charset="0"/>
                <a:sym typeface="Wingdings" pitchFamily="2" charset="2"/>
              </a:rPr>
              <a:t>P</a:t>
            </a:r>
            <a:r>
              <a:rPr lang="id-ID" sz="3600" b="1" dirty="0">
                <a:solidFill>
                  <a:schemeClr val="tx1"/>
                </a:solidFill>
                <a:latin typeface="Arial Narrow" pitchFamily="34" charset="0"/>
                <a:sym typeface="Wingdings" pitchFamily="2" charset="2"/>
              </a:rPr>
              <a:t>N</a:t>
            </a:r>
            <a:r>
              <a:rPr lang="en-US" sz="3600" b="1" dirty="0">
                <a:solidFill>
                  <a:schemeClr val="tx1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 Narrow" pitchFamily="34" charset="0"/>
                <a:sym typeface="Wingdings" pitchFamily="2" charset="2"/>
              </a:rPr>
              <a:t>mengadili</a:t>
            </a:r>
            <a:r>
              <a:rPr lang="en-US" sz="3600" b="1" dirty="0">
                <a:solidFill>
                  <a:schemeClr val="tx1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 Narrow" pitchFamily="34" charset="0"/>
                <a:sym typeface="Wingdings" pitchFamily="2" charset="2"/>
              </a:rPr>
              <a:t>menurut</a:t>
            </a:r>
            <a:r>
              <a:rPr lang="en-US" sz="3600" b="1" dirty="0">
                <a:solidFill>
                  <a:schemeClr val="tx1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 Narrow" pitchFamily="34" charset="0"/>
                <a:sym typeface="Wingdings" pitchFamily="2" charset="2"/>
              </a:rPr>
              <a:t>hk</a:t>
            </a:r>
            <a:r>
              <a:rPr lang="en-US" sz="3600" b="1" dirty="0">
                <a:solidFill>
                  <a:schemeClr val="tx1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 Narrow" pitchFamily="34" charset="0"/>
                <a:sym typeface="Wingdings" pitchFamily="2" charset="2"/>
              </a:rPr>
              <a:t>dgn</a:t>
            </a:r>
            <a:r>
              <a:rPr lang="en-US" sz="3600" b="1" dirty="0">
                <a:solidFill>
                  <a:schemeClr val="tx1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 Narrow" pitchFamily="34" charset="0"/>
                <a:sym typeface="Wingdings" pitchFamily="2" charset="2"/>
              </a:rPr>
              <a:t>tdk</a:t>
            </a:r>
            <a:r>
              <a:rPr lang="en-US" sz="3600" b="1" dirty="0">
                <a:solidFill>
                  <a:schemeClr val="tx1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 Narrow" pitchFamily="34" charset="0"/>
                <a:sym typeface="Wingdings" pitchFamily="2" charset="2"/>
              </a:rPr>
              <a:t>membedakan-bedakan</a:t>
            </a:r>
            <a:r>
              <a:rPr lang="en-US" sz="3600" b="1" dirty="0">
                <a:solidFill>
                  <a:schemeClr val="tx1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 Narrow" pitchFamily="34" charset="0"/>
                <a:sym typeface="Wingdings" pitchFamily="2" charset="2"/>
              </a:rPr>
              <a:t>orang</a:t>
            </a:r>
            <a:r>
              <a:rPr lang="en-US" sz="3600" b="1" dirty="0">
                <a:solidFill>
                  <a:schemeClr val="tx1"/>
                </a:solidFill>
                <a:latin typeface="Arial Narrow" pitchFamily="34" charset="0"/>
                <a:sym typeface="Wingdings" pitchFamily="2" charset="2"/>
              </a:rPr>
              <a:t> -&gt;</a:t>
            </a:r>
            <a:r>
              <a:rPr lang="en-US" sz="3600" b="1" dirty="0" err="1">
                <a:solidFill>
                  <a:schemeClr val="tx1"/>
                </a:solidFill>
                <a:latin typeface="Arial Narrow" pitchFamily="34" charset="0"/>
                <a:sym typeface="Wingdings" pitchFamily="2" charset="2"/>
              </a:rPr>
              <a:t>ps</a:t>
            </a:r>
            <a:r>
              <a:rPr lang="en-US" sz="3600" b="1" dirty="0">
                <a:solidFill>
                  <a:schemeClr val="tx1"/>
                </a:solidFill>
                <a:latin typeface="Arial Narrow" pitchFamily="34" charset="0"/>
                <a:sym typeface="Wingdings" pitchFamily="2" charset="2"/>
              </a:rPr>
              <a:t> 4 </a:t>
            </a:r>
            <a:r>
              <a:rPr lang="en-US" sz="3600" b="1" dirty="0" err="1">
                <a:solidFill>
                  <a:schemeClr val="tx1"/>
                </a:solidFill>
                <a:latin typeface="Arial Narrow" pitchFamily="34" charset="0"/>
                <a:sym typeface="Wingdings" pitchFamily="2" charset="2"/>
              </a:rPr>
              <a:t>ayat</a:t>
            </a:r>
            <a:r>
              <a:rPr lang="en-US" sz="3600" b="1" dirty="0">
                <a:solidFill>
                  <a:schemeClr val="tx1"/>
                </a:solidFill>
                <a:latin typeface="Arial Narrow" pitchFamily="34" charset="0"/>
                <a:sym typeface="Wingdings" pitchFamily="2" charset="2"/>
              </a:rPr>
              <a:t> 1 UU 49/2009</a:t>
            </a:r>
            <a:endParaRPr lang="en-US" sz="3600" b="1" dirty="0">
              <a:solidFill>
                <a:schemeClr val="tx1"/>
              </a:solidFill>
              <a:latin typeface="Arial Narrow" pitchFamily="34" charset="0"/>
            </a:endParaRPr>
          </a:p>
          <a:p>
            <a:pPr marL="514350" indent="-514350">
              <a:buFont typeface="Calibri" pitchFamily="34" charset="0"/>
              <a:buAutoNum type="arabicPeriod" startAt="11"/>
            </a:pPr>
            <a:r>
              <a:rPr lang="en-US" sz="3600" b="1" dirty="0" err="1">
                <a:solidFill>
                  <a:schemeClr val="tx1"/>
                </a:solidFill>
                <a:latin typeface="Arial Narrow" pitchFamily="34" charset="0"/>
              </a:rPr>
              <a:t>Asas</a:t>
            </a:r>
            <a:r>
              <a:rPr lang="en-US" sz="3600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 Narrow" pitchFamily="34" charset="0"/>
              </a:rPr>
              <a:t>Persidangan</a:t>
            </a:r>
            <a:r>
              <a:rPr lang="en-US" sz="3600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 Narrow" pitchFamily="34" charset="0"/>
              </a:rPr>
              <a:t>berbentuk</a:t>
            </a:r>
            <a:r>
              <a:rPr lang="en-US" sz="3600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 Narrow" pitchFamily="34" charset="0"/>
              </a:rPr>
              <a:t>Majelis</a:t>
            </a:r>
            <a:r>
              <a:rPr lang="en-US" sz="3600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sz="3600" b="1" dirty="0">
                <a:solidFill>
                  <a:schemeClr val="tx1"/>
                </a:solidFill>
                <a:latin typeface="Arial Narrow" pitchFamily="34" charset="0"/>
                <a:sym typeface="Wingdings" pitchFamily="2" charset="2"/>
              </a:rPr>
              <a:t></a:t>
            </a:r>
            <a:r>
              <a:rPr lang="en-US" sz="3600" b="1" dirty="0" err="1">
                <a:solidFill>
                  <a:schemeClr val="tx1"/>
                </a:solidFill>
                <a:latin typeface="Arial Narrow" pitchFamily="34" charset="0"/>
                <a:sym typeface="Wingdings" pitchFamily="2" charset="2"/>
              </a:rPr>
              <a:t>ps</a:t>
            </a:r>
            <a:r>
              <a:rPr lang="en-US" sz="3600" b="1" dirty="0">
                <a:solidFill>
                  <a:schemeClr val="tx1"/>
                </a:solidFill>
                <a:latin typeface="Arial Narrow" pitchFamily="34" charset="0"/>
                <a:sym typeface="Wingdings" pitchFamily="2" charset="2"/>
              </a:rPr>
              <a:t> 11 </a:t>
            </a:r>
            <a:r>
              <a:rPr lang="en-US" sz="3600" b="1" dirty="0" err="1">
                <a:solidFill>
                  <a:schemeClr val="tx1"/>
                </a:solidFill>
                <a:latin typeface="Arial Narrow" pitchFamily="34" charset="0"/>
                <a:sym typeface="Wingdings" pitchFamily="2" charset="2"/>
              </a:rPr>
              <a:t>ayat</a:t>
            </a:r>
            <a:r>
              <a:rPr lang="en-US" sz="3600" b="1" dirty="0">
                <a:solidFill>
                  <a:schemeClr val="tx1"/>
                </a:solidFill>
                <a:latin typeface="Arial Narrow" pitchFamily="34" charset="0"/>
                <a:sym typeface="Wingdings" pitchFamily="2" charset="2"/>
              </a:rPr>
              <a:t> 1 </a:t>
            </a:r>
            <a:r>
              <a:rPr lang="en-US" sz="3600" b="1" dirty="0" err="1">
                <a:solidFill>
                  <a:schemeClr val="tx1"/>
                </a:solidFill>
                <a:latin typeface="Arial Narrow" pitchFamily="34" charset="0"/>
                <a:sym typeface="Wingdings" pitchFamily="2" charset="2"/>
              </a:rPr>
              <a:t>Pengadilan</a:t>
            </a:r>
            <a:r>
              <a:rPr lang="en-US" sz="3600" b="1" dirty="0">
                <a:solidFill>
                  <a:schemeClr val="tx1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 Narrow" pitchFamily="34" charset="0"/>
                <a:sym typeface="Wingdings" pitchFamily="2" charset="2"/>
              </a:rPr>
              <a:t>memeriksa</a:t>
            </a:r>
            <a:r>
              <a:rPr lang="en-US" sz="3600" b="1" dirty="0">
                <a:solidFill>
                  <a:schemeClr val="tx1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 Narrow" pitchFamily="34" charset="0"/>
                <a:sym typeface="Wingdings" pitchFamily="2" charset="2"/>
              </a:rPr>
              <a:t>dgn</a:t>
            </a:r>
            <a:r>
              <a:rPr lang="en-US" sz="3600" b="1" dirty="0">
                <a:solidFill>
                  <a:schemeClr val="tx1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 Narrow" pitchFamily="34" charset="0"/>
                <a:sym typeface="Wingdings" pitchFamily="2" charset="2"/>
              </a:rPr>
              <a:t>susunan</a:t>
            </a:r>
            <a:r>
              <a:rPr lang="en-US" sz="3600" b="1" dirty="0">
                <a:solidFill>
                  <a:schemeClr val="tx1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 Narrow" pitchFamily="34" charset="0"/>
                <a:sym typeface="Wingdings" pitchFamily="2" charset="2"/>
              </a:rPr>
              <a:t>majelis</a:t>
            </a:r>
            <a:r>
              <a:rPr lang="en-US" sz="3600" b="1" dirty="0">
                <a:solidFill>
                  <a:schemeClr val="tx1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 Narrow" pitchFamily="34" charset="0"/>
                <a:sym typeface="Wingdings" pitchFamily="2" charset="2"/>
              </a:rPr>
              <a:t>sekurang-kurangnya</a:t>
            </a:r>
            <a:r>
              <a:rPr lang="en-US" sz="3600" b="1" dirty="0">
                <a:solidFill>
                  <a:schemeClr val="tx1"/>
                </a:solidFill>
                <a:latin typeface="Arial Narrow" pitchFamily="34" charset="0"/>
                <a:sym typeface="Wingdings" pitchFamily="2" charset="2"/>
              </a:rPr>
              <a:t> 3 org hakim, </a:t>
            </a:r>
            <a:r>
              <a:rPr lang="en-US" sz="3600" b="1" dirty="0" err="1">
                <a:solidFill>
                  <a:schemeClr val="tx1"/>
                </a:solidFill>
                <a:latin typeface="Arial Narrow" pitchFamily="34" charset="0"/>
                <a:sym typeface="Wingdings" pitchFamily="2" charset="2"/>
              </a:rPr>
              <a:t>kec</a:t>
            </a:r>
            <a:r>
              <a:rPr lang="en-US" sz="3600" b="1" dirty="0">
                <a:solidFill>
                  <a:schemeClr val="tx1"/>
                </a:solidFill>
                <a:latin typeface="Arial Narrow" pitchFamily="34" charset="0"/>
                <a:sym typeface="Wingdings" pitchFamily="2" charset="2"/>
              </a:rPr>
              <a:t> UU </a:t>
            </a:r>
            <a:r>
              <a:rPr lang="en-US" sz="3600" b="1" dirty="0" err="1">
                <a:solidFill>
                  <a:schemeClr val="tx1"/>
                </a:solidFill>
                <a:latin typeface="Arial Narrow" pitchFamily="34" charset="0"/>
                <a:sym typeface="Wingdings" pitchFamily="2" charset="2"/>
              </a:rPr>
              <a:t>menentukan</a:t>
            </a:r>
            <a:r>
              <a:rPr lang="en-US" sz="3600" b="1" dirty="0">
                <a:solidFill>
                  <a:schemeClr val="tx1"/>
                </a:solidFill>
                <a:latin typeface="Arial Narrow" pitchFamily="34" charset="0"/>
                <a:sym typeface="Wingdings" pitchFamily="2" charset="2"/>
              </a:rPr>
              <a:t> lain.</a:t>
            </a:r>
            <a:endParaRPr lang="id-ID" sz="3600" b="1" dirty="0">
              <a:solidFill>
                <a:schemeClr val="tx1"/>
              </a:solidFill>
              <a:latin typeface="Arial Narrow" pitchFamily="34" charset="0"/>
              <a:sym typeface="Wingdings" pitchFamily="2" charset="2"/>
            </a:endParaRPr>
          </a:p>
        </p:txBody>
      </p:sp>
      <p:pic>
        <p:nvPicPr>
          <p:cNvPr id="3" name="irc_mi" descr="http://www.pa-lewoleba.net/files/majelis-hakim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10315" y="3500438"/>
            <a:ext cx="4357685" cy="3357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45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5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245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38282" y="285730"/>
            <a:ext cx="8572560" cy="317009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514350" indent="-514350">
              <a:buFont typeface="Calibri" pitchFamily="34" charset="0"/>
              <a:buAutoNum type="arabicPeriod" startAt="11"/>
            </a:pPr>
            <a:r>
              <a:rPr lang="en-US" sz="4000" b="1" dirty="0" err="1">
                <a:latin typeface="Arial Narrow" pitchFamily="34" charset="0"/>
                <a:sym typeface="Wingdings" pitchFamily="2" charset="2"/>
              </a:rPr>
              <a:t>Pemeriksaan</a:t>
            </a:r>
            <a:r>
              <a:rPr lang="en-US" sz="4000" b="1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sz="4000" b="1" dirty="0" err="1">
                <a:latin typeface="Arial Narrow" pitchFamily="34" charset="0"/>
                <a:sym typeface="Wingdings" pitchFamily="2" charset="2"/>
              </a:rPr>
              <a:t>dalam</a:t>
            </a:r>
            <a:r>
              <a:rPr lang="en-US" sz="4000" b="1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sz="4000" b="1" dirty="0" err="1">
                <a:latin typeface="Arial Narrow" pitchFamily="34" charset="0"/>
                <a:sym typeface="Wingdings" pitchFamily="2" charset="2"/>
              </a:rPr>
              <a:t>Dua</a:t>
            </a:r>
            <a:r>
              <a:rPr lang="en-US" sz="4000" b="1" dirty="0">
                <a:latin typeface="Arial Narrow" pitchFamily="34" charset="0"/>
                <a:sym typeface="Wingdings" pitchFamily="2" charset="2"/>
              </a:rPr>
              <a:t> Tingkat .</a:t>
            </a:r>
            <a:r>
              <a:rPr lang="en-US" sz="4000" b="1" dirty="0" err="1">
                <a:latin typeface="Arial Narrow" pitchFamily="34" charset="0"/>
                <a:sym typeface="Wingdings" pitchFamily="2" charset="2"/>
              </a:rPr>
              <a:t>Tk</a:t>
            </a:r>
            <a:r>
              <a:rPr lang="en-US" sz="4000" b="1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sz="4000" b="1" dirty="0" err="1">
                <a:latin typeface="Arial Narrow" pitchFamily="34" charset="0"/>
                <a:sym typeface="Wingdings" pitchFamily="2" charset="2"/>
              </a:rPr>
              <a:t>pertama</a:t>
            </a:r>
            <a:r>
              <a:rPr lang="en-US" sz="4000" b="1" dirty="0">
                <a:latin typeface="Arial Narrow" pitchFamily="34" charset="0"/>
                <a:sym typeface="Wingdings" pitchFamily="2" charset="2"/>
              </a:rPr>
              <a:t>  </a:t>
            </a:r>
            <a:r>
              <a:rPr lang="en-US" sz="4000" b="1" i="1" dirty="0">
                <a:latin typeface="Arial Narrow" pitchFamily="34" charset="0"/>
                <a:sym typeface="Wingdings" pitchFamily="2" charset="2"/>
              </a:rPr>
              <a:t>Original </a:t>
            </a:r>
            <a:r>
              <a:rPr lang="en-US" sz="4000" b="1" i="1" dirty="0" err="1">
                <a:latin typeface="Arial Narrow" pitchFamily="34" charset="0"/>
                <a:sym typeface="Wingdings" pitchFamily="2" charset="2"/>
              </a:rPr>
              <a:t>Yurisdiction</a:t>
            </a:r>
            <a:r>
              <a:rPr lang="en-US" sz="4000" b="1" dirty="0">
                <a:latin typeface="Arial Narrow" pitchFamily="34" charset="0"/>
                <a:sym typeface="Wingdings" pitchFamily="2" charset="2"/>
              </a:rPr>
              <a:t>. </a:t>
            </a:r>
            <a:r>
              <a:rPr lang="en-US" sz="4000" b="1" dirty="0" err="1">
                <a:latin typeface="Arial Narrow" pitchFamily="34" charset="0"/>
                <a:sym typeface="Wingdings" pitchFamily="2" charset="2"/>
              </a:rPr>
              <a:t>Tk</a:t>
            </a:r>
            <a:r>
              <a:rPr lang="en-US" sz="4000" b="1" dirty="0">
                <a:latin typeface="Arial Narrow" pitchFamily="34" charset="0"/>
                <a:sym typeface="Wingdings" pitchFamily="2" charset="2"/>
              </a:rPr>
              <a:t> Banding </a:t>
            </a:r>
            <a:r>
              <a:rPr lang="en-US" sz="4000" b="1" i="1" dirty="0" err="1">
                <a:latin typeface="Arial Narrow" pitchFamily="34" charset="0"/>
                <a:sym typeface="Wingdings" pitchFamily="2" charset="2"/>
              </a:rPr>
              <a:t>Apellate</a:t>
            </a:r>
            <a:r>
              <a:rPr lang="en-US" sz="4000" b="1" i="1" dirty="0">
                <a:latin typeface="Arial Narrow" pitchFamily="34" charset="0"/>
                <a:sym typeface="Wingdings" pitchFamily="2" charset="2"/>
              </a:rPr>
              <a:t> Jurisdiction ) </a:t>
            </a:r>
            <a:r>
              <a:rPr lang="en-US" sz="4000" b="1" i="1" dirty="0" err="1">
                <a:latin typeface="Arial Narrow" pitchFamily="34" charset="0"/>
                <a:sym typeface="Wingdings" pitchFamily="2" charset="2"/>
              </a:rPr>
              <a:t>Judex</a:t>
            </a:r>
            <a:r>
              <a:rPr lang="en-US" sz="4000" b="1" i="1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sz="4000" b="1" i="1" dirty="0" err="1">
                <a:latin typeface="Arial Narrow" pitchFamily="34" charset="0"/>
                <a:sym typeface="Wingdings" pitchFamily="2" charset="2"/>
              </a:rPr>
              <a:t>Fakctie</a:t>
            </a:r>
            <a:r>
              <a:rPr lang="en-US" sz="4000" b="1" i="1" dirty="0">
                <a:latin typeface="Arial Narrow" pitchFamily="34" charset="0"/>
                <a:sym typeface="Wingdings" pitchFamily="2" charset="2"/>
              </a:rPr>
              <a:t>.- </a:t>
            </a:r>
            <a:r>
              <a:rPr lang="en-US" sz="4000" b="1" i="1" dirty="0" err="1">
                <a:latin typeface="Arial Narrow" pitchFamily="34" charset="0"/>
                <a:sym typeface="Wingdings" pitchFamily="2" charset="2"/>
              </a:rPr>
              <a:t>Mahkamah</a:t>
            </a:r>
            <a:r>
              <a:rPr lang="en-US" sz="4000" b="1" i="1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sz="4000" b="1" i="1" dirty="0" err="1">
                <a:latin typeface="Arial Narrow" pitchFamily="34" charset="0"/>
                <a:sym typeface="Wingdings" pitchFamily="2" charset="2"/>
              </a:rPr>
              <a:t>Agung</a:t>
            </a:r>
            <a:r>
              <a:rPr lang="en-US" sz="4000" b="1" i="1" dirty="0">
                <a:latin typeface="Arial Narrow" pitchFamily="34" charset="0"/>
                <a:sym typeface="Wingdings" pitchFamily="2" charset="2"/>
              </a:rPr>
              <a:t>  </a:t>
            </a:r>
            <a:r>
              <a:rPr lang="en-US" sz="4000" b="1" i="1" dirty="0" err="1">
                <a:latin typeface="Arial Narrow" pitchFamily="34" charset="0"/>
                <a:sym typeface="Wingdings" pitchFamily="2" charset="2"/>
              </a:rPr>
              <a:t>judex</a:t>
            </a:r>
            <a:r>
              <a:rPr lang="en-US" sz="4000" b="1" i="1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sz="4000" b="1" i="1" dirty="0" err="1">
                <a:latin typeface="Arial Narrow" pitchFamily="34" charset="0"/>
                <a:sym typeface="Wingdings" pitchFamily="2" charset="2"/>
              </a:rPr>
              <a:t>Iuris</a:t>
            </a:r>
            <a:r>
              <a:rPr lang="en-US" sz="4000" b="1" i="1" dirty="0">
                <a:latin typeface="Arial Narrow" pitchFamily="34" charset="0"/>
                <a:sym typeface="Wingdings" pitchFamily="2" charset="2"/>
              </a:rPr>
              <a:t>  :</a:t>
            </a:r>
          </a:p>
        </p:txBody>
      </p:sp>
      <p:pic>
        <p:nvPicPr>
          <p:cNvPr id="1026" name="Picture 2" descr="https://encrypted-tbn0.gstatic.com/images?q=tbn:ANd9GcQCH55d3RElyZynzLihXsI4BcTcCPyhx6zX6bQq90E5nJU2TuqyYXfEbls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1884" y="3857628"/>
            <a:ext cx="2732724" cy="25717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868346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en-US" sz="3200" b="1" dirty="0" err="1">
                <a:latin typeface="Arial Narrow" pitchFamily="34" charset="0"/>
              </a:rPr>
              <a:t>Perbedaan</a:t>
            </a:r>
            <a:r>
              <a:rPr lang="en-US" sz="3200" b="1" dirty="0">
                <a:latin typeface="Arial Narrow" pitchFamily="34" charset="0"/>
              </a:rPr>
              <a:t> </a:t>
            </a:r>
            <a:r>
              <a:rPr lang="en-US" sz="3200" b="1" dirty="0" err="1">
                <a:latin typeface="Arial Narrow" pitchFamily="34" charset="0"/>
              </a:rPr>
              <a:t>Hukum</a:t>
            </a:r>
            <a:r>
              <a:rPr lang="en-US" sz="3200" b="1" dirty="0">
                <a:latin typeface="Arial Narrow" pitchFamily="34" charset="0"/>
              </a:rPr>
              <a:t> </a:t>
            </a:r>
            <a:r>
              <a:rPr lang="en-US" sz="3200" b="1" dirty="0" err="1">
                <a:latin typeface="Arial Narrow" pitchFamily="34" charset="0"/>
              </a:rPr>
              <a:t>Acara</a:t>
            </a:r>
            <a:r>
              <a:rPr lang="en-US" sz="3200" b="1" dirty="0">
                <a:latin typeface="Arial Narrow" pitchFamily="34" charset="0"/>
              </a:rPr>
              <a:t> </a:t>
            </a:r>
            <a:r>
              <a:rPr lang="en-US" sz="3200" b="1" dirty="0" err="1">
                <a:latin typeface="Arial Narrow" pitchFamily="34" charset="0"/>
              </a:rPr>
              <a:t>Perdata</a:t>
            </a:r>
            <a:r>
              <a:rPr lang="en-US" sz="3200" b="1" dirty="0">
                <a:latin typeface="Arial Narrow" pitchFamily="34" charset="0"/>
              </a:rPr>
              <a:t> </a:t>
            </a:r>
            <a:r>
              <a:rPr lang="en-US" sz="3200" b="1" dirty="0" err="1">
                <a:latin typeface="Arial Narrow" pitchFamily="34" charset="0"/>
              </a:rPr>
              <a:t>dengan</a:t>
            </a:r>
            <a:r>
              <a:rPr lang="en-US" sz="3200" b="1" dirty="0">
                <a:latin typeface="Arial Narrow" pitchFamily="34" charset="0"/>
              </a:rPr>
              <a:t> </a:t>
            </a:r>
            <a:r>
              <a:rPr lang="en-US" sz="3200" b="1" dirty="0" err="1">
                <a:latin typeface="Arial Narrow" pitchFamily="34" charset="0"/>
              </a:rPr>
              <a:t>Hukum</a:t>
            </a:r>
            <a:r>
              <a:rPr lang="en-US" sz="3200" b="1" dirty="0">
                <a:latin typeface="Arial Narrow" pitchFamily="34" charset="0"/>
              </a:rPr>
              <a:t> </a:t>
            </a:r>
            <a:r>
              <a:rPr lang="en-US" sz="3200" b="1" dirty="0" err="1">
                <a:latin typeface="Arial Narrow" pitchFamily="34" charset="0"/>
              </a:rPr>
              <a:t>Acara</a:t>
            </a:r>
            <a:r>
              <a:rPr lang="en-US" sz="3200" b="1" dirty="0">
                <a:latin typeface="Arial Narrow" pitchFamily="34" charset="0"/>
              </a:rPr>
              <a:t> </a:t>
            </a:r>
            <a:r>
              <a:rPr lang="en-US" sz="3200" b="1" dirty="0" err="1">
                <a:latin typeface="Arial Narrow" pitchFamily="34" charset="0"/>
              </a:rPr>
              <a:t>Pidana</a:t>
            </a:r>
            <a:endParaRPr lang="en-US" sz="3200" b="1" dirty="0">
              <a:latin typeface="Arial Narrow" pitchFamily="34" charset="0"/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1524000" y="1285860"/>
            <a:ext cx="9144000" cy="5343540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marL="609600" indent="-609600">
              <a:lnSpc>
                <a:spcPct val="80000"/>
              </a:lnSpc>
              <a:buNone/>
            </a:pPr>
            <a:endParaRPr lang="id-ID" sz="1800" dirty="0"/>
          </a:p>
          <a:p>
            <a:pPr marL="609600" indent="-609600">
              <a:lnSpc>
                <a:spcPct val="80000"/>
              </a:lnSpc>
              <a:buFont typeface="Calibri" pitchFamily="34" charset="0"/>
              <a:buAutoNum type="arabicPeriod"/>
            </a:pPr>
            <a:r>
              <a:rPr lang="en-US" dirty="0" err="1">
                <a:solidFill>
                  <a:schemeClr val="bg1"/>
                </a:solidFill>
                <a:latin typeface="Arial Narrow" pitchFamily="34" charset="0"/>
              </a:rPr>
              <a:t>Dasar</a:t>
            </a:r>
            <a:r>
              <a:rPr lang="en-US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Narrow" pitchFamily="34" charset="0"/>
              </a:rPr>
              <a:t>timbulnya</a:t>
            </a:r>
            <a:r>
              <a:rPr lang="en-US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Narrow" pitchFamily="34" charset="0"/>
              </a:rPr>
              <a:t>Perkara</a:t>
            </a:r>
            <a:r>
              <a:rPr lang="en-US" dirty="0">
                <a:solidFill>
                  <a:schemeClr val="bg1"/>
                </a:solidFill>
                <a:latin typeface="Arial Narrow" pitchFamily="34" charset="0"/>
              </a:rPr>
              <a:t> </a:t>
            </a:r>
          </a:p>
          <a:p>
            <a:pPr marL="609600" indent="-609600">
              <a:lnSpc>
                <a:spcPct val="80000"/>
              </a:lnSpc>
              <a:buNone/>
            </a:pPr>
            <a:r>
              <a:rPr lang="en-US" dirty="0">
                <a:solidFill>
                  <a:schemeClr val="bg1"/>
                </a:solidFill>
                <a:latin typeface="Arial Narrow" pitchFamily="34" charset="0"/>
              </a:rPr>
              <a:t>      </a:t>
            </a:r>
            <a:r>
              <a:rPr lang="id-ID" dirty="0">
                <a:solidFill>
                  <a:schemeClr val="bg1"/>
                </a:solidFill>
                <a:latin typeface="Arial Narrow" pitchFamily="34" charset="0"/>
              </a:rPr>
              <a:t>  </a:t>
            </a:r>
            <a:r>
              <a:rPr lang="en-US" dirty="0" err="1">
                <a:solidFill>
                  <a:schemeClr val="bg1"/>
                </a:solidFill>
                <a:latin typeface="Arial Narrow" pitchFamily="34" charset="0"/>
              </a:rPr>
              <a:t>Perdata</a:t>
            </a:r>
            <a:r>
              <a:rPr lang="en-US" dirty="0">
                <a:solidFill>
                  <a:schemeClr val="bg1"/>
                </a:solidFill>
                <a:latin typeface="Arial Narrow" pitchFamily="34" charset="0"/>
              </a:rPr>
              <a:t> :</a:t>
            </a:r>
            <a:r>
              <a:rPr lang="en-US" dirty="0" err="1">
                <a:solidFill>
                  <a:schemeClr val="bg1"/>
                </a:solidFill>
                <a:latin typeface="Arial Narrow" pitchFamily="34" charset="0"/>
              </a:rPr>
              <a:t>timbulnya</a:t>
            </a:r>
            <a:r>
              <a:rPr lang="en-US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Narrow" pitchFamily="34" charset="0"/>
              </a:rPr>
              <a:t>perkara</a:t>
            </a:r>
            <a:r>
              <a:rPr lang="en-US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Narrow" pitchFamily="34" charset="0"/>
              </a:rPr>
              <a:t>krn</a:t>
            </a:r>
            <a:r>
              <a:rPr lang="en-US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Narrow" pitchFamily="34" charset="0"/>
              </a:rPr>
              <a:t>terjadi</a:t>
            </a:r>
            <a:r>
              <a:rPr lang="en-US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Narrow" pitchFamily="34" charset="0"/>
              </a:rPr>
              <a:t>pelanggaran</a:t>
            </a:r>
            <a:r>
              <a:rPr lang="en-US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Narrow" pitchFamily="34" charset="0"/>
              </a:rPr>
              <a:t>hak</a:t>
            </a:r>
            <a:r>
              <a:rPr lang="en-US" dirty="0">
                <a:solidFill>
                  <a:schemeClr val="bg1"/>
                </a:solidFill>
                <a:latin typeface="Arial Narrow" pitchFamily="34" charset="0"/>
              </a:rPr>
              <a:t> yang </a:t>
            </a:r>
            <a:r>
              <a:rPr lang="en-US" dirty="0" err="1">
                <a:solidFill>
                  <a:schemeClr val="bg1"/>
                </a:solidFill>
                <a:latin typeface="Arial Narrow" pitchFamily="34" charset="0"/>
              </a:rPr>
              <a:t>diatur</a:t>
            </a:r>
            <a:r>
              <a:rPr lang="en-US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Narrow" pitchFamily="34" charset="0"/>
              </a:rPr>
              <a:t>dalam</a:t>
            </a:r>
            <a:r>
              <a:rPr lang="en-US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Narrow" pitchFamily="34" charset="0"/>
              </a:rPr>
              <a:t>hukum</a:t>
            </a:r>
            <a:r>
              <a:rPr lang="en-US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Narrow" pitchFamily="34" charset="0"/>
              </a:rPr>
              <a:t>perdata</a:t>
            </a:r>
            <a:r>
              <a:rPr lang="en-US" dirty="0">
                <a:solidFill>
                  <a:schemeClr val="bg1"/>
                </a:solidFill>
                <a:latin typeface="Arial Narrow" pitchFamily="34" charset="0"/>
              </a:rPr>
              <a:t>.</a:t>
            </a:r>
          </a:p>
          <a:p>
            <a:pPr marL="609600" indent="-609600">
              <a:lnSpc>
                <a:spcPct val="80000"/>
              </a:lnSpc>
              <a:buNone/>
            </a:pPr>
            <a:r>
              <a:rPr lang="en-US" dirty="0">
                <a:solidFill>
                  <a:schemeClr val="bg1"/>
                </a:solidFill>
                <a:latin typeface="Arial Narrow" pitchFamily="34" charset="0"/>
              </a:rPr>
              <a:t>     </a:t>
            </a:r>
            <a:r>
              <a:rPr lang="id-ID" dirty="0">
                <a:solidFill>
                  <a:schemeClr val="bg1"/>
                </a:solidFill>
                <a:latin typeface="Arial Narrow" pitchFamily="34" charset="0"/>
              </a:rPr>
              <a:t>   </a:t>
            </a:r>
            <a:r>
              <a:rPr lang="en-US" dirty="0" err="1">
                <a:solidFill>
                  <a:schemeClr val="bg1"/>
                </a:solidFill>
                <a:latin typeface="Arial Narrow" pitchFamily="34" charset="0"/>
              </a:rPr>
              <a:t>Pidana</a:t>
            </a:r>
            <a:r>
              <a:rPr lang="en-US" dirty="0">
                <a:solidFill>
                  <a:schemeClr val="bg1"/>
                </a:solidFill>
                <a:latin typeface="Arial Narrow" pitchFamily="34" charset="0"/>
              </a:rPr>
              <a:t> : </a:t>
            </a:r>
            <a:r>
              <a:rPr lang="en-US" dirty="0" err="1">
                <a:solidFill>
                  <a:schemeClr val="bg1"/>
                </a:solidFill>
                <a:latin typeface="Arial Narrow" pitchFamily="34" charset="0"/>
              </a:rPr>
              <a:t>timbulnya</a:t>
            </a:r>
            <a:r>
              <a:rPr lang="en-US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Narrow" pitchFamily="34" charset="0"/>
              </a:rPr>
              <a:t>perkara</a:t>
            </a:r>
            <a:r>
              <a:rPr lang="en-US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Narrow" pitchFamily="34" charset="0"/>
              </a:rPr>
              <a:t>krn</a:t>
            </a:r>
            <a:r>
              <a:rPr lang="en-US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Narrow" pitchFamily="34" charset="0"/>
              </a:rPr>
              <a:t>terjadi</a:t>
            </a:r>
            <a:r>
              <a:rPr lang="en-US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Narrow" pitchFamily="34" charset="0"/>
              </a:rPr>
              <a:t>pelanggaran</a:t>
            </a:r>
            <a:r>
              <a:rPr lang="en-US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Narrow" pitchFamily="34" charset="0"/>
              </a:rPr>
              <a:t>terhadap</a:t>
            </a:r>
            <a:r>
              <a:rPr lang="en-US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Narrow" pitchFamily="34" charset="0"/>
              </a:rPr>
              <a:t>perintah</a:t>
            </a:r>
            <a:r>
              <a:rPr lang="en-US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Narrow" pitchFamily="34" charset="0"/>
              </a:rPr>
              <a:t>atau</a:t>
            </a:r>
            <a:r>
              <a:rPr lang="en-US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Narrow" pitchFamily="34" charset="0"/>
              </a:rPr>
              <a:t>larangan</a:t>
            </a:r>
            <a:r>
              <a:rPr lang="en-US" dirty="0">
                <a:solidFill>
                  <a:schemeClr val="bg1"/>
                </a:solidFill>
                <a:latin typeface="Arial Narrow" pitchFamily="34" charset="0"/>
              </a:rPr>
              <a:t> yang </a:t>
            </a:r>
            <a:r>
              <a:rPr lang="en-US" dirty="0" err="1">
                <a:solidFill>
                  <a:schemeClr val="bg1"/>
                </a:solidFill>
                <a:latin typeface="Arial Narrow" pitchFamily="34" charset="0"/>
              </a:rPr>
              <a:t>diatur</a:t>
            </a:r>
            <a:r>
              <a:rPr lang="en-US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Narrow" pitchFamily="34" charset="0"/>
              </a:rPr>
              <a:t>dlm</a:t>
            </a:r>
            <a:r>
              <a:rPr lang="en-US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Narrow" pitchFamily="34" charset="0"/>
              </a:rPr>
              <a:t>hkm</a:t>
            </a:r>
            <a:r>
              <a:rPr lang="en-US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Narrow" pitchFamily="34" charset="0"/>
              </a:rPr>
              <a:t>pidana</a:t>
            </a:r>
            <a:endParaRPr lang="id-ID" dirty="0">
              <a:solidFill>
                <a:schemeClr val="bg1"/>
              </a:solidFill>
              <a:latin typeface="Arial Narrow" pitchFamily="34" charset="0"/>
            </a:endParaRPr>
          </a:p>
          <a:p>
            <a:pPr marL="609600" indent="-609600">
              <a:lnSpc>
                <a:spcPct val="80000"/>
              </a:lnSpc>
              <a:buNone/>
            </a:pPr>
            <a:endParaRPr lang="en-US" dirty="0">
              <a:solidFill>
                <a:schemeClr val="bg1"/>
              </a:solidFill>
              <a:latin typeface="Arial Narrow" pitchFamily="34" charset="0"/>
            </a:endParaRPr>
          </a:p>
          <a:p>
            <a:pPr marL="609600" indent="-609600">
              <a:lnSpc>
                <a:spcPct val="80000"/>
              </a:lnSpc>
              <a:buFontTx/>
              <a:buAutoNum type="arabicPeriod" startAt="2"/>
            </a:pPr>
            <a:r>
              <a:rPr lang="en-US" dirty="0" err="1">
                <a:solidFill>
                  <a:schemeClr val="bg1"/>
                </a:solidFill>
                <a:latin typeface="Arial Narrow" pitchFamily="34" charset="0"/>
              </a:rPr>
              <a:t>Inisiatif</a:t>
            </a:r>
            <a:r>
              <a:rPr lang="en-US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Narrow" pitchFamily="34" charset="0"/>
              </a:rPr>
              <a:t>berperkara</a:t>
            </a:r>
            <a:endParaRPr lang="en-US" dirty="0">
              <a:solidFill>
                <a:schemeClr val="bg1"/>
              </a:solidFill>
              <a:latin typeface="Arial Narrow" pitchFamily="34" charset="0"/>
            </a:endParaRPr>
          </a:p>
          <a:p>
            <a:pPr marL="609600" indent="-609600">
              <a:lnSpc>
                <a:spcPct val="80000"/>
              </a:lnSpc>
              <a:buNone/>
            </a:pPr>
            <a:r>
              <a:rPr lang="en-US" dirty="0">
                <a:solidFill>
                  <a:schemeClr val="bg1"/>
                </a:solidFill>
                <a:latin typeface="Arial Narrow" pitchFamily="34" charset="0"/>
              </a:rPr>
              <a:t>    </a:t>
            </a:r>
            <a:r>
              <a:rPr lang="id-ID" dirty="0">
                <a:solidFill>
                  <a:schemeClr val="bg1"/>
                </a:solidFill>
                <a:latin typeface="Arial Narrow" pitchFamily="34" charset="0"/>
              </a:rPr>
              <a:t>     </a:t>
            </a:r>
            <a:r>
              <a:rPr lang="en-US" dirty="0" err="1">
                <a:solidFill>
                  <a:schemeClr val="bg1"/>
                </a:solidFill>
                <a:latin typeface="Arial Narrow" pitchFamily="34" charset="0"/>
              </a:rPr>
              <a:t>Perdata</a:t>
            </a:r>
            <a:r>
              <a:rPr lang="en-US" dirty="0">
                <a:solidFill>
                  <a:schemeClr val="bg1"/>
                </a:solidFill>
                <a:latin typeface="Arial Narrow" pitchFamily="34" charset="0"/>
              </a:rPr>
              <a:t> : </a:t>
            </a:r>
            <a:r>
              <a:rPr lang="en-US" dirty="0" err="1">
                <a:solidFill>
                  <a:schemeClr val="bg1"/>
                </a:solidFill>
                <a:latin typeface="Arial Narrow" pitchFamily="34" charset="0"/>
              </a:rPr>
              <a:t>datang</a:t>
            </a:r>
            <a:r>
              <a:rPr lang="en-US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Narrow" pitchFamily="34" charset="0"/>
              </a:rPr>
              <a:t>dari</a:t>
            </a:r>
            <a:r>
              <a:rPr lang="en-US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Narrow" pitchFamily="34" charset="0"/>
              </a:rPr>
              <a:t>salah</a:t>
            </a:r>
            <a:r>
              <a:rPr lang="en-US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Narrow" pitchFamily="34" charset="0"/>
              </a:rPr>
              <a:t>satu</a:t>
            </a:r>
            <a:r>
              <a:rPr lang="en-US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Narrow" pitchFamily="34" charset="0"/>
              </a:rPr>
              <a:t>pihak</a:t>
            </a:r>
            <a:r>
              <a:rPr lang="en-US" dirty="0">
                <a:solidFill>
                  <a:schemeClr val="bg1"/>
                </a:solidFill>
                <a:latin typeface="Arial Narrow" pitchFamily="34" charset="0"/>
              </a:rPr>
              <a:t> yang </a:t>
            </a:r>
            <a:r>
              <a:rPr lang="en-US" dirty="0" err="1">
                <a:solidFill>
                  <a:schemeClr val="bg1"/>
                </a:solidFill>
                <a:latin typeface="Arial Narrow" pitchFamily="34" charset="0"/>
              </a:rPr>
              <a:t>merasa</a:t>
            </a:r>
            <a:r>
              <a:rPr lang="en-US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Narrow" pitchFamily="34" charset="0"/>
              </a:rPr>
              <a:t>dirugikan</a:t>
            </a:r>
            <a:endParaRPr lang="id-ID" dirty="0">
              <a:solidFill>
                <a:schemeClr val="bg1"/>
              </a:solidFill>
              <a:latin typeface="Arial Narrow" pitchFamily="34" charset="0"/>
            </a:endParaRPr>
          </a:p>
          <a:p>
            <a:pPr marL="609600" indent="-609600">
              <a:lnSpc>
                <a:spcPct val="80000"/>
              </a:lnSpc>
              <a:buNone/>
            </a:pPr>
            <a:r>
              <a:rPr lang="en-US" dirty="0">
                <a:solidFill>
                  <a:schemeClr val="bg1"/>
                </a:solidFill>
                <a:latin typeface="Arial Narrow" pitchFamily="34" charset="0"/>
              </a:rPr>
              <a:t>  </a:t>
            </a:r>
            <a:r>
              <a:rPr lang="id-ID" dirty="0">
                <a:solidFill>
                  <a:schemeClr val="bg1"/>
                </a:solidFill>
                <a:latin typeface="Arial Narrow" pitchFamily="34" charset="0"/>
              </a:rPr>
              <a:t>       </a:t>
            </a:r>
            <a:r>
              <a:rPr lang="en-US" dirty="0" err="1">
                <a:solidFill>
                  <a:schemeClr val="bg1"/>
                </a:solidFill>
                <a:latin typeface="Arial Narrow" pitchFamily="34" charset="0"/>
              </a:rPr>
              <a:t>Pidana</a:t>
            </a:r>
            <a:r>
              <a:rPr lang="en-US" dirty="0">
                <a:solidFill>
                  <a:schemeClr val="bg1"/>
                </a:solidFill>
                <a:latin typeface="Arial Narrow" pitchFamily="34" charset="0"/>
              </a:rPr>
              <a:t> : </a:t>
            </a:r>
            <a:r>
              <a:rPr lang="en-US" dirty="0" err="1">
                <a:solidFill>
                  <a:schemeClr val="bg1"/>
                </a:solidFill>
                <a:latin typeface="Arial Narrow" pitchFamily="34" charset="0"/>
              </a:rPr>
              <a:t>datang</a:t>
            </a:r>
            <a:r>
              <a:rPr lang="en-US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Narrow" pitchFamily="34" charset="0"/>
              </a:rPr>
              <a:t>dr</a:t>
            </a:r>
            <a:r>
              <a:rPr lang="en-US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Narrow" pitchFamily="34" charset="0"/>
              </a:rPr>
              <a:t>penguasa</a:t>
            </a:r>
            <a:r>
              <a:rPr lang="en-US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Narrow" pitchFamily="34" charset="0"/>
              </a:rPr>
              <a:t>negara</a:t>
            </a:r>
            <a:r>
              <a:rPr lang="en-US" dirty="0">
                <a:solidFill>
                  <a:schemeClr val="bg1"/>
                </a:solidFill>
                <a:latin typeface="Arial Narrow" pitchFamily="34" charset="0"/>
              </a:rPr>
              <a:t>/</a:t>
            </a:r>
            <a:r>
              <a:rPr lang="en-US" dirty="0" err="1">
                <a:solidFill>
                  <a:schemeClr val="bg1"/>
                </a:solidFill>
                <a:latin typeface="Arial Narrow" pitchFamily="34" charset="0"/>
              </a:rPr>
              <a:t>pemerintah</a:t>
            </a:r>
            <a:r>
              <a:rPr lang="en-US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Narrow" pitchFamily="34" charset="0"/>
              </a:rPr>
              <a:t>melalui</a:t>
            </a:r>
            <a:r>
              <a:rPr lang="en-US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Narrow" pitchFamily="34" charset="0"/>
              </a:rPr>
              <a:t>aparat</a:t>
            </a:r>
            <a:r>
              <a:rPr lang="en-US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id-ID" dirty="0">
                <a:solidFill>
                  <a:schemeClr val="bg1"/>
                </a:solidFill>
                <a:latin typeface="Arial Narrow" pitchFamily="34" charset="0"/>
              </a:rPr>
              <a:t>  </a:t>
            </a:r>
            <a:r>
              <a:rPr lang="en-US" dirty="0" err="1">
                <a:solidFill>
                  <a:schemeClr val="bg1"/>
                </a:solidFill>
                <a:latin typeface="Arial Narrow" pitchFamily="34" charset="0"/>
              </a:rPr>
              <a:t>penegak</a:t>
            </a:r>
            <a:r>
              <a:rPr lang="en-US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Narrow" pitchFamily="34" charset="0"/>
              </a:rPr>
              <a:t>hukum</a:t>
            </a:r>
            <a:r>
              <a:rPr lang="en-US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Narrow" pitchFamily="34" charset="0"/>
              </a:rPr>
              <a:t>seperti</a:t>
            </a:r>
            <a:r>
              <a:rPr lang="en-US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Narrow" pitchFamily="34" charset="0"/>
              </a:rPr>
              <a:t>polisi</a:t>
            </a:r>
            <a:r>
              <a:rPr lang="en-US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Narrow" pitchFamily="34" charset="0"/>
              </a:rPr>
              <a:t>dan</a:t>
            </a:r>
            <a:r>
              <a:rPr lang="en-US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Narrow" pitchFamily="34" charset="0"/>
              </a:rPr>
              <a:t>jak</a:t>
            </a:r>
            <a:r>
              <a:rPr lang="id-ID" dirty="0">
                <a:solidFill>
                  <a:schemeClr val="bg1"/>
                </a:solidFill>
                <a:latin typeface="Arial Narrow" pitchFamily="34" charset="0"/>
              </a:rPr>
              <a:t>sa</a:t>
            </a:r>
            <a:r>
              <a:rPr lang="en-US" dirty="0">
                <a:solidFill>
                  <a:schemeClr val="bg1"/>
                </a:solidFill>
                <a:latin typeface="Arial Narrow" pitchFamily="34" charset="0"/>
                <a:sym typeface="Wingdings" pitchFamily="2" charset="2"/>
              </a:rPr>
              <a:t></a:t>
            </a:r>
            <a:r>
              <a:rPr lang="en-US" dirty="0" err="1">
                <a:solidFill>
                  <a:schemeClr val="bg1"/>
                </a:solidFill>
                <a:latin typeface="Arial Narrow" pitchFamily="34" charset="0"/>
                <a:sym typeface="Wingdings" pitchFamily="2" charset="2"/>
              </a:rPr>
              <a:t>Kepentingan</a:t>
            </a:r>
            <a:r>
              <a:rPr lang="en-US" dirty="0">
                <a:solidFill>
                  <a:schemeClr val="bg1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Narrow" pitchFamily="34" charset="0"/>
                <a:sym typeface="Wingdings" pitchFamily="2" charset="2"/>
              </a:rPr>
              <a:t>Publik</a:t>
            </a:r>
            <a:r>
              <a:rPr lang="en-US" dirty="0">
                <a:solidFill>
                  <a:schemeClr val="bg1"/>
                </a:solidFill>
                <a:latin typeface="Arial Narrow" pitchFamily="34" charset="0"/>
                <a:sym typeface="Wingdings" pitchFamily="2" charset="2"/>
              </a:rPr>
              <a:t> /</a:t>
            </a:r>
            <a:r>
              <a:rPr lang="en-US" dirty="0" err="1">
                <a:solidFill>
                  <a:schemeClr val="bg1"/>
                </a:solidFill>
                <a:latin typeface="Arial Narrow" pitchFamily="34" charset="0"/>
                <a:sym typeface="Wingdings" pitchFamily="2" charset="2"/>
              </a:rPr>
              <a:t>Umum</a:t>
            </a:r>
            <a:r>
              <a:rPr lang="en-US" dirty="0">
                <a:solidFill>
                  <a:schemeClr val="bg1"/>
                </a:solidFill>
                <a:latin typeface="Arial Narrow" pitchFamily="34" charset="0"/>
                <a:sym typeface="Wingdings" pitchFamily="2" charset="2"/>
              </a:rPr>
              <a:t> ( </a:t>
            </a:r>
            <a:r>
              <a:rPr lang="en-US" dirty="0" err="1">
                <a:solidFill>
                  <a:schemeClr val="bg1"/>
                </a:solidFill>
                <a:latin typeface="Arial Narrow" pitchFamily="34" charset="0"/>
                <a:sym typeface="Wingdings" pitchFamily="2" charset="2"/>
              </a:rPr>
              <a:t>Nyawa</a:t>
            </a:r>
            <a:r>
              <a:rPr lang="en-US" dirty="0">
                <a:solidFill>
                  <a:schemeClr val="bg1"/>
                </a:solidFill>
                <a:latin typeface="Arial Narrow" pitchFamily="34" charset="0"/>
                <a:sym typeface="Wingdings" pitchFamily="2" charset="2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Arial Narrow" pitchFamily="34" charset="0"/>
                <a:sym typeface="Wingdings" pitchFamily="2" charset="2"/>
              </a:rPr>
              <a:t>harta</a:t>
            </a:r>
            <a:r>
              <a:rPr lang="en-US" dirty="0">
                <a:solidFill>
                  <a:schemeClr val="bg1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 Narrow" pitchFamily="34" charset="0"/>
                <a:sym typeface="Wingdings" pitchFamily="2" charset="2"/>
              </a:rPr>
              <a:t>benda</a:t>
            </a:r>
            <a:r>
              <a:rPr lang="en-US" dirty="0">
                <a:solidFill>
                  <a:schemeClr val="bg1"/>
                </a:solidFill>
                <a:latin typeface="Arial Narrow" pitchFamily="34" charset="0"/>
                <a:sym typeface="Wingdings" pitchFamily="2" charset="2"/>
              </a:rPr>
              <a:t> ,</a:t>
            </a:r>
            <a:r>
              <a:rPr lang="en-US" dirty="0" err="1">
                <a:solidFill>
                  <a:schemeClr val="bg1"/>
                </a:solidFill>
                <a:latin typeface="Arial Narrow" pitchFamily="34" charset="0"/>
                <a:sym typeface="Wingdings" pitchFamily="2" charset="2"/>
              </a:rPr>
              <a:t>Martabat</a:t>
            </a:r>
            <a:r>
              <a:rPr lang="en-US" dirty="0">
                <a:solidFill>
                  <a:schemeClr val="bg1"/>
                </a:solidFill>
                <a:latin typeface="Arial Narrow" pitchFamily="34" charset="0"/>
                <a:sym typeface="Wingdings" pitchFamily="2" charset="2"/>
              </a:rPr>
              <a:t> )</a:t>
            </a:r>
            <a:endParaRPr lang="en-US" dirty="0">
              <a:solidFill>
                <a:schemeClr val="bg1"/>
              </a:solidFill>
              <a:latin typeface="Arial Narrow" pitchFamily="34" charset="0"/>
            </a:endParaRPr>
          </a:p>
          <a:p>
            <a:pPr marL="609600" indent="-609600">
              <a:lnSpc>
                <a:spcPct val="80000"/>
              </a:lnSpc>
              <a:buNone/>
            </a:pP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" dur="100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3" dur="1" fill="hold"/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6" dur="1" fill="hold"/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7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9" dur="1" fill="hold"/>
                                        <p:tgtEl>
                                          <p:spTgt spid="276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0" y="228600"/>
            <a:ext cx="9144000" cy="6629400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id-ID" dirty="0">
                <a:solidFill>
                  <a:schemeClr val="bg1"/>
                </a:solidFill>
              </a:rPr>
              <a:t>3</a:t>
            </a:r>
            <a:r>
              <a:rPr lang="id-ID" b="1" dirty="0">
                <a:solidFill>
                  <a:schemeClr val="bg1"/>
                </a:solidFill>
                <a:latin typeface="Arial Narrow" pitchFamily="34" charset="0"/>
              </a:rPr>
              <a:t>. 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Istilah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yang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digunakan</a:t>
            </a:r>
            <a:endParaRPr lang="en-US" b="1" dirty="0">
              <a:solidFill>
                <a:schemeClr val="bg1"/>
              </a:solidFill>
              <a:latin typeface="Arial Narrow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   </a:t>
            </a:r>
            <a:r>
              <a:rPr lang="id-ID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Perdata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: yang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mengajukan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gugatan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  <a:sym typeface="Wingdings" pitchFamily="2" charset="2"/>
              </a:rPr>
              <a:t>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Penggugat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                  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pihak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lawannya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/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digugat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  <a:sym typeface="Wingdings" pitchFamily="2" charset="2"/>
              </a:rPr>
              <a:t>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Tergugat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   </a:t>
            </a:r>
            <a:r>
              <a:rPr lang="id-ID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Pidana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: yang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mengajukan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perkara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ke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pengadilan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  <a:sym typeface="Wingdings" pitchFamily="2" charset="2"/>
              </a:rPr>
              <a:t>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jaksa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/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penuntut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umum</a:t>
            </a:r>
            <a:endParaRPr lang="en-US" b="1" dirty="0">
              <a:solidFill>
                <a:schemeClr val="bg1"/>
              </a:solidFill>
              <a:latin typeface="Arial Narrow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   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pihak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yang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disangka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  <a:sym typeface="Wingdings" pitchFamily="2" charset="2"/>
              </a:rPr>
              <a:t>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tersangka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  <a:sym typeface="Wingdings" pitchFamily="2" charset="2"/>
              </a:rPr>
              <a:t>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terdakwa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  <a:sym typeface="Wingdings" pitchFamily="2" charset="2"/>
              </a:rPr>
              <a:t>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terpidana</a:t>
            </a:r>
            <a:endParaRPr lang="id-ID" b="1" dirty="0">
              <a:solidFill>
                <a:schemeClr val="bg1"/>
              </a:solidFill>
              <a:latin typeface="Arial Narrow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b="1" dirty="0">
              <a:solidFill>
                <a:schemeClr val="bg1"/>
              </a:solidFill>
              <a:latin typeface="Arial Narrow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4.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Tugas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hakim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dalam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pembuktian</a:t>
            </a:r>
            <a:endParaRPr lang="en-US" b="1" dirty="0">
              <a:solidFill>
                <a:schemeClr val="bg1"/>
              </a:solidFill>
              <a:latin typeface="Arial Narrow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  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Perdata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: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Tujuan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Pembuktian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adalah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mencari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kebenaran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formil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  <a:sym typeface="Wingdings" pitchFamily="2" charset="2"/>
              </a:rPr>
              <a:t>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mencari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kebenaran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sesungguhnya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yang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didasarkan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apa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yang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dikemukakan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oleh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para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pihak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dan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tidak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boleh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melebihi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dari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itu</a:t>
            </a:r>
            <a:r>
              <a:rPr lang="id-ID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id-ID" b="1" i="1" dirty="0">
                <a:solidFill>
                  <a:schemeClr val="bg1"/>
                </a:solidFill>
                <a:latin typeface="Arial Narrow" pitchFamily="34" charset="0"/>
              </a:rPr>
              <a:t>(preponderance of evidence)</a:t>
            </a:r>
            <a:endParaRPr lang="en-US" b="1" i="1" dirty="0">
              <a:solidFill>
                <a:schemeClr val="bg1"/>
              </a:solidFill>
              <a:latin typeface="Arial Narrow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  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Pidana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: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mencari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kebenaran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materiil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  <a:sym typeface="Wingdings" pitchFamily="2" charset="2"/>
              </a:rPr>
              <a:t>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tidak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terbatas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apa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saja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yang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telah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dilakukan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terdakwa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melainkan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lebih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dari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itu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.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Harus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diselidiki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sampai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latar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belakang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perbuatan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terdakwa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. Hakim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mencari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kebenaran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materiil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secara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mutlak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dan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 Narrow" pitchFamily="34" charset="0"/>
              </a:rPr>
              <a:t>tuntas</a:t>
            </a:r>
            <a:r>
              <a:rPr lang="id-ID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id-ID" b="1" i="1" dirty="0">
                <a:solidFill>
                  <a:schemeClr val="bg1"/>
                </a:solidFill>
                <a:latin typeface="Arial Narrow" pitchFamily="34" charset="0"/>
              </a:rPr>
              <a:t>(beyond reasonable doubt)</a:t>
            </a:r>
            <a:endParaRPr lang="en-US" b="1" i="1" dirty="0">
              <a:solidFill>
                <a:schemeClr val="bg1"/>
              </a:solidFill>
              <a:latin typeface="Arial Narrow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GB" sz="2000" dirty="0"/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0" y="152400"/>
            <a:ext cx="9144000" cy="6705600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000" b="1" dirty="0">
                <a:solidFill>
                  <a:schemeClr val="tx1"/>
                </a:solidFill>
              </a:rPr>
              <a:t>5</a:t>
            </a:r>
            <a:r>
              <a:rPr lang="en-US" b="1" dirty="0">
                <a:solidFill>
                  <a:schemeClr val="tx1"/>
                </a:solidFill>
              </a:rPr>
              <a:t>.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</a:rPr>
              <a:t>Perdamaian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    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</a:rPr>
              <a:t>Perdata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 : 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</a:rPr>
              <a:t>dikenal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</a:rPr>
              <a:t>adanya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</a:rPr>
              <a:t>perdamaian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 ( Ps 130 HIR/154 RBG 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  <a:sym typeface="Wingdings" pitchFamily="2" charset="2"/>
              </a:rPr>
              <a:t>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  <a:sym typeface="Wingdings" pitchFamily="2" charset="2"/>
              </a:rPr>
              <a:t>Perma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  <a:sym typeface="Wingdings" pitchFamily="2" charset="2"/>
              </a:rPr>
              <a:t> 2/2003Perma 1/2008 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  <a:sym typeface="Wingdings" pitchFamily="2" charset="2"/>
              </a:rPr>
              <a:t>ttg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  <a:sym typeface="Wingdings" pitchFamily="2" charset="2"/>
              </a:rPr>
              <a:t>Mediasi</a:t>
            </a:r>
            <a:endParaRPr lang="en-US" b="1" dirty="0">
              <a:solidFill>
                <a:schemeClr val="tx1"/>
              </a:solidFill>
              <a:latin typeface="Arial Narrow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    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</a:rPr>
              <a:t>Pidana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  : 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</a:rPr>
              <a:t>tidak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</a:rPr>
              <a:t>dikenal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</a:rPr>
              <a:t>perdamaian</a:t>
            </a:r>
            <a:endParaRPr lang="en-US" b="1" dirty="0">
              <a:solidFill>
                <a:schemeClr val="tx1"/>
              </a:solidFill>
              <a:latin typeface="Arial Narrow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6. 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</a:rPr>
              <a:t>Alat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</a:rPr>
              <a:t>bukti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</a:rPr>
              <a:t>Sumpah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</a:rPr>
              <a:t>decissoire</a:t>
            </a:r>
            <a:endParaRPr lang="en-US" b="1" dirty="0">
              <a:solidFill>
                <a:schemeClr val="tx1"/>
              </a:solidFill>
              <a:latin typeface="Arial Narrow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    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</a:rPr>
              <a:t>Perdata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 : 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</a:rPr>
              <a:t>ada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</a:rPr>
              <a:t>sumpah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</a:rPr>
              <a:t>decissoire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</a:rPr>
              <a:t>yaitu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</a:rPr>
              <a:t>sumpah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 yang 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</a:rPr>
              <a:t>dimintakan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</a:rPr>
              <a:t>oleh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</a:rPr>
              <a:t>satu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</a:rPr>
              <a:t>pihak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</a:rPr>
              <a:t>kepada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</a:rPr>
              <a:t>pihak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</a:rPr>
              <a:t>lawannya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</a:rPr>
              <a:t>tentang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</a:rPr>
              <a:t>kebenaran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</a:rPr>
              <a:t>suatu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</a:rPr>
              <a:t>peristiwa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   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</a:rPr>
              <a:t>Pidana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 : 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</a:rPr>
              <a:t>tidak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</a:rPr>
              <a:t>dikenal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</a:rPr>
              <a:t>sumpah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</a:rPr>
              <a:t>decissoire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7. 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</a:rPr>
              <a:t>Hukuman</a:t>
            </a:r>
            <a:endParaRPr lang="en-US" b="1" dirty="0">
              <a:solidFill>
                <a:schemeClr val="tx1"/>
              </a:solidFill>
              <a:latin typeface="Arial Narrow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     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</a:rPr>
              <a:t>Perdata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 : 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</a:rPr>
              <a:t>kewajiban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</a:rPr>
              <a:t>untuk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</a:rPr>
              <a:t>memenuhi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</a:rPr>
              <a:t>prestasi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  <a:sym typeface="Wingdings" pitchFamily="2" charset="2"/>
              </a:rPr>
              <a:t>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 (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</a:rPr>
              <a:t>menyerahkan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</a:rPr>
              <a:t>benda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 ,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</a:rPr>
              <a:t>mengosongkan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, 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</a:rPr>
              <a:t>melakukan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</a:rPr>
              <a:t>perbuatan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</a:rPr>
              <a:t>tertentu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, 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</a:rPr>
              <a:t>menghentikan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</a:rPr>
              <a:t>suatu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</a:rPr>
              <a:t>perbuatan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, 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</a:rPr>
              <a:t>pembayaran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</a:rPr>
              <a:t>sejumlah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</a:rPr>
              <a:t>uang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   )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  <a:sym typeface="Wingdings" pitchFamily="2" charset="2"/>
              </a:rPr>
              <a:t> 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  <a:sym typeface="Wingdings" pitchFamily="2" charset="2"/>
              </a:rPr>
              <a:t>Restitue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  <a:sym typeface="Wingdings" pitchFamily="2" charset="2"/>
              </a:rPr>
              <a:t> In 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  <a:sym typeface="Wingdings" pitchFamily="2" charset="2"/>
              </a:rPr>
              <a:t>Integrum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  <a:sym typeface="Wingdings" pitchFamily="2" charset="2"/>
              </a:rPr>
              <a:t> (RII ).</a:t>
            </a:r>
            <a:endParaRPr lang="en-US" b="1" dirty="0">
              <a:solidFill>
                <a:schemeClr val="tx1"/>
              </a:solidFill>
              <a:latin typeface="Arial Narrow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     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</a:rPr>
              <a:t>Pidana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 : 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</a:rPr>
              <a:t>hukuman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</a:rPr>
              <a:t>badan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 (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</a:rPr>
              <a:t>Mati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, 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</a:rPr>
              <a:t>penjara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 , 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</a:rPr>
              <a:t>kurungan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, 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</a:rPr>
              <a:t>denda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</a:rPr>
              <a:t>dan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</a:rPr>
              <a:t>Pencabutan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Narrow" pitchFamily="34" charset="0"/>
              </a:rPr>
              <a:t>hak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. 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rc_mi" descr="http://2.bp.blogspot.com/_1G55FhHyE5Q/TBcBC4ZZ7cI/AAAAAAAAAm0/5PcsU1t5nLQ/s1600/SKEMASINGKATSIDANGPERDATA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7524760" y="4572008"/>
            <a:ext cx="235745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id-ID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rc_mi" descr="http://pn-sumber.go.id/manjing/editor/gambar/Image/y3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800</Words>
  <Application>Microsoft Office PowerPoint</Application>
  <PresentationFormat>Widescreen</PresentationFormat>
  <Paragraphs>63</Paragraphs>
  <Slides>15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Arial Narrow</vt:lpstr>
      <vt:lpstr>Calibri</vt:lpstr>
      <vt:lpstr>Calibri Light</vt:lpstr>
      <vt:lpstr>Office Theme</vt:lpstr>
      <vt:lpstr>ASAS Hukum Acara Perdata</vt:lpstr>
      <vt:lpstr>PowerPoint Presentation</vt:lpstr>
      <vt:lpstr>PowerPoint Presentation</vt:lpstr>
      <vt:lpstr>PowerPoint Presentation</vt:lpstr>
      <vt:lpstr>Perbedaan Hukum Acara Perdata dengan Hukum Acara Pidana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ASAS Hukum Acara Perdata</dc:title>
  <dc:creator>ASUS</dc:creator>
  <cp:lastModifiedBy>ASUS</cp:lastModifiedBy>
  <cp:revision>1</cp:revision>
  <dcterms:created xsi:type="dcterms:W3CDTF">2020-11-14T15:40:52Z</dcterms:created>
  <dcterms:modified xsi:type="dcterms:W3CDTF">2020-11-14T15:41:50Z</dcterms:modified>
</cp:coreProperties>
</file>