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diagrams/layout1.xml" ContentType="application/vnd.openxmlformats-officedocument.drawingml.diagram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diagrams/quickStyle1.xml" ContentType="application/vnd.openxmlformats-officedocument.drawingml.diagramStyle+xml"/>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Default Extension="gif" ContentType="image/gif"/>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wmf" ContentType="image/x-wmf"/>
  <Override PartName="/ppt/tags/tag2.xml" ContentType="application/vnd.openxmlformats-officedocument.presentationml.tags+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4"/>
  </p:notesMasterIdLst>
  <p:sldIdLst>
    <p:sldId id="256" r:id="rId2"/>
    <p:sldId id="345" r:id="rId3"/>
    <p:sldId id="346" r:id="rId4"/>
    <p:sldId id="347" r:id="rId5"/>
    <p:sldId id="292" r:id="rId6"/>
    <p:sldId id="337" r:id="rId7"/>
    <p:sldId id="338" r:id="rId8"/>
    <p:sldId id="350" r:id="rId9"/>
    <p:sldId id="351" r:id="rId10"/>
    <p:sldId id="339" r:id="rId11"/>
    <p:sldId id="352" r:id="rId12"/>
    <p:sldId id="353" r:id="rId13"/>
    <p:sldId id="340" r:id="rId14"/>
    <p:sldId id="341" r:id="rId15"/>
    <p:sldId id="310" r:id="rId16"/>
    <p:sldId id="293" r:id="rId17"/>
    <p:sldId id="294" r:id="rId18"/>
    <p:sldId id="295" r:id="rId19"/>
    <p:sldId id="296" r:id="rId20"/>
    <p:sldId id="297" r:id="rId21"/>
    <p:sldId id="301" r:id="rId22"/>
    <p:sldId id="311" r:id="rId23"/>
    <p:sldId id="312" r:id="rId24"/>
    <p:sldId id="313" r:id="rId25"/>
    <p:sldId id="298" r:id="rId26"/>
    <p:sldId id="299" r:id="rId27"/>
    <p:sldId id="300" r:id="rId28"/>
    <p:sldId id="263" r:id="rId29"/>
    <p:sldId id="288" r:id="rId30"/>
    <p:sldId id="333" r:id="rId31"/>
    <p:sldId id="334" r:id="rId32"/>
    <p:sldId id="335" r:id="rId33"/>
    <p:sldId id="344" r:id="rId34"/>
    <p:sldId id="336" r:id="rId35"/>
    <p:sldId id="289" r:id="rId36"/>
    <p:sldId id="322" r:id="rId37"/>
    <p:sldId id="323" r:id="rId38"/>
    <p:sldId id="290" r:id="rId39"/>
    <p:sldId id="342" r:id="rId40"/>
    <p:sldId id="291" r:id="rId41"/>
    <p:sldId id="309" r:id="rId42"/>
    <p:sldId id="314" r:id="rId43"/>
    <p:sldId id="315" r:id="rId44"/>
    <p:sldId id="317" r:id="rId45"/>
    <p:sldId id="318" r:id="rId46"/>
    <p:sldId id="319" r:id="rId47"/>
    <p:sldId id="320" r:id="rId48"/>
    <p:sldId id="321" r:id="rId49"/>
    <p:sldId id="304" r:id="rId50"/>
    <p:sldId id="305" r:id="rId51"/>
    <p:sldId id="306" r:id="rId52"/>
    <p:sldId id="307" r:id="rId53"/>
    <p:sldId id="308" r:id="rId54"/>
    <p:sldId id="349" r:id="rId55"/>
    <p:sldId id="348" r:id="rId56"/>
    <p:sldId id="258" r:id="rId57"/>
    <p:sldId id="259" r:id="rId58"/>
    <p:sldId id="264" r:id="rId59"/>
    <p:sldId id="266" r:id="rId60"/>
    <p:sldId id="267" r:id="rId61"/>
    <p:sldId id="265" r:id="rId62"/>
    <p:sldId id="261" r:id="rId63"/>
    <p:sldId id="274" r:id="rId64"/>
    <p:sldId id="332" r:id="rId65"/>
    <p:sldId id="275" r:id="rId66"/>
    <p:sldId id="325" r:id="rId67"/>
    <p:sldId id="326" r:id="rId68"/>
    <p:sldId id="328" r:id="rId69"/>
    <p:sldId id="329" r:id="rId70"/>
    <p:sldId id="330" r:id="rId71"/>
    <p:sldId id="331" r:id="rId72"/>
    <p:sldId id="343" r:id="rId73"/>
  </p:sldIdLst>
  <p:sldSz cx="9144000" cy="6858000" type="screen4x3"/>
  <p:notesSz cx="6858000" cy="9144000"/>
  <p:defaultTextStyle>
    <a:defPPr>
      <a:defRPr lang="en-US"/>
    </a:defPPr>
    <a:lvl1pPr algn="r" rtl="0" fontAlgn="base">
      <a:spcBef>
        <a:spcPct val="0"/>
      </a:spcBef>
      <a:spcAft>
        <a:spcPct val="0"/>
      </a:spcAft>
      <a:defRPr kern="1200">
        <a:solidFill>
          <a:schemeClr val="tx1"/>
        </a:solidFill>
        <a:latin typeface="Arial" charset="0"/>
        <a:ea typeface="+mn-ea"/>
        <a:cs typeface="+mn-cs"/>
      </a:defRPr>
    </a:lvl1pPr>
    <a:lvl2pPr marL="457200" algn="r" rtl="0" fontAlgn="base">
      <a:spcBef>
        <a:spcPct val="0"/>
      </a:spcBef>
      <a:spcAft>
        <a:spcPct val="0"/>
      </a:spcAft>
      <a:defRPr kern="1200">
        <a:solidFill>
          <a:schemeClr val="tx1"/>
        </a:solidFill>
        <a:latin typeface="Arial" charset="0"/>
        <a:ea typeface="+mn-ea"/>
        <a:cs typeface="+mn-cs"/>
      </a:defRPr>
    </a:lvl2pPr>
    <a:lvl3pPr marL="914400" algn="r" rtl="0" fontAlgn="base">
      <a:spcBef>
        <a:spcPct val="0"/>
      </a:spcBef>
      <a:spcAft>
        <a:spcPct val="0"/>
      </a:spcAft>
      <a:defRPr kern="1200">
        <a:solidFill>
          <a:schemeClr val="tx1"/>
        </a:solidFill>
        <a:latin typeface="Arial" charset="0"/>
        <a:ea typeface="+mn-ea"/>
        <a:cs typeface="+mn-cs"/>
      </a:defRPr>
    </a:lvl3pPr>
    <a:lvl4pPr marL="1371600" algn="r" rtl="0" fontAlgn="base">
      <a:spcBef>
        <a:spcPct val="0"/>
      </a:spcBef>
      <a:spcAft>
        <a:spcPct val="0"/>
      </a:spcAft>
      <a:defRPr kern="1200">
        <a:solidFill>
          <a:schemeClr val="tx1"/>
        </a:solidFill>
        <a:latin typeface="Arial" charset="0"/>
        <a:ea typeface="+mn-ea"/>
        <a:cs typeface="+mn-cs"/>
      </a:defRPr>
    </a:lvl4pPr>
    <a:lvl5pPr marL="1828800" algn="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snapVertSplitter="1" vertBarState="minimized" horzBarState="maximized">
    <p:restoredLeft sz="16000" autoAdjust="0"/>
    <p:restoredTop sz="94631" autoAdjust="0"/>
  </p:normalViewPr>
  <p:slideViewPr>
    <p:cSldViewPr>
      <p:cViewPr varScale="1">
        <p:scale>
          <a:sx n="74" d="100"/>
          <a:sy n="74" d="100"/>
        </p:scale>
        <p:origin x="-171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CB5F7B-28F7-47D9-BFE8-16743F09DCB3}" type="doc">
      <dgm:prSet loTypeId="urn:microsoft.com/office/officeart/2005/8/layout/hierarchy3" loCatId="list" qsTypeId="urn:microsoft.com/office/officeart/2005/8/quickstyle/simple1" qsCatId="simple" csTypeId="urn:microsoft.com/office/officeart/2005/8/colors/accent1_2" csCatId="accent1" phldr="0"/>
      <dgm:spPr/>
      <dgm:t>
        <a:bodyPr/>
        <a:lstStyle/>
        <a:p>
          <a:endParaRPr lang="en-US"/>
        </a:p>
      </dgm:t>
    </dgm:pt>
    <dgm:pt modelId="{4B97CFE7-9509-43DE-B563-5E72E5866CD8}">
      <dgm:prSet phldrT="[Text]" phldr="1"/>
      <dgm:spPr/>
      <dgm:t>
        <a:bodyPr/>
        <a:lstStyle/>
        <a:p>
          <a:endParaRPr lang="en-US" dirty="0"/>
        </a:p>
      </dgm:t>
    </dgm:pt>
    <dgm:pt modelId="{91364A2B-AF2E-4B39-BD53-0F0EBE266206}" type="parTrans" cxnId="{2A5B5BE5-3CD9-43AB-9EB1-69304C94CDE1}">
      <dgm:prSet/>
      <dgm:spPr/>
      <dgm:t>
        <a:bodyPr/>
        <a:lstStyle/>
        <a:p>
          <a:endParaRPr lang="en-US"/>
        </a:p>
      </dgm:t>
    </dgm:pt>
    <dgm:pt modelId="{0CE7ED02-CFB5-4192-A82F-2C688FCE39B8}" type="sibTrans" cxnId="{2A5B5BE5-3CD9-43AB-9EB1-69304C94CDE1}">
      <dgm:prSet/>
      <dgm:spPr/>
      <dgm:t>
        <a:bodyPr/>
        <a:lstStyle/>
        <a:p>
          <a:endParaRPr lang="en-US"/>
        </a:p>
      </dgm:t>
    </dgm:pt>
    <dgm:pt modelId="{177E989D-6678-469A-9939-FFEEC02BACBF}">
      <dgm:prSet phldrT="[Text]" phldr="1"/>
      <dgm:spPr/>
      <dgm:t>
        <a:bodyPr/>
        <a:lstStyle/>
        <a:p>
          <a:endParaRPr lang="en-US" dirty="0"/>
        </a:p>
      </dgm:t>
    </dgm:pt>
    <dgm:pt modelId="{009DA84B-8EE7-47A5-ABC8-9C62A483FCD6}" type="parTrans" cxnId="{5E89929B-26E9-4F53-8B5A-6674A206FDA7}">
      <dgm:prSet/>
      <dgm:spPr/>
      <dgm:t>
        <a:bodyPr/>
        <a:lstStyle/>
        <a:p>
          <a:endParaRPr lang="en-US"/>
        </a:p>
      </dgm:t>
    </dgm:pt>
    <dgm:pt modelId="{64F40ECF-6527-494B-97B2-0AB949DF24AD}" type="sibTrans" cxnId="{5E89929B-26E9-4F53-8B5A-6674A206FDA7}">
      <dgm:prSet/>
      <dgm:spPr/>
      <dgm:t>
        <a:bodyPr/>
        <a:lstStyle/>
        <a:p>
          <a:endParaRPr lang="en-US"/>
        </a:p>
      </dgm:t>
    </dgm:pt>
    <dgm:pt modelId="{862B28A9-B3F7-4E37-B5A5-93232ADBB249}">
      <dgm:prSet phldrT="[Text]" phldr="1"/>
      <dgm:spPr/>
      <dgm:t>
        <a:bodyPr/>
        <a:lstStyle/>
        <a:p>
          <a:endParaRPr lang="en-US" dirty="0"/>
        </a:p>
      </dgm:t>
    </dgm:pt>
    <dgm:pt modelId="{B21782D0-CBEA-4850-9555-D82567F115A2}" type="parTrans" cxnId="{4A5C1DC7-5012-4292-B898-D46E9ED0CD61}">
      <dgm:prSet/>
      <dgm:spPr/>
      <dgm:t>
        <a:bodyPr/>
        <a:lstStyle/>
        <a:p>
          <a:endParaRPr lang="en-US"/>
        </a:p>
      </dgm:t>
    </dgm:pt>
    <dgm:pt modelId="{EBAE9ECD-1DA1-4D51-837C-BA8829ED5394}" type="sibTrans" cxnId="{4A5C1DC7-5012-4292-B898-D46E9ED0CD61}">
      <dgm:prSet/>
      <dgm:spPr/>
      <dgm:t>
        <a:bodyPr/>
        <a:lstStyle/>
        <a:p>
          <a:endParaRPr lang="en-US"/>
        </a:p>
      </dgm:t>
    </dgm:pt>
    <dgm:pt modelId="{274798DD-07BE-4B1B-9033-3C173CE33C54}">
      <dgm:prSet phldrT="[Text]" phldr="1"/>
      <dgm:spPr/>
      <dgm:t>
        <a:bodyPr/>
        <a:lstStyle/>
        <a:p>
          <a:endParaRPr lang="en-US" dirty="0"/>
        </a:p>
      </dgm:t>
    </dgm:pt>
    <dgm:pt modelId="{B444CAC0-7170-4B08-8DA9-DB1933F80505}" type="parTrans" cxnId="{4974E437-CA63-4ABE-AD3B-71A25CF46136}">
      <dgm:prSet/>
      <dgm:spPr/>
      <dgm:t>
        <a:bodyPr/>
        <a:lstStyle/>
        <a:p>
          <a:endParaRPr lang="en-US"/>
        </a:p>
      </dgm:t>
    </dgm:pt>
    <dgm:pt modelId="{010294BA-CBE6-4DA7-85E4-E1639F1370BD}" type="sibTrans" cxnId="{4974E437-CA63-4ABE-AD3B-71A25CF46136}">
      <dgm:prSet/>
      <dgm:spPr/>
      <dgm:t>
        <a:bodyPr/>
        <a:lstStyle/>
        <a:p>
          <a:endParaRPr lang="en-US"/>
        </a:p>
      </dgm:t>
    </dgm:pt>
    <dgm:pt modelId="{6CF765D7-3BEB-46A3-8112-6E6E8CCBC7FF}">
      <dgm:prSet phldrT="[Text]" phldr="1"/>
      <dgm:spPr/>
      <dgm:t>
        <a:bodyPr/>
        <a:lstStyle/>
        <a:p>
          <a:endParaRPr lang="en-US" dirty="0"/>
        </a:p>
      </dgm:t>
    </dgm:pt>
    <dgm:pt modelId="{F095E0F6-35B9-4FF5-8251-B9AAB036B158}" type="parTrans" cxnId="{29E6B00F-EAB0-424F-83CE-3FBE65BBEB36}">
      <dgm:prSet/>
      <dgm:spPr/>
      <dgm:t>
        <a:bodyPr/>
        <a:lstStyle/>
        <a:p>
          <a:endParaRPr lang="en-US"/>
        </a:p>
      </dgm:t>
    </dgm:pt>
    <dgm:pt modelId="{3681B1C4-312A-4F86-8C54-55698A0E9240}" type="sibTrans" cxnId="{29E6B00F-EAB0-424F-83CE-3FBE65BBEB36}">
      <dgm:prSet/>
      <dgm:spPr/>
      <dgm:t>
        <a:bodyPr/>
        <a:lstStyle/>
        <a:p>
          <a:endParaRPr lang="en-US"/>
        </a:p>
      </dgm:t>
    </dgm:pt>
    <dgm:pt modelId="{F201F46E-84DD-446E-A82C-6A0F7C5275FE}">
      <dgm:prSet phldrT="[Text]" phldr="1"/>
      <dgm:spPr/>
      <dgm:t>
        <a:bodyPr/>
        <a:lstStyle/>
        <a:p>
          <a:endParaRPr lang="en-US" dirty="0"/>
        </a:p>
      </dgm:t>
    </dgm:pt>
    <dgm:pt modelId="{8492FA93-CB07-4B3C-9A5B-C39A67E306D1}" type="parTrans" cxnId="{9EA7FDFF-9EDC-4D64-9849-2B8CD5437179}">
      <dgm:prSet/>
      <dgm:spPr/>
      <dgm:t>
        <a:bodyPr/>
        <a:lstStyle/>
        <a:p>
          <a:endParaRPr lang="en-US"/>
        </a:p>
      </dgm:t>
    </dgm:pt>
    <dgm:pt modelId="{FAFD8E1A-FF83-4653-84E3-72177DD5F836}" type="sibTrans" cxnId="{9EA7FDFF-9EDC-4D64-9849-2B8CD5437179}">
      <dgm:prSet/>
      <dgm:spPr/>
      <dgm:t>
        <a:bodyPr/>
        <a:lstStyle/>
        <a:p>
          <a:endParaRPr lang="en-US"/>
        </a:p>
      </dgm:t>
    </dgm:pt>
    <dgm:pt modelId="{07EE7F81-1287-4844-A02A-519DD900DBED}" type="pres">
      <dgm:prSet presAssocID="{A6CB5F7B-28F7-47D9-BFE8-16743F09DCB3}" presName="diagram" presStyleCnt="0">
        <dgm:presLayoutVars>
          <dgm:chPref val="1"/>
          <dgm:dir/>
          <dgm:animOne val="branch"/>
          <dgm:animLvl val="lvl"/>
          <dgm:resizeHandles/>
        </dgm:presLayoutVars>
      </dgm:prSet>
      <dgm:spPr/>
      <dgm:t>
        <a:bodyPr/>
        <a:lstStyle/>
        <a:p>
          <a:endParaRPr lang="en-US"/>
        </a:p>
      </dgm:t>
    </dgm:pt>
    <dgm:pt modelId="{86271277-99A9-4106-B52C-8C3FE6212079}" type="pres">
      <dgm:prSet presAssocID="{4B97CFE7-9509-43DE-B563-5E72E5866CD8}" presName="root" presStyleCnt="0"/>
      <dgm:spPr/>
    </dgm:pt>
    <dgm:pt modelId="{D63424B7-552D-487C-9DCC-EC705EDB760D}" type="pres">
      <dgm:prSet presAssocID="{4B97CFE7-9509-43DE-B563-5E72E5866CD8}" presName="rootComposite" presStyleCnt="0"/>
      <dgm:spPr/>
    </dgm:pt>
    <dgm:pt modelId="{E8FE7650-A416-4902-AE6A-EDA5F4225AAB}" type="pres">
      <dgm:prSet presAssocID="{4B97CFE7-9509-43DE-B563-5E72E5866CD8}" presName="rootText" presStyleLbl="node1" presStyleIdx="0" presStyleCnt="2"/>
      <dgm:spPr/>
      <dgm:t>
        <a:bodyPr/>
        <a:lstStyle/>
        <a:p>
          <a:endParaRPr lang="en-US"/>
        </a:p>
      </dgm:t>
    </dgm:pt>
    <dgm:pt modelId="{9EE98174-B1D6-4CAB-86AF-73C5F2C86309}" type="pres">
      <dgm:prSet presAssocID="{4B97CFE7-9509-43DE-B563-5E72E5866CD8}" presName="rootConnector" presStyleLbl="node1" presStyleIdx="0" presStyleCnt="2"/>
      <dgm:spPr/>
      <dgm:t>
        <a:bodyPr/>
        <a:lstStyle/>
        <a:p>
          <a:endParaRPr lang="en-US"/>
        </a:p>
      </dgm:t>
    </dgm:pt>
    <dgm:pt modelId="{531698CF-A831-4A12-A894-01911BD790C5}" type="pres">
      <dgm:prSet presAssocID="{4B97CFE7-9509-43DE-B563-5E72E5866CD8}" presName="childShape" presStyleCnt="0"/>
      <dgm:spPr/>
    </dgm:pt>
    <dgm:pt modelId="{947C2530-611F-4A99-BFF3-B6D853C2BCAB}" type="pres">
      <dgm:prSet presAssocID="{009DA84B-8EE7-47A5-ABC8-9C62A483FCD6}" presName="Name13" presStyleLbl="parChTrans1D2" presStyleIdx="0" presStyleCnt="4"/>
      <dgm:spPr/>
      <dgm:t>
        <a:bodyPr/>
        <a:lstStyle/>
        <a:p>
          <a:endParaRPr lang="en-US"/>
        </a:p>
      </dgm:t>
    </dgm:pt>
    <dgm:pt modelId="{92354762-836D-4EE0-ABE9-EDCE2A6809A4}" type="pres">
      <dgm:prSet presAssocID="{177E989D-6678-469A-9939-FFEEC02BACBF}" presName="childText" presStyleLbl="bgAcc1" presStyleIdx="0" presStyleCnt="4">
        <dgm:presLayoutVars>
          <dgm:bulletEnabled val="1"/>
        </dgm:presLayoutVars>
      </dgm:prSet>
      <dgm:spPr/>
      <dgm:t>
        <a:bodyPr/>
        <a:lstStyle/>
        <a:p>
          <a:endParaRPr lang="en-US"/>
        </a:p>
      </dgm:t>
    </dgm:pt>
    <dgm:pt modelId="{F3FCD98F-88B6-4CE2-BFB0-B47D25A02A60}" type="pres">
      <dgm:prSet presAssocID="{B21782D0-CBEA-4850-9555-D82567F115A2}" presName="Name13" presStyleLbl="parChTrans1D2" presStyleIdx="1" presStyleCnt="4"/>
      <dgm:spPr/>
      <dgm:t>
        <a:bodyPr/>
        <a:lstStyle/>
        <a:p>
          <a:endParaRPr lang="en-US"/>
        </a:p>
      </dgm:t>
    </dgm:pt>
    <dgm:pt modelId="{49E326BF-3181-46F6-97F9-C2D069E6F6CA}" type="pres">
      <dgm:prSet presAssocID="{862B28A9-B3F7-4E37-B5A5-93232ADBB249}" presName="childText" presStyleLbl="bgAcc1" presStyleIdx="1" presStyleCnt="4">
        <dgm:presLayoutVars>
          <dgm:bulletEnabled val="1"/>
        </dgm:presLayoutVars>
      </dgm:prSet>
      <dgm:spPr/>
      <dgm:t>
        <a:bodyPr/>
        <a:lstStyle/>
        <a:p>
          <a:endParaRPr lang="en-US"/>
        </a:p>
      </dgm:t>
    </dgm:pt>
    <dgm:pt modelId="{45AF87C8-9C09-420B-B379-73BD508D2AF9}" type="pres">
      <dgm:prSet presAssocID="{274798DD-07BE-4B1B-9033-3C173CE33C54}" presName="root" presStyleCnt="0"/>
      <dgm:spPr/>
    </dgm:pt>
    <dgm:pt modelId="{32D21332-F4E2-48A6-A1F1-8D519019D1A7}" type="pres">
      <dgm:prSet presAssocID="{274798DD-07BE-4B1B-9033-3C173CE33C54}" presName="rootComposite" presStyleCnt="0"/>
      <dgm:spPr/>
    </dgm:pt>
    <dgm:pt modelId="{68CCFF3D-AC0B-4FA3-8F33-9FD986CAFFEA}" type="pres">
      <dgm:prSet presAssocID="{274798DD-07BE-4B1B-9033-3C173CE33C54}" presName="rootText" presStyleLbl="node1" presStyleIdx="1" presStyleCnt="2"/>
      <dgm:spPr/>
      <dgm:t>
        <a:bodyPr/>
        <a:lstStyle/>
        <a:p>
          <a:endParaRPr lang="en-US"/>
        </a:p>
      </dgm:t>
    </dgm:pt>
    <dgm:pt modelId="{7DB8318A-A1AA-4EE4-927D-7588EF284BAA}" type="pres">
      <dgm:prSet presAssocID="{274798DD-07BE-4B1B-9033-3C173CE33C54}" presName="rootConnector" presStyleLbl="node1" presStyleIdx="1" presStyleCnt="2"/>
      <dgm:spPr/>
      <dgm:t>
        <a:bodyPr/>
        <a:lstStyle/>
        <a:p>
          <a:endParaRPr lang="en-US"/>
        </a:p>
      </dgm:t>
    </dgm:pt>
    <dgm:pt modelId="{FFD2F206-7505-485B-BAB7-EE1D404DBB4E}" type="pres">
      <dgm:prSet presAssocID="{274798DD-07BE-4B1B-9033-3C173CE33C54}" presName="childShape" presStyleCnt="0"/>
      <dgm:spPr/>
    </dgm:pt>
    <dgm:pt modelId="{B4102AAA-C4ED-4BDC-AC7C-4696BC371131}" type="pres">
      <dgm:prSet presAssocID="{F095E0F6-35B9-4FF5-8251-B9AAB036B158}" presName="Name13" presStyleLbl="parChTrans1D2" presStyleIdx="2" presStyleCnt="4"/>
      <dgm:spPr/>
      <dgm:t>
        <a:bodyPr/>
        <a:lstStyle/>
        <a:p>
          <a:endParaRPr lang="en-US"/>
        </a:p>
      </dgm:t>
    </dgm:pt>
    <dgm:pt modelId="{FDB94C55-786F-43D3-94C5-C6372443C9CB}" type="pres">
      <dgm:prSet presAssocID="{6CF765D7-3BEB-46A3-8112-6E6E8CCBC7FF}" presName="childText" presStyleLbl="bgAcc1" presStyleIdx="2" presStyleCnt="4">
        <dgm:presLayoutVars>
          <dgm:bulletEnabled val="1"/>
        </dgm:presLayoutVars>
      </dgm:prSet>
      <dgm:spPr/>
      <dgm:t>
        <a:bodyPr/>
        <a:lstStyle/>
        <a:p>
          <a:endParaRPr lang="en-US"/>
        </a:p>
      </dgm:t>
    </dgm:pt>
    <dgm:pt modelId="{BF738914-671E-448F-80A9-6406969F263F}" type="pres">
      <dgm:prSet presAssocID="{8492FA93-CB07-4B3C-9A5B-C39A67E306D1}" presName="Name13" presStyleLbl="parChTrans1D2" presStyleIdx="3" presStyleCnt="4"/>
      <dgm:spPr/>
      <dgm:t>
        <a:bodyPr/>
        <a:lstStyle/>
        <a:p>
          <a:endParaRPr lang="en-US"/>
        </a:p>
      </dgm:t>
    </dgm:pt>
    <dgm:pt modelId="{F70BB21B-157F-49EA-B364-6ABAB389D4D8}" type="pres">
      <dgm:prSet presAssocID="{F201F46E-84DD-446E-A82C-6A0F7C5275FE}" presName="childText" presStyleLbl="bgAcc1" presStyleIdx="3" presStyleCnt="4">
        <dgm:presLayoutVars>
          <dgm:bulletEnabled val="1"/>
        </dgm:presLayoutVars>
      </dgm:prSet>
      <dgm:spPr/>
      <dgm:t>
        <a:bodyPr/>
        <a:lstStyle/>
        <a:p>
          <a:endParaRPr lang="en-US"/>
        </a:p>
      </dgm:t>
    </dgm:pt>
  </dgm:ptLst>
  <dgm:cxnLst>
    <dgm:cxn modelId="{7A2135CE-6579-4B2B-B6FD-BE79B453F345}" type="presOf" srcId="{177E989D-6678-469A-9939-FFEEC02BACBF}" destId="{92354762-836D-4EE0-ABE9-EDCE2A6809A4}" srcOrd="0" destOrd="0" presId="urn:microsoft.com/office/officeart/2005/8/layout/hierarchy3"/>
    <dgm:cxn modelId="{2A5B5BE5-3CD9-43AB-9EB1-69304C94CDE1}" srcId="{A6CB5F7B-28F7-47D9-BFE8-16743F09DCB3}" destId="{4B97CFE7-9509-43DE-B563-5E72E5866CD8}" srcOrd="0" destOrd="0" parTransId="{91364A2B-AF2E-4B39-BD53-0F0EBE266206}" sibTransId="{0CE7ED02-CFB5-4192-A82F-2C688FCE39B8}"/>
    <dgm:cxn modelId="{4D29479B-92AD-402C-8C26-76DA20DD9EC2}" type="presOf" srcId="{F201F46E-84DD-446E-A82C-6A0F7C5275FE}" destId="{F70BB21B-157F-49EA-B364-6ABAB389D4D8}" srcOrd="0" destOrd="0" presId="urn:microsoft.com/office/officeart/2005/8/layout/hierarchy3"/>
    <dgm:cxn modelId="{4A5C1DC7-5012-4292-B898-D46E9ED0CD61}" srcId="{4B97CFE7-9509-43DE-B563-5E72E5866CD8}" destId="{862B28A9-B3F7-4E37-B5A5-93232ADBB249}" srcOrd="1" destOrd="0" parTransId="{B21782D0-CBEA-4850-9555-D82567F115A2}" sibTransId="{EBAE9ECD-1DA1-4D51-837C-BA8829ED5394}"/>
    <dgm:cxn modelId="{5E89929B-26E9-4F53-8B5A-6674A206FDA7}" srcId="{4B97CFE7-9509-43DE-B563-5E72E5866CD8}" destId="{177E989D-6678-469A-9939-FFEEC02BACBF}" srcOrd="0" destOrd="0" parTransId="{009DA84B-8EE7-47A5-ABC8-9C62A483FCD6}" sibTransId="{64F40ECF-6527-494B-97B2-0AB949DF24AD}"/>
    <dgm:cxn modelId="{EDA5D90F-C819-430F-871F-86CA41FDC080}" type="presOf" srcId="{B21782D0-CBEA-4850-9555-D82567F115A2}" destId="{F3FCD98F-88B6-4CE2-BFB0-B47D25A02A60}" srcOrd="0" destOrd="0" presId="urn:microsoft.com/office/officeart/2005/8/layout/hierarchy3"/>
    <dgm:cxn modelId="{766246D1-1DBC-4F4A-993D-0823EB716E7A}" type="presOf" srcId="{6CF765D7-3BEB-46A3-8112-6E6E8CCBC7FF}" destId="{FDB94C55-786F-43D3-94C5-C6372443C9CB}" srcOrd="0" destOrd="0" presId="urn:microsoft.com/office/officeart/2005/8/layout/hierarchy3"/>
    <dgm:cxn modelId="{29E6B00F-EAB0-424F-83CE-3FBE65BBEB36}" srcId="{274798DD-07BE-4B1B-9033-3C173CE33C54}" destId="{6CF765D7-3BEB-46A3-8112-6E6E8CCBC7FF}" srcOrd="0" destOrd="0" parTransId="{F095E0F6-35B9-4FF5-8251-B9AAB036B158}" sibTransId="{3681B1C4-312A-4F86-8C54-55698A0E9240}"/>
    <dgm:cxn modelId="{4974E437-CA63-4ABE-AD3B-71A25CF46136}" srcId="{A6CB5F7B-28F7-47D9-BFE8-16743F09DCB3}" destId="{274798DD-07BE-4B1B-9033-3C173CE33C54}" srcOrd="1" destOrd="0" parTransId="{B444CAC0-7170-4B08-8DA9-DB1933F80505}" sibTransId="{010294BA-CBE6-4DA7-85E4-E1639F1370BD}"/>
    <dgm:cxn modelId="{FAD37C27-9DFC-41B1-9A0A-ADE9C51957B2}" type="presOf" srcId="{274798DD-07BE-4B1B-9033-3C173CE33C54}" destId="{7DB8318A-A1AA-4EE4-927D-7588EF284BAA}" srcOrd="1" destOrd="0" presId="urn:microsoft.com/office/officeart/2005/8/layout/hierarchy3"/>
    <dgm:cxn modelId="{26997A96-3190-4A18-8F90-2876346DE645}" type="presOf" srcId="{862B28A9-B3F7-4E37-B5A5-93232ADBB249}" destId="{49E326BF-3181-46F6-97F9-C2D069E6F6CA}" srcOrd="0" destOrd="0" presId="urn:microsoft.com/office/officeart/2005/8/layout/hierarchy3"/>
    <dgm:cxn modelId="{195CF309-AAEE-4D5B-8AC2-8ECDAFA53194}" type="presOf" srcId="{4B97CFE7-9509-43DE-B563-5E72E5866CD8}" destId="{9EE98174-B1D6-4CAB-86AF-73C5F2C86309}" srcOrd="1" destOrd="0" presId="urn:microsoft.com/office/officeart/2005/8/layout/hierarchy3"/>
    <dgm:cxn modelId="{ACAFC1BD-6AAF-4C6B-8CA0-4195C9881375}" type="presOf" srcId="{4B97CFE7-9509-43DE-B563-5E72E5866CD8}" destId="{E8FE7650-A416-4902-AE6A-EDA5F4225AAB}" srcOrd="0" destOrd="0" presId="urn:microsoft.com/office/officeart/2005/8/layout/hierarchy3"/>
    <dgm:cxn modelId="{C2BE3EB6-D8AE-41CB-B7F6-E0669945885A}" type="presOf" srcId="{A6CB5F7B-28F7-47D9-BFE8-16743F09DCB3}" destId="{07EE7F81-1287-4844-A02A-519DD900DBED}" srcOrd="0" destOrd="0" presId="urn:microsoft.com/office/officeart/2005/8/layout/hierarchy3"/>
    <dgm:cxn modelId="{8E1E94CD-654D-4355-AEDB-2AB3BF16FC6A}" type="presOf" srcId="{8492FA93-CB07-4B3C-9A5B-C39A67E306D1}" destId="{BF738914-671E-448F-80A9-6406969F263F}" srcOrd="0" destOrd="0" presId="urn:microsoft.com/office/officeart/2005/8/layout/hierarchy3"/>
    <dgm:cxn modelId="{DF72CFFE-5B2A-409D-BF1C-329E1CC3C27B}" type="presOf" srcId="{009DA84B-8EE7-47A5-ABC8-9C62A483FCD6}" destId="{947C2530-611F-4A99-BFF3-B6D853C2BCAB}" srcOrd="0" destOrd="0" presId="urn:microsoft.com/office/officeart/2005/8/layout/hierarchy3"/>
    <dgm:cxn modelId="{A4906950-F478-41D0-B239-5B9E99939DC4}" type="presOf" srcId="{274798DD-07BE-4B1B-9033-3C173CE33C54}" destId="{68CCFF3D-AC0B-4FA3-8F33-9FD986CAFFEA}" srcOrd="0" destOrd="0" presId="urn:microsoft.com/office/officeart/2005/8/layout/hierarchy3"/>
    <dgm:cxn modelId="{5345A5A2-81AC-4C36-9143-BA2FFB1C634F}" type="presOf" srcId="{F095E0F6-35B9-4FF5-8251-B9AAB036B158}" destId="{B4102AAA-C4ED-4BDC-AC7C-4696BC371131}" srcOrd="0" destOrd="0" presId="urn:microsoft.com/office/officeart/2005/8/layout/hierarchy3"/>
    <dgm:cxn modelId="{9EA7FDFF-9EDC-4D64-9849-2B8CD5437179}" srcId="{274798DD-07BE-4B1B-9033-3C173CE33C54}" destId="{F201F46E-84DD-446E-A82C-6A0F7C5275FE}" srcOrd="1" destOrd="0" parTransId="{8492FA93-CB07-4B3C-9A5B-C39A67E306D1}" sibTransId="{FAFD8E1A-FF83-4653-84E3-72177DD5F836}"/>
    <dgm:cxn modelId="{7B706D71-E3F8-4E10-BF41-DA8FE9AACF8F}" type="presParOf" srcId="{07EE7F81-1287-4844-A02A-519DD900DBED}" destId="{86271277-99A9-4106-B52C-8C3FE6212079}" srcOrd="0" destOrd="0" presId="urn:microsoft.com/office/officeart/2005/8/layout/hierarchy3"/>
    <dgm:cxn modelId="{F5617651-A670-4B0D-BDAF-6622E2381B0E}" type="presParOf" srcId="{86271277-99A9-4106-B52C-8C3FE6212079}" destId="{D63424B7-552D-487C-9DCC-EC705EDB760D}" srcOrd="0" destOrd="0" presId="urn:microsoft.com/office/officeart/2005/8/layout/hierarchy3"/>
    <dgm:cxn modelId="{62CCF9C7-043C-4396-B38B-98CDEDBB1477}" type="presParOf" srcId="{D63424B7-552D-487C-9DCC-EC705EDB760D}" destId="{E8FE7650-A416-4902-AE6A-EDA5F4225AAB}" srcOrd="0" destOrd="0" presId="urn:microsoft.com/office/officeart/2005/8/layout/hierarchy3"/>
    <dgm:cxn modelId="{5537BDAA-4674-4573-9F8F-44BD4A455508}" type="presParOf" srcId="{D63424B7-552D-487C-9DCC-EC705EDB760D}" destId="{9EE98174-B1D6-4CAB-86AF-73C5F2C86309}" srcOrd="1" destOrd="0" presId="urn:microsoft.com/office/officeart/2005/8/layout/hierarchy3"/>
    <dgm:cxn modelId="{654FE92E-31EA-4C19-9C18-1712A9ED436D}" type="presParOf" srcId="{86271277-99A9-4106-B52C-8C3FE6212079}" destId="{531698CF-A831-4A12-A894-01911BD790C5}" srcOrd="1" destOrd="0" presId="urn:microsoft.com/office/officeart/2005/8/layout/hierarchy3"/>
    <dgm:cxn modelId="{28743FB8-87E0-4C0E-9261-7B86BB25CB1F}" type="presParOf" srcId="{531698CF-A831-4A12-A894-01911BD790C5}" destId="{947C2530-611F-4A99-BFF3-B6D853C2BCAB}" srcOrd="0" destOrd="0" presId="urn:microsoft.com/office/officeart/2005/8/layout/hierarchy3"/>
    <dgm:cxn modelId="{4C059519-7D3F-43F6-9B57-B23B69EBD721}" type="presParOf" srcId="{531698CF-A831-4A12-A894-01911BD790C5}" destId="{92354762-836D-4EE0-ABE9-EDCE2A6809A4}" srcOrd="1" destOrd="0" presId="urn:microsoft.com/office/officeart/2005/8/layout/hierarchy3"/>
    <dgm:cxn modelId="{44680F06-DE9C-4763-8932-E448E4526A21}" type="presParOf" srcId="{531698CF-A831-4A12-A894-01911BD790C5}" destId="{F3FCD98F-88B6-4CE2-BFB0-B47D25A02A60}" srcOrd="2" destOrd="0" presId="urn:microsoft.com/office/officeart/2005/8/layout/hierarchy3"/>
    <dgm:cxn modelId="{AB9EB5A2-8B9F-4C8A-9FB0-3942315D97CF}" type="presParOf" srcId="{531698CF-A831-4A12-A894-01911BD790C5}" destId="{49E326BF-3181-46F6-97F9-C2D069E6F6CA}" srcOrd="3" destOrd="0" presId="urn:microsoft.com/office/officeart/2005/8/layout/hierarchy3"/>
    <dgm:cxn modelId="{7C0A2352-9EB8-441A-ABED-479F20F3F3CA}" type="presParOf" srcId="{07EE7F81-1287-4844-A02A-519DD900DBED}" destId="{45AF87C8-9C09-420B-B379-73BD508D2AF9}" srcOrd="1" destOrd="0" presId="urn:microsoft.com/office/officeart/2005/8/layout/hierarchy3"/>
    <dgm:cxn modelId="{4DE12C9D-ED56-49E8-A8A8-3D5EA682C2A3}" type="presParOf" srcId="{45AF87C8-9C09-420B-B379-73BD508D2AF9}" destId="{32D21332-F4E2-48A6-A1F1-8D519019D1A7}" srcOrd="0" destOrd="0" presId="urn:microsoft.com/office/officeart/2005/8/layout/hierarchy3"/>
    <dgm:cxn modelId="{F355D304-CD50-40FD-AA3B-6180332B93B1}" type="presParOf" srcId="{32D21332-F4E2-48A6-A1F1-8D519019D1A7}" destId="{68CCFF3D-AC0B-4FA3-8F33-9FD986CAFFEA}" srcOrd="0" destOrd="0" presId="urn:microsoft.com/office/officeart/2005/8/layout/hierarchy3"/>
    <dgm:cxn modelId="{590C7A0B-FCCF-4049-91B8-3BB97AF521F4}" type="presParOf" srcId="{32D21332-F4E2-48A6-A1F1-8D519019D1A7}" destId="{7DB8318A-A1AA-4EE4-927D-7588EF284BAA}" srcOrd="1" destOrd="0" presId="urn:microsoft.com/office/officeart/2005/8/layout/hierarchy3"/>
    <dgm:cxn modelId="{1EE78C2D-7988-4A83-AAFC-C7D22ADC5244}" type="presParOf" srcId="{45AF87C8-9C09-420B-B379-73BD508D2AF9}" destId="{FFD2F206-7505-485B-BAB7-EE1D404DBB4E}" srcOrd="1" destOrd="0" presId="urn:microsoft.com/office/officeart/2005/8/layout/hierarchy3"/>
    <dgm:cxn modelId="{11F2A1D1-C9AE-49AC-88DE-0F44DCC37C47}" type="presParOf" srcId="{FFD2F206-7505-485B-BAB7-EE1D404DBB4E}" destId="{B4102AAA-C4ED-4BDC-AC7C-4696BC371131}" srcOrd="0" destOrd="0" presId="urn:microsoft.com/office/officeart/2005/8/layout/hierarchy3"/>
    <dgm:cxn modelId="{6D83CBCE-E960-4252-A3E9-1BFEC1335B66}" type="presParOf" srcId="{FFD2F206-7505-485B-BAB7-EE1D404DBB4E}" destId="{FDB94C55-786F-43D3-94C5-C6372443C9CB}" srcOrd="1" destOrd="0" presId="urn:microsoft.com/office/officeart/2005/8/layout/hierarchy3"/>
    <dgm:cxn modelId="{8CE5F48D-E08D-4FCE-B422-FE0F414918DC}" type="presParOf" srcId="{FFD2F206-7505-485B-BAB7-EE1D404DBB4E}" destId="{BF738914-671E-448F-80A9-6406969F263F}" srcOrd="2" destOrd="0" presId="urn:microsoft.com/office/officeart/2005/8/layout/hierarchy3"/>
    <dgm:cxn modelId="{0D032B33-7272-4A88-98B7-5447DA99BD11}" type="presParOf" srcId="{FFD2F206-7505-485B-BAB7-EE1D404DBB4E}" destId="{F70BB21B-157F-49EA-B364-6ABAB389D4D8}" srcOrd="3" destOrd="0" presId="urn:microsoft.com/office/officeart/2005/8/layout/hierarchy3"/>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ms-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6011CC1D-E1C2-46AA-AF1D-BE04112FFAE7}" type="datetimeFigureOut">
              <a:rPr lang="ms-MY"/>
              <a:pPr>
                <a:defRPr/>
              </a:pPr>
              <a:t>20/04/2012</a:t>
            </a:fld>
            <a:endParaRPr lang="ms-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ms-MY"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ms-MY"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ms-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119C0FE0-4E32-4462-948B-8060BAA164BE}" type="slidenum">
              <a:rPr lang="ms-MY"/>
              <a:pPr>
                <a:defRPr/>
              </a:pPr>
              <a:t>‹#›</a:t>
            </a:fld>
            <a:endParaRPr lang="ms-MY"/>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884DB1FC-8B0C-49D6-A290-741A93D68E28}" type="slidenum">
              <a:rPr lang="en-US" smtClean="0"/>
              <a:pPr/>
              <a:t>9</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2C44A5F7-B8E8-4021-9FE4-7998D3CC21EA}" type="slidenum">
              <a:rPr lang="en-US" smtClean="0"/>
              <a:pPr/>
              <a:t>11</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31"/>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0259036F-AE3F-4F64-8837-FF725AF8CAEA}" type="slidenum">
              <a:rPr lang="en-US">
                <a:latin typeface="Tahoma" pitchFamily="34" charset="0"/>
              </a:rPr>
              <a:pPr/>
              <a:t>28</a:t>
            </a:fld>
            <a:endParaRPr lang="en-US">
              <a:latin typeface="Tahoma" pitchFamily="34" charset="0"/>
            </a:endParaRPr>
          </a:p>
        </p:txBody>
      </p:sp>
      <p:sp>
        <p:nvSpPr>
          <p:cNvPr id="33795" name="Rectangle 1026"/>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33796" name="Rectangle 1027"/>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a:spcBef>
                <a:spcPct val="0"/>
              </a:spcBef>
            </a:pPr>
            <a:r>
              <a:rPr lang="en-GB" smtClean="0">
                <a:latin typeface="Arial" charset="0"/>
              </a:rPr>
              <a:t>Multimedia allows the development of different types of presentations that suit to different types of intelligences. </a:t>
            </a:r>
          </a:p>
          <a:p>
            <a:pPr>
              <a:spcBef>
                <a:spcPct val="0"/>
              </a:spcBef>
            </a:pPr>
            <a:r>
              <a:rPr lang="en-GB" smtClean="0">
                <a:latin typeface="Arial" charset="0"/>
              </a:rPr>
              <a:t>Use of MI in the multimedia environment caters to the premise that different type of intelligences requires different instructional approaches as these applications have the ability to be individualized to suit the learner. </a:t>
            </a:r>
          </a:p>
          <a:p>
            <a:pPr>
              <a:spcBef>
                <a:spcPct val="0"/>
              </a:spcBef>
            </a:pPr>
            <a:r>
              <a:rPr lang="en-GB" smtClean="0">
                <a:latin typeface="Arial" charset="0"/>
              </a:rPr>
              <a:t>Although the theory was not originally designed for use in classroom application, it has been widely embraced by educators and enjoyed numerous adaptations in a variety of educational settings [7, 8] but its application to courseware design is still undergoing research. </a:t>
            </a:r>
          </a:p>
          <a:p>
            <a:pPr>
              <a:spcBef>
                <a:spcPct val="0"/>
              </a:spcBef>
            </a:pPr>
            <a:r>
              <a:rPr lang="en-GB" smtClean="0">
                <a:latin typeface="Arial" charset="0"/>
              </a:rPr>
              <a:t>Presentation of the contents is very important in designing an educational courseware in order to promote effective learning. </a:t>
            </a:r>
          </a:p>
          <a:p>
            <a:pPr>
              <a:spcBef>
                <a:spcPct val="0"/>
              </a:spcBef>
            </a:pPr>
            <a:r>
              <a:rPr lang="en-GB" smtClean="0">
                <a:latin typeface="Arial" charset="0"/>
              </a:rPr>
              <a:t>The way content is structured, organized and presented need to be designed carefully. The success of the courseware depends on the activities presented in the courseware.</a:t>
            </a:r>
          </a:p>
          <a:p>
            <a:pPr>
              <a:spcBef>
                <a:spcPct val="0"/>
              </a:spcBef>
            </a:pPr>
            <a:r>
              <a:rPr lang="en-GB" b="1" smtClean="0">
                <a:latin typeface="Arial" charset="0"/>
              </a:rPr>
              <a:t>For this study, I chose only three types of intelligences (4 actually + musical which is included inside the three) and.</a:t>
            </a:r>
          </a:p>
          <a:p>
            <a:pPr>
              <a:spcBef>
                <a:spcPct val="0"/>
              </a:spcBef>
            </a:pPr>
            <a:r>
              <a:rPr lang="en-GB" b="1" smtClean="0">
                <a:latin typeface="Arial" charset="0"/>
              </a:rPr>
              <a:t> Activities that can be included in the design of this courseware content that meet and comply with learner centred instructions.</a:t>
            </a:r>
          </a:p>
          <a:p>
            <a:pPr>
              <a:spcBef>
                <a:spcPct val="0"/>
              </a:spcBef>
            </a:pPr>
            <a:endParaRPr lang="en-GB" b="1" smtClean="0">
              <a:latin typeface="Arial" charset="0"/>
            </a:endParaRPr>
          </a:p>
          <a:p>
            <a:pPr>
              <a:spcBef>
                <a:spcPct val="0"/>
              </a:spcBef>
            </a:pPr>
            <a:r>
              <a:rPr lang="en-GB" b="1" smtClean="0">
                <a:latin typeface="Arial" charset="0"/>
              </a:rPr>
              <a:t>OR</a:t>
            </a:r>
          </a:p>
          <a:p>
            <a:pPr>
              <a:spcBef>
                <a:spcPct val="0"/>
              </a:spcBef>
            </a:pPr>
            <a:r>
              <a:rPr lang="en-GB" b="1" smtClean="0">
                <a:latin typeface="Arial" charset="0"/>
              </a:rPr>
              <a:t>The these are the strategies that I used for my courseware…READ</a:t>
            </a:r>
          </a:p>
          <a:p>
            <a:pPr>
              <a:spcBef>
                <a:spcPct val="0"/>
              </a:spcBef>
            </a:pPr>
            <a:endParaRPr lang="en-GB" b="1" smtClean="0">
              <a:latin typeface="Arial" charset="0"/>
            </a:endParaRPr>
          </a:p>
          <a:p>
            <a:pPr>
              <a:spcBef>
                <a:spcPct val="0"/>
              </a:spcBef>
            </a:pPr>
            <a:endParaRPr lang="en-US" b="1"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bwMode="auto">
          <a:noFill/>
          <a:ln>
            <a:solidFill>
              <a:srgbClr val="000000"/>
            </a:solidFill>
            <a:miter lim="800000"/>
            <a:headEnd/>
            <a:tailEnd/>
          </a:ln>
        </p:spPr>
      </p:sp>
      <p:sp>
        <p:nvSpPr>
          <p:cNvPr id="40963"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d-ID"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defTabSz="908478"/>
            <a:r>
              <a:rPr lang="en-GB" dirty="0" err="1" smtClean="0"/>
              <a:t>Belakangan</a:t>
            </a:r>
            <a:r>
              <a:rPr lang="en-GB" dirty="0" smtClean="0"/>
              <a:t> </a:t>
            </a:r>
            <a:r>
              <a:rPr lang="en-GB" dirty="0" err="1" smtClean="0"/>
              <a:t>ini</a:t>
            </a:r>
            <a:r>
              <a:rPr lang="en-GB" dirty="0" smtClean="0"/>
              <a:t> </a:t>
            </a:r>
            <a:r>
              <a:rPr lang="en-GB" dirty="0" err="1" smtClean="0"/>
              <a:t>makin</a:t>
            </a:r>
            <a:r>
              <a:rPr lang="en-GB" dirty="0" smtClean="0"/>
              <a:t> </a:t>
            </a:r>
            <a:r>
              <a:rPr lang="en-GB" dirty="0" err="1" smtClean="0"/>
              <a:t>luas</a:t>
            </a:r>
            <a:r>
              <a:rPr lang="en-GB" dirty="0" smtClean="0"/>
              <a:t> </a:t>
            </a:r>
            <a:r>
              <a:rPr lang="en-GB" dirty="0" err="1" smtClean="0"/>
              <a:t>disadari</a:t>
            </a:r>
            <a:r>
              <a:rPr lang="en-GB" dirty="0" smtClean="0"/>
              <a:t> </a:t>
            </a:r>
            <a:r>
              <a:rPr lang="en-GB" dirty="0" err="1" smtClean="0"/>
              <a:t>pentingnya</a:t>
            </a:r>
            <a:r>
              <a:rPr lang="en-GB" dirty="0" smtClean="0"/>
              <a:t> </a:t>
            </a:r>
            <a:r>
              <a:rPr lang="en-GB" dirty="0" err="1" smtClean="0"/>
              <a:t>pengembangan</a:t>
            </a:r>
            <a:r>
              <a:rPr lang="en-GB" dirty="0" smtClean="0"/>
              <a:t> </a:t>
            </a:r>
            <a:r>
              <a:rPr lang="en-GB" dirty="0" err="1" smtClean="0"/>
              <a:t>kecakapan</a:t>
            </a:r>
            <a:r>
              <a:rPr lang="en-GB" dirty="0" smtClean="0"/>
              <a:t> yang “</a:t>
            </a:r>
            <a:r>
              <a:rPr lang="en-GB" dirty="0" err="1" smtClean="0"/>
              <a:t>halus-halus</a:t>
            </a:r>
            <a:r>
              <a:rPr lang="en-GB" dirty="0" smtClean="0"/>
              <a:t>” (</a:t>
            </a:r>
            <a:r>
              <a:rPr lang="en-GB" i="1" dirty="0" smtClean="0"/>
              <a:t>soft skills</a:t>
            </a:r>
            <a:r>
              <a:rPr lang="en-GB" dirty="0" smtClean="0"/>
              <a:t>) </a:t>
            </a:r>
            <a:r>
              <a:rPr lang="en-GB" dirty="0" err="1" smtClean="0"/>
              <a:t>sebagai</a:t>
            </a:r>
            <a:r>
              <a:rPr lang="en-GB" dirty="0" smtClean="0"/>
              <a:t> </a:t>
            </a:r>
            <a:r>
              <a:rPr lang="en-GB" dirty="0" err="1" smtClean="0"/>
              <a:t>elemen</a:t>
            </a:r>
            <a:r>
              <a:rPr lang="en-GB" dirty="0" smtClean="0"/>
              <a:t> yang </a:t>
            </a:r>
            <a:r>
              <a:rPr lang="en-GB" dirty="0" err="1" smtClean="0"/>
              <a:t>tak</a:t>
            </a:r>
            <a:r>
              <a:rPr lang="en-GB" dirty="0" smtClean="0"/>
              <a:t> </a:t>
            </a:r>
            <a:r>
              <a:rPr lang="en-GB" dirty="0" err="1" smtClean="0"/>
              <a:t>terpisahkan</a:t>
            </a:r>
            <a:r>
              <a:rPr lang="en-GB" dirty="0" smtClean="0"/>
              <a:t> </a:t>
            </a:r>
            <a:r>
              <a:rPr lang="en-GB" dirty="0" err="1" smtClean="0"/>
              <a:t>dari</a:t>
            </a:r>
            <a:r>
              <a:rPr lang="en-GB" dirty="0" smtClean="0"/>
              <a:t> </a:t>
            </a:r>
            <a:r>
              <a:rPr lang="en-GB" dirty="0" err="1" smtClean="0"/>
              <a:t>proses</a:t>
            </a:r>
            <a:r>
              <a:rPr lang="en-GB" dirty="0" smtClean="0"/>
              <a:t> </a:t>
            </a:r>
            <a:r>
              <a:rPr lang="en-GB" dirty="0" err="1" smtClean="0"/>
              <a:t>pengembangan</a:t>
            </a:r>
            <a:r>
              <a:rPr lang="en-GB" dirty="0" smtClean="0"/>
              <a:t> </a:t>
            </a:r>
            <a:r>
              <a:rPr lang="en-GB" dirty="0" err="1" smtClean="0"/>
              <a:t>kecakapan</a:t>
            </a:r>
            <a:r>
              <a:rPr lang="en-GB" dirty="0" smtClean="0"/>
              <a:t> </a:t>
            </a:r>
            <a:r>
              <a:rPr lang="en-GB" dirty="0" err="1" smtClean="0"/>
              <a:t>disiplin</a:t>
            </a:r>
            <a:r>
              <a:rPr lang="en-GB" dirty="0" smtClean="0"/>
              <a:t> </a:t>
            </a:r>
            <a:r>
              <a:rPr lang="en-GB" dirty="0" err="1" smtClean="0"/>
              <a:t>ilmu</a:t>
            </a:r>
            <a:r>
              <a:rPr lang="en-GB" dirty="0" smtClean="0"/>
              <a:t> </a:t>
            </a:r>
            <a:r>
              <a:rPr lang="en-GB" dirty="0" err="1" smtClean="0"/>
              <a:t>atau</a:t>
            </a:r>
            <a:r>
              <a:rPr lang="en-GB" dirty="0" smtClean="0"/>
              <a:t> </a:t>
            </a:r>
            <a:r>
              <a:rPr lang="en-GB" dirty="0" err="1" smtClean="0"/>
              <a:t>bidang</a:t>
            </a:r>
            <a:r>
              <a:rPr lang="en-GB" dirty="0" smtClean="0"/>
              <a:t> </a:t>
            </a:r>
            <a:r>
              <a:rPr lang="en-GB" dirty="0" err="1" smtClean="0"/>
              <a:t>garap</a:t>
            </a:r>
            <a:r>
              <a:rPr lang="en-GB" dirty="0" smtClean="0"/>
              <a:t> </a:t>
            </a:r>
            <a:r>
              <a:rPr lang="en-GB" dirty="0" err="1" smtClean="0"/>
              <a:t>tertentu</a:t>
            </a:r>
            <a:r>
              <a:rPr lang="en-GB" dirty="0" smtClean="0"/>
              <a:t> (</a:t>
            </a:r>
            <a:r>
              <a:rPr lang="en-GB" i="1" dirty="0" smtClean="0"/>
              <a:t>hard skills</a:t>
            </a:r>
            <a:r>
              <a:rPr lang="en-GB" dirty="0" smtClean="0"/>
              <a:t>). </a:t>
            </a:r>
            <a:r>
              <a:rPr lang="en-GB" dirty="0" err="1" smtClean="0"/>
              <a:t>Pembelajaran</a:t>
            </a:r>
            <a:r>
              <a:rPr lang="en-GB" dirty="0" smtClean="0"/>
              <a:t> yang </a:t>
            </a:r>
            <a:r>
              <a:rPr lang="en-GB" dirty="0" err="1" smtClean="0"/>
              <a:t>mendidik</a:t>
            </a:r>
            <a:r>
              <a:rPr lang="en-GB" dirty="0" smtClean="0"/>
              <a:t> </a:t>
            </a:r>
            <a:r>
              <a:rPr lang="en-GB" dirty="0" err="1" smtClean="0"/>
              <a:t>adalah</a:t>
            </a:r>
            <a:r>
              <a:rPr lang="en-GB" dirty="0" smtClean="0"/>
              <a:t> </a:t>
            </a:r>
            <a:r>
              <a:rPr lang="en-GB" dirty="0" err="1" smtClean="0"/>
              <a:t>pembelajaran</a:t>
            </a:r>
            <a:r>
              <a:rPr lang="en-GB" dirty="0" smtClean="0"/>
              <a:t> yang </a:t>
            </a:r>
            <a:r>
              <a:rPr lang="en-GB" dirty="0" err="1" smtClean="0"/>
              <a:t>memiliki</a:t>
            </a:r>
            <a:r>
              <a:rPr lang="en-GB" dirty="0" smtClean="0"/>
              <a:t> </a:t>
            </a:r>
            <a:r>
              <a:rPr lang="en-GB" dirty="0" err="1" smtClean="0"/>
              <a:t>sasaran</a:t>
            </a:r>
            <a:r>
              <a:rPr lang="en-GB" dirty="0" smtClean="0"/>
              <a:t> </a:t>
            </a:r>
            <a:r>
              <a:rPr lang="en-GB" dirty="0" err="1" smtClean="0"/>
              <a:t>pengembangan</a:t>
            </a:r>
            <a:r>
              <a:rPr lang="en-GB" dirty="0" smtClean="0"/>
              <a:t> </a:t>
            </a:r>
            <a:r>
              <a:rPr lang="en-GB" i="1" dirty="0" smtClean="0"/>
              <a:t>hard skills</a:t>
            </a:r>
            <a:r>
              <a:rPr lang="en-GB" dirty="0" smtClean="0"/>
              <a:t> </a:t>
            </a:r>
            <a:r>
              <a:rPr lang="en-GB" dirty="0" err="1" smtClean="0"/>
              <a:t>sekaligus</a:t>
            </a:r>
            <a:r>
              <a:rPr lang="en-GB" dirty="0" smtClean="0"/>
              <a:t> </a:t>
            </a:r>
            <a:r>
              <a:rPr lang="en-GB" i="1" dirty="0" smtClean="0"/>
              <a:t>soft skills</a:t>
            </a:r>
            <a:r>
              <a:rPr lang="en-GB" dirty="0" smtClean="0"/>
              <a:t>. </a:t>
            </a:r>
            <a:r>
              <a:rPr lang="en-GB" dirty="0" err="1" smtClean="0"/>
              <a:t>Sosok</a:t>
            </a:r>
            <a:r>
              <a:rPr lang="en-GB" dirty="0" smtClean="0"/>
              <a:t> </a:t>
            </a:r>
            <a:r>
              <a:rPr lang="en-GB" dirty="0" err="1" smtClean="0"/>
              <a:t>utuh</a:t>
            </a:r>
            <a:r>
              <a:rPr lang="en-GB" dirty="0" smtClean="0"/>
              <a:t> </a:t>
            </a:r>
            <a:r>
              <a:rPr lang="en-GB" dirty="0" err="1" smtClean="0"/>
              <a:t>kompetensi</a:t>
            </a:r>
            <a:r>
              <a:rPr lang="en-GB" dirty="0" smtClean="0"/>
              <a:t> </a:t>
            </a:r>
            <a:r>
              <a:rPr lang="en-GB" dirty="0" err="1" smtClean="0"/>
              <a:t>lulusan</a:t>
            </a:r>
            <a:r>
              <a:rPr lang="en-GB" dirty="0" smtClean="0"/>
              <a:t> </a:t>
            </a:r>
            <a:r>
              <a:rPr lang="en-GB" dirty="0" err="1" smtClean="0"/>
              <a:t>dari</a:t>
            </a:r>
            <a:r>
              <a:rPr lang="en-GB" dirty="0" smtClean="0"/>
              <a:t> </a:t>
            </a:r>
            <a:r>
              <a:rPr lang="en-GB" dirty="0" err="1" smtClean="0"/>
              <a:t>hasil</a:t>
            </a:r>
            <a:r>
              <a:rPr lang="en-GB" dirty="0" smtClean="0"/>
              <a:t> </a:t>
            </a:r>
            <a:r>
              <a:rPr lang="en-GB" dirty="0" err="1" smtClean="0"/>
              <a:t>pembelajaran</a:t>
            </a:r>
            <a:r>
              <a:rPr lang="en-GB" dirty="0" smtClean="0"/>
              <a:t> yang </a:t>
            </a:r>
            <a:r>
              <a:rPr lang="en-GB" dirty="0" err="1" smtClean="0"/>
              <a:t>mendidik</a:t>
            </a:r>
            <a:r>
              <a:rPr lang="en-GB" dirty="0" smtClean="0"/>
              <a:t> </a:t>
            </a:r>
            <a:r>
              <a:rPr lang="en-GB" dirty="0" err="1" smtClean="0"/>
              <a:t>adalah</a:t>
            </a:r>
            <a:r>
              <a:rPr lang="en-GB" dirty="0" smtClean="0"/>
              <a:t> </a:t>
            </a:r>
            <a:r>
              <a:rPr lang="en-GB" dirty="0" err="1" smtClean="0"/>
              <a:t>karakter</a:t>
            </a:r>
            <a:r>
              <a:rPr lang="en-GB" dirty="0" smtClean="0"/>
              <a:t>. Hard skills </a:t>
            </a:r>
            <a:r>
              <a:rPr lang="en-GB" dirty="0" err="1" smtClean="0"/>
              <a:t>terpragmentasi</a:t>
            </a:r>
            <a:r>
              <a:rPr lang="en-GB" dirty="0" smtClean="0"/>
              <a:t> </a:t>
            </a:r>
            <a:r>
              <a:rPr lang="en-GB" dirty="0" err="1" smtClean="0"/>
              <a:t>dalam</a:t>
            </a:r>
            <a:r>
              <a:rPr lang="en-GB" dirty="0" smtClean="0"/>
              <a:t> </a:t>
            </a:r>
            <a:r>
              <a:rPr lang="en-GB" dirty="0" err="1" smtClean="0"/>
              <a:t>penguasaan</a:t>
            </a:r>
            <a:r>
              <a:rPr lang="en-GB" dirty="0" smtClean="0"/>
              <a:t> </a:t>
            </a:r>
            <a:r>
              <a:rPr lang="en-GB" dirty="0" err="1" smtClean="0"/>
              <a:t>substansi</a:t>
            </a:r>
            <a:r>
              <a:rPr lang="en-GB" dirty="0" smtClean="0"/>
              <a:t>, </a:t>
            </a:r>
            <a:r>
              <a:rPr lang="en-GB" dirty="0" err="1" smtClean="0"/>
              <a:t>metodologi</a:t>
            </a:r>
            <a:r>
              <a:rPr lang="en-GB" dirty="0" smtClean="0"/>
              <a:t>, </a:t>
            </a:r>
            <a:r>
              <a:rPr lang="en-GB" dirty="0" err="1" smtClean="0"/>
              <a:t>dan</a:t>
            </a:r>
            <a:r>
              <a:rPr lang="en-GB" dirty="0" smtClean="0"/>
              <a:t> </a:t>
            </a:r>
            <a:r>
              <a:rPr lang="en-GB" dirty="0" err="1" smtClean="0"/>
              <a:t>teknologi</a:t>
            </a:r>
            <a:r>
              <a:rPr lang="en-GB" dirty="0" smtClean="0"/>
              <a:t> </a:t>
            </a:r>
            <a:r>
              <a:rPr lang="en-GB" dirty="0" err="1" smtClean="0"/>
              <a:t>bidang</a:t>
            </a:r>
            <a:r>
              <a:rPr lang="en-GB" dirty="0" smtClean="0"/>
              <a:t> </a:t>
            </a:r>
            <a:r>
              <a:rPr lang="en-GB" dirty="0" err="1" smtClean="0"/>
              <a:t>studi</a:t>
            </a:r>
            <a:r>
              <a:rPr lang="en-GB" dirty="0" smtClean="0"/>
              <a:t> </a:t>
            </a:r>
            <a:r>
              <a:rPr lang="en-GB" dirty="0" err="1" smtClean="0"/>
              <a:t>tertentu</a:t>
            </a:r>
            <a:r>
              <a:rPr lang="en-GB" dirty="0" smtClean="0"/>
              <a:t>, </a:t>
            </a:r>
            <a:r>
              <a:rPr lang="en-GB" dirty="0" err="1" smtClean="0"/>
              <a:t>sedangkan</a:t>
            </a:r>
            <a:r>
              <a:rPr lang="en-GB" dirty="0" smtClean="0"/>
              <a:t> soft skills </a:t>
            </a:r>
            <a:r>
              <a:rPr lang="en-GB" dirty="0" err="1" smtClean="0"/>
              <a:t>terpragmentasi</a:t>
            </a:r>
            <a:r>
              <a:rPr lang="en-GB" dirty="0" smtClean="0"/>
              <a:t> </a:t>
            </a:r>
            <a:r>
              <a:rPr lang="en-GB" dirty="0" err="1" smtClean="0"/>
              <a:t>dalam</a:t>
            </a:r>
            <a:r>
              <a:rPr lang="en-GB" dirty="0" smtClean="0"/>
              <a:t> </a:t>
            </a:r>
            <a:r>
              <a:rPr lang="en-GB" dirty="0" err="1" smtClean="0"/>
              <a:t>kecakapan</a:t>
            </a:r>
            <a:r>
              <a:rPr lang="en-GB" dirty="0" smtClean="0"/>
              <a:t> </a:t>
            </a:r>
            <a:r>
              <a:rPr lang="en-GB" dirty="0" err="1" smtClean="0"/>
              <a:t>analitik</a:t>
            </a:r>
            <a:r>
              <a:rPr lang="en-GB" dirty="0" smtClean="0"/>
              <a:t>, </a:t>
            </a:r>
            <a:r>
              <a:rPr lang="en-GB" dirty="0" err="1" smtClean="0"/>
              <a:t>kecakapan</a:t>
            </a:r>
            <a:r>
              <a:rPr lang="en-GB" dirty="0" smtClean="0"/>
              <a:t> </a:t>
            </a:r>
            <a:r>
              <a:rPr lang="en-GB" dirty="0" err="1" smtClean="0"/>
              <a:t>berkomunikasi</a:t>
            </a:r>
            <a:r>
              <a:rPr lang="en-GB" dirty="0" smtClean="0"/>
              <a:t>, </a:t>
            </a:r>
            <a:r>
              <a:rPr lang="en-GB" dirty="0" err="1" smtClean="0"/>
              <a:t>kecakapan</a:t>
            </a:r>
            <a:r>
              <a:rPr lang="en-GB" dirty="0" smtClean="0"/>
              <a:t> </a:t>
            </a:r>
            <a:r>
              <a:rPr lang="en-GB" dirty="0" err="1" smtClean="0"/>
              <a:t>bekerja</a:t>
            </a:r>
            <a:r>
              <a:rPr lang="en-GB" dirty="0" smtClean="0"/>
              <a:t> </a:t>
            </a:r>
            <a:r>
              <a:rPr lang="en-GB" dirty="0" err="1" smtClean="0"/>
              <a:t>dalam</a:t>
            </a:r>
            <a:r>
              <a:rPr lang="en-GB" dirty="0" smtClean="0"/>
              <a:t> </a:t>
            </a:r>
            <a:r>
              <a:rPr lang="en-GB" dirty="0" err="1" smtClean="0"/>
              <a:t>tim</a:t>
            </a:r>
            <a:r>
              <a:rPr lang="en-GB" dirty="0" smtClean="0"/>
              <a:t>, </a:t>
            </a:r>
            <a:r>
              <a:rPr lang="en-GB" dirty="0" err="1" smtClean="0"/>
              <a:t>kemampuan</a:t>
            </a:r>
            <a:r>
              <a:rPr lang="en-GB" dirty="0" smtClean="0"/>
              <a:t> </a:t>
            </a:r>
            <a:r>
              <a:rPr lang="en-GB" dirty="0" err="1" smtClean="0"/>
              <a:t>bekerja</a:t>
            </a:r>
            <a:r>
              <a:rPr lang="en-GB" dirty="0" smtClean="0"/>
              <a:t> </a:t>
            </a:r>
            <a:r>
              <a:rPr lang="en-GB" dirty="0" err="1" smtClean="0"/>
              <a:t>independen</a:t>
            </a:r>
            <a:r>
              <a:rPr lang="en-GB" dirty="0" smtClean="0"/>
              <a:t> (</a:t>
            </a:r>
            <a:r>
              <a:rPr lang="en-GB" dirty="0" err="1" smtClean="0"/>
              <a:t>dengan</a:t>
            </a:r>
            <a:r>
              <a:rPr lang="en-GB" dirty="0" smtClean="0"/>
              <a:t> </a:t>
            </a:r>
            <a:r>
              <a:rPr lang="en-GB" dirty="0" err="1" smtClean="0"/>
              <a:t>sedikit</a:t>
            </a:r>
            <a:r>
              <a:rPr lang="en-GB" dirty="0" smtClean="0"/>
              <a:t> </a:t>
            </a:r>
            <a:r>
              <a:rPr lang="en-GB" dirty="0" err="1" smtClean="0"/>
              <a:t>supervisi</a:t>
            </a:r>
            <a:r>
              <a:rPr lang="en-GB" dirty="0" smtClean="0"/>
              <a:t>), </a:t>
            </a:r>
            <a:r>
              <a:rPr lang="en-GB" dirty="0" err="1" smtClean="0"/>
              <a:t>kemampuan</a:t>
            </a:r>
            <a:r>
              <a:rPr lang="en-GB" dirty="0" smtClean="0"/>
              <a:t> </a:t>
            </a:r>
            <a:r>
              <a:rPr lang="en-GB" dirty="0" err="1" smtClean="0"/>
              <a:t>sintetis</a:t>
            </a:r>
            <a:r>
              <a:rPr lang="en-GB" dirty="0" smtClean="0"/>
              <a:t>, </a:t>
            </a:r>
            <a:r>
              <a:rPr lang="en-GB" dirty="0" err="1" smtClean="0"/>
              <a:t>kemampuan</a:t>
            </a:r>
            <a:r>
              <a:rPr lang="en-GB" dirty="0" smtClean="0"/>
              <a:t> </a:t>
            </a:r>
            <a:r>
              <a:rPr lang="en-GB" dirty="0" err="1" smtClean="0"/>
              <a:t>memecahkan</a:t>
            </a:r>
            <a:r>
              <a:rPr lang="en-GB" dirty="0" smtClean="0"/>
              <a:t> </a:t>
            </a:r>
            <a:r>
              <a:rPr lang="en-GB" dirty="0" err="1" smtClean="0"/>
              <a:t>masalah</a:t>
            </a:r>
            <a:r>
              <a:rPr lang="en-GB" dirty="0" smtClean="0"/>
              <a:t> </a:t>
            </a:r>
            <a:r>
              <a:rPr lang="en-GB" dirty="0" err="1" smtClean="0"/>
              <a:t>dan</a:t>
            </a:r>
            <a:r>
              <a:rPr lang="en-GB" dirty="0" smtClean="0"/>
              <a:t> </a:t>
            </a:r>
            <a:r>
              <a:rPr lang="en-GB" dirty="0" err="1" smtClean="0"/>
              <a:t>mengambil</a:t>
            </a:r>
            <a:r>
              <a:rPr lang="en-GB" dirty="0" smtClean="0"/>
              <a:t> </a:t>
            </a:r>
            <a:r>
              <a:rPr lang="en-GB" dirty="0" err="1" smtClean="0"/>
              <a:t>keputusan</a:t>
            </a:r>
            <a:r>
              <a:rPr lang="en-GB" dirty="0" smtClean="0"/>
              <a:t>, </a:t>
            </a:r>
            <a:r>
              <a:rPr lang="en-GB" dirty="0" err="1" smtClean="0"/>
              <a:t>dan</a:t>
            </a:r>
            <a:r>
              <a:rPr lang="en-GB" dirty="0" smtClean="0"/>
              <a:t> </a:t>
            </a:r>
            <a:r>
              <a:rPr lang="en-GB" dirty="0" err="1" smtClean="0"/>
              <a:t>kecakapan</a:t>
            </a:r>
            <a:r>
              <a:rPr lang="en-GB" dirty="0" smtClean="0"/>
              <a:t> </a:t>
            </a:r>
            <a:r>
              <a:rPr lang="en-GB" dirty="0" err="1" smtClean="0"/>
              <a:t>menghargai</a:t>
            </a:r>
            <a:r>
              <a:rPr lang="en-GB" dirty="0" smtClean="0"/>
              <a:t> </a:t>
            </a:r>
            <a:r>
              <a:rPr lang="en-GB" dirty="0" err="1" smtClean="0"/>
              <a:t>keberagaman</a:t>
            </a:r>
            <a:r>
              <a:rPr lang="en-GB" dirty="0" smtClean="0"/>
              <a:t>.</a:t>
            </a:r>
            <a:endParaRPr lang="en-US" dirty="0" smtClean="0"/>
          </a:p>
          <a:p>
            <a:pPr defTabSz="908478">
              <a:spcBef>
                <a:spcPct val="0"/>
              </a:spcBef>
            </a:pP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031"/>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86818A2-1A00-41ED-8FD0-5B46234F0C1F}" type="slidenum">
              <a:rPr lang="en-US">
                <a:latin typeface="Tahoma" pitchFamily="34" charset="0"/>
              </a:rPr>
              <a:pPr/>
              <a:t>59</a:t>
            </a:fld>
            <a:endParaRPr lang="en-US">
              <a:latin typeface="Tahoma" pitchFamily="34" charset="0"/>
            </a:endParaRPr>
          </a:p>
        </p:txBody>
      </p:sp>
      <p:sp>
        <p:nvSpPr>
          <p:cNvPr id="3481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a:spcBef>
                <a:spcPct val="0"/>
              </a:spcBef>
            </a:pPr>
            <a:r>
              <a:rPr lang="en-US" smtClean="0">
                <a:latin typeface="Arial" charset="0"/>
              </a:rPr>
              <a:t>Ok ..so I have the strategies ..how do I design the courseware? ..I utilize the instructional system design (ISD)..I am sure most of you are familiar with this ISD..but I will give some explanation for the benefit of those who are not  ..(Read)</a:t>
            </a:r>
          </a:p>
          <a:p>
            <a:pPr>
              <a:spcBef>
                <a:spcPct val="0"/>
              </a:spcBef>
            </a:pPr>
            <a:endParaRPr lang="en-US" smtClean="0">
              <a:latin typeface="Arial" charset="0"/>
            </a:endParaRPr>
          </a:p>
          <a:p>
            <a:pPr>
              <a:spcBef>
                <a:spcPct val="0"/>
              </a:spcBef>
            </a:pPr>
            <a:r>
              <a:rPr lang="en-US" smtClean="0">
                <a:latin typeface="Arial" charset="0"/>
              </a:rPr>
              <a:t>There three phases in the design and development of the courseware. That is Phase1 – Analysis; Phase 2 – Design and development and Phase 3 – Implementation and evaluation.</a:t>
            </a:r>
          </a:p>
          <a:p>
            <a:pPr>
              <a:spcBef>
                <a:spcPct val="0"/>
              </a:spcBef>
            </a:pPr>
            <a:endParaRPr lang="en-US" smtClean="0">
              <a:latin typeface="Arial" charset="0"/>
            </a:endParaRPr>
          </a:p>
          <a:p>
            <a:pPr>
              <a:spcBef>
                <a:spcPct val="0"/>
              </a:spcBef>
            </a:pPr>
            <a:r>
              <a:rPr lang="en-US" smtClean="0">
                <a:latin typeface="Arial" charset="0"/>
              </a:rPr>
              <a:t>During Analysis phase, things that I looked through are.. READ problem identification, learner analysis etc..</a:t>
            </a:r>
          </a:p>
          <a:p>
            <a:pPr>
              <a:spcBef>
                <a:spcPct val="0"/>
              </a:spcBef>
            </a:pPr>
            <a:endParaRPr lang="en-US" smtClean="0">
              <a:latin typeface="Arial" charset="0"/>
            </a:endParaRPr>
          </a:p>
          <a:p>
            <a:pPr>
              <a:spcBef>
                <a:spcPct val="0"/>
              </a:spcBef>
            </a:pPr>
            <a:r>
              <a:rPr lang="en-US" smtClean="0">
                <a:latin typeface="Arial" charset="0"/>
              </a:rPr>
              <a:t>During Design and Development phase: we established product criteria, flowchart, storyboard, design etc..</a:t>
            </a:r>
          </a:p>
          <a:p>
            <a:pPr>
              <a:spcBef>
                <a:spcPct val="0"/>
              </a:spcBef>
            </a:pPr>
            <a:endParaRPr lang="en-US" smtClean="0">
              <a:latin typeface="Arial" charset="0"/>
            </a:endParaRPr>
          </a:p>
          <a:p>
            <a:pPr>
              <a:spcBef>
                <a:spcPct val="0"/>
              </a:spcBef>
            </a:pPr>
            <a:r>
              <a:rPr lang="en-US" smtClean="0">
                <a:latin typeface="Arial" charset="0"/>
              </a:rPr>
              <a:t>Lastly during Implementation and evaluation ; formative evaluation and also usability studies…</a:t>
            </a:r>
          </a:p>
          <a:p>
            <a:pPr>
              <a:spcBef>
                <a:spcPct val="0"/>
              </a:spcBef>
            </a:pPr>
            <a:endParaRPr lang="en-US" smtClean="0">
              <a:latin typeface="Arial" charset="0"/>
            </a:endParaRPr>
          </a:p>
          <a:p>
            <a:pPr>
              <a:spcBef>
                <a:spcPct val="0"/>
              </a:spcBef>
            </a:pPr>
            <a:endParaRPr lang="en-US" smtClean="0">
              <a:latin typeface="Arial" charset="0"/>
            </a:endParaRPr>
          </a:p>
          <a:p>
            <a:pPr>
              <a:spcBef>
                <a:spcPct val="0"/>
              </a:spcBef>
            </a:pPr>
            <a:endParaRPr 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031"/>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CF6AB69F-30DF-4513-99B8-20BF0E836969}" type="slidenum">
              <a:rPr lang="en-US">
                <a:latin typeface="Tahoma" pitchFamily="34" charset="0"/>
              </a:rPr>
              <a:pPr/>
              <a:t>60</a:t>
            </a:fld>
            <a:endParaRPr lang="en-US">
              <a:latin typeface="Tahoma" pitchFamily="34" charset="0"/>
            </a:endParaRPr>
          </a:p>
        </p:txBody>
      </p:sp>
      <p:sp>
        <p:nvSpPr>
          <p:cNvPr id="3584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35844"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a:spcBef>
                <a:spcPct val="0"/>
              </a:spcBef>
            </a:pPr>
            <a:r>
              <a:rPr lang="en-US" smtClean="0">
                <a:latin typeface="Arial" charset="0"/>
              </a:rPr>
              <a:t>Ok ..so I have the strategies ..how do I design the courseware? ..I utilize the instructional system design (ISD)..I am sure most of you are familiar with this ISD..but I will give some explanation for the benefit of those who are not  ..(Read)</a:t>
            </a:r>
          </a:p>
          <a:p>
            <a:pPr>
              <a:spcBef>
                <a:spcPct val="0"/>
              </a:spcBef>
            </a:pPr>
            <a:endParaRPr lang="en-US" smtClean="0">
              <a:latin typeface="Arial" charset="0"/>
            </a:endParaRPr>
          </a:p>
          <a:p>
            <a:pPr>
              <a:spcBef>
                <a:spcPct val="0"/>
              </a:spcBef>
            </a:pPr>
            <a:r>
              <a:rPr lang="en-US" smtClean="0">
                <a:latin typeface="Arial" charset="0"/>
              </a:rPr>
              <a:t>There three phases in the design and development of the courseware. That is Phase1 – Analysis; Phase 2 – Design and development and Phase 3 – Implementation and evaluation.</a:t>
            </a:r>
          </a:p>
          <a:p>
            <a:pPr>
              <a:spcBef>
                <a:spcPct val="0"/>
              </a:spcBef>
            </a:pPr>
            <a:endParaRPr lang="en-US" smtClean="0">
              <a:latin typeface="Arial" charset="0"/>
            </a:endParaRPr>
          </a:p>
          <a:p>
            <a:pPr>
              <a:spcBef>
                <a:spcPct val="0"/>
              </a:spcBef>
            </a:pPr>
            <a:r>
              <a:rPr lang="en-US" smtClean="0">
                <a:latin typeface="Arial" charset="0"/>
              </a:rPr>
              <a:t>During Analysis phase, things that I looked through are.. READ problem identification, learner analysis etc..</a:t>
            </a:r>
          </a:p>
          <a:p>
            <a:pPr>
              <a:spcBef>
                <a:spcPct val="0"/>
              </a:spcBef>
            </a:pPr>
            <a:endParaRPr lang="en-US" smtClean="0">
              <a:latin typeface="Arial" charset="0"/>
            </a:endParaRPr>
          </a:p>
          <a:p>
            <a:pPr>
              <a:spcBef>
                <a:spcPct val="0"/>
              </a:spcBef>
            </a:pPr>
            <a:r>
              <a:rPr lang="en-US" smtClean="0">
                <a:latin typeface="Arial" charset="0"/>
              </a:rPr>
              <a:t>During Design and Development phase: we established product criteria, flowchart, storyboard, design etc..</a:t>
            </a:r>
          </a:p>
          <a:p>
            <a:pPr>
              <a:spcBef>
                <a:spcPct val="0"/>
              </a:spcBef>
            </a:pPr>
            <a:endParaRPr lang="en-US" smtClean="0">
              <a:latin typeface="Arial" charset="0"/>
            </a:endParaRPr>
          </a:p>
          <a:p>
            <a:pPr>
              <a:spcBef>
                <a:spcPct val="0"/>
              </a:spcBef>
            </a:pPr>
            <a:r>
              <a:rPr lang="en-US" smtClean="0">
                <a:latin typeface="Arial" charset="0"/>
              </a:rPr>
              <a:t>Lastly during Implementation and evaluation ; formative evaluation and also usability studies…</a:t>
            </a:r>
          </a:p>
          <a:p>
            <a:pPr>
              <a:spcBef>
                <a:spcPct val="0"/>
              </a:spcBef>
            </a:pPr>
            <a:endParaRPr lang="en-US" smtClean="0">
              <a:latin typeface="Arial" charset="0"/>
            </a:endParaRPr>
          </a:p>
          <a:p>
            <a:pPr>
              <a:spcBef>
                <a:spcPct val="0"/>
              </a:spcBef>
            </a:pPr>
            <a:endParaRPr lang="en-US" smtClean="0">
              <a:latin typeface="Arial" charset="0"/>
            </a:endParaRPr>
          </a:p>
          <a:p>
            <a:pPr>
              <a:spcBef>
                <a:spcPct val="0"/>
              </a:spcBef>
            </a:pPr>
            <a:endParaRPr 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031"/>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91DFD2D4-7EB2-4300-A616-188ABB081DC5}" type="slidenum">
              <a:rPr lang="en-US">
                <a:latin typeface="Tahoma" pitchFamily="34" charset="0"/>
              </a:rPr>
              <a:pPr/>
              <a:t>61</a:t>
            </a:fld>
            <a:endParaRPr lang="en-US">
              <a:latin typeface="Tahoma" pitchFamily="34" charset="0"/>
            </a:endParaRPr>
          </a:p>
        </p:txBody>
      </p:sp>
      <p:sp>
        <p:nvSpPr>
          <p:cNvPr id="38915" name="Rectangle 1026"/>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38916" name="Rectangle 1027"/>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a:spcBef>
                <a:spcPct val="0"/>
              </a:spcBef>
            </a:pPr>
            <a:r>
              <a:rPr lang="en-US" smtClean="0">
                <a:latin typeface="Arial" charset="0"/>
              </a:rPr>
              <a:t>RESEARCH OUTPUT.</a:t>
            </a:r>
          </a:p>
          <a:p>
            <a:pPr>
              <a:spcBef>
                <a:spcPct val="0"/>
              </a:spcBef>
            </a:pPr>
            <a:endParaRPr lang="en-US" smtClean="0">
              <a:latin typeface="Arial" charset="0"/>
            </a:endParaRPr>
          </a:p>
          <a:p>
            <a:pPr>
              <a:spcBef>
                <a:spcPct val="0"/>
              </a:spcBef>
            </a:pPr>
            <a:r>
              <a:rPr lang="en-US" smtClean="0">
                <a:latin typeface="Arial" charset="0"/>
              </a:rPr>
              <a:t>During the analysis phase , the output that I’ve established are ….</a:t>
            </a:r>
          </a:p>
          <a:p>
            <a:pPr>
              <a:spcBef>
                <a:spcPct val="0"/>
              </a:spcBef>
            </a:pPr>
            <a:endParaRPr lang="en-US" smtClean="0">
              <a:latin typeface="Arial" charset="0"/>
            </a:endParaRPr>
          </a:p>
          <a:p>
            <a:pPr>
              <a:spcBef>
                <a:spcPct val="0"/>
              </a:spcBef>
            </a:pPr>
            <a:r>
              <a:rPr lang="en-US" smtClean="0">
                <a:latin typeface="Arial" charset="0"/>
              </a:rPr>
              <a:t>READ….</a:t>
            </a:r>
          </a:p>
          <a:p>
            <a:pPr>
              <a:spcBef>
                <a:spcPct val="0"/>
              </a:spcBef>
            </a:pPr>
            <a:endParaRPr lang="en-US" smtClean="0">
              <a:latin typeface="Arial" charset="0"/>
            </a:endParaRPr>
          </a:p>
          <a:p>
            <a:pPr>
              <a:spcBef>
                <a:spcPct val="0"/>
              </a:spcBef>
            </a:pPr>
            <a:r>
              <a:rPr lang="en-US" smtClean="0">
                <a:latin typeface="Arial" charset="0"/>
              </a:rPr>
              <a:t>Implementation and evaluation…</a:t>
            </a:r>
          </a:p>
          <a:p>
            <a:pPr>
              <a:spcBef>
                <a:spcPct val="0"/>
              </a:spcBef>
            </a:pPr>
            <a:endParaRPr lang="en-US" smtClean="0">
              <a:latin typeface="Arial" charset="0"/>
            </a:endParaRPr>
          </a:p>
          <a:p>
            <a:pPr>
              <a:spcBef>
                <a:spcPct val="0"/>
              </a:spcBef>
            </a:pPr>
            <a:r>
              <a:rPr lang="en-US" smtClean="0">
                <a:latin typeface="Arial" charset="0"/>
              </a:rPr>
              <a:t>The courseware will be tryout through quasi experiment and usability studies to seek the effectiveness of the courseware.</a:t>
            </a:r>
          </a:p>
          <a:p>
            <a:pPr>
              <a:spcBef>
                <a:spcPct val="0"/>
              </a:spcBef>
            </a:pPr>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5181600"/>
            <a:ext cx="8305800" cy="685800"/>
          </a:xfrm>
        </p:spPr>
        <p:txBody>
          <a:bodyPr/>
          <a:lstStyle>
            <a:lvl1pPr algn="ctr">
              <a:defRPr>
                <a:solidFill>
                  <a:schemeClr val="tx1"/>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685800" y="5867400"/>
            <a:ext cx="8305800" cy="685800"/>
          </a:xfrm>
        </p:spPr>
        <p:txBody>
          <a:bodyPr anchor="ctr"/>
          <a:lstStyle>
            <a:lvl1pPr marL="0" indent="0" algn="ctr">
              <a:buFontTx/>
              <a:buNone/>
              <a:defRPr sz="2800"/>
            </a:lvl1pPr>
          </a:lstStyle>
          <a:p>
            <a:r>
              <a:rPr lang="en-US" smtClean="0"/>
              <a:t>Click to edit Master subtitle style</a:t>
            </a:r>
            <a:endParaRPr lang="en-US"/>
          </a:p>
        </p:txBody>
      </p:sp>
      <p:sp>
        <p:nvSpPr>
          <p:cNvPr id="4" name="Rectangle 36"/>
          <p:cNvSpPr>
            <a:spLocks noGrp="1" noChangeArrowheads="1"/>
          </p:cNvSpPr>
          <p:nvPr>
            <p:ph type="dt" sz="half" idx="10"/>
          </p:nvPr>
        </p:nvSpPr>
        <p:spPr/>
        <p:txBody>
          <a:bodyPr/>
          <a:lstStyle>
            <a:lvl1pPr>
              <a:defRPr smtClean="0"/>
            </a:lvl1pPr>
          </a:lstStyle>
          <a:p>
            <a:pPr>
              <a:defRPr/>
            </a:pPr>
            <a:endParaRPr lang="en-US"/>
          </a:p>
        </p:txBody>
      </p:sp>
      <p:sp>
        <p:nvSpPr>
          <p:cNvPr id="5" name="Rectangle 37"/>
          <p:cNvSpPr>
            <a:spLocks noGrp="1" noChangeArrowheads="1"/>
          </p:cNvSpPr>
          <p:nvPr>
            <p:ph type="ftr" sz="quarter" idx="11"/>
          </p:nvPr>
        </p:nvSpPr>
        <p:spPr/>
        <p:txBody>
          <a:bodyPr/>
          <a:lstStyle>
            <a:lvl1pPr>
              <a:defRPr smtClean="0"/>
            </a:lvl1pPr>
          </a:lstStyle>
          <a:p>
            <a:pPr>
              <a:defRPr/>
            </a:pPr>
            <a:endParaRPr lang="en-US"/>
          </a:p>
        </p:txBody>
      </p:sp>
      <p:sp>
        <p:nvSpPr>
          <p:cNvPr id="6" name="Rectangle 38"/>
          <p:cNvSpPr>
            <a:spLocks noGrp="1" noChangeArrowheads="1"/>
          </p:cNvSpPr>
          <p:nvPr>
            <p:ph type="sldNum" sz="quarter" idx="12"/>
          </p:nvPr>
        </p:nvSpPr>
        <p:spPr/>
        <p:txBody>
          <a:bodyPr/>
          <a:lstStyle>
            <a:lvl1pPr>
              <a:defRPr smtClean="0"/>
            </a:lvl1pPr>
          </a:lstStyle>
          <a:p>
            <a:pPr>
              <a:defRPr/>
            </a:pPr>
            <a:fld id="{15ECF160-83FE-44A2-A682-A5E07A9F17D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FA76CEEA-CCFA-46DA-915B-8F76C096FEF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28600"/>
            <a:ext cx="2209800" cy="5943600"/>
          </a:xfrm>
        </p:spPr>
        <p:txBody>
          <a:bodyPr vert="eaVert"/>
          <a:lstStyle/>
          <a:p>
            <a:r>
              <a:rPr lang="en-US" smtClean="0"/>
              <a:t>Click to edit Master title style</a:t>
            </a:r>
            <a:endParaRPr lang="ms-MY"/>
          </a:p>
        </p:txBody>
      </p:sp>
      <p:sp>
        <p:nvSpPr>
          <p:cNvPr id="3" name="Vertical Text Placeholder 2"/>
          <p:cNvSpPr>
            <a:spLocks noGrp="1"/>
          </p:cNvSpPr>
          <p:nvPr>
            <p:ph type="body" orient="vert" idx="1"/>
          </p:nvPr>
        </p:nvSpPr>
        <p:spPr>
          <a:xfrm>
            <a:off x="152400" y="228600"/>
            <a:ext cx="64770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73D4A5A3-11B1-436C-9D4F-0218913E1BF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44D0E69B-D3D8-4CB0-BC48-CD5CB62EF3D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ms-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42FF6505-FCE6-49DD-95A1-E979AE863BA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sz="half" idx="1"/>
          </p:nvPr>
        </p:nvSpPr>
        <p:spPr>
          <a:xfrm>
            <a:off x="990600" y="1600200"/>
            <a:ext cx="3924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Content Placeholder 3"/>
          <p:cNvSpPr>
            <a:spLocks noGrp="1"/>
          </p:cNvSpPr>
          <p:nvPr>
            <p:ph sz="half" idx="2"/>
          </p:nvPr>
        </p:nvSpPr>
        <p:spPr>
          <a:xfrm>
            <a:off x="5067300" y="1600200"/>
            <a:ext cx="3924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5FB9A081-C594-4936-9457-6BE3484E366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ms-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98F7744B-68AE-4DA7-BA06-6B67CC1B35D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4BCDB48E-746E-4B08-B8A2-D14DEB2A177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4F5FB254-9792-4969-BBED-911057B1678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ms-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56359988-663F-4890-989F-C79EA828C90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ms-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ms-MY"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E7C50F35-D86E-438B-AFCB-418AF29626D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228600"/>
            <a:ext cx="88392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990600" y="1600200"/>
            <a:ext cx="8001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Rectangle 8"/>
          <p:cNvSpPr>
            <a:spLocks noGrp="1" noChangeArrowheads="1"/>
          </p:cNvSpPr>
          <p:nvPr>
            <p:ph type="dt" sz="half" idx="2"/>
          </p:nvPr>
        </p:nvSpPr>
        <p:spPr bwMode="auto">
          <a:xfrm>
            <a:off x="152400" y="6553200"/>
            <a:ext cx="2403475"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smtClean="0"/>
            </a:lvl1pPr>
          </a:lstStyle>
          <a:p>
            <a:pPr>
              <a:defRPr/>
            </a:pPr>
            <a:endParaRPr lang="en-US"/>
          </a:p>
        </p:txBody>
      </p:sp>
      <p:sp>
        <p:nvSpPr>
          <p:cNvPr id="1033" name="Rectangle 9"/>
          <p:cNvSpPr>
            <a:spLocks noGrp="1" noChangeArrowheads="1"/>
          </p:cNvSpPr>
          <p:nvPr>
            <p:ph type="ftr" sz="quarter" idx="3"/>
          </p:nvPr>
        </p:nvSpPr>
        <p:spPr bwMode="auto">
          <a:xfrm>
            <a:off x="3259138" y="6553200"/>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4" name="Rectangle 10"/>
          <p:cNvSpPr>
            <a:spLocks noGrp="1" noChangeArrowheads="1"/>
          </p:cNvSpPr>
          <p:nvPr>
            <p:ph type="sldNum" sz="quarter" idx="4"/>
          </p:nvPr>
        </p:nvSpPr>
        <p:spPr bwMode="auto">
          <a:xfrm>
            <a:off x="6858000" y="65532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fld id="{DB4111EA-175F-44BF-B600-30C6251E0DC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eaLnBrk="1" fontAlgn="base" hangingPunct="1">
        <a:spcBef>
          <a:spcPct val="0"/>
        </a:spcBef>
        <a:spcAft>
          <a:spcPct val="0"/>
        </a:spcAft>
        <a:defRPr sz="3600">
          <a:solidFill>
            <a:schemeClr val="tx2"/>
          </a:solidFill>
          <a:latin typeface="Arial" charset="0"/>
        </a:defRPr>
      </a:lvl6pPr>
      <a:lvl7pPr marL="914400" algn="l" rtl="0" eaLnBrk="1" fontAlgn="base" hangingPunct="1">
        <a:spcBef>
          <a:spcPct val="0"/>
        </a:spcBef>
        <a:spcAft>
          <a:spcPct val="0"/>
        </a:spcAft>
        <a:defRPr sz="3600">
          <a:solidFill>
            <a:schemeClr val="tx2"/>
          </a:solidFill>
          <a:latin typeface="Arial" charset="0"/>
        </a:defRPr>
      </a:lvl7pPr>
      <a:lvl8pPr marL="1371600" algn="l" rtl="0" eaLnBrk="1" fontAlgn="base" hangingPunct="1">
        <a:spcBef>
          <a:spcPct val="0"/>
        </a:spcBef>
        <a:spcAft>
          <a:spcPct val="0"/>
        </a:spcAft>
        <a:defRPr sz="3600">
          <a:solidFill>
            <a:schemeClr val="tx2"/>
          </a:solidFill>
          <a:latin typeface="Arial" charset="0"/>
        </a:defRPr>
      </a:lvl8pPr>
      <a:lvl9pPr marL="1828800" algn="l" rtl="0" eaLnBrk="1" fontAlgn="base" hangingPunct="1">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lr>
          <a:schemeClr val="tx1"/>
        </a:buClr>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latin typeface="+mn-lt"/>
        </a:defRPr>
      </a:lvl2pPr>
      <a:lvl3pPr marL="1143000" indent="-228600" algn="l" rtl="0" fontAlgn="base">
        <a:spcBef>
          <a:spcPct val="20000"/>
        </a:spcBef>
        <a:spcAft>
          <a:spcPct val="0"/>
        </a:spcAft>
        <a:buClr>
          <a:schemeClr val="tx1"/>
        </a:buClr>
        <a:buChar char="•"/>
        <a:defRPr sz="2400">
          <a:solidFill>
            <a:schemeClr val="tx1"/>
          </a:solidFill>
          <a:latin typeface="+mn-lt"/>
        </a:defRPr>
      </a:lvl3pPr>
      <a:lvl4pPr marL="1600200" indent="-228600" algn="l" rtl="0" fontAlgn="base">
        <a:spcBef>
          <a:spcPct val="20000"/>
        </a:spcBef>
        <a:spcAft>
          <a:spcPct val="0"/>
        </a:spcAft>
        <a:buClr>
          <a:schemeClr val="tx1"/>
        </a:buClr>
        <a:buChar char="–"/>
        <a:defRPr sz="2000">
          <a:solidFill>
            <a:schemeClr val="tx1"/>
          </a:solidFill>
          <a:latin typeface="+mn-lt"/>
        </a:defRPr>
      </a:lvl4pPr>
      <a:lvl5pPr marL="2057400" indent="-228600" algn="l" rtl="0" fontAlgn="base">
        <a:spcBef>
          <a:spcPct val="20000"/>
        </a:spcBef>
        <a:spcAft>
          <a:spcPct val="0"/>
        </a:spcAft>
        <a:buClr>
          <a:schemeClr val="tx1"/>
        </a:buClr>
        <a:buChar char="»"/>
        <a:defRPr sz="2000">
          <a:solidFill>
            <a:schemeClr val="tx1"/>
          </a:solidFill>
          <a:latin typeface="+mn-lt"/>
        </a:defRPr>
      </a:lvl5pPr>
      <a:lvl6pPr marL="2514600" indent="-228600" algn="l" rtl="0" eaLnBrk="1" fontAlgn="base" hangingPunct="1">
        <a:spcBef>
          <a:spcPct val="20000"/>
        </a:spcBef>
        <a:spcAft>
          <a:spcPct val="0"/>
        </a:spcAft>
        <a:buClr>
          <a:schemeClr val="tx1"/>
        </a:buClr>
        <a:buChar char="»"/>
        <a:defRPr sz="2000">
          <a:solidFill>
            <a:schemeClr val="tx1"/>
          </a:solidFill>
          <a:latin typeface="+mn-lt"/>
        </a:defRPr>
      </a:lvl6pPr>
      <a:lvl7pPr marL="2971800" indent="-228600" algn="l" rtl="0" eaLnBrk="1" fontAlgn="base" hangingPunct="1">
        <a:spcBef>
          <a:spcPct val="20000"/>
        </a:spcBef>
        <a:spcAft>
          <a:spcPct val="0"/>
        </a:spcAft>
        <a:buClr>
          <a:schemeClr val="tx1"/>
        </a:buClr>
        <a:buChar char="»"/>
        <a:defRPr sz="2000">
          <a:solidFill>
            <a:schemeClr val="tx1"/>
          </a:solidFill>
          <a:latin typeface="+mn-lt"/>
        </a:defRPr>
      </a:lvl7pPr>
      <a:lvl8pPr marL="3429000" indent="-228600" algn="l" rtl="0" eaLnBrk="1" fontAlgn="base" hangingPunct="1">
        <a:spcBef>
          <a:spcPct val="20000"/>
        </a:spcBef>
        <a:spcAft>
          <a:spcPct val="0"/>
        </a:spcAft>
        <a:buClr>
          <a:schemeClr val="tx1"/>
        </a:buClr>
        <a:buChar char="»"/>
        <a:defRPr sz="2000">
          <a:solidFill>
            <a:schemeClr val="tx1"/>
          </a:solidFill>
          <a:latin typeface="+mn-lt"/>
        </a:defRPr>
      </a:lvl8pPr>
      <a:lvl9pPr marL="3886200" indent="-228600" algn="l" rtl="0" eaLnBrk="1" fontAlgn="base" hangingPunct="1">
        <a:spcBef>
          <a:spcPct val="20000"/>
        </a:spcBef>
        <a:spcAft>
          <a:spcPct val="0"/>
        </a:spcAft>
        <a:buClr>
          <a:schemeClr val="tx1"/>
        </a:buClr>
        <a:buChar char="»"/>
        <a:defRPr sz="2000">
          <a:solidFill>
            <a:schemeClr val="tx1"/>
          </a:solidFill>
          <a:latin typeface="+mn-lt"/>
        </a:defRPr>
      </a:lvl9pPr>
    </p:bodyStyle>
    <p:other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6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63.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oleObject" Target="../embeddings/oleObject4.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4.v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8.jpeg"/><Relationship Id="rId7" Type="http://schemas.openxmlformats.org/officeDocument/2006/relationships/diagramLayout" Target="../diagrams/layout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openxmlformats.org/officeDocument/2006/relationships/image" Target="../media/image10.emf"/><Relationship Id="rId4" Type="http://schemas.openxmlformats.org/officeDocument/2006/relationships/image" Target="../media/image9.jpeg"/><Relationship Id="rId9" Type="http://schemas.openxmlformats.org/officeDocument/2006/relationships/diagramColors" Target="../diagrams/colors1.xml"/></Relationships>
</file>

<file path=ppt/slides/_rels/slide5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6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3.xml"/></Relationships>
</file>

<file path=ppt/slides/_rels/slide62.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slide" Target="slide58.xml"/><Relationship Id="rId1" Type="http://schemas.openxmlformats.org/officeDocument/2006/relationships/slideLayout" Target="../slideLayouts/slideLayout2.xml"/><Relationship Id="rId4" Type="http://schemas.openxmlformats.org/officeDocument/2006/relationships/image" Target="../media/image12.gif"/></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r>
              <a:rPr lang="en-US" dirty="0" err="1" smtClean="0"/>
              <a:t>Teori</a:t>
            </a:r>
            <a:r>
              <a:rPr lang="en-US" dirty="0" smtClean="0"/>
              <a:t> </a:t>
            </a:r>
            <a:r>
              <a:rPr lang="en-US" dirty="0" err="1" smtClean="0"/>
              <a:t>Pembelajaran</a:t>
            </a:r>
            <a:endParaRPr lang="ms-MY" dirty="0" smtClean="0"/>
          </a:p>
        </p:txBody>
      </p:sp>
      <p:sp>
        <p:nvSpPr>
          <p:cNvPr id="3075" name="Subtitle 2"/>
          <p:cNvSpPr>
            <a:spLocks noGrp="1"/>
          </p:cNvSpPr>
          <p:nvPr>
            <p:ph type="subTitle" idx="1"/>
          </p:nvPr>
        </p:nvSpPr>
        <p:spPr/>
        <p:txBody>
          <a:bodyPr/>
          <a:lstStyle/>
          <a:p>
            <a:r>
              <a:rPr lang="en-US" dirty="0" err="1" smtClean="0"/>
              <a:t>Abdulkadir</a:t>
            </a:r>
            <a:r>
              <a:rPr lang="en-US" dirty="0" smtClean="0"/>
              <a:t> R</a:t>
            </a:r>
            <a:endParaRPr lang="ms-MY"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Pembelajaran dan Pendidikan </a:t>
            </a:r>
          </a:p>
        </p:txBody>
      </p:sp>
      <p:sp>
        <p:nvSpPr>
          <p:cNvPr id="11267" name="Rectangle 3"/>
          <p:cNvSpPr>
            <a:spLocks noGrp="1" noChangeArrowheads="1"/>
          </p:cNvSpPr>
          <p:nvPr>
            <p:ph type="body" idx="1"/>
          </p:nvPr>
        </p:nvSpPr>
        <p:spPr/>
        <p:txBody>
          <a:bodyPr/>
          <a:lstStyle/>
          <a:p>
            <a:pPr>
              <a:lnSpc>
                <a:spcPct val="90000"/>
              </a:lnSpc>
            </a:pPr>
            <a:r>
              <a:rPr lang="en-US" sz="2400"/>
              <a:t>Pembelajaran sebagai bagian pendidikan</a:t>
            </a:r>
          </a:p>
          <a:p>
            <a:pPr>
              <a:lnSpc>
                <a:spcPct val="90000"/>
              </a:lnSpc>
            </a:pPr>
            <a:r>
              <a:rPr lang="id-ID" sz="2400" i="1"/>
              <a:t>Education is an activity undertaken or initiated by one or more agents that is designed to effect changes in the knowledge, skill, and attitudes of individuals, groups, or communities. The terms education emphasizes the educator, the agent of change who presents stimuli and reinforcement for learning and designs activities to induce change. The term learning, in contrast, emphasizes the person in whom the change  occurs or is expected to occur. Learning is the act or process by which behavioral change, knowledge, skill, and attitudes are acquired.</a:t>
            </a:r>
            <a:endParaRPr lang="en-US" sz="2400" i="1"/>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a:xfrm>
            <a:off x="285750" y="285750"/>
            <a:ext cx="8183563" cy="1050925"/>
          </a:xfrm>
        </p:spPr>
        <p:txBody>
          <a:bodyPr/>
          <a:lstStyle/>
          <a:p>
            <a:pPr>
              <a:defRPr/>
            </a:pPr>
            <a:r>
              <a:rPr lang="en-US" dirty="0" smtClean="0"/>
              <a:t> </a:t>
            </a:r>
            <a:r>
              <a:rPr lang="en-US" sz="4000" dirty="0" smtClean="0">
                <a:solidFill>
                  <a:srgbClr val="C00000"/>
                </a:solidFill>
              </a:rPr>
              <a:t>Brainstorming</a:t>
            </a:r>
            <a:endParaRPr lang="en-US" sz="4000" dirty="0">
              <a:solidFill>
                <a:srgbClr val="C00000"/>
              </a:solidFill>
            </a:endParaRPr>
          </a:p>
        </p:txBody>
      </p:sp>
      <p:sp>
        <p:nvSpPr>
          <p:cNvPr id="12291" name="Rectangle 3"/>
          <p:cNvSpPr>
            <a:spLocks noGrp="1" noRot="1" noChangeArrowheads="1"/>
          </p:cNvSpPr>
          <p:nvPr>
            <p:ph idx="1"/>
          </p:nvPr>
        </p:nvSpPr>
        <p:spPr>
          <a:xfrm>
            <a:off x="503238" y="1500188"/>
            <a:ext cx="8183562" cy="3217862"/>
          </a:xfrm>
        </p:spPr>
        <p:txBody>
          <a:bodyPr/>
          <a:lstStyle/>
          <a:p>
            <a:pPr>
              <a:lnSpc>
                <a:spcPct val="90000"/>
              </a:lnSpc>
              <a:buClr>
                <a:schemeClr val="tx1"/>
              </a:buClr>
              <a:buSzTx/>
              <a:buFontTx/>
              <a:buChar char="•"/>
            </a:pPr>
            <a:r>
              <a:rPr lang="en-US" b="1" dirty="0" err="1" smtClean="0"/>
              <a:t>Setiap</a:t>
            </a:r>
            <a:r>
              <a:rPr lang="en-US" b="1" dirty="0" smtClean="0"/>
              <a:t> </a:t>
            </a:r>
            <a:r>
              <a:rPr lang="en-US" b="1" dirty="0" err="1" smtClean="0"/>
              <a:t>peserta</a:t>
            </a:r>
            <a:r>
              <a:rPr lang="en-US" b="1" dirty="0" smtClean="0"/>
              <a:t> </a:t>
            </a:r>
            <a:r>
              <a:rPr lang="en-US" b="1" dirty="0" err="1" smtClean="0"/>
              <a:t>menuliskan</a:t>
            </a:r>
            <a:r>
              <a:rPr lang="en-US" b="1" dirty="0" smtClean="0"/>
              <a:t> </a:t>
            </a:r>
            <a:r>
              <a:rPr lang="en-US" b="1" dirty="0" err="1" smtClean="0"/>
              <a:t>satu</a:t>
            </a:r>
            <a:r>
              <a:rPr lang="en-US" b="1" dirty="0" smtClean="0"/>
              <a:t> </a:t>
            </a:r>
            <a:r>
              <a:rPr lang="en-US" b="1" dirty="0" err="1" smtClean="0"/>
              <a:t>kompetensi</a:t>
            </a:r>
            <a:r>
              <a:rPr lang="en-US" b="1" dirty="0" smtClean="0"/>
              <a:t> </a:t>
            </a:r>
            <a:r>
              <a:rPr lang="en-US" b="1" dirty="0" err="1" smtClean="0"/>
              <a:t>dan</a:t>
            </a:r>
            <a:r>
              <a:rPr lang="en-US" b="1" dirty="0" smtClean="0"/>
              <a:t> </a:t>
            </a:r>
            <a:r>
              <a:rPr lang="en-US" b="1" dirty="0" err="1" smtClean="0"/>
              <a:t>satu</a:t>
            </a:r>
            <a:r>
              <a:rPr lang="en-US" b="1" dirty="0" smtClean="0"/>
              <a:t> </a:t>
            </a:r>
            <a:r>
              <a:rPr lang="en-US" b="1" dirty="0" err="1" smtClean="0"/>
              <a:t>karakteristik</a:t>
            </a:r>
            <a:r>
              <a:rPr lang="en-US" b="1" dirty="0" smtClean="0"/>
              <a:t> </a:t>
            </a:r>
            <a:r>
              <a:rPr lang="en-US" b="1" dirty="0" err="1" smtClean="0"/>
              <a:t>Dosen</a:t>
            </a:r>
            <a:r>
              <a:rPr lang="en-US" b="1" dirty="0" smtClean="0"/>
              <a:t> yang </a:t>
            </a:r>
            <a:r>
              <a:rPr lang="en-US" b="1" dirty="0" err="1" smtClean="0"/>
              <a:t>profesional</a:t>
            </a:r>
            <a:r>
              <a:rPr lang="en-US" b="1" dirty="0" smtClean="0"/>
              <a:t> </a:t>
            </a:r>
            <a:r>
              <a:rPr lang="en-US" b="1" dirty="0" err="1" smtClean="0"/>
              <a:t>pada</a:t>
            </a:r>
            <a:r>
              <a:rPr lang="en-US" b="1" dirty="0" smtClean="0"/>
              <a:t> </a:t>
            </a:r>
            <a:r>
              <a:rPr lang="en-US" b="1" dirty="0" err="1" smtClean="0"/>
              <a:t>selembar</a:t>
            </a:r>
            <a:r>
              <a:rPr lang="en-US" b="1" dirty="0" smtClean="0"/>
              <a:t> </a:t>
            </a:r>
            <a:r>
              <a:rPr lang="en-US" b="1" dirty="0" err="1" smtClean="0"/>
              <a:t>kertas</a:t>
            </a:r>
            <a:endParaRPr lang="sv-SE" b="1" dirty="0" smtClean="0"/>
          </a:p>
          <a:p>
            <a:pPr>
              <a:lnSpc>
                <a:spcPct val="90000"/>
              </a:lnSpc>
              <a:buClr>
                <a:schemeClr val="tx1"/>
              </a:buClr>
              <a:buSzTx/>
              <a:buFontTx/>
              <a:buChar char="•"/>
            </a:pPr>
            <a:r>
              <a:rPr lang="sv-SE" b="1" dirty="0" smtClean="0"/>
              <a:t>Kertas yang telah ditulisi dikumpulkan</a:t>
            </a:r>
          </a:p>
          <a:p>
            <a:pPr>
              <a:lnSpc>
                <a:spcPct val="90000"/>
              </a:lnSpc>
              <a:buClr>
                <a:schemeClr val="tx1"/>
              </a:buClr>
              <a:buSzTx/>
              <a:buFontTx/>
              <a:buChar char="•"/>
            </a:pPr>
            <a:r>
              <a:rPr lang="sv-SE" b="1" dirty="0" smtClean="0"/>
              <a:t>Fasilitator membacakan beberapa ide dari peserta</a:t>
            </a:r>
          </a:p>
          <a:p>
            <a:pPr>
              <a:lnSpc>
                <a:spcPct val="90000"/>
              </a:lnSpc>
              <a:buClr>
                <a:schemeClr val="tx1"/>
              </a:buClr>
              <a:buSzTx/>
              <a:buFontTx/>
              <a:buChar char="•"/>
            </a:pPr>
            <a:r>
              <a:rPr lang="sv-SE" b="1" dirty="0" smtClean="0"/>
              <a:t>Peserta mengemukakan pendapat terhadap ide yang dibacakan</a:t>
            </a:r>
            <a:r>
              <a:rPr lang="en-US" b="1" dirty="0" smtClean="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55650" y="304800"/>
            <a:ext cx="7772400" cy="676275"/>
          </a:xfrm>
          <a:solidFill>
            <a:srgbClr val="FF9900"/>
          </a:solidFill>
        </p:spPr>
        <p:txBody>
          <a:bodyPr/>
          <a:lstStyle/>
          <a:p>
            <a:pPr eaLnBrk="1" hangingPunct="1"/>
            <a:r>
              <a:rPr lang="en-US" sz="3200" b="1" smtClean="0">
                <a:solidFill>
                  <a:srgbClr val="00FFFF"/>
                </a:solidFill>
                <a:latin typeface="Impact" pitchFamily="34" charset="0"/>
              </a:rPr>
              <a:t>EMPAT JENIS KOMPETENSI </a:t>
            </a:r>
          </a:p>
        </p:txBody>
      </p:sp>
      <p:sp>
        <p:nvSpPr>
          <p:cNvPr id="4099" name="Rectangle 3"/>
          <p:cNvSpPr>
            <a:spLocks noGrp="1" noChangeArrowheads="1"/>
          </p:cNvSpPr>
          <p:nvPr>
            <p:ph type="subTitle" idx="1"/>
          </p:nvPr>
        </p:nvSpPr>
        <p:spPr>
          <a:xfrm>
            <a:off x="900113" y="1773238"/>
            <a:ext cx="6872287" cy="4319587"/>
          </a:xfrm>
        </p:spPr>
        <p:txBody>
          <a:bodyPr/>
          <a:lstStyle/>
          <a:p>
            <a:pPr algn="l" eaLnBrk="1" hangingPunct="1">
              <a:buFont typeface="Wingdings" pitchFamily="2" charset="2"/>
              <a:buNone/>
            </a:pPr>
            <a:endParaRPr lang="en-US" b="1" smtClean="0"/>
          </a:p>
          <a:p>
            <a:pPr algn="l" eaLnBrk="1" hangingPunct="1">
              <a:buFont typeface="Wingdings" pitchFamily="2" charset="2"/>
              <a:buChar char="q"/>
            </a:pPr>
            <a:endParaRPr lang="en-US" b="1" smtClean="0"/>
          </a:p>
          <a:p>
            <a:pPr algn="l" eaLnBrk="1" hangingPunct="1">
              <a:buFont typeface="Wingdings" pitchFamily="2" charset="2"/>
              <a:buChar char="q"/>
            </a:pPr>
            <a:endParaRPr lang="en-US" smtClean="0"/>
          </a:p>
          <a:p>
            <a:pPr algn="l" eaLnBrk="1" hangingPunct="1">
              <a:buFont typeface="Wingdings" pitchFamily="2" charset="2"/>
              <a:buNone/>
            </a:pPr>
            <a:endParaRPr lang="en-US" smtClean="0"/>
          </a:p>
          <a:p>
            <a:pPr algn="l" eaLnBrk="1" hangingPunct="1">
              <a:buFont typeface="Wingdings" pitchFamily="2" charset="2"/>
              <a:buNone/>
            </a:pPr>
            <a:endParaRPr lang="en-US" smtClean="0"/>
          </a:p>
        </p:txBody>
      </p:sp>
      <p:sp>
        <p:nvSpPr>
          <p:cNvPr id="4100" name="Oval 4"/>
          <p:cNvSpPr>
            <a:spLocks noChangeArrowheads="1"/>
          </p:cNvSpPr>
          <p:nvPr/>
        </p:nvSpPr>
        <p:spPr bwMode="auto">
          <a:xfrm>
            <a:off x="0" y="2636838"/>
            <a:ext cx="1692275" cy="1079500"/>
          </a:xfrm>
          <a:prstGeom prst="ellipse">
            <a:avLst/>
          </a:prstGeom>
          <a:solidFill>
            <a:srgbClr val="F6EDA8"/>
          </a:solidFill>
          <a:ln w="9525">
            <a:solidFill>
              <a:schemeClr val="tx1"/>
            </a:solidFill>
            <a:round/>
            <a:headEnd/>
            <a:tailEnd/>
          </a:ln>
        </p:spPr>
        <p:txBody>
          <a:bodyPr wrap="none" anchor="ctr"/>
          <a:lstStyle/>
          <a:p>
            <a:pPr algn="ctr"/>
            <a:r>
              <a:rPr lang="en-US" sz="2400" b="1">
                <a:latin typeface="Arial Narrow" pitchFamily="34" charset="0"/>
                <a:cs typeface="Arial" charset="0"/>
              </a:rPr>
              <a:t>Kepribadian</a:t>
            </a:r>
            <a:endParaRPr lang="en-US" sz="2400">
              <a:latin typeface="Arial Narrow" pitchFamily="34" charset="0"/>
              <a:cs typeface="Arial" charset="0"/>
            </a:endParaRPr>
          </a:p>
        </p:txBody>
      </p:sp>
      <p:sp>
        <p:nvSpPr>
          <p:cNvPr id="4101" name="Oval 5"/>
          <p:cNvSpPr>
            <a:spLocks noChangeArrowheads="1"/>
          </p:cNvSpPr>
          <p:nvPr/>
        </p:nvSpPr>
        <p:spPr bwMode="auto">
          <a:xfrm>
            <a:off x="0" y="1052513"/>
            <a:ext cx="1619250" cy="1152525"/>
          </a:xfrm>
          <a:prstGeom prst="ellipse">
            <a:avLst/>
          </a:prstGeom>
          <a:solidFill>
            <a:schemeClr val="hlink"/>
          </a:solidFill>
          <a:ln w="9525">
            <a:solidFill>
              <a:schemeClr val="tx1"/>
            </a:solidFill>
            <a:round/>
            <a:headEnd/>
            <a:tailEnd/>
          </a:ln>
        </p:spPr>
        <p:txBody>
          <a:bodyPr wrap="none" anchor="ctr"/>
          <a:lstStyle/>
          <a:p>
            <a:pPr algn="ctr"/>
            <a:r>
              <a:rPr lang="en-US" sz="2400" b="1">
                <a:latin typeface="Arial Narrow" pitchFamily="34" charset="0"/>
                <a:cs typeface="Arial" charset="0"/>
              </a:rPr>
              <a:t>Pedagogis</a:t>
            </a:r>
            <a:endParaRPr lang="en-US" sz="2400">
              <a:latin typeface="Arial Narrow" pitchFamily="34" charset="0"/>
              <a:cs typeface="Arial" charset="0"/>
            </a:endParaRPr>
          </a:p>
        </p:txBody>
      </p:sp>
      <p:sp>
        <p:nvSpPr>
          <p:cNvPr id="4102" name="Oval 6"/>
          <p:cNvSpPr>
            <a:spLocks noChangeArrowheads="1"/>
          </p:cNvSpPr>
          <p:nvPr/>
        </p:nvSpPr>
        <p:spPr bwMode="auto">
          <a:xfrm>
            <a:off x="0" y="4221163"/>
            <a:ext cx="1619250" cy="1079500"/>
          </a:xfrm>
          <a:prstGeom prst="ellipse">
            <a:avLst/>
          </a:prstGeom>
          <a:solidFill>
            <a:srgbClr val="FF5050"/>
          </a:solidFill>
          <a:ln w="9525">
            <a:solidFill>
              <a:schemeClr val="tx1"/>
            </a:solidFill>
            <a:round/>
            <a:headEnd/>
            <a:tailEnd/>
          </a:ln>
        </p:spPr>
        <p:txBody>
          <a:bodyPr wrap="none" anchor="ctr"/>
          <a:lstStyle/>
          <a:p>
            <a:pPr algn="ctr"/>
            <a:r>
              <a:rPr lang="en-US" sz="2400" b="1">
                <a:latin typeface="Arial Narrow" pitchFamily="34" charset="0"/>
                <a:cs typeface="Arial" charset="0"/>
              </a:rPr>
              <a:t>Profesional</a:t>
            </a:r>
            <a:endParaRPr lang="en-US" sz="2400">
              <a:latin typeface="Arial Narrow" pitchFamily="34" charset="0"/>
              <a:cs typeface="Arial" charset="0"/>
            </a:endParaRPr>
          </a:p>
        </p:txBody>
      </p:sp>
      <p:sp>
        <p:nvSpPr>
          <p:cNvPr id="4103" name="Oval 7"/>
          <p:cNvSpPr>
            <a:spLocks noChangeArrowheads="1"/>
          </p:cNvSpPr>
          <p:nvPr/>
        </p:nvSpPr>
        <p:spPr bwMode="auto">
          <a:xfrm>
            <a:off x="0" y="5705475"/>
            <a:ext cx="1619250" cy="1152525"/>
          </a:xfrm>
          <a:prstGeom prst="ellipse">
            <a:avLst/>
          </a:prstGeom>
          <a:solidFill>
            <a:schemeClr val="folHlink"/>
          </a:solidFill>
          <a:ln w="9525">
            <a:solidFill>
              <a:schemeClr val="tx1"/>
            </a:solidFill>
            <a:round/>
            <a:headEnd/>
            <a:tailEnd/>
          </a:ln>
        </p:spPr>
        <p:txBody>
          <a:bodyPr wrap="none" anchor="ctr"/>
          <a:lstStyle/>
          <a:p>
            <a:pPr algn="ctr"/>
            <a:r>
              <a:rPr lang="en-US" sz="2400" b="1">
                <a:latin typeface="Arial Narrow" pitchFamily="34" charset="0"/>
                <a:cs typeface="Arial" charset="0"/>
              </a:rPr>
              <a:t>Sosial</a:t>
            </a:r>
            <a:endParaRPr lang="en-US" sz="2400">
              <a:latin typeface="Arial Narrow" pitchFamily="34" charset="0"/>
              <a:cs typeface="Arial" charset="0"/>
            </a:endParaRPr>
          </a:p>
        </p:txBody>
      </p:sp>
      <p:sp>
        <p:nvSpPr>
          <p:cNvPr id="4104" name="Rectangle 8"/>
          <p:cNvSpPr>
            <a:spLocks noChangeArrowheads="1"/>
          </p:cNvSpPr>
          <p:nvPr/>
        </p:nvSpPr>
        <p:spPr bwMode="auto">
          <a:xfrm>
            <a:off x="2051050" y="2781300"/>
            <a:ext cx="2952750" cy="935038"/>
          </a:xfrm>
          <a:prstGeom prst="rect">
            <a:avLst/>
          </a:prstGeom>
          <a:solidFill>
            <a:srgbClr val="F6EDA8"/>
          </a:solidFill>
          <a:ln w="9525">
            <a:solidFill>
              <a:schemeClr val="tx1"/>
            </a:solidFill>
            <a:miter lim="800000"/>
            <a:headEnd/>
            <a:tailEnd/>
          </a:ln>
        </p:spPr>
        <p:txBody>
          <a:bodyPr wrap="none" anchor="ctr"/>
          <a:lstStyle/>
          <a:p>
            <a:r>
              <a:rPr lang="en-US" sz="1600" b="1">
                <a:latin typeface="Arial Narrow" pitchFamily="34" charset="0"/>
                <a:cs typeface="Arial" charset="0"/>
              </a:rPr>
              <a:t>Mantap &amp; Stabil, Dewasa,</a:t>
            </a:r>
          </a:p>
          <a:p>
            <a:r>
              <a:rPr lang="en-US" sz="1600" b="1">
                <a:latin typeface="Arial Narrow" pitchFamily="34" charset="0"/>
                <a:cs typeface="Arial" charset="0"/>
              </a:rPr>
              <a:t>Arief, Berwibawa, Akhlak Mulia</a:t>
            </a:r>
          </a:p>
        </p:txBody>
      </p:sp>
      <p:sp>
        <p:nvSpPr>
          <p:cNvPr id="4105" name="Rectangle 9"/>
          <p:cNvSpPr>
            <a:spLocks noChangeArrowheads="1"/>
          </p:cNvSpPr>
          <p:nvPr/>
        </p:nvSpPr>
        <p:spPr bwMode="auto">
          <a:xfrm>
            <a:off x="5580063" y="2708275"/>
            <a:ext cx="3563937" cy="1079500"/>
          </a:xfrm>
          <a:prstGeom prst="rect">
            <a:avLst/>
          </a:prstGeom>
          <a:solidFill>
            <a:srgbClr val="F6EDA8"/>
          </a:solidFill>
          <a:ln w="9525">
            <a:solidFill>
              <a:schemeClr val="tx1"/>
            </a:solidFill>
            <a:miter lim="800000"/>
            <a:headEnd/>
            <a:tailEnd/>
          </a:ln>
        </p:spPr>
        <p:txBody>
          <a:bodyPr wrap="none" anchor="ctr"/>
          <a:lstStyle/>
          <a:p>
            <a:r>
              <a:rPr lang="en-US" sz="1200" b="1">
                <a:latin typeface="Arial Narrow" pitchFamily="34" charset="0"/>
                <a:cs typeface="Arial" charset="0"/>
              </a:rPr>
              <a:t>(1) Norma hukum  &amp; sosial, rasa bangga,Konsisten dgn </a:t>
            </a:r>
          </a:p>
          <a:p>
            <a:r>
              <a:rPr lang="en-US" sz="1200" b="1">
                <a:latin typeface="Arial Narrow" pitchFamily="34" charset="0"/>
                <a:cs typeface="Arial" charset="0"/>
              </a:rPr>
              <a:t>norma; (2) mandiri &amp; etos kerja; (3) berpengaruh positif </a:t>
            </a:r>
          </a:p>
          <a:p>
            <a:r>
              <a:rPr lang="en-US" sz="1200" b="1">
                <a:latin typeface="Arial Narrow" pitchFamily="34" charset="0"/>
                <a:cs typeface="Arial" charset="0"/>
              </a:rPr>
              <a:t>&amp; disegani; (4) norma religius &amp; diteladani; (4) jujur; </a:t>
            </a:r>
          </a:p>
        </p:txBody>
      </p:sp>
      <p:sp>
        <p:nvSpPr>
          <p:cNvPr id="4106" name="Rectangle 10"/>
          <p:cNvSpPr>
            <a:spLocks noChangeArrowheads="1"/>
          </p:cNvSpPr>
          <p:nvPr/>
        </p:nvSpPr>
        <p:spPr bwMode="auto">
          <a:xfrm>
            <a:off x="2124075" y="1268413"/>
            <a:ext cx="2879725" cy="935037"/>
          </a:xfrm>
          <a:prstGeom prst="rect">
            <a:avLst/>
          </a:prstGeom>
          <a:solidFill>
            <a:schemeClr val="hlink"/>
          </a:solidFill>
          <a:ln w="9525">
            <a:solidFill>
              <a:schemeClr val="tx1"/>
            </a:solidFill>
            <a:miter lim="800000"/>
            <a:headEnd/>
            <a:tailEnd/>
          </a:ln>
        </p:spPr>
        <p:txBody>
          <a:bodyPr wrap="none" anchor="ctr"/>
          <a:lstStyle/>
          <a:p>
            <a:r>
              <a:rPr lang="en-US" sz="1600" b="1">
                <a:solidFill>
                  <a:schemeClr val="bg1"/>
                </a:solidFill>
                <a:latin typeface="Arial Narrow" pitchFamily="34" charset="0"/>
                <a:cs typeface="Arial" charset="0"/>
              </a:rPr>
              <a:t>Pemahaman peserta didik (PD), </a:t>
            </a:r>
          </a:p>
          <a:p>
            <a:r>
              <a:rPr lang="en-US" sz="1600" b="1">
                <a:solidFill>
                  <a:schemeClr val="bg1"/>
                </a:solidFill>
                <a:latin typeface="Arial Narrow" pitchFamily="34" charset="0"/>
                <a:cs typeface="Arial" charset="0"/>
              </a:rPr>
              <a:t>perancangan, pelaksanaa, &amp; evalua</a:t>
            </a:r>
          </a:p>
          <a:p>
            <a:r>
              <a:rPr lang="en-US" sz="1600" b="1">
                <a:solidFill>
                  <a:schemeClr val="bg1"/>
                </a:solidFill>
                <a:latin typeface="Arial Narrow" pitchFamily="34" charset="0"/>
                <a:cs typeface="Arial" charset="0"/>
              </a:rPr>
              <a:t>Pembelajaraan, pengemb.PD</a:t>
            </a:r>
          </a:p>
        </p:txBody>
      </p:sp>
      <p:sp>
        <p:nvSpPr>
          <p:cNvPr id="4107" name="Rectangle 11"/>
          <p:cNvSpPr>
            <a:spLocks noChangeArrowheads="1"/>
          </p:cNvSpPr>
          <p:nvPr/>
        </p:nvSpPr>
        <p:spPr bwMode="auto">
          <a:xfrm>
            <a:off x="5580063" y="1268413"/>
            <a:ext cx="3563937" cy="1079500"/>
          </a:xfrm>
          <a:prstGeom prst="rect">
            <a:avLst/>
          </a:prstGeom>
          <a:solidFill>
            <a:schemeClr val="hlink"/>
          </a:solidFill>
          <a:ln w="9525">
            <a:solidFill>
              <a:schemeClr val="tx1"/>
            </a:solidFill>
            <a:miter lim="800000"/>
            <a:headEnd/>
            <a:tailEnd/>
          </a:ln>
        </p:spPr>
        <p:txBody>
          <a:bodyPr wrap="none" anchor="ctr"/>
          <a:lstStyle/>
          <a:p>
            <a:r>
              <a:rPr lang="en-US" sz="1200" b="1">
                <a:solidFill>
                  <a:schemeClr val="bg1"/>
                </a:solidFill>
                <a:latin typeface="Arial Narrow" pitchFamily="34" charset="0"/>
                <a:cs typeface="Arial" charset="0"/>
              </a:rPr>
              <a:t>(1) Aspek potensi peserta didik  (2) teori belajar </a:t>
            </a:r>
          </a:p>
          <a:p>
            <a:r>
              <a:rPr lang="en-US" sz="1200" b="1">
                <a:solidFill>
                  <a:schemeClr val="bg1"/>
                </a:solidFill>
                <a:latin typeface="Arial Narrow" pitchFamily="34" charset="0"/>
                <a:cs typeface="Arial" charset="0"/>
              </a:rPr>
              <a:t>&amp; pembelajaran, strategi, kompetensi &amp; isi, dan meran-</a:t>
            </a:r>
          </a:p>
          <a:p>
            <a:r>
              <a:rPr lang="en-US" sz="1200" b="1">
                <a:solidFill>
                  <a:schemeClr val="bg1"/>
                </a:solidFill>
                <a:latin typeface="Arial Narrow" pitchFamily="34" charset="0"/>
                <a:cs typeface="Arial" charset="0"/>
              </a:rPr>
              <a:t>cang pembelj;(3) menata latar  &amp; melaksanakan; (4) </a:t>
            </a:r>
          </a:p>
          <a:p>
            <a:r>
              <a:rPr lang="en-US" sz="1200" b="1">
                <a:solidFill>
                  <a:schemeClr val="bg1"/>
                </a:solidFill>
                <a:latin typeface="Arial Narrow" pitchFamily="34" charset="0"/>
                <a:cs typeface="Arial" charset="0"/>
              </a:rPr>
              <a:t>asesmen proses dan hasil; dan (5) pengemb akademik </a:t>
            </a:r>
          </a:p>
          <a:p>
            <a:r>
              <a:rPr lang="en-US" sz="1200" b="1">
                <a:solidFill>
                  <a:schemeClr val="bg1"/>
                </a:solidFill>
                <a:latin typeface="Arial Narrow" pitchFamily="34" charset="0"/>
                <a:cs typeface="Arial" charset="0"/>
              </a:rPr>
              <a:t>&amp; nonakademik </a:t>
            </a:r>
          </a:p>
          <a:p>
            <a:endParaRPr lang="en-US" sz="1200" b="1">
              <a:solidFill>
                <a:schemeClr val="bg1"/>
              </a:solidFill>
              <a:latin typeface="Arial Narrow" pitchFamily="34" charset="0"/>
              <a:cs typeface="Arial" charset="0"/>
            </a:endParaRPr>
          </a:p>
        </p:txBody>
      </p:sp>
      <p:sp>
        <p:nvSpPr>
          <p:cNvPr id="4108" name="Rectangle 12"/>
          <p:cNvSpPr>
            <a:spLocks noChangeArrowheads="1"/>
          </p:cNvSpPr>
          <p:nvPr/>
        </p:nvSpPr>
        <p:spPr bwMode="auto">
          <a:xfrm>
            <a:off x="2124075" y="4292600"/>
            <a:ext cx="2881313" cy="935038"/>
          </a:xfrm>
          <a:prstGeom prst="rect">
            <a:avLst/>
          </a:prstGeom>
          <a:solidFill>
            <a:srgbClr val="FF5050"/>
          </a:solidFill>
          <a:ln w="9525">
            <a:solidFill>
              <a:schemeClr val="tx1"/>
            </a:solidFill>
            <a:miter lim="800000"/>
            <a:headEnd/>
            <a:tailEnd/>
          </a:ln>
        </p:spPr>
        <p:txBody>
          <a:bodyPr wrap="none" anchor="ctr"/>
          <a:lstStyle/>
          <a:p>
            <a:r>
              <a:rPr lang="en-US" sz="1600" b="1">
                <a:solidFill>
                  <a:schemeClr val="bg1"/>
                </a:solidFill>
                <a:latin typeface="Arial Narrow" pitchFamily="34" charset="0"/>
                <a:cs typeface="Arial" charset="0"/>
              </a:rPr>
              <a:t>Menguasai keilmuan bidang studi; </a:t>
            </a:r>
          </a:p>
          <a:p>
            <a:r>
              <a:rPr lang="en-US" sz="1600" b="1">
                <a:solidFill>
                  <a:schemeClr val="bg1"/>
                </a:solidFill>
                <a:latin typeface="Arial Narrow" pitchFamily="34" charset="0"/>
                <a:cs typeface="Arial" charset="0"/>
              </a:rPr>
              <a:t>dan langkah kajian kritis pendalam-</a:t>
            </a:r>
          </a:p>
          <a:p>
            <a:r>
              <a:rPr lang="en-US" sz="1600" b="1">
                <a:solidFill>
                  <a:schemeClr val="bg1"/>
                </a:solidFill>
                <a:latin typeface="Arial Narrow" pitchFamily="34" charset="0"/>
                <a:cs typeface="Arial" charset="0"/>
              </a:rPr>
              <a:t>an isi bidang studi</a:t>
            </a:r>
            <a:r>
              <a:rPr lang="en-US" b="1">
                <a:latin typeface="Arial Narrow" pitchFamily="34" charset="0"/>
                <a:cs typeface="Arial" charset="0"/>
              </a:rPr>
              <a:t> </a:t>
            </a:r>
          </a:p>
        </p:txBody>
      </p:sp>
      <p:sp>
        <p:nvSpPr>
          <p:cNvPr id="4109" name="Rectangle 13"/>
          <p:cNvSpPr>
            <a:spLocks noChangeArrowheads="1"/>
          </p:cNvSpPr>
          <p:nvPr/>
        </p:nvSpPr>
        <p:spPr bwMode="auto">
          <a:xfrm>
            <a:off x="5580063" y="4221163"/>
            <a:ext cx="3563937" cy="1150937"/>
          </a:xfrm>
          <a:prstGeom prst="rect">
            <a:avLst/>
          </a:prstGeom>
          <a:solidFill>
            <a:srgbClr val="FF5050"/>
          </a:solidFill>
          <a:ln w="9525">
            <a:solidFill>
              <a:schemeClr val="tx1"/>
            </a:solidFill>
            <a:miter lim="800000"/>
            <a:headEnd/>
            <a:tailEnd/>
          </a:ln>
        </p:spPr>
        <p:txBody>
          <a:bodyPr wrap="none" anchor="ctr"/>
          <a:lstStyle/>
          <a:p>
            <a:pPr marL="342900" indent="-342900"/>
            <a:r>
              <a:rPr lang="en-US" sz="1200" b="1">
                <a:solidFill>
                  <a:schemeClr val="bg1"/>
                </a:solidFill>
                <a:latin typeface="Arial Narrow" pitchFamily="34" charset="0"/>
                <a:cs typeface="Arial" charset="0"/>
              </a:rPr>
              <a:t>(1) Paham materi, struktur, konsep, metode Keilmuan</a:t>
            </a:r>
          </a:p>
          <a:p>
            <a:pPr marL="342900" indent="-342900"/>
            <a:r>
              <a:rPr lang="en-US" sz="1200" b="1">
                <a:solidFill>
                  <a:schemeClr val="bg1"/>
                </a:solidFill>
                <a:latin typeface="Arial Narrow" pitchFamily="34" charset="0"/>
                <a:cs typeface="Arial" charset="0"/>
              </a:rPr>
              <a:t>yang menaungi, menerapkan dlm kehidupan sehari-hari;</a:t>
            </a:r>
          </a:p>
          <a:p>
            <a:pPr marL="342900" indent="-342900"/>
            <a:r>
              <a:rPr lang="en-US" sz="1200" b="1">
                <a:solidFill>
                  <a:schemeClr val="bg1"/>
                </a:solidFill>
                <a:latin typeface="Arial Narrow" pitchFamily="34" charset="0"/>
                <a:cs typeface="Arial" charset="0"/>
              </a:rPr>
              <a:t>dan (2) metode pengembangan ilmu, telaah kritis,  </a:t>
            </a:r>
          </a:p>
          <a:p>
            <a:pPr marL="342900" indent="-342900"/>
            <a:r>
              <a:rPr lang="en-US" sz="1200" b="1">
                <a:solidFill>
                  <a:schemeClr val="bg1"/>
                </a:solidFill>
                <a:cs typeface="Arial" charset="0"/>
              </a:rPr>
              <a:t>kreatif dan inovatif terhadap bidang studi</a:t>
            </a:r>
            <a:endParaRPr lang="en-US" sz="1200" b="1">
              <a:solidFill>
                <a:schemeClr val="bg1"/>
              </a:solidFill>
              <a:latin typeface="Arial Narrow" pitchFamily="34" charset="0"/>
              <a:cs typeface="Arial" charset="0"/>
            </a:endParaRPr>
          </a:p>
        </p:txBody>
      </p:sp>
      <p:sp>
        <p:nvSpPr>
          <p:cNvPr id="4110" name="Rectangle 14"/>
          <p:cNvSpPr>
            <a:spLocks noChangeArrowheads="1"/>
          </p:cNvSpPr>
          <p:nvPr/>
        </p:nvSpPr>
        <p:spPr bwMode="auto">
          <a:xfrm>
            <a:off x="2051050" y="5922963"/>
            <a:ext cx="2952750" cy="935037"/>
          </a:xfrm>
          <a:prstGeom prst="rect">
            <a:avLst/>
          </a:prstGeom>
          <a:solidFill>
            <a:schemeClr val="folHlink"/>
          </a:solidFill>
          <a:ln w="9525">
            <a:solidFill>
              <a:schemeClr val="tx1"/>
            </a:solidFill>
            <a:miter lim="800000"/>
            <a:headEnd/>
            <a:tailEnd/>
          </a:ln>
        </p:spPr>
        <p:txBody>
          <a:bodyPr wrap="none" anchor="ctr"/>
          <a:lstStyle/>
          <a:p>
            <a:r>
              <a:rPr lang="en-US" sz="1600" b="1">
                <a:solidFill>
                  <a:schemeClr val="bg1"/>
                </a:solidFill>
                <a:latin typeface="Arial Narrow" pitchFamily="34" charset="0"/>
                <a:cs typeface="Arial" charset="0"/>
              </a:rPr>
              <a:t>Komunikasi &amp; bergaul dgn peserta</a:t>
            </a:r>
          </a:p>
          <a:p>
            <a:r>
              <a:rPr lang="en-US" sz="1600" b="1">
                <a:solidFill>
                  <a:schemeClr val="bg1"/>
                </a:solidFill>
                <a:latin typeface="Arial Narrow" pitchFamily="34" charset="0"/>
                <a:cs typeface="Arial" charset="0"/>
              </a:rPr>
              <a:t>didik, kolega, dan masyarakat</a:t>
            </a:r>
          </a:p>
        </p:txBody>
      </p:sp>
      <p:sp>
        <p:nvSpPr>
          <p:cNvPr id="4111" name="Rectangle 15"/>
          <p:cNvSpPr>
            <a:spLocks noChangeArrowheads="1"/>
          </p:cNvSpPr>
          <p:nvPr/>
        </p:nvSpPr>
        <p:spPr bwMode="auto">
          <a:xfrm>
            <a:off x="5580063" y="5849938"/>
            <a:ext cx="3563937" cy="1008062"/>
          </a:xfrm>
          <a:prstGeom prst="rect">
            <a:avLst/>
          </a:prstGeom>
          <a:solidFill>
            <a:schemeClr val="folHlink"/>
          </a:solidFill>
          <a:ln w="9525">
            <a:solidFill>
              <a:schemeClr val="tx1"/>
            </a:solidFill>
            <a:miter lim="800000"/>
            <a:headEnd/>
            <a:tailEnd/>
          </a:ln>
        </p:spPr>
        <p:txBody>
          <a:bodyPr wrap="none" anchor="ctr"/>
          <a:lstStyle/>
          <a:p>
            <a:pPr marL="342900" indent="-342900"/>
            <a:r>
              <a:rPr lang="en-US" sz="1400" b="1">
                <a:latin typeface="Arial Narrow" pitchFamily="34" charset="0"/>
                <a:cs typeface="Arial" charset="0"/>
              </a:rPr>
              <a:t>Menarik, empati, kolaboratif, suka menolong,  </a:t>
            </a:r>
          </a:p>
          <a:p>
            <a:pPr marL="342900" indent="-342900"/>
            <a:r>
              <a:rPr lang="en-US" sz="1400" b="1">
                <a:latin typeface="Arial Narrow" pitchFamily="34" charset="0"/>
                <a:cs typeface="Arial" charset="0"/>
              </a:rPr>
              <a:t>menjadi panutan, komunikatif, kooperatif</a:t>
            </a:r>
          </a:p>
        </p:txBody>
      </p:sp>
      <p:sp>
        <p:nvSpPr>
          <p:cNvPr id="4112" name="AutoShape 16"/>
          <p:cNvSpPr>
            <a:spLocks noChangeArrowheads="1"/>
          </p:cNvSpPr>
          <p:nvPr/>
        </p:nvSpPr>
        <p:spPr bwMode="auto">
          <a:xfrm>
            <a:off x="1763713" y="1412875"/>
            <a:ext cx="287337" cy="576263"/>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p>
        </p:txBody>
      </p:sp>
      <p:sp>
        <p:nvSpPr>
          <p:cNvPr id="4113" name="AutoShape 17"/>
          <p:cNvSpPr>
            <a:spLocks noChangeArrowheads="1"/>
          </p:cNvSpPr>
          <p:nvPr/>
        </p:nvSpPr>
        <p:spPr bwMode="auto">
          <a:xfrm>
            <a:off x="1763713" y="2924175"/>
            <a:ext cx="287337" cy="576263"/>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p>
        </p:txBody>
      </p:sp>
      <p:sp>
        <p:nvSpPr>
          <p:cNvPr id="4114" name="AutoShape 18"/>
          <p:cNvSpPr>
            <a:spLocks noChangeArrowheads="1"/>
          </p:cNvSpPr>
          <p:nvPr/>
        </p:nvSpPr>
        <p:spPr bwMode="auto">
          <a:xfrm>
            <a:off x="1763713" y="4508500"/>
            <a:ext cx="287337" cy="576263"/>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p>
        </p:txBody>
      </p:sp>
      <p:sp>
        <p:nvSpPr>
          <p:cNvPr id="4115" name="AutoShape 19"/>
          <p:cNvSpPr>
            <a:spLocks noChangeArrowheads="1"/>
          </p:cNvSpPr>
          <p:nvPr/>
        </p:nvSpPr>
        <p:spPr bwMode="auto">
          <a:xfrm>
            <a:off x="1692275" y="6021388"/>
            <a:ext cx="287338" cy="576262"/>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p>
        </p:txBody>
      </p:sp>
      <p:sp>
        <p:nvSpPr>
          <p:cNvPr id="4116" name="AutoShape 20"/>
          <p:cNvSpPr>
            <a:spLocks noChangeArrowheads="1"/>
          </p:cNvSpPr>
          <p:nvPr/>
        </p:nvSpPr>
        <p:spPr bwMode="auto">
          <a:xfrm>
            <a:off x="5076825" y="6092825"/>
            <a:ext cx="358775" cy="76517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p>
        </p:txBody>
      </p:sp>
      <p:sp>
        <p:nvSpPr>
          <p:cNvPr id="4117" name="AutoShape 21"/>
          <p:cNvSpPr>
            <a:spLocks noChangeArrowheads="1"/>
          </p:cNvSpPr>
          <p:nvPr/>
        </p:nvSpPr>
        <p:spPr bwMode="auto">
          <a:xfrm>
            <a:off x="5076825" y="4437063"/>
            <a:ext cx="358775" cy="647700"/>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p>
        </p:txBody>
      </p:sp>
      <p:sp>
        <p:nvSpPr>
          <p:cNvPr id="4118" name="AutoShape 22"/>
          <p:cNvSpPr>
            <a:spLocks noChangeArrowheads="1"/>
          </p:cNvSpPr>
          <p:nvPr/>
        </p:nvSpPr>
        <p:spPr bwMode="auto">
          <a:xfrm>
            <a:off x="5076825" y="2924175"/>
            <a:ext cx="358775" cy="576263"/>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p>
        </p:txBody>
      </p:sp>
      <p:sp>
        <p:nvSpPr>
          <p:cNvPr id="4119" name="AutoShape 23"/>
          <p:cNvSpPr>
            <a:spLocks noChangeArrowheads="1"/>
          </p:cNvSpPr>
          <p:nvPr/>
        </p:nvSpPr>
        <p:spPr bwMode="auto">
          <a:xfrm>
            <a:off x="5148263" y="1484313"/>
            <a:ext cx="358775" cy="5048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4098">
                                            <p:txEl>
                                              <p:charRg st="4294967295" end="4294967295"/>
                                            </p:txEl>
                                          </p:spTgt>
                                        </p:tgtEl>
                                        <p:attrNameLst>
                                          <p:attrName>ppt_x</p:attrName>
                                          <p:attrName>ppt_y</p:attrName>
                                        </p:attrNameLst>
                                      </p:cBhvr>
                                    </p:animMotion>
                                  </p:childTnLst>
                                </p:cTn>
                              </p:par>
                              <p:par>
                                <p:cTn id="7" presetID="7" presetClass="path" presetSubtype="0" accel="50000" decel="50000" fill="hold" grpId="0" nodeType="withEffect" nodePh="1">
                                  <p:stCondLst>
                                    <p:cond delay="0"/>
                                  </p:stCondLst>
                                  <p:endCondLst>
                                    <p:cond evt="begin" delay="0">
                                      <p:tn val="7"/>
                                    </p:cond>
                                  </p:endCondLst>
                                  <p:childTnLst>
                                    <p:animMotion origin="layout" path="M 0.0 0.0  L 0.25 0.0  L 0.25 0.33295  L 0.0 0.33295  L 0.0 0.0  Z" pathEditMode="relative" ptsTypes="">
                                      <p:cBhvr>
                                        <p:cTn id="8" dur="2000" fill="hold"/>
                                        <p:tgtEl>
                                          <p:spTgt spid="4099">
                                            <p:txEl>
                                              <p:pRg st="0" end="0"/>
                                            </p:txEl>
                                          </p:spTgt>
                                        </p:tgtEl>
                                        <p:attrNameLst>
                                          <p:attrName>ppt_x</p:attrName>
                                          <p:attrName>ppt_y</p:attrName>
                                        </p:attrNameLst>
                                      </p:cBhvr>
                                    </p:animMotion>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grpId="0" nodeType="clickEffect">
                                  <p:stCondLst>
                                    <p:cond delay="0"/>
                                  </p:stCondLst>
                                  <p:childTnLst>
                                    <p:set>
                                      <p:cBhvr>
                                        <p:cTn id="12" dur="1" fill="hold">
                                          <p:stCondLst>
                                            <p:cond delay="0"/>
                                          </p:stCondLst>
                                        </p:cTn>
                                        <p:tgtEl>
                                          <p:spTgt spid="4100"/>
                                        </p:tgtEl>
                                        <p:attrNameLst>
                                          <p:attrName>style.visibility</p:attrName>
                                        </p:attrNameLst>
                                      </p:cBhvr>
                                      <p:to>
                                        <p:strVal val="visible"/>
                                      </p:to>
                                    </p:set>
                                    <p:animEffect transition="in" filter="wheel(4)">
                                      <p:cBhvr>
                                        <p:cTn id="13" dur="2000"/>
                                        <p:tgtEl>
                                          <p:spTgt spid="4100"/>
                                        </p:tgtEl>
                                      </p:cBhvr>
                                    </p:animEffect>
                                  </p:childTnLst>
                                </p:cTn>
                              </p:par>
                              <p:par>
                                <p:cTn id="14" presetID="21" presetClass="entr" presetSubtype="4" fill="hold" grpId="0" nodeType="withEffect">
                                  <p:stCondLst>
                                    <p:cond delay="0"/>
                                  </p:stCondLst>
                                  <p:childTnLst>
                                    <p:set>
                                      <p:cBhvr>
                                        <p:cTn id="15" dur="1" fill="hold">
                                          <p:stCondLst>
                                            <p:cond delay="0"/>
                                          </p:stCondLst>
                                        </p:cTn>
                                        <p:tgtEl>
                                          <p:spTgt spid="4101"/>
                                        </p:tgtEl>
                                        <p:attrNameLst>
                                          <p:attrName>style.visibility</p:attrName>
                                        </p:attrNameLst>
                                      </p:cBhvr>
                                      <p:to>
                                        <p:strVal val="visible"/>
                                      </p:to>
                                    </p:set>
                                    <p:animEffect transition="in" filter="wheel(4)">
                                      <p:cBhvr>
                                        <p:cTn id="16" dur="2000"/>
                                        <p:tgtEl>
                                          <p:spTgt spid="4101"/>
                                        </p:tgtEl>
                                      </p:cBhvr>
                                    </p:animEffect>
                                  </p:childTnLst>
                                </p:cTn>
                              </p:par>
                            </p:childTnLst>
                          </p:cTn>
                        </p:par>
                        <p:par>
                          <p:cTn id="17" fill="hold">
                            <p:stCondLst>
                              <p:cond delay="2000"/>
                            </p:stCondLst>
                            <p:childTnLst>
                              <p:par>
                                <p:cTn id="18" presetID="21" presetClass="entr" presetSubtype="4" fill="hold" grpId="0" nodeType="afterEffect">
                                  <p:stCondLst>
                                    <p:cond delay="0"/>
                                  </p:stCondLst>
                                  <p:childTnLst>
                                    <p:set>
                                      <p:cBhvr>
                                        <p:cTn id="19" dur="1" fill="hold">
                                          <p:stCondLst>
                                            <p:cond delay="0"/>
                                          </p:stCondLst>
                                        </p:cTn>
                                        <p:tgtEl>
                                          <p:spTgt spid="4102"/>
                                        </p:tgtEl>
                                        <p:attrNameLst>
                                          <p:attrName>style.visibility</p:attrName>
                                        </p:attrNameLst>
                                      </p:cBhvr>
                                      <p:to>
                                        <p:strVal val="visible"/>
                                      </p:to>
                                    </p:set>
                                    <p:animEffect transition="in" filter="wheel(4)">
                                      <p:cBhvr>
                                        <p:cTn id="20" dur="2000"/>
                                        <p:tgtEl>
                                          <p:spTgt spid="4102"/>
                                        </p:tgtEl>
                                      </p:cBhvr>
                                    </p:animEffect>
                                  </p:childTnLst>
                                </p:cTn>
                              </p:par>
                              <p:par>
                                <p:cTn id="21" presetID="21" presetClass="entr" presetSubtype="4" fill="hold" grpId="0" nodeType="withEffect">
                                  <p:stCondLst>
                                    <p:cond delay="0"/>
                                  </p:stCondLst>
                                  <p:childTnLst>
                                    <p:set>
                                      <p:cBhvr>
                                        <p:cTn id="22" dur="1" fill="hold">
                                          <p:stCondLst>
                                            <p:cond delay="0"/>
                                          </p:stCondLst>
                                        </p:cTn>
                                        <p:tgtEl>
                                          <p:spTgt spid="4103"/>
                                        </p:tgtEl>
                                        <p:attrNameLst>
                                          <p:attrName>style.visibility</p:attrName>
                                        </p:attrNameLst>
                                      </p:cBhvr>
                                      <p:to>
                                        <p:strVal val="visible"/>
                                      </p:to>
                                    </p:set>
                                    <p:animEffect transition="in" filter="wheel(4)">
                                      <p:cBhvr>
                                        <p:cTn id="23" dur="2000"/>
                                        <p:tgtEl>
                                          <p:spTgt spid="4103"/>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4112"/>
                                        </p:tgtEl>
                                        <p:attrNameLst>
                                          <p:attrName>style.visibility</p:attrName>
                                        </p:attrNameLst>
                                      </p:cBhvr>
                                      <p:to>
                                        <p:strVal val="visible"/>
                                      </p:to>
                                    </p:set>
                                    <p:animEffect transition="in" filter="wheel(4)">
                                      <p:cBhvr>
                                        <p:cTn id="28" dur="2000"/>
                                        <p:tgtEl>
                                          <p:spTgt spid="4112"/>
                                        </p:tgtEl>
                                      </p:cBhvr>
                                    </p:animEffect>
                                  </p:childTnLst>
                                </p:cTn>
                              </p:par>
                              <p:par>
                                <p:cTn id="29" presetID="21" presetClass="entr" presetSubtype="4" fill="hold" grpId="0" nodeType="withEffect">
                                  <p:stCondLst>
                                    <p:cond delay="0"/>
                                  </p:stCondLst>
                                  <p:childTnLst>
                                    <p:set>
                                      <p:cBhvr>
                                        <p:cTn id="30" dur="1" fill="hold">
                                          <p:stCondLst>
                                            <p:cond delay="0"/>
                                          </p:stCondLst>
                                        </p:cTn>
                                        <p:tgtEl>
                                          <p:spTgt spid="4106"/>
                                        </p:tgtEl>
                                        <p:attrNameLst>
                                          <p:attrName>style.visibility</p:attrName>
                                        </p:attrNameLst>
                                      </p:cBhvr>
                                      <p:to>
                                        <p:strVal val="visible"/>
                                      </p:to>
                                    </p:set>
                                    <p:animEffect transition="in" filter="wheel(4)">
                                      <p:cBhvr>
                                        <p:cTn id="31" dur="2000"/>
                                        <p:tgtEl>
                                          <p:spTgt spid="4106"/>
                                        </p:tgtEl>
                                      </p:cBhvr>
                                    </p:animEffect>
                                  </p:childTnLst>
                                </p:cTn>
                              </p:par>
                              <p:par>
                                <p:cTn id="32" presetID="21" presetClass="entr" presetSubtype="4" fill="hold" grpId="0" nodeType="withEffect">
                                  <p:stCondLst>
                                    <p:cond delay="0"/>
                                  </p:stCondLst>
                                  <p:childTnLst>
                                    <p:set>
                                      <p:cBhvr>
                                        <p:cTn id="33" dur="1" fill="hold">
                                          <p:stCondLst>
                                            <p:cond delay="0"/>
                                          </p:stCondLst>
                                        </p:cTn>
                                        <p:tgtEl>
                                          <p:spTgt spid="4119"/>
                                        </p:tgtEl>
                                        <p:attrNameLst>
                                          <p:attrName>style.visibility</p:attrName>
                                        </p:attrNameLst>
                                      </p:cBhvr>
                                      <p:to>
                                        <p:strVal val="visible"/>
                                      </p:to>
                                    </p:set>
                                    <p:animEffect transition="in" filter="wheel(4)">
                                      <p:cBhvr>
                                        <p:cTn id="34" dur="2000"/>
                                        <p:tgtEl>
                                          <p:spTgt spid="4119"/>
                                        </p:tgtEl>
                                      </p:cBhvr>
                                    </p:animEffect>
                                  </p:childTnLst>
                                </p:cTn>
                              </p:par>
                              <p:par>
                                <p:cTn id="35" presetID="21" presetClass="entr" presetSubtype="4" fill="hold" grpId="0" nodeType="withEffect">
                                  <p:stCondLst>
                                    <p:cond delay="0"/>
                                  </p:stCondLst>
                                  <p:childTnLst>
                                    <p:set>
                                      <p:cBhvr>
                                        <p:cTn id="36" dur="1" fill="hold">
                                          <p:stCondLst>
                                            <p:cond delay="0"/>
                                          </p:stCondLst>
                                        </p:cTn>
                                        <p:tgtEl>
                                          <p:spTgt spid="4107"/>
                                        </p:tgtEl>
                                        <p:attrNameLst>
                                          <p:attrName>style.visibility</p:attrName>
                                        </p:attrNameLst>
                                      </p:cBhvr>
                                      <p:to>
                                        <p:strVal val="visible"/>
                                      </p:to>
                                    </p:set>
                                    <p:animEffect transition="in" filter="wheel(4)">
                                      <p:cBhvr>
                                        <p:cTn id="37" dur="2000"/>
                                        <p:tgtEl>
                                          <p:spTgt spid="4107"/>
                                        </p:tgtEl>
                                      </p:cBhvr>
                                    </p:animEffect>
                                  </p:childTnLst>
                                </p:cTn>
                              </p:par>
                              <p:par>
                                <p:cTn id="38" presetID="21" presetClass="entr" presetSubtype="4" fill="hold" grpId="1" nodeType="withEffect">
                                  <p:stCondLst>
                                    <p:cond delay="0"/>
                                  </p:stCondLst>
                                  <p:childTnLst>
                                    <p:set>
                                      <p:cBhvr>
                                        <p:cTn id="39" dur="1" fill="hold">
                                          <p:stCondLst>
                                            <p:cond delay="0"/>
                                          </p:stCondLst>
                                        </p:cTn>
                                        <p:tgtEl>
                                          <p:spTgt spid="4119"/>
                                        </p:tgtEl>
                                        <p:attrNameLst>
                                          <p:attrName>style.visibility</p:attrName>
                                        </p:attrNameLst>
                                      </p:cBhvr>
                                      <p:to>
                                        <p:strVal val="visible"/>
                                      </p:to>
                                    </p:set>
                                    <p:animEffect transition="in" filter="wheel(4)">
                                      <p:cBhvr>
                                        <p:cTn id="40" dur="2000"/>
                                        <p:tgtEl>
                                          <p:spTgt spid="4119"/>
                                        </p:tgtEl>
                                      </p:cBhvr>
                                    </p:animEffect>
                                  </p:childTnLst>
                                </p:cTn>
                              </p:par>
                            </p:childTnLst>
                          </p:cTn>
                        </p:par>
                      </p:childTnLst>
                    </p:cTn>
                  </p:par>
                  <p:par>
                    <p:cTn id="41" fill="hold">
                      <p:stCondLst>
                        <p:cond delay="indefinite"/>
                      </p:stCondLst>
                      <p:childTnLst>
                        <p:par>
                          <p:cTn id="42" fill="hold">
                            <p:stCondLst>
                              <p:cond delay="0"/>
                            </p:stCondLst>
                            <p:childTnLst>
                              <p:par>
                                <p:cTn id="43" presetID="21" presetClass="entr" presetSubtype="4" fill="hold" grpId="0" nodeType="clickEffect">
                                  <p:stCondLst>
                                    <p:cond delay="0"/>
                                  </p:stCondLst>
                                  <p:childTnLst>
                                    <p:set>
                                      <p:cBhvr>
                                        <p:cTn id="44" dur="1" fill="hold">
                                          <p:stCondLst>
                                            <p:cond delay="0"/>
                                          </p:stCondLst>
                                        </p:cTn>
                                        <p:tgtEl>
                                          <p:spTgt spid="4113"/>
                                        </p:tgtEl>
                                        <p:attrNameLst>
                                          <p:attrName>style.visibility</p:attrName>
                                        </p:attrNameLst>
                                      </p:cBhvr>
                                      <p:to>
                                        <p:strVal val="visible"/>
                                      </p:to>
                                    </p:set>
                                    <p:animEffect transition="in" filter="wheel(4)">
                                      <p:cBhvr>
                                        <p:cTn id="45" dur="2000"/>
                                        <p:tgtEl>
                                          <p:spTgt spid="4113"/>
                                        </p:tgtEl>
                                      </p:cBhvr>
                                    </p:animEffect>
                                  </p:childTnLst>
                                </p:cTn>
                              </p:par>
                              <p:par>
                                <p:cTn id="46" presetID="21" presetClass="entr" presetSubtype="4" fill="hold" grpId="1" nodeType="withEffect">
                                  <p:stCondLst>
                                    <p:cond delay="0"/>
                                  </p:stCondLst>
                                  <p:childTnLst>
                                    <p:set>
                                      <p:cBhvr>
                                        <p:cTn id="47" dur="1" fill="hold">
                                          <p:stCondLst>
                                            <p:cond delay="0"/>
                                          </p:stCondLst>
                                        </p:cTn>
                                        <p:tgtEl>
                                          <p:spTgt spid="4104"/>
                                        </p:tgtEl>
                                        <p:attrNameLst>
                                          <p:attrName>style.visibility</p:attrName>
                                        </p:attrNameLst>
                                      </p:cBhvr>
                                      <p:to>
                                        <p:strVal val="visible"/>
                                      </p:to>
                                    </p:set>
                                    <p:animEffect transition="in" filter="wheel(4)">
                                      <p:cBhvr>
                                        <p:cTn id="48" dur="2000"/>
                                        <p:tgtEl>
                                          <p:spTgt spid="4104"/>
                                        </p:tgtEl>
                                      </p:cBhvr>
                                    </p:animEffect>
                                  </p:childTnLst>
                                </p:cTn>
                              </p:par>
                              <p:par>
                                <p:cTn id="49" presetID="21" presetClass="entr" presetSubtype="4" fill="hold" grpId="0" nodeType="withEffect">
                                  <p:stCondLst>
                                    <p:cond delay="0"/>
                                  </p:stCondLst>
                                  <p:childTnLst>
                                    <p:set>
                                      <p:cBhvr>
                                        <p:cTn id="50" dur="1" fill="hold">
                                          <p:stCondLst>
                                            <p:cond delay="0"/>
                                          </p:stCondLst>
                                        </p:cTn>
                                        <p:tgtEl>
                                          <p:spTgt spid="4105"/>
                                        </p:tgtEl>
                                        <p:attrNameLst>
                                          <p:attrName>style.visibility</p:attrName>
                                        </p:attrNameLst>
                                      </p:cBhvr>
                                      <p:to>
                                        <p:strVal val="visible"/>
                                      </p:to>
                                    </p:set>
                                    <p:animEffect transition="in" filter="wheel(4)">
                                      <p:cBhvr>
                                        <p:cTn id="51" dur="2000"/>
                                        <p:tgtEl>
                                          <p:spTgt spid="4105"/>
                                        </p:tgtEl>
                                      </p:cBhvr>
                                    </p:animEffect>
                                  </p:childTnLst>
                                </p:cTn>
                              </p:par>
                              <p:par>
                                <p:cTn id="52" presetID="21" presetClass="entr" presetSubtype="4" fill="hold" grpId="1" nodeType="withEffect">
                                  <p:stCondLst>
                                    <p:cond delay="0"/>
                                  </p:stCondLst>
                                  <p:childTnLst>
                                    <p:set>
                                      <p:cBhvr>
                                        <p:cTn id="53" dur="1" fill="hold">
                                          <p:stCondLst>
                                            <p:cond delay="0"/>
                                          </p:stCondLst>
                                        </p:cTn>
                                        <p:tgtEl>
                                          <p:spTgt spid="4105"/>
                                        </p:tgtEl>
                                        <p:attrNameLst>
                                          <p:attrName>style.visibility</p:attrName>
                                        </p:attrNameLst>
                                      </p:cBhvr>
                                      <p:to>
                                        <p:strVal val="visible"/>
                                      </p:to>
                                    </p:set>
                                    <p:animEffect transition="in" filter="wheel(4)">
                                      <p:cBhvr>
                                        <p:cTn id="54" dur="2000"/>
                                        <p:tgtEl>
                                          <p:spTgt spid="4105"/>
                                        </p:tgtEl>
                                      </p:cBhvr>
                                    </p:animEffect>
                                  </p:childTnLst>
                                </p:cTn>
                              </p:par>
                              <p:par>
                                <p:cTn id="55" presetID="21" presetClass="entr" presetSubtype="4" fill="hold" grpId="0" nodeType="withEffect">
                                  <p:stCondLst>
                                    <p:cond delay="0"/>
                                  </p:stCondLst>
                                  <p:childTnLst>
                                    <p:set>
                                      <p:cBhvr>
                                        <p:cTn id="56" dur="1" fill="hold">
                                          <p:stCondLst>
                                            <p:cond delay="0"/>
                                          </p:stCondLst>
                                        </p:cTn>
                                        <p:tgtEl>
                                          <p:spTgt spid="4104"/>
                                        </p:tgtEl>
                                        <p:attrNameLst>
                                          <p:attrName>style.visibility</p:attrName>
                                        </p:attrNameLst>
                                      </p:cBhvr>
                                      <p:to>
                                        <p:strVal val="visible"/>
                                      </p:to>
                                    </p:set>
                                    <p:animEffect transition="in" filter="wheel(4)">
                                      <p:cBhvr>
                                        <p:cTn id="57" dur="2000"/>
                                        <p:tgtEl>
                                          <p:spTgt spid="4104"/>
                                        </p:tgtEl>
                                      </p:cBhvr>
                                    </p:animEffect>
                                  </p:childTnLst>
                                </p:cTn>
                              </p:par>
                              <p:par>
                                <p:cTn id="58" presetID="21" presetClass="entr" presetSubtype="4" fill="hold" grpId="0" nodeType="withEffect">
                                  <p:stCondLst>
                                    <p:cond delay="0"/>
                                  </p:stCondLst>
                                  <p:childTnLst>
                                    <p:set>
                                      <p:cBhvr>
                                        <p:cTn id="59" dur="1" fill="hold">
                                          <p:stCondLst>
                                            <p:cond delay="0"/>
                                          </p:stCondLst>
                                        </p:cTn>
                                        <p:tgtEl>
                                          <p:spTgt spid="4118"/>
                                        </p:tgtEl>
                                        <p:attrNameLst>
                                          <p:attrName>style.visibility</p:attrName>
                                        </p:attrNameLst>
                                      </p:cBhvr>
                                      <p:to>
                                        <p:strVal val="visible"/>
                                      </p:to>
                                    </p:set>
                                    <p:animEffect transition="in" filter="wheel(4)">
                                      <p:cBhvr>
                                        <p:cTn id="60" dur="2000"/>
                                        <p:tgtEl>
                                          <p:spTgt spid="4118"/>
                                        </p:tgtEl>
                                      </p:cBhvr>
                                    </p:animEffect>
                                  </p:childTnLst>
                                </p:cTn>
                              </p:par>
                            </p:childTnLst>
                          </p:cTn>
                        </p:par>
                      </p:childTnLst>
                    </p:cTn>
                  </p:par>
                  <p:par>
                    <p:cTn id="61" fill="hold">
                      <p:stCondLst>
                        <p:cond delay="indefinite"/>
                      </p:stCondLst>
                      <p:childTnLst>
                        <p:par>
                          <p:cTn id="62" fill="hold">
                            <p:stCondLst>
                              <p:cond delay="0"/>
                            </p:stCondLst>
                            <p:childTnLst>
                              <p:par>
                                <p:cTn id="63" presetID="21" presetClass="entr" presetSubtype="4" fill="hold" grpId="0" nodeType="clickEffect">
                                  <p:stCondLst>
                                    <p:cond delay="0"/>
                                  </p:stCondLst>
                                  <p:childTnLst>
                                    <p:set>
                                      <p:cBhvr>
                                        <p:cTn id="64" dur="1" fill="hold">
                                          <p:stCondLst>
                                            <p:cond delay="0"/>
                                          </p:stCondLst>
                                        </p:cTn>
                                        <p:tgtEl>
                                          <p:spTgt spid="4114"/>
                                        </p:tgtEl>
                                        <p:attrNameLst>
                                          <p:attrName>style.visibility</p:attrName>
                                        </p:attrNameLst>
                                      </p:cBhvr>
                                      <p:to>
                                        <p:strVal val="visible"/>
                                      </p:to>
                                    </p:set>
                                    <p:animEffect transition="in" filter="wheel(4)">
                                      <p:cBhvr>
                                        <p:cTn id="65" dur="2000"/>
                                        <p:tgtEl>
                                          <p:spTgt spid="4114"/>
                                        </p:tgtEl>
                                      </p:cBhvr>
                                    </p:animEffect>
                                  </p:childTnLst>
                                </p:cTn>
                              </p:par>
                              <p:par>
                                <p:cTn id="66" presetID="21" presetClass="entr" presetSubtype="4" fill="hold" grpId="0" nodeType="withEffect">
                                  <p:stCondLst>
                                    <p:cond delay="0"/>
                                  </p:stCondLst>
                                  <p:childTnLst>
                                    <p:set>
                                      <p:cBhvr>
                                        <p:cTn id="67" dur="1" fill="hold">
                                          <p:stCondLst>
                                            <p:cond delay="0"/>
                                          </p:stCondLst>
                                        </p:cTn>
                                        <p:tgtEl>
                                          <p:spTgt spid="4108"/>
                                        </p:tgtEl>
                                        <p:attrNameLst>
                                          <p:attrName>style.visibility</p:attrName>
                                        </p:attrNameLst>
                                      </p:cBhvr>
                                      <p:to>
                                        <p:strVal val="visible"/>
                                      </p:to>
                                    </p:set>
                                    <p:animEffect transition="in" filter="wheel(4)">
                                      <p:cBhvr>
                                        <p:cTn id="68" dur="2000"/>
                                        <p:tgtEl>
                                          <p:spTgt spid="4108"/>
                                        </p:tgtEl>
                                      </p:cBhvr>
                                    </p:animEffect>
                                  </p:childTnLst>
                                </p:cTn>
                              </p:par>
                              <p:par>
                                <p:cTn id="69" presetID="21" presetClass="entr" presetSubtype="4" fill="hold" grpId="0" nodeType="withEffect">
                                  <p:stCondLst>
                                    <p:cond delay="0"/>
                                  </p:stCondLst>
                                  <p:childTnLst>
                                    <p:set>
                                      <p:cBhvr>
                                        <p:cTn id="70" dur="1" fill="hold">
                                          <p:stCondLst>
                                            <p:cond delay="0"/>
                                          </p:stCondLst>
                                        </p:cTn>
                                        <p:tgtEl>
                                          <p:spTgt spid="4117"/>
                                        </p:tgtEl>
                                        <p:attrNameLst>
                                          <p:attrName>style.visibility</p:attrName>
                                        </p:attrNameLst>
                                      </p:cBhvr>
                                      <p:to>
                                        <p:strVal val="visible"/>
                                      </p:to>
                                    </p:set>
                                    <p:animEffect transition="in" filter="wheel(4)">
                                      <p:cBhvr>
                                        <p:cTn id="71" dur="2000"/>
                                        <p:tgtEl>
                                          <p:spTgt spid="4117"/>
                                        </p:tgtEl>
                                      </p:cBhvr>
                                    </p:animEffect>
                                  </p:childTnLst>
                                </p:cTn>
                              </p:par>
                              <p:par>
                                <p:cTn id="72" presetID="21" presetClass="entr" presetSubtype="4" fill="hold" grpId="0" nodeType="withEffect">
                                  <p:stCondLst>
                                    <p:cond delay="0"/>
                                  </p:stCondLst>
                                  <p:childTnLst>
                                    <p:set>
                                      <p:cBhvr>
                                        <p:cTn id="73" dur="1" fill="hold">
                                          <p:stCondLst>
                                            <p:cond delay="0"/>
                                          </p:stCondLst>
                                        </p:cTn>
                                        <p:tgtEl>
                                          <p:spTgt spid="4109"/>
                                        </p:tgtEl>
                                        <p:attrNameLst>
                                          <p:attrName>style.visibility</p:attrName>
                                        </p:attrNameLst>
                                      </p:cBhvr>
                                      <p:to>
                                        <p:strVal val="visible"/>
                                      </p:to>
                                    </p:set>
                                    <p:animEffect transition="in" filter="wheel(4)">
                                      <p:cBhvr>
                                        <p:cTn id="74" dur="2000"/>
                                        <p:tgtEl>
                                          <p:spTgt spid="4109"/>
                                        </p:tgtEl>
                                      </p:cBhvr>
                                    </p:animEffect>
                                  </p:childTnLst>
                                </p:cTn>
                              </p:par>
                            </p:childTnLst>
                          </p:cTn>
                        </p:par>
                      </p:childTnLst>
                    </p:cTn>
                  </p:par>
                  <p:par>
                    <p:cTn id="75" fill="hold">
                      <p:stCondLst>
                        <p:cond delay="indefinite"/>
                      </p:stCondLst>
                      <p:childTnLst>
                        <p:par>
                          <p:cTn id="76" fill="hold">
                            <p:stCondLst>
                              <p:cond delay="0"/>
                            </p:stCondLst>
                            <p:childTnLst>
                              <p:par>
                                <p:cTn id="77" presetID="21" presetClass="entr" presetSubtype="4" fill="hold" grpId="0" nodeType="clickEffect">
                                  <p:stCondLst>
                                    <p:cond delay="0"/>
                                  </p:stCondLst>
                                  <p:childTnLst>
                                    <p:set>
                                      <p:cBhvr>
                                        <p:cTn id="78" dur="1" fill="hold">
                                          <p:stCondLst>
                                            <p:cond delay="0"/>
                                          </p:stCondLst>
                                        </p:cTn>
                                        <p:tgtEl>
                                          <p:spTgt spid="4115"/>
                                        </p:tgtEl>
                                        <p:attrNameLst>
                                          <p:attrName>style.visibility</p:attrName>
                                        </p:attrNameLst>
                                      </p:cBhvr>
                                      <p:to>
                                        <p:strVal val="visible"/>
                                      </p:to>
                                    </p:set>
                                    <p:animEffect transition="in" filter="wheel(4)">
                                      <p:cBhvr>
                                        <p:cTn id="79" dur="2000"/>
                                        <p:tgtEl>
                                          <p:spTgt spid="4115"/>
                                        </p:tgtEl>
                                      </p:cBhvr>
                                    </p:animEffect>
                                  </p:childTnLst>
                                </p:cTn>
                              </p:par>
                              <p:par>
                                <p:cTn id="80" presetID="21" presetClass="entr" presetSubtype="4" fill="hold" grpId="0" nodeType="withEffect">
                                  <p:stCondLst>
                                    <p:cond delay="0"/>
                                  </p:stCondLst>
                                  <p:childTnLst>
                                    <p:set>
                                      <p:cBhvr>
                                        <p:cTn id="81" dur="1" fill="hold">
                                          <p:stCondLst>
                                            <p:cond delay="0"/>
                                          </p:stCondLst>
                                        </p:cTn>
                                        <p:tgtEl>
                                          <p:spTgt spid="4110"/>
                                        </p:tgtEl>
                                        <p:attrNameLst>
                                          <p:attrName>style.visibility</p:attrName>
                                        </p:attrNameLst>
                                      </p:cBhvr>
                                      <p:to>
                                        <p:strVal val="visible"/>
                                      </p:to>
                                    </p:set>
                                    <p:animEffect transition="in" filter="wheel(4)">
                                      <p:cBhvr>
                                        <p:cTn id="82" dur="2000"/>
                                        <p:tgtEl>
                                          <p:spTgt spid="4110"/>
                                        </p:tgtEl>
                                      </p:cBhvr>
                                    </p:animEffect>
                                  </p:childTnLst>
                                </p:cTn>
                              </p:par>
                              <p:par>
                                <p:cTn id="83" presetID="21" presetClass="entr" presetSubtype="4" fill="hold" grpId="0" nodeType="withEffect">
                                  <p:stCondLst>
                                    <p:cond delay="0"/>
                                  </p:stCondLst>
                                  <p:childTnLst>
                                    <p:set>
                                      <p:cBhvr>
                                        <p:cTn id="84" dur="1" fill="hold">
                                          <p:stCondLst>
                                            <p:cond delay="0"/>
                                          </p:stCondLst>
                                        </p:cTn>
                                        <p:tgtEl>
                                          <p:spTgt spid="4116"/>
                                        </p:tgtEl>
                                        <p:attrNameLst>
                                          <p:attrName>style.visibility</p:attrName>
                                        </p:attrNameLst>
                                      </p:cBhvr>
                                      <p:to>
                                        <p:strVal val="visible"/>
                                      </p:to>
                                    </p:set>
                                    <p:animEffect transition="in" filter="wheel(4)">
                                      <p:cBhvr>
                                        <p:cTn id="85" dur="2000"/>
                                        <p:tgtEl>
                                          <p:spTgt spid="4116"/>
                                        </p:tgtEl>
                                      </p:cBhvr>
                                    </p:animEffect>
                                  </p:childTnLst>
                                </p:cTn>
                              </p:par>
                              <p:par>
                                <p:cTn id="86" presetID="21" presetClass="entr" presetSubtype="4" fill="hold" grpId="0" nodeType="withEffect">
                                  <p:stCondLst>
                                    <p:cond delay="0"/>
                                  </p:stCondLst>
                                  <p:childTnLst>
                                    <p:set>
                                      <p:cBhvr>
                                        <p:cTn id="87" dur="1" fill="hold">
                                          <p:stCondLst>
                                            <p:cond delay="0"/>
                                          </p:stCondLst>
                                        </p:cTn>
                                        <p:tgtEl>
                                          <p:spTgt spid="4111"/>
                                        </p:tgtEl>
                                        <p:attrNameLst>
                                          <p:attrName>style.visibility</p:attrName>
                                        </p:attrNameLst>
                                      </p:cBhvr>
                                      <p:to>
                                        <p:strVal val="visible"/>
                                      </p:to>
                                    </p:set>
                                    <p:animEffect transition="in" filter="wheel(4)">
                                      <p:cBhvr>
                                        <p:cTn id="88" dur="2000"/>
                                        <p:tgtEl>
                                          <p:spTgt spid="4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P spid="4100" grpId="0" animBg="1"/>
      <p:bldP spid="4101" grpId="0" animBg="1"/>
      <p:bldP spid="4102" grpId="0" animBg="1"/>
      <p:bldP spid="4103" grpId="0" animBg="1"/>
      <p:bldP spid="4104" grpId="0" animBg="1"/>
      <p:bldP spid="4104" grpId="1" animBg="1"/>
      <p:bldP spid="4105" grpId="0" animBg="1"/>
      <p:bldP spid="4105" grpId="1" animBg="1"/>
      <p:bldP spid="4106" grpId="0" animBg="1"/>
      <p:bldP spid="4107" grpId="0" animBg="1"/>
      <p:bldP spid="4108" grpId="0" animBg="1"/>
      <p:bldP spid="4109" grpId="0" animBg="1"/>
      <p:bldP spid="4110" grpId="0" animBg="1"/>
      <p:bldP spid="4111" grpId="0" animBg="1"/>
      <p:bldP spid="4112" grpId="0" animBg="1"/>
      <p:bldP spid="4113" grpId="0" animBg="1"/>
      <p:bldP spid="4114" grpId="0" animBg="1"/>
      <p:bldP spid="4115" grpId="0" animBg="1"/>
      <p:bldP spid="4116" grpId="0" animBg="1"/>
      <p:bldP spid="4117" grpId="0" animBg="1"/>
      <p:bldP spid="4118" grpId="0" animBg="1"/>
      <p:bldP spid="4119" grpId="0" animBg="1"/>
      <p:bldP spid="4119"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Tujuan pendidikan </a:t>
            </a:r>
          </a:p>
        </p:txBody>
      </p:sp>
      <p:sp>
        <p:nvSpPr>
          <p:cNvPr id="13315" name="Rectangle 3"/>
          <p:cNvSpPr>
            <a:spLocks noGrp="1" noChangeArrowheads="1"/>
          </p:cNvSpPr>
          <p:nvPr>
            <p:ph type="body" idx="1"/>
          </p:nvPr>
        </p:nvSpPr>
        <p:spPr/>
        <p:txBody>
          <a:bodyPr/>
          <a:lstStyle/>
          <a:p>
            <a:pPr>
              <a:buFontTx/>
              <a:buNone/>
            </a:pPr>
            <a:r>
              <a:rPr lang="en-US"/>
              <a:t>1. Tujuan Pendidikan Nasional</a:t>
            </a:r>
          </a:p>
          <a:p>
            <a:pPr>
              <a:buFontTx/>
              <a:buNone/>
            </a:pPr>
            <a:r>
              <a:rPr lang="en-US"/>
              <a:t>2. Tujuan Lembaga pendidikan / Institusional</a:t>
            </a:r>
          </a:p>
          <a:p>
            <a:pPr>
              <a:buFontTx/>
              <a:buNone/>
            </a:pPr>
            <a:r>
              <a:rPr lang="en-US"/>
              <a:t>3. Tujuan kurikuler</a:t>
            </a:r>
          </a:p>
          <a:p>
            <a:pPr>
              <a:buFontTx/>
              <a:buNone/>
            </a:pPr>
            <a:r>
              <a:rPr lang="en-US"/>
              <a:t>4. Tujuan Instruksional</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ChangeArrowheads="1"/>
          </p:cNvSpPr>
          <p:nvPr/>
        </p:nvSpPr>
        <p:spPr bwMode="auto">
          <a:xfrm>
            <a:off x="3124200" y="1066800"/>
            <a:ext cx="2057400" cy="838200"/>
          </a:xfrm>
          <a:prstGeom prst="rect">
            <a:avLst/>
          </a:prstGeom>
          <a:solidFill>
            <a:schemeClr val="accent1"/>
          </a:solidFill>
          <a:ln w="9525">
            <a:solidFill>
              <a:schemeClr val="tx1"/>
            </a:solidFill>
            <a:miter lim="800000"/>
            <a:headEnd/>
            <a:tailEnd/>
          </a:ln>
          <a:effectLst/>
        </p:spPr>
        <p:txBody>
          <a:bodyPr wrap="none" anchor="ctr"/>
          <a:lstStyle/>
          <a:p>
            <a:pPr algn="ctr"/>
            <a:r>
              <a:rPr lang="en-US" sz="1800"/>
              <a:t>Tujuan Pendidikan</a:t>
            </a:r>
          </a:p>
          <a:p>
            <a:pPr algn="ctr"/>
            <a:r>
              <a:rPr lang="en-US" sz="1800"/>
              <a:t>Nasional</a:t>
            </a:r>
          </a:p>
        </p:txBody>
      </p:sp>
      <p:sp>
        <p:nvSpPr>
          <p:cNvPr id="14342" name="Rectangle 6">
            <a:hlinkClick r:id="rId2" action="ppaction://hlinksldjump"/>
          </p:cNvPr>
          <p:cNvSpPr>
            <a:spLocks noChangeArrowheads="1"/>
          </p:cNvSpPr>
          <p:nvPr/>
        </p:nvSpPr>
        <p:spPr bwMode="auto">
          <a:xfrm>
            <a:off x="3124200" y="2438400"/>
            <a:ext cx="2057400" cy="838200"/>
          </a:xfrm>
          <a:prstGeom prst="rect">
            <a:avLst/>
          </a:prstGeom>
          <a:solidFill>
            <a:schemeClr val="accent1"/>
          </a:solidFill>
          <a:ln w="9525">
            <a:solidFill>
              <a:schemeClr val="tx1"/>
            </a:solidFill>
            <a:miter lim="800000"/>
            <a:headEnd/>
            <a:tailEnd/>
          </a:ln>
          <a:effectLst/>
        </p:spPr>
        <p:txBody>
          <a:bodyPr wrap="none" anchor="ctr"/>
          <a:lstStyle/>
          <a:p>
            <a:pPr algn="ctr"/>
            <a:r>
              <a:rPr lang="en-US" sz="1800"/>
              <a:t>Tujuan Institusional</a:t>
            </a:r>
          </a:p>
        </p:txBody>
      </p:sp>
      <p:sp>
        <p:nvSpPr>
          <p:cNvPr id="14343" name="Rectangle 7">
            <a:hlinkClick r:id="rId3" action="ppaction://hlinksldjump"/>
          </p:cNvPr>
          <p:cNvSpPr>
            <a:spLocks noChangeArrowheads="1"/>
          </p:cNvSpPr>
          <p:nvPr/>
        </p:nvSpPr>
        <p:spPr bwMode="auto">
          <a:xfrm>
            <a:off x="3124200" y="3886200"/>
            <a:ext cx="2057400" cy="838200"/>
          </a:xfrm>
          <a:prstGeom prst="rect">
            <a:avLst/>
          </a:prstGeom>
          <a:solidFill>
            <a:schemeClr val="accent1"/>
          </a:solidFill>
          <a:ln w="9525">
            <a:solidFill>
              <a:schemeClr val="tx1"/>
            </a:solidFill>
            <a:miter lim="800000"/>
            <a:headEnd/>
            <a:tailEnd/>
          </a:ln>
          <a:effectLst/>
        </p:spPr>
        <p:txBody>
          <a:bodyPr wrap="none" anchor="ctr"/>
          <a:lstStyle/>
          <a:p>
            <a:pPr algn="ctr"/>
            <a:r>
              <a:rPr lang="en-US" sz="1800"/>
              <a:t>Tujuan Kurikuler</a:t>
            </a:r>
          </a:p>
        </p:txBody>
      </p:sp>
      <p:sp>
        <p:nvSpPr>
          <p:cNvPr id="14344" name="Rectangle 8"/>
          <p:cNvSpPr>
            <a:spLocks noChangeArrowheads="1"/>
          </p:cNvSpPr>
          <p:nvPr/>
        </p:nvSpPr>
        <p:spPr bwMode="auto">
          <a:xfrm>
            <a:off x="3124200" y="5410200"/>
            <a:ext cx="2057400" cy="838200"/>
          </a:xfrm>
          <a:prstGeom prst="rect">
            <a:avLst/>
          </a:prstGeom>
          <a:solidFill>
            <a:schemeClr val="accent1"/>
          </a:solidFill>
          <a:ln w="9525">
            <a:solidFill>
              <a:schemeClr val="tx1"/>
            </a:solidFill>
            <a:miter lim="800000"/>
            <a:headEnd/>
            <a:tailEnd/>
          </a:ln>
          <a:effectLst/>
        </p:spPr>
        <p:txBody>
          <a:bodyPr wrap="none" anchor="ctr"/>
          <a:lstStyle/>
          <a:p>
            <a:pPr algn="ctr"/>
            <a:r>
              <a:rPr lang="en-US" sz="1800"/>
              <a:t>Tujuan </a:t>
            </a:r>
          </a:p>
          <a:p>
            <a:pPr algn="ctr"/>
            <a:r>
              <a:rPr lang="en-US" sz="1800"/>
              <a:t>Pembelajaran</a:t>
            </a:r>
          </a:p>
        </p:txBody>
      </p:sp>
      <p:sp>
        <p:nvSpPr>
          <p:cNvPr id="14345" name="AutoShape 9"/>
          <p:cNvSpPr>
            <a:spLocks noChangeArrowheads="1"/>
          </p:cNvSpPr>
          <p:nvPr/>
        </p:nvSpPr>
        <p:spPr bwMode="auto">
          <a:xfrm>
            <a:off x="5334000" y="1371600"/>
            <a:ext cx="457200" cy="1600200"/>
          </a:xfrm>
          <a:prstGeom prst="curvedLeftArrow">
            <a:avLst>
              <a:gd name="adj1" fmla="val 70000"/>
              <a:gd name="adj2" fmla="val 140000"/>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14346" name="AutoShape 10"/>
          <p:cNvSpPr>
            <a:spLocks noChangeArrowheads="1"/>
          </p:cNvSpPr>
          <p:nvPr/>
        </p:nvSpPr>
        <p:spPr bwMode="auto">
          <a:xfrm>
            <a:off x="5410200" y="2971800"/>
            <a:ext cx="457200" cy="1600200"/>
          </a:xfrm>
          <a:prstGeom prst="curvedLeftArrow">
            <a:avLst>
              <a:gd name="adj1" fmla="val 70000"/>
              <a:gd name="adj2" fmla="val 140000"/>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14347" name="AutoShape 11"/>
          <p:cNvSpPr>
            <a:spLocks noChangeArrowheads="1"/>
          </p:cNvSpPr>
          <p:nvPr/>
        </p:nvSpPr>
        <p:spPr bwMode="auto">
          <a:xfrm>
            <a:off x="5257800" y="4572000"/>
            <a:ext cx="457200" cy="1600200"/>
          </a:xfrm>
          <a:prstGeom prst="curvedLeftArrow">
            <a:avLst>
              <a:gd name="adj1" fmla="val 70000"/>
              <a:gd name="adj2" fmla="val 140000"/>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14348" name="AutoShape 12"/>
          <p:cNvSpPr>
            <a:spLocks noChangeArrowheads="1"/>
          </p:cNvSpPr>
          <p:nvPr/>
        </p:nvSpPr>
        <p:spPr bwMode="auto">
          <a:xfrm rot="11039296">
            <a:off x="2514600" y="4419600"/>
            <a:ext cx="457200" cy="1600200"/>
          </a:xfrm>
          <a:prstGeom prst="curvedLeftArrow">
            <a:avLst>
              <a:gd name="adj1" fmla="val 70000"/>
              <a:gd name="adj2" fmla="val 140000"/>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14349" name="AutoShape 13"/>
          <p:cNvSpPr>
            <a:spLocks noChangeArrowheads="1"/>
          </p:cNvSpPr>
          <p:nvPr/>
        </p:nvSpPr>
        <p:spPr bwMode="auto">
          <a:xfrm rot="11039296">
            <a:off x="2514600" y="2743200"/>
            <a:ext cx="457200" cy="1600200"/>
          </a:xfrm>
          <a:prstGeom prst="curvedLeftArrow">
            <a:avLst>
              <a:gd name="adj1" fmla="val 70000"/>
              <a:gd name="adj2" fmla="val 140000"/>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14350" name="AutoShape 14"/>
          <p:cNvSpPr>
            <a:spLocks noChangeArrowheads="1"/>
          </p:cNvSpPr>
          <p:nvPr/>
        </p:nvSpPr>
        <p:spPr bwMode="auto">
          <a:xfrm rot="11039296">
            <a:off x="2514600" y="1143000"/>
            <a:ext cx="457200" cy="1600200"/>
          </a:xfrm>
          <a:prstGeom prst="curvedLeftArrow">
            <a:avLst>
              <a:gd name="adj1" fmla="val 70000"/>
              <a:gd name="adj2" fmla="val 140000"/>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14351" name="Line 15"/>
          <p:cNvSpPr>
            <a:spLocks noChangeShapeType="1"/>
          </p:cNvSpPr>
          <p:nvPr/>
        </p:nvSpPr>
        <p:spPr bwMode="auto">
          <a:xfrm>
            <a:off x="6629400" y="1676400"/>
            <a:ext cx="0" cy="4419600"/>
          </a:xfrm>
          <a:prstGeom prst="line">
            <a:avLst/>
          </a:prstGeom>
          <a:noFill/>
          <a:ln w="76200" cmpd="tri">
            <a:solidFill>
              <a:schemeClr val="tx1"/>
            </a:solidFill>
            <a:round/>
            <a:headEnd/>
            <a:tailEnd type="triangle" w="med" len="med"/>
          </a:ln>
          <a:effectLst/>
        </p:spPr>
        <p:txBody>
          <a:bodyPr/>
          <a:lstStyle/>
          <a:p>
            <a:endParaRPr lang="en-US"/>
          </a:p>
        </p:txBody>
      </p:sp>
      <p:sp>
        <p:nvSpPr>
          <p:cNvPr id="14352" name="Line 16"/>
          <p:cNvSpPr>
            <a:spLocks noChangeShapeType="1"/>
          </p:cNvSpPr>
          <p:nvPr/>
        </p:nvSpPr>
        <p:spPr bwMode="auto">
          <a:xfrm flipV="1">
            <a:off x="1752600" y="1219200"/>
            <a:ext cx="0" cy="4800600"/>
          </a:xfrm>
          <a:prstGeom prst="line">
            <a:avLst/>
          </a:prstGeom>
          <a:noFill/>
          <a:ln w="76200" cmpd="tri">
            <a:solidFill>
              <a:schemeClr val="tx1"/>
            </a:solidFill>
            <a:round/>
            <a:headEnd/>
            <a:tailEnd type="triangle" w="med" len="med"/>
          </a:ln>
          <a:effectLst/>
        </p:spPr>
        <p:txBody>
          <a:bodyPr/>
          <a:lstStyle/>
          <a:p>
            <a:endParaRPr lang="en-US"/>
          </a:p>
        </p:txBody>
      </p:sp>
      <p:sp>
        <p:nvSpPr>
          <p:cNvPr id="14353" name="Text Box 17"/>
          <p:cNvSpPr txBox="1">
            <a:spLocks noChangeArrowheads="1"/>
          </p:cNvSpPr>
          <p:nvPr/>
        </p:nvSpPr>
        <p:spPr bwMode="auto">
          <a:xfrm>
            <a:off x="365125" y="2855913"/>
            <a:ext cx="1390650" cy="915987"/>
          </a:xfrm>
          <a:prstGeom prst="rect">
            <a:avLst/>
          </a:prstGeom>
          <a:noFill/>
          <a:ln w="9525">
            <a:noFill/>
            <a:miter lim="800000"/>
            <a:headEnd/>
            <a:tailEnd/>
          </a:ln>
          <a:effectLst/>
        </p:spPr>
        <p:txBody>
          <a:bodyPr wrap="none">
            <a:spAutoFit/>
          </a:bodyPr>
          <a:lstStyle/>
          <a:p>
            <a:r>
              <a:rPr lang="en-US" sz="1800"/>
              <a:t>Arah</a:t>
            </a:r>
          </a:p>
          <a:p>
            <a:r>
              <a:rPr lang="en-US" sz="1800"/>
              <a:t>Pencapaian</a:t>
            </a:r>
          </a:p>
          <a:p>
            <a:r>
              <a:rPr lang="en-US" sz="1800"/>
              <a:t>Tujuan</a:t>
            </a:r>
          </a:p>
        </p:txBody>
      </p:sp>
      <p:sp>
        <p:nvSpPr>
          <p:cNvPr id="14354" name="Text Box 18"/>
          <p:cNvSpPr txBox="1">
            <a:spLocks noChangeArrowheads="1"/>
          </p:cNvSpPr>
          <p:nvPr/>
        </p:nvSpPr>
        <p:spPr bwMode="auto">
          <a:xfrm>
            <a:off x="6842125" y="3313113"/>
            <a:ext cx="1352550" cy="915987"/>
          </a:xfrm>
          <a:prstGeom prst="rect">
            <a:avLst/>
          </a:prstGeom>
          <a:noFill/>
          <a:ln w="9525">
            <a:noFill/>
            <a:miter lim="800000"/>
            <a:headEnd/>
            <a:tailEnd/>
          </a:ln>
          <a:effectLst/>
        </p:spPr>
        <p:txBody>
          <a:bodyPr wrap="none">
            <a:spAutoFit/>
          </a:bodyPr>
          <a:lstStyle/>
          <a:p>
            <a:r>
              <a:rPr lang="en-US" sz="1800"/>
              <a:t>Arah </a:t>
            </a:r>
          </a:p>
          <a:p>
            <a:r>
              <a:rPr lang="en-US" sz="1800"/>
              <a:t>Penjabaran</a:t>
            </a:r>
          </a:p>
          <a:p>
            <a:r>
              <a:rPr lang="en-US" sz="1800"/>
              <a:t>Tujuan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dissolve">
                                      <p:cBhvr>
                                        <p:cTn id="7" dur="500"/>
                                        <p:tgtEl>
                                          <p:spTgt spid="1434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345"/>
                                        </p:tgtEl>
                                        <p:attrNameLst>
                                          <p:attrName>style.visibility</p:attrName>
                                        </p:attrNameLst>
                                      </p:cBhvr>
                                      <p:to>
                                        <p:strVal val="visible"/>
                                      </p:to>
                                    </p:set>
                                    <p:animEffect transition="in" filter="dissolve">
                                      <p:cBhvr>
                                        <p:cTn id="12" dur="500"/>
                                        <p:tgtEl>
                                          <p:spTgt spid="1434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342"/>
                                        </p:tgtEl>
                                        <p:attrNameLst>
                                          <p:attrName>style.visibility</p:attrName>
                                        </p:attrNameLst>
                                      </p:cBhvr>
                                      <p:to>
                                        <p:strVal val="visible"/>
                                      </p:to>
                                    </p:set>
                                    <p:animEffect transition="in" filter="dissolve">
                                      <p:cBhvr>
                                        <p:cTn id="17" dur="500"/>
                                        <p:tgtEl>
                                          <p:spTgt spid="1434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346"/>
                                        </p:tgtEl>
                                        <p:attrNameLst>
                                          <p:attrName>style.visibility</p:attrName>
                                        </p:attrNameLst>
                                      </p:cBhvr>
                                      <p:to>
                                        <p:strVal val="visible"/>
                                      </p:to>
                                    </p:set>
                                    <p:animEffect transition="in" filter="dissolve">
                                      <p:cBhvr>
                                        <p:cTn id="22" dur="500"/>
                                        <p:tgtEl>
                                          <p:spTgt spid="1434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343"/>
                                        </p:tgtEl>
                                        <p:attrNameLst>
                                          <p:attrName>style.visibility</p:attrName>
                                        </p:attrNameLst>
                                      </p:cBhvr>
                                      <p:to>
                                        <p:strVal val="visible"/>
                                      </p:to>
                                    </p:set>
                                    <p:animEffect transition="in" filter="dissolve">
                                      <p:cBhvr>
                                        <p:cTn id="27" dur="500"/>
                                        <p:tgtEl>
                                          <p:spTgt spid="14343"/>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4347"/>
                                        </p:tgtEl>
                                        <p:attrNameLst>
                                          <p:attrName>style.visibility</p:attrName>
                                        </p:attrNameLst>
                                      </p:cBhvr>
                                      <p:to>
                                        <p:strVal val="visible"/>
                                      </p:to>
                                    </p:set>
                                    <p:animEffect transition="in" filter="dissolve">
                                      <p:cBhvr>
                                        <p:cTn id="32" dur="500"/>
                                        <p:tgtEl>
                                          <p:spTgt spid="14347"/>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4344"/>
                                        </p:tgtEl>
                                        <p:attrNameLst>
                                          <p:attrName>style.visibility</p:attrName>
                                        </p:attrNameLst>
                                      </p:cBhvr>
                                      <p:to>
                                        <p:strVal val="visible"/>
                                      </p:to>
                                    </p:set>
                                    <p:animEffect transition="in" filter="dissolve">
                                      <p:cBhvr>
                                        <p:cTn id="37" dur="500"/>
                                        <p:tgtEl>
                                          <p:spTgt spid="14344"/>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4351"/>
                                        </p:tgtEl>
                                        <p:attrNameLst>
                                          <p:attrName>style.visibility</p:attrName>
                                        </p:attrNameLst>
                                      </p:cBhvr>
                                      <p:to>
                                        <p:strVal val="visible"/>
                                      </p:to>
                                    </p:set>
                                    <p:animEffect transition="in" filter="dissolve">
                                      <p:cBhvr>
                                        <p:cTn id="42" dur="500"/>
                                        <p:tgtEl>
                                          <p:spTgt spid="1435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4354"/>
                                        </p:tgtEl>
                                        <p:attrNameLst>
                                          <p:attrName>style.visibility</p:attrName>
                                        </p:attrNameLst>
                                      </p:cBhvr>
                                      <p:to>
                                        <p:strVal val="visible"/>
                                      </p:to>
                                    </p:set>
                                    <p:animEffect transition="in" filter="box(in)">
                                      <p:cBhvr>
                                        <p:cTn id="47" dur="500"/>
                                        <p:tgtEl>
                                          <p:spTgt spid="14354"/>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4348"/>
                                        </p:tgtEl>
                                        <p:attrNameLst>
                                          <p:attrName>style.visibility</p:attrName>
                                        </p:attrNameLst>
                                      </p:cBhvr>
                                      <p:to>
                                        <p:strVal val="visible"/>
                                      </p:to>
                                    </p:set>
                                    <p:animEffect transition="in" filter="dissolve">
                                      <p:cBhvr>
                                        <p:cTn id="52" dur="500"/>
                                        <p:tgtEl>
                                          <p:spTgt spid="14348"/>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4349"/>
                                        </p:tgtEl>
                                        <p:attrNameLst>
                                          <p:attrName>style.visibility</p:attrName>
                                        </p:attrNameLst>
                                      </p:cBhvr>
                                      <p:to>
                                        <p:strVal val="visible"/>
                                      </p:to>
                                    </p:set>
                                    <p:animEffect transition="in" filter="dissolve">
                                      <p:cBhvr>
                                        <p:cTn id="57" dur="500"/>
                                        <p:tgtEl>
                                          <p:spTgt spid="14349"/>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4350"/>
                                        </p:tgtEl>
                                        <p:attrNameLst>
                                          <p:attrName>style.visibility</p:attrName>
                                        </p:attrNameLst>
                                      </p:cBhvr>
                                      <p:to>
                                        <p:strVal val="visible"/>
                                      </p:to>
                                    </p:set>
                                    <p:animEffect transition="in" filter="dissolve">
                                      <p:cBhvr>
                                        <p:cTn id="62" dur="500"/>
                                        <p:tgtEl>
                                          <p:spTgt spid="14350"/>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4352"/>
                                        </p:tgtEl>
                                        <p:attrNameLst>
                                          <p:attrName>style.visibility</p:attrName>
                                        </p:attrNameLst>
                                      </p:cBhvr>
                                      <p:to>
                                        <p:strVal val="visible"/>
                                      </p:to>
                                    </p:set>
                                    <p:animEffect transition="in" filter="dissolve">
                                      <p:cBhvr>
                                        <p:cTn id="67" dur="500"/>
                                        <p:tgtEl>
                                          <p:spTgt spid="14352"/>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14353"/>
                                        </p:tgtEl>
                                        <p:attrNameLst>
                                          <p:attrName>style.visibility</p:attrName>
                                        </p:attrNameLst>
                                      </p:cBhvr>
                                      <p:to>
                                        <p:strVal val="visible"/>
                                      </p:to>
                                    </p:set>
                                    <p:animEffect transition="in" filter="blinds(horizontal)">
                                      <p:cBhvr>
                                        <p:cTn id="72" dur="500"/>
                                        <p:tgtEl>
                                          <p:spTgt spid="14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animBg="1"/>
      <p:bldP spid="14342" grpId="0" animBg="1"/>
      <p:bldP spid="14343" grpId="0" animBg="1"/>
      <p:bldP spid="14344" grpId="0" animBg="1"/>
      <p:bldP spid="14345" grpId="0" animBg="1"/>
      <p:bldP spid="14346" grpId="0" animBg="1"/>
      <p:bldP spid="14347" grpId="0" animBg="1"/>
      <p:bldP spid="14348" grpId="0" animBg="1"/>
      <p:bldP spid="14349" grpId="0" animBg="1"/>
      <p:bldP spid="14350" grpId="0" animBg="1"/>
      <p:bldP spid="14351" grpId="0" animBg="1"/>
      <p:bldP spid="14352" grpId="0" animBg="1"/>
      <p:bldP spid="14353" grpId="0"/>
      <p:bldP spid="1435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115888"/>
            <a:ext cx="5043494" cy="561975"/>
          </a:xfrm>
        </p:spPr>
        <p:txBody>
          <a:bodyPr/>
          <a:lstStyle/>
          <a:p>
            <a:pPr eaLnBrk="1" hangingPunct="1"/>
            <a:r>
              <a:rPr lang="en-US" sz="2400" b="1" dirty="0" smtClean="0">
                <a:solidFill>
                  <a:schemeClr val="bg1"/>
                </a:solidFill>
                <a:latin typeface="Tahoma" pitchFamily="34" charset="0"/>
              </a:rPr>
              <a:t>KERANGKA PEMBELAJARAN</a:t>
            </a:r>
            <a:endParaRPr lang="id-ID" sz="2400" b="1" dirty="0" smtClean="0">
              <a:solidFill>
                <a:schemeClr val="bg1"/>
              </a:solidFill>
              <a:latin typeface="Tahoma" pitchFamily="34" charset="0"/>
            </a:endParaRPr>
          </a:p>
        </p:txBody>
      </p:sp>
      <p:pic>
        <p:nvPicPr>
          <p:cNvPr id="15363" name="Picture 3" descr="gambar2"/>
          <p:cNvPicPr>
            <a:picLocks noChangeAspect="1" noChangeArrowheads="1"/>
          </p:cNvPicPr>
          <p:nvPr/>
        </p:nvPicPr>
        <p:blipFill>
          <a:blip r:embed="rId2"/>
          <a:srcRect/>
          <a:stretch>
            <a:fillRect/>
          </a:stretch>
        </p:blipFill>
        <p:spPr bwMode="auto">
          <a:xfrm>
            <a:off x="241300" y="711200"/>
            <a:ext cx="8610600" cy="624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b="1" smtClean="0"/>
              <a:t>CIRI-CIRI BELAJAR</a:t>
            </a:r>
          </a:p>
        </p:txBody>
      </p:sp>
      <p:sp>
        <p:nvSpPr>
          <p:cNvPr id="4099" name="Rectangle 3"/>
          <p:cNvSpPr>
            <a:spLocks noGrp="1" noChangeArrowheads="1"/>
          </p:cNvSpPr>
          <p:nvPr>
            <p:ph type="body" idx="1"/>
          </p:nvPr>
        </p:nvSpPr>
        <p:spPr/>
        <p:txBody>
          <a:bodyPr/>
          <a:lstStyle/>
          <a:p>
            <a:pPr marL="609600" indent="-609600" eaLnBrk="1" hangingPunct="1">
              <a:lnSpc>
                <a:spcPct val="90000"/>
              </a:lnSpc>
            </a:pPr>
            <a:r>
              <a:rPr lang="en-US" dirty="0" err="1" smtClean="0"/>
              <a:t>Aktifitas</a:t>
            </a:r>
            <a:r>
              <a:rPr lang="en-US" dirty="0" smtClean="0"/>
              <a:t> yang </a:t>
            </a:r>
            <a:r>
              <a:rPr lang="en-US" dirty="0" err="1" smtClean="0"/>
              <a:t>dapat</a:t>
            </a:r>
            <a:r>
              <a:rPr lang="en-US" dirty="0" smtClean="0"/>
              <a:t> </a:t>
            </a:r>
            <a:r>
              <a:rPr lang="en-US" dirty="0" err="1" smtClean="0"/>
              <a:t>menghasilkan</a:t>
            </a:r>
            <a:r>
              <a:rPr lang="en-US" dirty="0" smtClean="0"/>
              <a:t> </a:t>
            </a:r>
            <a:r>
              <a:rPr lang="en-US" dirty="0" err="1" smtClean="0"/>
              <a:t>perubahan</a:t>
            </a:r>
            <a:r>
              <a:rPr lang="en-US" dirty="0" smtClean="0"/>
              <a:t> </a:t>
            </a:r>
            <a:r>
              <a:rPr lang="en-US" dirty="0" err="1" smtClean="0"/>
              <a:t>dalam</a:t>
            </a:r>
            <a:r>
              <a:rPr lang="en-US" dirty="0" smtClean="0"/>
              <a:t> </a:t>
            </a:r>
            <a:r>
              <a:rPr lang="en-US" dirty="0" err="1" smtClean="0"/>
              <a:t>diri</a:t>
            </a:r>
            <a:r>
              <a:rPr lang="en-US" dirty="0" smtClean="0"/>
              <a:t> </a:t>
            </a:r>
            <a:r>
              <a:rPr lang="en-US" dirty="0" err="1" smtClean="0"/>
              <a:t>seseorang</a:t>
            </a:r>
            <a:r>
              <a:rPr lang="en-US" dirty="0" smtClean="0"/>
              <a:t> </a:t>
            </a:r>
            <a:r>
              <a:rPr lang="en-US" dirty="0" err="1" smtClean="0"/>
              <a:t>baik</a:t>
            </a:r>
            <a:r>
              <a:rPr lang="en-US" dirty="0" smtClean="0"/>
              <a:t> </a:t>
            </a:r>
            <a:r>
              <a:rPr lang="en-US" dirty="0" err="1" smtClean="0"/>
              <a:t>secara</a:t>
            </a:r>
            <a:r>
              <a:rPr lang="en-US" dirty="0" smtClean="0"/>
              <a:t> </a:t>
            </a:r>
            <a:r>
              <a:rPr lang="en-US" dirty="0" err="1" smtClean="0"/>
              <a:t>aktual</a:t>
            </a:r>
            <a:r>
              <a:rPr lang="en-US" dirty="0" smtClean="0"/>
              <a:t> </a:t>
            </a:r>
            <a:r>
              <a:rPr lang="en-US" dirty="0" err="1" smtClean="0"/>
              <a:t>dan</a:t>
            </a:r>
            <a:r>
              <a:rPr lang="en-US" dirty="0" smtClean="0"/>
              <a:t> </a:t>
            </a:r>
            <a:r>
              <a:rPr lang="en-US" dirty="0" err="1" smtClean="0"/>
              <a:t>potensial</a:t>
            </a:r>
            <a:r>
              <a:rPr lang="en-US" dirty="0" smtClean="0"/>
              <a:t>.</a:t>
            </a:r>
          </a:p>
          <a:p>
            <a:pPr marL="609600" indent="-609600" eaLnBrk="1" hangingPunct="1">
              <a:lnSpc>
                <a:spcPct val="90000"/>
              </a:lnSpc>
            </a:pPr>
            <a:r>
              <a:rPr lang="en-US" dirty="0" err="1" smtClean="0"/>
              <a:t>Perubahan</a:t>
            </a:r>
            <a:r>
              <a:rPr lang="en-US" dirty="0" smtClean="0"/>
              <a:t> yang </a:t>
            </a:r>
            <a:r>
              <a:rPr lang="en-US" dirty="0" err="1" smtClean="0"/>
              <a:t>didapat</a:t>
            </a:r>
            <a:r>
              <a:rPr lang="en-US" dirty="0" smtClean="0"/>
              <a:t> </a:t>
            </a:r>
            <a:r>
              <a:rPr lang="en-US" dirty="0" err="1" smtClean="0"/>
              <a:t>sesungguhnya</a:t>
            </a:r>
            <a:r>
              <a:rPr lang="en-US" dirty="0" smtClean="0"/>
              <a:t> </a:t>
            </a:r>
            <a:r>
              <a:rPr lang="en-US" dirty="0" err="1" smtClean="0"/>
              <a:t>adalah</a:t>
            </a:r>
            <a:r>
              <a:rPr lang="en-US" dirty="0" smtClean="0"/>
              <a:t> </a:t>
            </a:r>
            <a:r>
              <a:rPr lang="en-US" dirty="0" err="1" smtClean="0"/>
              <a:t>kemampuan</a:t>
            </a:r>
            <a:r>
              <a:rPr lang="en-US" dirty="0" smtClean="0"/>
              <a:t> yang </a:t>
            </a:r>
            <a:r>
              <a:rPr lang="en-US" dirty="0" err="1" smtClean="0"/>
              <a:t>baru</a:t>
            </a:r>
            <a:r>
              <a:rPr lang="en-US" dirty="0" smtClean="0"/>
              <a:t> </a:t>
            </a:r>
            <a:r>
              <a:rPr lang="en-US" dirty="0" err="1" smtClean="0"/>
              <a:t>dan</a:t>
            </a:r>
            <a:r>
              <a:rPr lang="en-US" dirty="0" smtClean="0"/>
              <a:t> </a:t>
            </a:r>
            <a:r>
              <a:rPr lang="en-US" dirty="0" err="1" smtClean="0"/>
              <a:t>ditempuh</a:t>
            </a:r>
            <a:r>
              <a:rPr lang="en-US" dirty="0" smtClean="0"/>
              <a:t> </a:t>
            </a:r>
            <a:r>
              <a:rPr lang="en-US" dirty="0" err="1" smtClean="0"/>
              <a:t>dalam</a:t>
            </a:r>
            <a:r>
              <a:rPr lang="en-US" dirty="0" smtClean="0"/>
              <a:t> </a:t>
            </a:r>
            <a:r>
              <a:rPr lang="en-US" dirty="0" err="1" smtClean="0"/>
              <a:t>jangka</a:t>
            </a:r>
            <a:r>
              <a:rPr lang="en-US" dirty="0" smtClean="0"/>
              <a:t> </a:t>
            </a:r>
            <a:r>
              <a:rPr lang="en-US" dirty="0" err="1" smtClean="0"/>
              <a:t>waktu</a:t>
            </a:r>
            <a:r>
              <a:rPr lang="en-US" dirty="0" smtClean="0"/>
              <a:t> yang lama.</a:t>
            </a:r>
          </a:p>
          <a:p>
            <a:pPr marL="609600" indent="-609600" eaLnBrk="1" hangingPunct="1">
              <a:lnSpc>
                <a:spcPct val="90000"/>
              </a:lnSpc>
            </a:pPr>
            <a:r>
              <a:rPr lang="en-US" dirty="0" err="1" smtClean="0"/>
              <a:t>Perubahan</a:t>
            </a:r>
            <a:r>
              <a:rPr lang="en-US" dirty="0" smtClean="0"/>
              <a:t> </a:t>
            </a:r>
            <a:r>
              <a:rPr lang="en-US" dirty="0" err="1" smtClean="0"/>
              <a:t>terjadi</a:t>
            </a:r>
            <a:r>
              <a:rPr lang="en-US" dirty="0" smtClean="0"/>
              <a:t> </a:t>
            </a:r>
            <a:r>
              <a:rPr lang="en-US" dirty="0" err="1" smtClean="0"/>
              <a:t>karena</a:t>
            </a:r>
            <a:r>
              <a:rPr lang="en-US" dirty="0" smtClean="0"/>
              <a:t> </a:t>
            </a:r>
            <a:r>
              <a:rPr lang="en-US" dirty="0" err="1" smtClean="0"/>
              <a:t>ada</a:t>
            </a:r>
            <a:r>
              <a:rPr lang="en-US" dirty="0" smtClean="0"/>
              <a:t> </a:t>
            </a:r>
            <a:r>
              <a:rPr lang="en-US" dirty="0" err="1" smtClean="0"/>
              <a:t>usaha</a:t>
            </a:r>
            <a:r>
              <a:rPr lang="en-US" dirty="0" smtClean="0"/>
              <a:t> </a:t>
            </a:r>
            <a:r>
              <a:rPr lang="en-US" dirty="0" err="1" smtClean="0"/>
              <a:t>dari</a:t>
            </a:r>
            <a:r>
              <a:rPr lang="en-US" dirty="0" smtClean="0"/>
              <a:t> </a:t>
            </a:r>
            <a:r>
              <a:rPr lang="en-US" dirty="0" err="1" smtClean="0"/>
              <a:t>dalam</a:t>
            </a:r>
            <a:r>
              <a:rPr lang="en-US" dirty="0" smtClean="0"/>
              <a:t> </a:t>
            </a:r>
            <a:r>
              <a:rPr lang="en-US" dirty="0" err="1" smtClean="0"/>
              <a:t>diri</a:t>
            </a:r>
            <a:r>
              <a:rPr lang="en-US" dirty="0" smtClean="0"/>
              <a:t> </a:t>
            </a:r>
            <a:r>
              <a:rPr lang="en-US" dirty="0" err="1" smtClean="0"/>
              <a:t>setiap</a:t>
            </a:r>
            <a:r>
              <a:rPr lang="en-US" dirty="0" smtClean="0"/>
              <a:t> </a:t>
            </a:r>
            <a:r>
              <a:rPr lang="en-US" dirty="0" err="1" smtClean="0"/>
              <a:t>individu</a:t>
            </a:r>
            <a:r>
              <a:rPr lang="en-US" dirty="0" smtClean="0"/>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smtClean="0"/>
              <a:t>HAKIKAT BELAJAR</a:t>
            </a:r>
          </a:p>
        </p:txBody>
      </p:sp>
      <p:sp>
        <p:nvSpPr>
          <p:cNvPr id="5123" name="Rectangle 3"/>
          <p:cNvSpPr>
            <a:spLocks noGrp="1" noChangeArrowheads="1"/>
          </p:cNvSpPr>
          <p:nvPr>
            <p:ph type="body" idx="1"/>
          </p:nvPr>
        </p:nvSpPr>
        <p:spPr/>
        <p:txBody>
          <a:bodyPr/>
          <a:lstStyle/>
          <a:p>
            <a:pPr eaLnBrk="1" hangingPunct="1">
              <a:lnSpc>
                <a:spcPct val="80000"/>
              </a:lnSpc>
            </a:pPr>
            <a:r>
              <a:rPr lang="en-US" sz="2800" smtClean="0"/>
              <a:t>Gagne (1977): Belajar sebagai suatu proses perubahan tingkah laku yang meliputi perubahan kecenderungan manusia seperti sikap, minat, atau nilai dan perubahan kemampuannya yakni peningkatan kemampuan untuk melakukan berbagai jenis </a:t>
            </a:r>
            <a:r>
              <a:rPr lang="en-US" sz="2800" i="1" smtClean="0"/>
              <a:t>performance </a:t>
            </a:r>
            <a:r>
              <a:rPr lang="en-US" sz="2800" smtClean="0"/>
              <a:t>(kinerja).</a:t>
            </a:r>
          </a:p>
          <a:p>
            <a:pPr eaLnBrk="1" hangingPunct="1">
              <a:lnSpc>
                <a:spcPct val="80000"/>
              </a:lnSpc>
            </a:pPr>
            <a:r>
              <a:rPr lang="en-US" sz="2800" smtClean="0"/>
              <a:t>Sunaryo (1989:1): Belajar adalah suatu kegiatan dimana seseorang membuat atau menghasilkan suatu perubahan tingkah laku yang ada pada dirinya dalam pengetahuan, sikap dan ketrampilan.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b="1" smtClean="0"/>
              <a:t>HAKIKAT PEMBELAJARAN</a:t>
            </a:r>
            <a:r>
              <a:rPr lang="en-US" smtClean="0"/>
              <a:t> </a:t>
            </a:r>
          </a:p>
        </p:txBody>
      </p:sp>
      <p:sp>
        <p:nvSpPr>
          <p:cNvPr id="6147" name="Rectangle 3"/>
          <p:cNvSpPr>
            <a:spLocks noGrp="1" noChangeArrowheads="1"/>
          </p:cNvSpPr>
          <p:nvPr>
            <p:ph type="body" idx="1"/>
          </p:nvPr>
        </p:nvSpPr>
        <p:spPr/>
        <p:txBody>
          <a:bodyPr/>
          <a:lstStyle/>
          <a:p>
            <a:pPr eaLnBrk="1" hangingPunct="1"/>
            <a:r>
              <a:rPr lang="en-US" smtClean="0"/>
              <a:t>Pembelajaran: suatu sistem atau proses membelajarkan subjek didik/pembelajar yang direncanakan atau didesain, dilaksanakan, dan dievaluasi secara sistematis agar subjek didik/pembelajar dapat mencapai tujuan-tujuan pembelajaran   secara efektif dan efisien.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b="1" smtClean="0"/>
              <a:t>Pembelajaran sebagai sistem</a:t>
            </a:r>
          </a:p>
        </p:txBody>
      </p:sp>
      <p:sp>
        <p:nvSpPr>
          <p:cNvPr id="7171" name="Rectangle 3"/>
          <p:cNvSpPr>
            <a:spLocks noGrp="1" noChangeArrowheads="1"/>
          </p:cNvSpPr>
          <p:nvPr>
            <p:ph type="body" idx="1"/>
          </p:nvPr>
        </p:nvSpPr>
        <p:spPr/>
        <p:txBody>
          <a:bodyPr/>
          <a:lstStyle/>
          <a:p>
            <a:pPr eaLnBrk="1" hangingPunct="1"/>
            <a:r>
              <a:rPr lang="en-US" dirty="0" err="1" smtClean="0"/>
              <a:t>Pembelajaran</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sejumlah</a:t>
            </a:r>
            <a:r>
              <a:rPr lang="en-US" dirty="0" smtClean="0"/>
              <a:t> </a:t>
            </a:r>
            <a:r>
              <a:rPr lang="en-US" dirty="0" err="1" smtClean="0"/>
              <a:t>komponen</a:t>
            </a:r>
            <a:r>
              <a:rPr lang="en-US" dirty="0" smtClean="0"/>
              <a:t> yang </a:t>
            </a:r>
            <a:r>
              <a:rPr lang="en-US" dirty="0" err="1" smtClean="0"/>
              <a:t>terorganisir</a:t>
            </a:r>
            <a:r>
              <a:rPr lang="en-US" dirty="0" smtClean="0"/>
              <a:t> </a:t>
            </a:r>
            <a:r>
              <a:rPr lang="en-US" dirty="0" err="1" smtClean="0"/>
              <a:t>antara</a:t>
            </a:r>
            <a:r>
              <a:rPr lang="en-US" dirty="0" smtClean="0"/>
              <a:t> lain </a:t>
            </a:r>
            <a:r>
              <a:rPr lang="en-US" dirty="0" err="1" smtClean="0"/>
              <a:t>tujuan</a:t>
            </a:r>
            <a:r>
              <a:rPr lang="en-US" dirty="0" smtClean="0"/>
              <a:t> </a:t>
            </a:r>
            <a:r>
              <a:rPr lang="en-US" dirty="0" err="1" smtClean="0"/>
              <a:t>pembelajaran</a:t>
            </a:r>
            <a:r>
              <a:rPr lang="en-US" dirty="0" smtClean="0"/>
              <a:t>, </a:t>
            </a:r>
            <a:r>
              <a:rPr lang="en-US" dirty="0" err="1" smtClean="0"/>
              <a:t>materi</a:t>
            </a:r>
            <a:r>
              <a:rPr lang="en-US" dirty="0" smtClean="0"/>
              <a:t> </a:t>
            </a:r>
            <a:r>
              <a:rPr lang="en-US" dirty="0" err="1" smtClean="0"/>
              <a:t>pembelajaran</a:t>
            </a:r>
            <a:r>
              <a:rPr lang="en-US" dirty="0" smtClean="0"/>
              <a:t>, </a:t>
            </a:r>
            <a:r>
              <a:rPr lang="en-US" dirty="0" err="1" smtClean="0"/>
              <a:t>strategi</a:t>
            </a:r>
            <a:r>
              <a:rPr lang="en-US" dirty="0" smtClean="0"/>
              <a:t> </a:t>
            </a:r>
            <a:r>
              <a:rPr lang="en-US" dirty="0" err="1" smtClean="0"/>
              <a:t>dan</a:t>
            </a:r>
            <a:r>
              <a:rPr lang="en-US" dirty="0" smtClean="0"/>
              <a:t> </a:t>
            </a:r>
            <a:r>
              <a:rPr lang="en-US" dirty="0" err="1" smtClean="0"/>
              <a:t>metode</a:t>
            </a:r>
            <a:r>
              <a:rPr lang="en-US" dirty="0" smtClean="0"/>
              <a:t> </a:t>
            </a:r>
            <a:r>
              <a:rPr lang="en-US" dirty="0" err="1" smtClean="0"/>
              <a:t>pembelajaran</a:t>
            </a:r>
            <a:r>
              <a:rPr lang="en-US" dirty="0" smtClean="0"/>
              <a:t>, media </a:t>
            </a:r>
            <a:r>
              <a:rPr lang="en-US" dirty="0" err="1" smtClean="0"/>
              <a:t>pembelajaran</a:t>
            </a:r>
            <a:r>
              <a:rPr lang="en-US" dirty="0" smtClean="0"/>
              <a:t>/</a:t>
            </a:r>
            <a:r>
              <a:rPr lang="en-US" dirty="0" err="1" smtClean="0"/>
              <a:t>alat</a:t>
            </a:r>
            <a:r>
              <a:rPr lang="en-US" dirty="0" smtClean="0"/>
              <a:t> </a:t>
            </a:r>
            <a:r>
              <a:rPr lang="en-US" dirty="0" err="1" smtClean="0"/>
              <a:t>peraga</a:t>
            </a:r>
            <a:r>
              <a:rPr lang="en-US" dirty="0" smtClean="0"/>
              <a:t> , </a:t>
            </a:r>
            <a:r>
              <a:rPr lang="en-US" dirty="0" err="1" smtClean="0"/>
              <a:t>pengorganisasian</a:t>
            </a:r>
            <a:r>
              <a:rPr lang="en-US" dirty="0" smtClean="0"/>
              <a:t> </a:t>
            </a:r>
            <a:r>
              <a:rPr lang="en-US" dirty="0" err="1" smtClean="0"/>
              <a:t>kelas</a:t>
            </a:r>
            <a:r>
              <a:rPr lang="en-US" dirty="0" smtClean="0"/>
              <a:t>, </a:t>
            </a:r>
            <a:r>
              <a:rPr lang="en-US" dirty="0" err="1" smtClean="0"/>
              <a:t>evaluasi</a:t>
            </a:r>
            <a:r>
              <a:rPr lang="en-US" dirty="0" smtClean="0"/>
              <a:t> </a:t>
            </a:r>
            <a:r>
              <a:rPr lang="en-US" dirty="0" err="1" smtClean="0"/>
              <a:t>pembelajaran</a:t>
            </a:r>
            <a:r>
              <a:rPr lang="en-US" dirty="0" smtClean="0"/>
              <a:t>, </a:t>
            </a:r>
            <a:r>
              <a:rPr lang="en-US" dirty="0" err="1" smtClean="0"/>
              <a:t>dan</a:t>
            </a:r>
            <a:r>
              <a:rPr lang="en-US" dirty="0" smtClean="0"/>
              <a:t> </a:t>
            </a:r>
            <a:r>
              <a:rPr lang="en-US" dirty="0" err="1" smtClean="0"/>
              <a:t>tindak</a:t>
            </a:r>
            <a:r>
              <a:rPr lang="en-US" dirty="0" smtClean="0"/>
              <a:t> </a:t>
            </a:r>
            <a:r>
              <a:rPr lang="en-US" dirty="0" err="1" smtClean="0"/>
              <a:t>lanjut</a:t>
            </a:r>
            <a:r>
              <a:rPr lang="en-US" dirty="0" smtClean="0"/>
              <a:t> </a:t>
            </a:r>
            <a:r>
              <a:rPr lang="en-US" dirty="0" err="1" smtClean="0"/>
              <a:t>pembelajaran</a:t>
            </a:r>
            <a:r>
              <a:rPr lang="en-US" dirty="0" smtClean="0"/>
              <a:t> (remedial </a:t>
            </a:r>
            <a:r>
              <a:rPr lang="en-US" dirty="0" err="1" smtClean="0"/>
              <a:t>dan</a:t>
            </a:r>
            <a:r>
              <a:rPr lang="en-US" dirty="0" smtClean="0"/>
              <a:t> </a:t>
            </a:r>
            <a:r>
              <a:rPr lang="en-US" dirty="0" err="1" smtClean="0"/>
              <a:t>pengayaan</a:t>
            </a:r>
            <a:r>
              <a:rPr lang="en-US" dirty="0" smtClean="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id-ID" dirty="0" smtClean="0">
                <a:solidFill>
                  <a:schemeClr val="tx2">
                    <a:satMod val="200000"/>
                  </a:schemeClr>
                </a:solidFill>
              </a:rPr>
              <a:t>Teori Pembelajaran</a:t>
            </a:r>
            <a:endParaRPr lang="id-ID" dirty="0">
              <a:solidFill>
                <a:schemeClr val="tx2">
                  <a:satMod val="200000"/>
                </a:schemeClr>
              </a:solidFill>
            </a:endParaRPr>
          </a:p>
        </p:txBody>
      </p:sp>
      <p:sp>
        <p:nvSpPr>
          <p:cNvPr id="8195" name="Content Placeholder 2"/>
          <p:cNvSpPr>
            <a:spLocks noGrp="1"/>
          </p:cNvSpPr>
          <p:nvPr>
            <p:ph idx="1"/>
          </p:nvPr>
        </p:nvSpPr>
        <p:spPr/>
        <p:txBody>
          <a:bodyPr/>
          <a:lstStyle/>
          <a:p>
            <a:r>
              <a:rPr lang="en-US" dirty="0" err="1" smtClean="0"/>
              <a:t>merupakan</a:t>
            </a:r>
            <a:r>
              <a:rPr lang="en-US" dirty="0" smtClean="0"/>
              <a:t> </a:t>
            </a:r>
            <a:r>
              <a:rPr lang="en-US" dirty="0" err="1" smtClean="0"/>
              <a:t>penerapan</a:t>
            </a:r>
            <a:r>
              <a:rPr lang="en-US" dirty="0" smtClean="0"/>
              <a:t> </a:t>
            </a:r>
            <a:r>
              <a:rPr lang="en-US" dirty="0" err="1" smtClean="0"/>
              <a:t>prinsip-prinsip</a:t>
            </a:r>
            <a:r>
              <a:rPr lang="en-US" dirty="0" smtClean="0"/>
              <a:t> </a:t>
            </a:r>
            <a:r>
              <a:rPr lang="en-US" dirty="0" err="1" smtClean="0"/>
              <a:t>teori</a:t>
            </a:r>
            <a:r>
              <a:rPr lang="en-US" dirty="0" smtClean="0"/>
              <a:t> </a:t>
            </a:r>
            <a:r>
              <a:rPr lang="en-US" dirty="0" err="1" smtClean="0"/>
              <a:t>belajar</a:t>
            </a:r>
            <a:r>
              <a:rPr lang="en-US" dirty="0" smtClean="0"/>
              <a:t>, </a:t>
            </a:r>
            <a:r>
              <a:rPr lang="en-US" dirty="0" err="1" smtClean="0"/>
              <a:t>teori</a:t>
            </a:r>
            <a:r>
              <a:rPr lang="en-US" dirty="0" smtClean="0"/>
              <a:t> </a:t>
            </a:r>
            <a:r>
              <a:rPr lang="en-US" dirty="0" err="1" smtClean="0"/>
              <a:t>tingkah</a:t>
            </a:r>
            <a:r>
              <a:rPr lang="en-US" dirty="0" smtClean="0"/>
              <a:t> </a:t>
            </a:r>
            <a:r>
              <a:rPr lang="en-US" dirty="0" err="1" smtClean="0"/>
              <a:t>laku</a:t>
            </a:r>
            <a:r>
              <a:rPr lang="en-US" dirty="0" smtClean="0"/>
              <a:t>, </a:t>
            </a:r>
            <a:r>
              <a:rPr lang="en-US" dirty="0" err="1" smtClean="0"/>
              <a:t>dan</a:t>
            </a:r>
            <a:r>
              <a:rPr lang="en-US" dirty="0" smtClean="0"/>
              <a:t> </a:t>
            </a:r>
            <a:r>
              <a:rPr lang="en-US" dirty="0" err="1" smtClean="0"/>
              <a:t>prinsip-prinsip</a:t>
            </a:r>
            <a:r>
              <a:rPr lang="en-US" dirty="0" smtClean="0"/>
              <a:t> </a:t>
            </a:r>
            <a:r>
              <a:rPr lang="en-US" dirty="0" err="1" smtClean="0"/>
              <a:t>pembelajaran</a:t>
            </a:r>
            <a:r>
              <a:rPr lang="en-US" dirty="0" smtClean="0"/>
              <a:t> </a:t>
            </a:r>
            <a:r>
              <a:rPr lang="en-US" dirty="0" err="1" smtClean="0"/>
              <a:t>dalam</a:t>
            </a:r>
            <a:r>
              <a:rPr lang="en-US" dirty="0" smtClean="0"/>
              <a:t> </a:t>
            </a:r>
            <a:r>
              <a:rPr lang="en-US" dirty="0" err="1" smtClean="0"/>
              <a:t>usaha</a:t>
            </a:r>
            <a:r>
              <a:rPr lang="en-US" dirty="0" smtClean="0"/>
              <a:t> </a:t>
            </a:r>
            <a:r>
              <a:rPr lang="en-US" dirty="0" err="1" smtClean="0"/>
              <a:t>mencapai</a:t>
            </a:r>
            <a:r>
              <a:rPr lang="en-US" dirty="0" smtClean="0"/>
              <a:t> </a:t>
            </a:r>
            <a:r>
              <a:rPr lang="en-US" dirty="0" err="1" smtClean="0"/>
              <a:t>tujuan</a:t>
            </a:r>
            <a:r>
              <a:rPr lang="en-US" dirty="0" smtClean="0"/>
              <a:t> </a:t>
            </a:r>
            <a:r>
              <a:rPr lang="en-US" dirty="0" err="1" smtClean="0"/>
              <a:t>belajar</a:t>
            </a:r>
            <a:r>
              <a:rPr lang="en-US" dirty="0" smtClean="0"/>
              <a:t>. </a:t>
            </a:r>
            <a:endParaRPr lang="id-ID" dirty="0" smtClean="0"/>
          </a:p>
          <a:p>
            <a:r>
              <a:rPr lang="en-US" dirty="0" err="1" smtClean="0"/>
              <a:t>dibicarakan</a:t>
            </a:r>
            <a:r>
              <a:rPr lang="en-US" dirty="0" smtClean="0"/>
              <a:t> </a:t>
            </a:r>
            <a:r>
              <a:rPr lang="en-US" dirty="0" err="1" smtClean="0"/>
              <a:t>tentang</a:t>
            </a:r>
            <a:r>
              <a:rPr lang="en-US" dirty="0" smtClean="0"/>
              <a:t> </a:t>
            </a:r>
            <a:r>
              <a:rPr lang="en-US" dirty="0" err="1" smtClean="0"/>
              <a:t>prinsip-prinsip</a:t>
            </a:r>
            <a:r>
              <a:rPr lang="en-US" dirty="0" smtClean="0"/>
              <a:t> yang </a:t>
            </a:r>
            <a:r>
              <a:rPr lang="en-US" dirty="0" err="1" smtClean="0"/>
              <a:t>dapat</a:t>
            </a:r>
            <a:r>
              <a:rPr lang="en-US" dirty="0" smtClean="0"/>
              <a:t> </a:t>
            </a:r>
            <a:r>
              <a:rPr lang="en-US" dirty="0" err="1" smtClean="0"/>
              <a:t>dipakai</a:t>
            </a:r>
            <a:r>
              <a:rPr lang="en-US" dirty="0" smtClean="0"/>
              <a:t> </a:t>
            </a:r>
            <a:r>
              <a:rPr lang="en-US" dirty="0" err="1" smtClean="0"/>
              <a:t>untuk</a:t>
            </a:r>
            <a:r>
              <a:rPr lang="en-US" dirty="0" smtClean="0"/>
              <a:t> </a:t>
            </a:r>
            <a:r>
              <a:rPr lang="en-US" dirty="0" err="1" smtClean="0"/>
              <a:t>memecahkan</a:t>
            </a:r>
            <a:r>
              <a:rPr lang="en-US" dirty="0" smtClean="0"/>
              <a:t> </a:t>
            </a:r>
            <a:r>
              <a:rPr lang="en-US" dirty="0" err="1" smtClean="0"/>
              <a:t>masalah-masalah</a:t>
            </a:r>
            <a:r>
              <a:rPr lang="en-US" dirty="0" smtClean="0"/>
              <a:t> </a:t>
            </a:r>
            <a:r>
              <a:rPr lang="en-US" dirty="0" err="1" smtClean="0"/>
              <a:t>praktis</a:t>
            </a:r>
            <a:r>
              <a:rPr lang="en-US" dirty="0" smtClean="0"/>
              <a:t> </a:t>
            </a:r>
            <a:r>
              <a:rPr lang="en-US" dirty="0" err="1" smtClean="0"/>
              <a:t>di</a:t>
            </a:r>
            <a:r>
              <a:rPr lang="en-US" dirty="0" smtClean="0"/>
              <a:t> </a:t>
            </a:r>
            <a:r>
              <a:rPr lang="en-US" dirty="0" err="1" smtClean="0"/>
              <a:t>dalam</a:t>
            </a:r>
            <a:r>
              <a:rPr lang="en-US" dirty="0" smtClean="0"/>
              <a:t> </a:t>
            </a:r>
            <a:r>
              <a:rPr lang="en-US" dirty="0" err="1" smtClean="0"/>
              <a:t>pembelajaran</a:t>
            </a:r>
            <a:r>
              <a:rPr lang="en-US" dirty="0" smtClean="0"/>
              <a:t>, </a:t>
            </a:r>
            <a:r>
              <a:rPr lang="en-US" dirty="0" err="1" smtClean="0"/>
              <a:t>dan</a:t>
            </a:r>
            <a:r>
              <a:rPr lang="en-US" dirty="0" smtClean="0"/>
              <a:t> </a:t>
            </a:r>
            <a:r>
              <a:rPr lang="en-US" dirty="0" err="1" smtClean="0"/>
              <a:t>bagaimana</a:t>
            </a:r>
            <a:r>
              <a:rPr lang="en-US" dirty="0" smtClean="0"/>
              <a:t> </a:t>
            </a:r>
            <a:r>
              <a:rPr lang="en-US" dirty="0" err="1" smtClean="0"/>
              <a:t>menangani</a:t>
            </a:r>
            <a:r>
              <a:rPr lang="en-US" dirty="0" smtClean="0"/>
              <a:t> </a:t>
            </a:r>
            <a:r>
              <a:rPr lang="en-US" dirty="0" err="1" smtClean="0"/>
              <a:t>situasi</a:t>
            </a:r>
            <a:r>
              <a:rPr lang="en-US" dirty="0" smtClean="0"/>
              <a:t> </a:t>
            </a:r>
            <a:r>
              <a:rPr lang="en-US" dirty="0" err="1" smtClean="0"/>
              <a:t>praktis</a:t>
            </a:r>
            <a:r>
              <a:rPr lang="en-US" dirty="0" smtClean="0"/>
              <a:t> yang </a:t>
            </a:r>
            <a:r>
              <a:rPr lang="en-US" dirty="0" err="1" smtClean="0"/>
              <a:t>terdapat</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sehari-hari</a:t>
            </a:r>
            <a:r>
              <a:rPr lang="en-US" dirty="0" smtClean="0"/>
              <a:t>.</a:t>
            </a:r>
            <a:endParaRPr lang="id-ID" dirty="0" smtClean="0"/>
          </a:p>
          <a:p>
            <a:endParaRPr lang="id-ID"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8229600" cy="792162"/>
          </a:xfrm>
        </p:spPr>
        <p:txBody>
          <a:bodyPr/>
          <a:lstStyle/>
          <a:p>
            <a:pPr eaLnBrk="1" hangingPunct="1"/>
            <a:r>
              <a:rPr lang="en-US" sz="3200" b="1" smtClean="0"/>
              <a:t>Pembelajaran sebagai proses</a:t>
            </a:r>
          </a:p>
        </p:txBody>
      </p:sp>
      <p:sp>
        <p:nvSpPr>
          <p:cNvPr id="8195" name="Rectangle 3"/>
          <p:cNvSpPr>
            <a:spLocks noGrp="1" noChangeArrowheads="1"/>
          </p:cNvSpPr>
          <p:nvPr>
            <p:ph type="body" idx="1"/>
          </p:nvPr>
        </p:nvSpPr>
        <p:spPr>
          <a:xfrm>
            <a:off x="0" y="1500174"/>
            <a:ext cx="8991600" cy="5053026"/>
          </a:xfrm>
        </p:spPr>
        <p:txBody>
          <a:bodyPr/>
          <a:lstStyle/>
          <a:p>
            <a:pPr eaLnBrk="1" hangingPunct="1">
              <a:lnSpc>
                <a:spcPct val="80000"/>
              </a:lnSpc>
              <a:buFontTx/>
              <a:buNone/>
            </a:pPr>
            <a:r>
              <a:rPr lang="en-US" sz="2800" dirty="0" smtClean="0"/>
              <a:t>	</a:t>
            </a:r>
            <a:r>
              <a:rPr lang="en-US" sz="2800" dirty="0" err="1" smtClean="0"/>
              <a:t>Pembelajaran</a:t>
            </a:r>
            <a:r>
              <a:rPr lang="en-US" sz="2800" dirty="0" smtClean="0"/>
              <a:t>  </a:t>
            </a:r>
            <a:r>
              <a:rPr lang="en-US" sz="2800" dirty="0" err="1" smtClean="0"/>
              <a:t>merupakan</a:t>
            </a:r>
            <a:r>
              <a:rPr lang="en-US" sz="2800" dirty="0" smtClean="0"/>
              <a:t> </a:t>
            </a:r>
            <a:r>
              <a:rPr lang="en-US" sz="2800" dirty="0" err="1" smtClean="0"/>
              <a:t>rangkaian</a:t>
            </a:r>
            <a:r>
              <a:rPr lang="en-US" sz="2800" dirty="0" smtClean="0"/>
              <a:t> </a:t>
            </a:r>
            <a:r>
              <a:rPr lang="en-US" sz="2800" dirty="0" err="1" smtClean="0"/>
              <a:t>upaya</a:t>
            </a:r>
            <a:r>
              <a:rPr lang="en-US" sz="2800" dirty="0" smtClean="0"/>
              <a:t> </a:t>
            </a:r>
            <a:r>
              <a:rPr lang="en-US" sz="2800" dirty="0" err="1" smtClean="0"/>
              <a:t>atau</a:t>
            </a:r>
            <a:r>
              <a:rPr lang="en-US" sz="2800" dirty="0" smtClean="0"/>
              <a:t> </a:t>
            </a:r>
            <a:r>
              <a:rPr lang="en-US" sz="2800" dirty="0" err="1" smtClean="0"/>
              <a:t>kegiatan</a:t>
            </a:r>
            <a:r>
              <a:rPr lang="en-US" sz="2800" dirty="0" smtClean="0"/>
              <a:t> </a:t>
            </a:r>
            <a:r>
              <a:rPr lang="en-US" sz="2800" dirty="0" err="1" smtClean="0"/>
              <a:t>dosen</a:t>
            </a:r>
            <a:r>
              <a:rPr lang="en-US" sz="2800" dirty="0" smtClean="0"/>
              <a:t> </a:t>
            </a:r>
            <a:r>
              <a:rPr lang="en-US" sz="2800" dirty="0" err="1" smtClean="0"/>
              <a:t>dalam</a:t>
            </a:r>
            <a:r>
              <a:rPr lang="en-US" sz="2800" dirty="0" smtClean="0"/>
              <a:t> </a:t>
            </a:r>
            <a:r>
              <a:rPr lang="en-US" sz="2800" dirty="0" err="1" smtClean="0"/>
              <a:t>rangka</a:t>
            </a:r>
            <a:r>
              <a:rPr lang="en-US" sz="2800" dirty="0" smtClean="0"/>
              <a:t> </a:t>
            </a:r>
            <a:r>
              <a:rPr lang="en-US" sz="2800" dirty="0" err="1" smtClean="0"/>
              <a:t>membuat</a:t>
            </a:r>
            <a:r>
              <a:rPr lang="en-US" sz="2800" dirty="0" smtClean="0"/>
              <a:t> </a:t>
            </a:r>
            <a:r>
              <a:rPr lang="en-US" sz="2800" dirty="0" err="1" smtClean="0"/>
              <a:t>mahasiswa</a:t>
            </a:r>
            <a:r>
              <a:rPr lang="en-US" sz="2800" dirty="0" smtClean="0"/>
              <a:t> </a:t>
            </a:r>
            <a:r>
              <a:rPr lang="en-US" sz="2800" dirty="0" err="1" smtClean="0"/>
              <a:t>belajar</a:t>
            </a:r>
            <a:r>
              <a:rPr lang="en-US" sz="2800" dirty="0" smtClean="0"/>
              <a:t>, </a:t>
            </a:r>
            <a:r>
              <a:rPr lang="en-US" sz="2800" dirty="0" err="1" smtClean="0"/>
              <a:t>meliputi</a:t>
            </a:r>
            <a:r>
              <a:rPr lang="en-US" sz="2800" dirty="0" smtClean="0"/>
              <a:t>: </a:t>
            </a:r>
          </a:p>
          <a:p>
            <a:pPr eaLnBrk="1" hangingPunct="1">
              <a:lnSpc>
                <a:spcPct val="80000"/>
              </a:lnSpc>
              <a:buFontTx/>
              <a:buNone/>
            </a:pPr>
            <a:endParaRPr lang="en-US" sz="2800" dirty="0" smtClean="0"/>
          </a:p>
          <a:p>
            <a:pPr eaLnBrk="1" hangingPunct="1">
              <a:lnSpc>
                <a:spcPct val="80000"/>
              </a:lnSpc>
            </a:pPr>
            <a:r>
              <a:rPr lang="en-US" sz="2800" b="1" dirty="0" err="1" smtClean="0"/>
              <a:t>Persiapan</a:t>
            </a:r>
            <a:r>
              <a:rPr lang="en-US" sz="2800" dirty="0" smtClean="0"/>
              <a:t>, </a:t>
            </a:r>
            <a:r>
              <a:rPr lang="en-US" sz="2800" dirty="0" err="1" smtClean="0"/>
              <a:t>merencanakan</a:t>
            </a:r>
            <a:r>
              <a:rPr lang="en-US" sz="2800" dirty="0" smtClean="0"/>
              <a:t> program </a:t>
            </a:r>
            <a:r>
              <a:rPr lang="en-US" sz="2800" dirty="0" err="1" smtClean="0"/>
              <a:t>pengajaran</a:t>
            </a:r>
            <a:r>
              <a:rPr lang="en-US" sz="2800" dirty="0" smtClean="0"/>
              <a:t>  </a:t>
            </a:r>
            <a:r>
              <a:rPr lang="en-US" sz="2800" dirty="0" err="1" smtClean="0"/>
              <a:t>tahunan</a:t>
            </a:r>
            <a:r>
              <a:rPr lang="en-US" sz="2800" dirty="0" smtClean="0"/>
              <a:t>, semester, </a:t>
            </a:r>
            <a:r>
              <a:rPr lang="en-US" sz="2800" dirty="0" err="1" smtClean="0"/>
              <a:t>dan</a:t>
            </a:r>
            <a:r>
              <a:rPr lang="en-US" sz="2800" dirty="0" smtClean="0"/>
              <a:t> </a:t>
            </a:r>
            <a:r>
              <a:rPr lang="en-US" sz="2800" dirty="0" err="1" smtClean="0"/>
              <a:t>penyusunan</a:t>
            </a:r>
            <a:r>
              <a:rPr lang="en-US" sz="2800" dirty="0" smtClean="0"/>
              <a:t> </a:t>
            </a:r>
            <a:r>
              <a:rPr lang="en-US" sz="2800" dirty="0" err="1" smtClean="0"/>
              <a:t>persiapan</a:t>
            </a:r>
            <a:r>
              <a:rPr lang="en-US" sz="2800" dirty="0" smtClean="0"/>
              <a:t> </a:t>
            </a:r>
            <a:r>
              <a:rPr lang="en-US" sz="2800" dirty="0" err="1" smtClean="0"/>
              <a:t>mengajar</a:t>
            </a:r>
            <a:r>
              <a:rPr lang="en-US" sz="2800" dirty="0" smtClean="0"/>
              <a:t> (</a:t>
            </a:r>
            <a:r>
              <a:rPr lang="en-US" sz="2800" i="1" dirty="0" smtClean="0"/>
              <a:t>lesson plan</a:t>
            </a:r>
            <a:r>
              <a:rPr lang="en-US" sz="2800" dirty="0" smtClean="0"/>
              <a:t>) </a:t>
            </a:r>
            <a:r>
              <a:rPr lang="en-US" sz="2800" dirty="0" err="1" smtClean="0"/>
              <a:t>dan</a:t>
            </a:r>
            <a:r>
              <a:rPr lang="en-US" sz="2800" dirty="0" smtClean="0"/>
              <a:t>  </a:t>
            </a:r>
            <a:r>
              <a:rPr lang="en-US" sz="2800" dirty="0" err="1" smtClean="0"/>
              <a:t>penyiapan</a:t>
            </a:r>
            <a:r>
              <a:rPr lang="en-US" sz="2800" dirty="0" smtClean="0"/>
              <a:t> </a:t>
            </a:r>
            <a:r>
              <a:rPr lang="en-US" sz="2800" dirty="0" err="1" smtClean="0"/>
              <a:t>perangkat</a:t>
            </a:r>
            <a:r>
              <a:rPr lang="en-US" sz="2800" dirty="0" smtClean="0"/>
              <a:t> </a:t>
            </a:r>
            <a:r>
              <a:rPr lang="en-US" sz="2800" dirty="0" err="1" smtClean="0"/>
              <a:t>kelengkapannya</a:t>
            </a:r>
            <a:r>
              <a:rPr lang="en-US" sz="2800" dirty="0" smtClean="0"/>
              <a:t> </a:t>
            </a:r>
            <a:r>
              <a:rPr lang="en-US" sz="2800" dirty="0" err="1" smtClean="0"/>
              <a:t>antara</a:t>
            </a:r>
            <a:r>
              <a:rPr lang="en-US" sz="2800" dirty="0" smtClean="0"/>
              <a:t> lain </a:t>
            </a:r>
            <a:r>
              <a:rPr lang="en-US" sz="2800" dirty="0" err="1" smtClean="0"/>
              <a:t>alat</a:t>
            </a:r>
            <a:r>
              <a:rPr lang="en-US" sz="2800" dirty="0" smtClean="0"/>
              <a:t> </a:t>
            </a:r>
            <a:r>
              <a:rPr lang="en-US" sz="2800" dirty="0" err="1" smtClean="0"/>
              <a:t>peraga</a:t>
            </a:r>
            <a:r>
              <a:rPr lang="en-US" sz="2800" dirty="0" smtClean="0"/>
              <a:t>, </a:t>
            </a:r>
            <a:r>
              <a:rPr lang="en-US" sz="2800" dirty="0" err="1" smtClean="0"/>
              <a:t>laboratorium</a:t>
            </a:r>
            <a:r>
              <a:rPr lang="en-US" sz="2800" dirty="0" smtClean="0"/>
              <a:t>, </a:t>
            </a:r>
            <a:r>
              <a:rPr lang="en-US" sz="2800" dirty="0" err="1" smtClean="0"/>
              <a:t>dan</a:t>
            </a:r>
            <a:r>
              <a:rPr lang="en-US" sz="2800" dirty="0" smtClean="0"/>
              <a:t> </a:t>
            </a:r>
            <a:r>
              <a:rPr lang="en-US" sz="2800" dirty="0" err="1" smtClean="0"/>
              <a:t>alat</a:t>
            </a:r>
            <a:r>
              <a:rPr lang="en-US" sz="2800" dirty="0" smtClean="0"/>
              <a:t> </a:t>
            </a:r>
            <a:r>
              <a:rPr lang="en-US" sz="2800" dirty="0" err="1" smtClean="0"/>
              <a:t>evaluasi</a:t>
            </a:r>
            <a:r>
              <a:rPr lang="en-US" sz="2800" dirty="0" smtClean="0"/>
              <a:t>, </a:t>
            </a:r>
            <a:r>
              <a:rPr lang="en-US" sz="2800" dirty="0" err="1" smtClean="0"/>
              <a:t>buku</a:t>
            </a:r>
            <a:r>
              <a:rPr lang="en-US" sz="2800" dirty="0" smtClean="0"/>
              <a:t>  </a:t>
            </a:r>
            <a:r>
              <a:rPr lang="en-US" sz="2800" dirty="0" err="1" smtClean="0"/>
              <a:t>atau</a:t>
            </a:r>
            <a:r>
              <a:rPr lang="en-US" sz="2800" dirty="0" smtClean="0"/>
              <a:t> media </a:t>
            </a:r>
            <a:r>
              <a:rPr lang="en-US" sz="2800" dirty="0" err="1" smtClean="0"/>
              <a:t>cetak</a:t>
            </a:r>
            <a:r>
              <a:rPr lang="en-US" sz="2800" dirty="0" smtClean="0"/>
              <a:t> </a:t>
            </a:r>
            <a:r>
              <a:rPr lang="en-US" sz="2800" dirty="0" err="1" smtClean="0"/>
              <a:t>lainnya</a:t>
            </a:r>
            <a:r>
              <a:rPr lang="en-US" sz="2800" dirty="0" smtClean="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eaLnBrk="1" hangingPunct="1">
              <a:lnSpc>
                <a:spcPct val="80000"/>
              </a:lnSpc>
            </a:pPr>
            <a:r>
              <a:rPr lang="en-US" sz="2800" b="1" dirty="0" err="1" smtClean="0"/>
              <a:t>Melaksanakan</a:t>
            </a:r>
            <a:r>
              <a:rPr lang="en-US" sz="2800" b="1" dirty="0" smtClean="0"/>
              <a:t> </a:t>
            </a:r>
            <a:r>
              <a:rPr lang="en-US" sz="2800" b="1" dirty="0" err="1" smtClean="0"/>
              <a:t>kegiatan</a:t>
            </a:r>
            <a:r>
              <a:rPr lang="en-US" sz="2800" b="1" dirty="0" smtClean="0"/>
              <a:t> </a:t>
            </a:r>
            <a:r>
              <a:rPr lang="en-US" sz="2800" b="1" dirty="0" err="1" smtClean="0"/>
              <a:t>pembelajaran</a:t>
            </a:r>
            <a:r>
              <a:rPr lang="en-US" sz="2800" dirty="0" smtClean="0"/>
              <a:t>  </a:t>
            </a:r>
            <a:r>
              <a:rPr lang="en-US" sz="2800" dirty="0" err="1" smtClean="0"/>
              <a:t>dengan</a:t>
            </a:r>
            <a:r>
              <a:rPr lang="en-US" sz="2800" dirty="0" smtClean="0"/>
              <a:t> </a:t>
            </a:r>
            <a:r>
              <a:rPr lang="en-US" sz="2800" dirty="0" err="1" smtClean="0"/>
              <a:t>mengacu</a:t>
            </a:r>
            <a:r>
              <a:rPr lang="en-US" sz="2800" dirty="0" smtClean="0"/>
              <a:t> </a:t>
            </a:r>
            <a:r>
              <a:rPr lang="en-US" sz="2800" dirty="0" err="1" smtClean="0"/>
              <a:t>pada</a:t>
            </a:r>
            <a:r>
              <a:rPr lang="en-US" sz="2800" dirty="0" smtClean="0"/>
              <a:t> </a:t>
            </a:r>
            <a:r>
              <a:rPr lang="en-US" sz="2800" dirty="0" err="1" smtClean="0"/>
              <a:t>persiapan</a:t>
            </a:r>
            <a:r>
              <a:rPr lang="en-US" sz="2800" dirty="0" smtClean="0"/>
              <a:t> </a:t>
            </a:r>
            <a:r>
              <a:rPr lang="en-US" sz="2800" dirty="0" err="1" smtClean="0"/>
              <a:t>pembelajaran</a:t>
            </a:r>
            <a:r>
              <a:rPr lang="en-US" sz="2800" dirty="0" smtClean="0"/>
              <a:t>  yang </a:t>
            </a:r>
            <a:r>
              <a:rPr lang="en-US" sz="2800" dirty="0" err="1" smtClean="0"/>
              <a:t>telah</a:t>
            </a:r>
            <a:r>
              <a:rPr lang="en-US" sz="2800" dirty="0" smtClean="0"/>
              <a:t> </a:t>
            </a:r>
            <a:r>
              <a:rPr lang="en-US" sz="2800" dirty="0" err="1" smtClean="0"/>
              <a:t>dibuatnya</a:t>
            </a:r>
            <a:r>
              <a:rPr lang="en-US" sz="2800" dirty="0" smtClean="0"/>
              <a:t>. </a:t>
            </a:r>
            <a:r>
              <a:rPr lang="en-US" sz="2800" dirty="0" err="1" smtClean="0"/>
              <a:t>Banyak</a:t>
            </a:r>
            <a:r>
              <a:rPr lang="en-US" sz="2800" dirty="0" smtClean="0"/>
              <a:t> </a:t>
            </a:r>
            <a:r>
              <a:rPr lang="en-US" sz="2800" dirty="0" err="1" smtClean="0"/>
              <a:t>dipengaruhi</a:t>
            </a:r>
            <a:r>
              <a:rPr lang="en-US" sz="2800" dirty="0" smtClean="0"/>
              <a:t> </a:t>
            </a:r>
            <a:r>
              <a:rPr lang="en-US" sz="2800" dirty="0" err="1" smtClean="0"/>
              <a:t>oleh</a:t>
            </a:r>
            <a:r>
              <a:rPr lang="en-US" sz="2800" dirty="0" smtClean="0"/>
              <a:t> </a:t>
            </a:r>
            <a:r>
              <a:rPr lang="en-US" sz="2800" dirty="0" err="1" smtClean="0"/>
              <a:t>pendekatan</a:t>
            </a:r>
            <a:r>
              <a:rPr lang="en-US" sz="2800" dirty="0" smtClean="0"/>
              <a:t> </a:t>
            </a:r>
            <a:r>
              <a:rPr lang="en-US" sz="2800" dirty="0" err="1" smtClean="0"/>
              <a:t>atau</a:t>
            </a:r>
            <a:r>
              <a:rPr lang="en-US" sz="2800" dirty="0" smtClean="0"/>
              <a:t> </a:t>
            </a:r>
            <a:r>
              <a:rPr lang="en-US" sz="2800" dirty="0" err="1" smtClean="0"/>
              <a:t>strategi</a:t>
            </a:r>
            <a:r>
              <a:rPr lang="en-US" sz="2800" dirty="0" smtClean="0"/>
              <a:t> </a:t>
            </a:r>
            <a:r>
              <a:rPr lang="en-US" sz="2800" dirty="0" err="1" smtClean="0"/>
              <a:t>dan</a:t>
            </a:r>
            <a:r>
              <a:rPr lang="en-US" sz="2800" dirty="0" smtClean="0"/>
              <a:t> </a:t>
            </a:r>
            <a:r>
              <a:rPr lang="en-US" sz="2800" dirty="0" err="1" smtClean="0"/>
              <a:t>metode-metode</a:t>
            </a:r>
            <a:r>
              <a:rPr lang="en-US" sz="2800" dirty="0" smtClean="0"/>
              <a:t> </a:t>
            </a:r>
            <a:r>
              <a:rPr lang="en-US" sz="2800" dirty="0" err="1" smtClean="0"/>
              <a:t>pembelajaran</a:t>
            </a:r>
            <a:r>
              <a:rPr lang="en-US" sz="2800" dirty="0" smtClean="0"/>
              <a:t> yang </a:t>
            </a:r>
            <a:r>
              <a:rPr lang="en-US" sz="2800" dirty="0" err="1" smtClean="0"/>
              <a:t>telah</a:t>
            </a:r>
            <a:r>
              <a:rPr lang="en-US" sz="2800" dirty="0" smtClean="0"/>
              <a:t> </a:t>
            </a:r>
            <a:r>
              <a:rPr lang="en-US" sz="2800" dirty="0" err="1" smtClean="0"/>
              <a:t>dipilih</a:t>
            </a:r>
            <a:r>
              <a:rPr lang="en-US" sz="2800" dirty="0" smtClean="0"/>
              <a:t> </a:t>
            </a:r>
            <a:r>
              <a:rPr lang="en-US" sz="2800" dirty="0" err="1" smtClean="0"/>
              <a:t>dan</a:t>
            </a:r>
            <a:r>
              <a:rPr lang="en-US" sz="2800" dirty="0" smtClean="0"/>
              <a:t> </a:t>
            </a:r>
            <a:r>
              <a:rPr lang="en-US" sz="2800" dirty="0" err="1" smtClean="0"/>
              <a:t>dirancang</a:t>
            </a:r>
            <a:r>
              <a:rPr lang="en-US" sz="2800" dirty="0" smtClean="0"/>
              <a:t> </a:t>
            </a:r>
            <a:r>
              <a:rPr lang="en-US" sz="2800" dirty="0" err="1" smtClean="0"/>
              <a:t>penerapannya</a:t>
            </a:r>
            <a:r>
              <a:rPr lang="en-US" sz="2800" dirty="0" smtClean="0"/>
              <a:t>, </a:t>
            </a:r>
            <a:r>
              <a:rPr lang="en-US" sz="2800" dirty="0" err="1" smtClean="0"/>
              <a:t>serta</a:t>
            </a:r>
            <a:r>
              <a:rPr lang="en-US" sz="2800" dirty="0" smtClean="0"/>
              <a:t> </a:t>
            </a:r>
            <a:r>
              <a:rPr lang="en-US" sz="2800" dirty="0" err="1" smtClean="0"/>
              <a:t>filosofi</a:t>
            </a:r>
            <a:r>
              <a:rPr lang="en-US" sz="2800" dirty="0" smtClean="0"/>
              <a:t> </a:t>
            </a:r>
            <a:r>
              <a:rPr lang="en-US" sz="2800" dirty="0" err="1" smtClean="0"/>
              <a:t>kerja</a:t>
            </a:r>
            <a:r>
              <a:rPr lang="en-US" sz="2800" dirty="0" smtClean="0"/>
              <a:t> </a:t>
            </a:r>
            <a:r>
              <a:rPr lang="en-US" sz="2800" dirty="0" err="1" smtClean="0"/>
              <a:t>dan</a:t>
            </a:r>
            <a:r>
              <a:rPr lang="en-US" sz="2800" dirty="0" smtClean="0"/>
              <a:t> </a:t>
            </a:r>
            <a:r>
              <a:rPr lang="en-US" sz="2800" dirty="0" err="1" smtClean="0"/>
              <a:t>komitmen</a:t>
            </a:r>
            <a:r>
              <a:rPr lang="en-US" sz="2800" dirty="0" smtClean="0"/>
              <a:t> guru, </a:t>
            </a:r>
            <a:r>
              <a:rPr lang="en-US" sz="2800" dirty="0" err="1" smtClean="0"/>
              <a:t>persepsi</a:t>
            </a:r>
            <a:r>
              <a:rPr lang="en-US" sz="2800" dirty="0" smtClean="0"/>
              <a:t>, </a:t>
            </a:r>
            <a:r>
              <a:rPr lang="en-US" sz="2800" dirty="0" err="1" smtClean="0"/>
              <a:t>dan</a:t>
            </a:r>
            <a:r>
              <a:rPr lang="en-US" sz="2800" dirty="0" smtClean="0"/>
              <a:t> </a:t>
            </a:r>
            <a:r>
              <a:rPr lang="en-US" sz="2800" dirty="0" err="1" smtClean="0"/>
              <a:t>sikapnya</a:t>
            </a:r>
            <a:r>
              <a:rPr lang="en-US" sz="2800" dirty="0" smtClean="0"/>
              <a:t> </a:t>
            </a:r>
            <a:r>
              <a:rPr lang="en-US" sz="2800" dirty="0" err="1" smtClean="0"/>
              <a:t>terhadap</a:t>
            </a:r>
            <a:r>
              <a:rPr lang="en-US" sz="2800" dirty="0" smtClean="0"/>
              <a:t> </a:t>
            </a:r>
            <a:r>
              <a:rPr lang="en-US" sz="2800" dirty="0" err="1" smtClean="0"/>
              <a:t>siswa</a:t>
            </a:r>
            <a:r>
              <a:rPr lang="en-US" sz="2800" dirty="0" smtClean="0"/>
              <a:t>; </a:t>
            </a:r>
          </a:p>
          <a:p>
            <a:pPr eaLnBrk="1" hangingPunct="1">
              <a:lnSpc>
                <a:spcPct val="80000"/>
              </a:lnSpc>
            </a:pPr>
            <a:endParaRPr lang="en-US" sz="2800" dirty="0" smtClean="0"/>
          </a:p>
          <a:p>
            <a:pPr eaLnBrk="1" hangingPunct="1">
              <a:lnSpc>
                <a:spcPct val="80000"/>
              </a:lnSpc>
            </a:pPr>
            <a:r>
              <a:rPr lang="en-US" sz="2800" b="1" dirty="0" err="1" smtClean="0"/>
              <a:t>Menindaklanjuti</a:t>
            </a:r>
            <a:r>
              <a:rPr lang="en-US" sz="2800" b="1" dirty="0" smtClean="0"/>
              <a:t> </a:t>
            </a:r>
            <a:r>
              <a:rPr lang="en-US" sz="2800" b="1" dirty="0" err="1" smtClean="0"/>
              <a:t>pembelajaran</a:t>
            </a:r>
            <a:r>
              <a:rPr lang="en-US" sz="2800" dirty="0" smtClean="0"/>
              <a:t>  yang </a:t>
            </a:r>
            <a:r>
              <a:rPr lang="en-US" sz="2800" dirty="0" err="1" smtClean="0"/>
              <a:t>telah</a:t>
            </a:r>
            <a:r>
              <a:rPr lang="en-US" sz="2800" dirty="0" smtClean="0"/>
              <a:t> </a:t>
            </a:r>
            <a:r>
              <a:rPr lang="en-US" sz="2800" dirty="0" err="1" smtClean="0"/>
              <a:t>dikelolanya</a:t>
            </a:r>
            <a:r>
              <a:rPr lang="en-US" sz="2800" dirty="0" smtClean="0"/>
              <a:t>. </a:t>
            </a:r>
            <a:r>
              <a:rPr lang="en-US" sz="2800" dirty="0" err="1" smtClean="0"/>
              <a:t>Kegiatan</a:t>
            </a:r>
            <a:r>
              <a:rPr lang="en-US" sz="2800" dirty="0" smtClean="0"/>
              <a:t> </a:t>
            </a:r>
            <a:r>
              <a:rPr lang="en-US" sz="2800" dirty="0" err="1" smtClean="0"/>
              <a:t>pasca</a:t>
            </a:r>
            <a:r>
              <a:rPr lang="en-US" sz="2800" dirty="0" smtClean="0"/>
              <a:t> </a:t>
            </a:r>
            <a:r>
              <a:rPr lang="en-US" sz="2800" dirty="0" err="1" smtClean="0"/>
              <a:t>pembelajaran</a:t>
            </a:r>
            <a:r>
              <a:rPr lang="en-US" sz="2800" dirty="0" smtClean="0"/>
              <a:t> </a:t>
            </a:r>
            <a:r>
              <a:rPr lang="en-US" sz="2800" dirty="0" err="1" smtClean="0"/>
              <a:t>ini</a:t>
            </a:r>
            <a:r>
              <a:rPr lang="en-US" sz="2800" dirty="0" smtClean="0"/>
              <a:t> </a:t>
            </a:r>
            <a:r>
              <a:rPr lang="en-US" sz="2800" dirty="0" err="1" smtClean="0"/>
              <a:t>dapat</a:t>
            </a:r>
            <a:r>
              <a:rPr lang="en-US" sz="2800" dirty="0" smtClean="0"/>
              <a:t> </a:t>
            </a:r>
            <a:r>
              <a:rPr lang="en-US" sz="2800" dirty="0" err="1" smtClean="0"/>
              <a:t>berbentuk</a:t>
            </a:r>
            <a:r>
              <a:rPr lang="en-US" sz="2800" dirty="0" smtClean="0"/>
              <a:t> </a:t>
            </a:r>
            <a:r>
              <a:rPr lang="en-US" sz="2800" i="1" dirty="0" smtClean="0"/>
              <a:t>enrichment </a:t>
            </a:r>
            <a:r>
              <a:rPr lang="en-US" sz="2800" dirty="0" smtClean="0"/>
              <a:t>(</a:t>
            </a:r>
            <a:r>
              <a:rPr lang="en-US" sz="2800" dirty="0" err="1" smtClean="0"/>
              <a:t>pengayaan</a:t>
            </a:r>
            <a:r>
              <a:rPr lang="en-US" sz="2800" dirty="0" smtClean="0"/>
              <a:t>), </a:t>
            </a:r>
            <a:r>
              <a:rPr lang="en-US" sz="2800" dirty="0" err="1" smtClean="0"/>
              <a:t>dapat</a:t>
            </a:r>
            <a:r>
              <a:rPr lang="en-US" sz="2800" dirty="0" smtClean="0"/>
              <a:t> pula </a:t>
            </a:r>
            <a:r>
              <a:rPr lang="en-US" sz="2800" dirty="0" err="1" smtClean="0"/>
              <a:t>berupa</a:t>
            </a:r>
            <a:r>
              <a:rPr lang="en-US" sz="2800" dirty="0" smtClean="0"/>
              <a:t> </a:t>
            </a:r>
            <a:r>
              <a:rPr lang="en-US" sz="2800" dirty="0" err="1" smtClean="0"/>
              <a:t>pemberian</a:t>
            </a:r>
            <a:r>
              <a:rPr lang="en-US" sz="2800" dirty="0" smtClean="0"/>
              <a:t> </a:t>
            </a:r>
            <a:r>
              <a:rPr lang="en-US" sz="2800" dirty="0" err="1" smtClean="0"/>
              <a:t>layanan</a:t>
            </a:r>
            <a:r>
              <a:rPr lang="en-US" sz="2800" dirty="0" smtClean="0"/>
              <a:t> </a:t>
            </a:r>
            <a:r>
              <a:rPr lang="en-US" sz="2800" i="1" dirty="0" smtClean="0"/>
              <a:t>remedial teaching</a:t>
            </a:r>
            <a:r>
              <a:rPr lang="en-US" sz="2800" dirty="0" smtClean="0"/>
              <a:t> </a:t>
            </a:r>
            <a:r>
              <a:rPr lang="en-US" sz="2800" dirty="0" err="1" smtClean="0"/>
              <a:t>bagi</a:t>
            </a:r>
            <a:r>
              <a:rPr lang="en-US" sz="2800" dirty="0" smtClean="0"/>
              <a:t> </a:t>
            </a:r>
            <a:r>
              <a:rPr lang="en-US" sz="2800" dirty="0" err="1" smtClean="0"/>
              <a:t>siswa</a:t>
            </a:r>
            <a:r>
              <a:rPr lang="en-US" sz="2800" dirty="0" smtClean="0"/>
              <a:t> yang </a:t>
            </a:r>
            <a:r>
              <a:rPr lang="en-US" sz="2800" dirty="0" err="1" smtClean="0"/>
              <a:t>berkesulitan</a:t>
            </a:r>
            <a:r>
              <a:rPr lang="en-US" sz="2800" dirty="0" smtClean="0"/>
              <a:t> </a:t>
            </a:r>
            <a:r>
              <a:rPr lang="en-US" sz="2800" dirty="0" err="1" smtClean="0"/>
              <a:t>belajar</a:t>
            </a:r>
            <a:r>
              <a:rPr lang="en-US" sz="2800" dirty="0" smtClean="0"/>
              <a:t>. </a:t>
            </a:r>
          </a:p>
          <a:p>
            <a:endParaRPr lang="en-U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Oval 5"/>
          <p:cNvSpPr>
            <a:spLocks noChangeArrowheads="1"/>
          </p:cNvSpPr>
          <p:nvPr/>
        </p:nvSpPr>
        <p:spPr bwMode="auto">
          <a:xfrm>
            <a:off x="3276600" y="2971800"/>
            <a:ext cx="2057400" cy="838200"/>
          </a:xfrm>
          <a:prstGeom prst="ellipse">
            <a:avLst/>
          </a:prstGeom>
          <a:solidFill>
            <a:schemeClr val="accent1"/>
          </a:solidFill>
          <a:ln w="9525">
            <a:solidFill>
              <a:schemeClr val="tx1"/>
            </a:solidFill>
            <a:round/>
            <a:headEnd/>
            <a:tailEnd/>
          </a:ln>
        </p:spPr>
        <p:txBody>
          <a:bodyPr wrap="none" anchor="ctr"/>
          <a:lstStyle/>
          <a:p>
            <a:pPr algn="ctr"/>
            <a:r>
              <a:rPr lang="en-US" sz="2000" b="1"/>
              <a:t>PBM</a:t>
            </a:r>
          </a:p>
        </p:txBody>
      </p:sp>
      <p:sp>
        <p:nvSpPr>
          <p:cNvPr id="5123" name="AutoShape 6"/>
          <p:cNvSpPr>
            <a:spLocks noChangeArrowheads="1"/>
          </p:cNvSpPr>
          <p:nvPr/>
        </p:nvSpPr>
        <p:spPr bwMode="auto">
          <a:xfrm>
            <a:off x="2057400" y="3124200"/>
            <a:ext cx="1143000" cy="533400"/>
          </a:xfrm>
          <a:prstGeom prst="rightArrow">
            <a:avLst>
              <a:gd name="adj1" fmla="val 50000"/>
              <a:gd name="adj2" fmla="val 53571"/>
            </a:avLst>
          </a:prstGeom>
          <a:solidFill>
            <a:schemeClr val="accent1"/>
          </a:solidFill>
          <a:ln w="9525">
            <a:solidFill>
              <a:schemeClr val="tx1"/>
            </a:solidFill>
            <a:miter lim="800000"/>
            <a:headEnd/>
            <a:tailEnd/>
          </a:ln>
        </p:spPr>
        <p:txBody>
          <a:bodyPr wrap="none" anchor="ctr"/>
          <a:lstStyle/>
          <a:p>
            <a:endParaRPr lang="en-US"/>
          </a:p>
        </p:txBody>
      </p:sp>
      <p:sp>
        <p:nvSpPr>
          <p:cNvPr id="5124" name="AutoShape 7"/>
          <p:cNvSpPr>
            <a:spLocks noChangeArrowheads="1"/>
          </p:cNvSpPr>
          <p:nvPr/>
        </p:nvSpPr>
        <p:spPr bwMode="auto">
          <a:xfrm>
            <a:off x="5410200" y="3124200"/>
            <a:ext cx="1143000" cy="533400"/>
          </a:xfrm>
          <a:prstGeom prst="rightArrow">
            <a:avLst>
              <a:gd name="adj1" fmla="val 50000"/>
              <a:gd name="adj2" fmla="val 53571"/>
            </a:avLst>
          </a:prstGeom>
          <a:solidFill>
            <a:schemeClr val="accent1"/>
          </a:solidFill>
          <a:ln w="9525">
            <a:solidFill>
              <a:schemeClr val="tx1"/>
            </a:solidFill>
            <a:miter lim="800000"/>
            <a:headEnd/>
            <a:tailEnd/>
          </a:ln>
        </p:spPr>
        <p:txBody>
          <a:bodyPr wrap="none" anchor="ctr"/>
          <a:lstStyle/>
          <a:p>
            <a:endParaRPr lang="en-US"/>
          </a:p>
        </p:txBody>
      </p:sp>
      <p:sp>
        <p:nvSpPr>
          <p:cNvPr id="5125" name="AutoShape 8"/>
          <p:cNvSpPr>
            <a:spLocks noChangeArrowheads="1"/>
          </p:cNvSpPr>
          <p:nvPr/>
        </p:nvSpPr>
        <p:spPr bwMode="auto">
          <a:xfrm>
            <a:off x="533400" y="2819400"/>
            <a:ext cx="1447800" cy="1295400"/>
          </a:xfrm>
          <a:prstGeom prst="smileyFace">
            <a:avLst>
              <a:gd name="adj" fmla="val 4653"/>
            </a:avLst>
          </a:prstGeom>
          <a:solidFill>
            <a:schemeClr val="accent1"/>
          </a:solidFill>
          <a:ln w="9525">
            <a:solidFill>
              <a:schemeClr val="tx1"/>
            </a:solidFill>
            <a:round/>
            <a:headEnd/>
            <a:tailEnd/>
          </a:ln>
        </p:spPr>
        <p:txBody>
          <a:bodyPr wrap="none" anchor="ctr"/>
          <a:lstStyle/>
          <a:p>
            <a:pPr algn="ctr"/>
            <a:r>
              <a:rPr lang="en-US" sz="2400" b="1"/>
              <a:t>INPUT</a:t>
            </a:r>
          </a:p>
        </p:txBody>
      </p:sp>
      <p:sp>
        <p:nvSpPr>
          <p:cNvPr id="5126" name="AutoShape 9"/>
          <p:cNvSpPr>
            <a:spLocks noChangeArrowheads="1"/>
          </p:cNvSpPr>
          <p:nvPr/>
        </p:nvSpPr>
        <p:spPr bwMode="auto">
          <a:xfrm>
            <a:off x="6705600" y="2438400"/>
            <a:ext cx="2209800" cy="2286000"/>
          </a:xfrm>
          <a:prstGeom prst="smileyFace">
            <a:avLst>
              <a:gd name="adj" fmla="val 4653"/>
            </a:avLst>
          </a:prstGeom>
          <a:solidFill>
            <a:schemeClr val="accent1"/>
          </a:solidFill>
          <a:ln w="9525">
            <a:solidFill>
              <a:schemeClr val="tx1"/>
            </a:solidFill>
            <a:round/>
            <a:headEnd/>
            <a:tailEnd/>
          </a:ln>
        </p:spPr>
        <p:txBody>
          <a:bodyPr wrap="none" anchor="ctr"/>
          <a:lstStyle/>
          <a:p>
            <a:pPr algn="ctr"/>
            <a:r>
              <a:rPr lang="en-US" sz="2400" b="1"/>
              <a:t>OUTPUT</a:t>
            </a:r>
          </a:p>
        </p:txBody>
      </p:sp>
      <p:sp>
        <p:nvSpPr>
          <p:cNvPr id="5127" name="AutoShape 10"/>
          <p:cNvSpPr>
            <a:spLocks noChangeArrowheads="1"/>
          </p:cNvSpPr>
          <p:nvPr/>
        </p:nvSpPr>
        <p:spPr bwMode="auto">
          <a:xfrm>
            <a:off x="990600" y="1905000"/>
            <a:ext cx="609600" cy="914400"/>
          </a:xfrm>
          <a:prstGeom prst="upArrow">
            <a:avLst>
              <a:gd name="adj1" fmla="val 50000"/>
              <a:gd name="adj2" fmla="val 37500"/>
            </a:avLst>
          </a:prstGeom>
          <a:solidFill>
            <a:schemeClr val="accent1"/>
          </a:solidFill>
          <a:ln w="9525">
            <a:solidFill>
              <a:schemeClr val="tx1"/>
            </a:solidFill>
            <a:miter lim="800000"/>
            <a:headEnd/>
            <a:tailEnd/>
          </a:ln>
        </p:spPr>
        <p:txBody>
          <a:bodyPr vert="eaVert" wrap="none" anchor="ctr"/>
          <a:lstStyle/>
          <a:p>
            <a:endParaRPr lang="en-US"/>
          </a:p>
        </p:txBody>
      </p:sp>
      <p:sp>
        <p:nvSpPr>
          <p:cNvPr id="5128" name="AutoShape 11"/>
          <p:cNvSpPr>
            <a:spLocks noChangeArrowheads="1"/>
          </p:cNvSpPr>
          <p:nvPr/>
        </p:nvSpPr>
        <p:spPr bwMode="auto">
          <a:xfrm>
            <a:off x="228600" y="0"/>
            <a:ext cx="2286000" cy="19050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a:t>IQ</a:t>
            </a:r>
          </a:p>
          <a:p>
            <a:pPr algn="ctr"/>
            <a:r>
              <a:rPr lang="en-US"/>
              <a:t>BAKAT KHUSUS</a:t>
            </a:r>
          </a:p>
          <a:p>
            <a:pPr algn="ctr"/>
            <a:r>
              <a:rPr lang="en-US"/>
              <a:t>MOTIVASI</a:t>
            </a:r>
          </a:p>
          <a:p>
            <a:pPr algn="ctr"/>
            <a:r>
              <a:rPr lang="en-US"/>
              <a:t>MINAT</a:t>
            </a:r>
          </a:p>
          <a:p>
            <a:pPr algn="ctr"/>
            <a:r>
              <a:rPr lang="en-US"/>
              <a:t>KEMATANGAN</a:t>
            </a:r>
          </a:p>
          <a:p>
            <a:pPr algn="ctr"/>
            <a:r>
              <a:rPr lang="en-US"/>
              <a:t>SIKAP/KEBIASAAN</a:t>
            </a:r>
          </a:p>
        </p:txBody>
      </p:sp>
      <p:sp>
        <p:nvSpPr>
          <p:cNvPr id="5129" name="AutoShape 12"/>
          <p:cNvSpPr>
            <a:spLocks noChangeArrowheads="1"/>
          </p:cNvSpPr>
          <p:nvPr/>
        </p:nvSpPr>
        <p:spPr bwMode="auto">
          <a:xfrm>
            <a:off x="4071934" y="1928802"/>
            <a:ext cx="304800" cy="1066800"/>
          </a:xfrm>
          <a:prstGeom prst="upArrow">
            <a:avLst>
              <a:gd name="adj1" fmla="val 50000"/>
              <a:gd name="adj2" fmla="val 87500"/>
            </a:avLst>
          </a:prstGeom>
          <a:solidFill>
            <a:schemeClr val="accent1"/>
          </a:solidFill>
          <a:ln w="9525">
            <a:solidFill>
              <a:schemeClr val="tx1"/>
            </a:solidFill>
            <a:miter lim="800000"/>
            <a:headEnd/>
            <a:tailEnd/>
          </a:ln>
        </p:spPr>
        <p:txBody>
          <a:bodyPr vert="eaVert" wrap="none" anchor="ctr"/>
          <a:lstStyle/>
          <a:p>
            <a:endParaRPr lang="en-US"/>
          </a:p>
        </p:txBody>
      </p:sp>
      <p:sp>
        <p:nvSpPr>
          <p:cNvPr id="5130" name="AutoShape 13"/>
          <p:cNvSpPr>
            <a:spLocks noChangeArrowheads="1"/>
          </p:cNvSpPr>
          <p:nvPr/>
        </p:nvSpPr>
        <p:spPr bwMode="auto">
          <a:xfrm>
            <a:off x="2895600" y="1295400"/>
            <a:ext cx="2743200" cy="533400"/>
          </a:xfrm>
          <a:prstGeom prst="flowChartTerminator">
            <a:avLst/>
          </a:prstGeom>
          <a:solidFill>
            <a:schemeClr val="accent1"/>
          </a:solidFill>
          <a:ln w="9525">
            <a:solidFill>
              <a:schemeClr val="tx1"/>
            </a:solidFill>
            <a:miter lim="800000"/>
            <a:headEnd/>
            <a:tailEnd/>
          </a:ln>
        </p:spPr>
        <p:txBody>
          <a:bodyPr wrap="none" anchor="ctr"/>
          <a:lstStyle/>
          <a:p>
            <a:pPr algn="ctr"/>
            <a:r>
              <a:rPr lang="en-US"/>
              <a:t>INSTRUKSIONAL</a:t>
            </a:r>
          </a:p>
        </p:txBody>
      </p:sp>
      <p:sp>
        <p:nvSpPr>
          <p:cNvPr id="5131" name="AutoShape 14"/>
          <p:cNvSpPr>
            <a:spLocks noChangeArrowheads="1"/>
          </p:cNvSpPr>
          <p:nvPr/>
        </p:nvSpPr>
        <p:spPr bwMode="auto">
          <a:xfrm>
            <a:off x="3886200" y="609600"/>
            <a:ext cx="685800" cy="685800"/>
          </a:xfrm>
          <a:custGeom>
            <a:avLst/>
            <a:gdLst>
              <a:gd name="T0" fmla="*/ 2147483647 w 21600"/>
              <a:gd name="T1" fmla="*/ 2147483647 h 21600"/>
              <a:gd name="T2" fmla="*/ 2147483647 w 21600"/>
              <a:gd name="T3" fmla="*/ 2147483647 h 21600"/>
              <a:gd name="T4" fmla="*/ 0 w 21600"/>
              <a:gd name="T5" fmla="*/ 2147483647 h 21600"/>
              <a:gd name="T6" fmla="*/ 2147483647 w 21600"/>
              <a:gd name="T7" fmla="*/ 0 h 21600"/>
              <a:gd name="T8" fmla="*/ 0 60000 65536"/>
              <a:gd name="T9" fmla="*/ 5898240 60000 65536"/>
              <a:gd name="T10" fmla="*/ 11796480 60000 65536"/>
              <a:gd name="T11" fmla="*/ 17694720 60000 65536"/>
              <a:gd name="T12" fmla="*/ 2160 w 21600"/>
              <a:gd name="T13" fmla="*/ 8640 h 21600"/>
              <a:gd name="T14" fmla="*/ 19440 w 21600"/>
              <a:gd name="T15" fmla="*/ 12960 h 21600"/>
            </a:gdLst>
            <a:ahLst/>
            <a:cxnLst>
              <a:cxn ang="T8">
                <a:pos x="T0" y="T1"/>
              </a:cxn>
              <a:cxn ang="T9">
                <a:pos x="T2" y="T3"/>
              </a:cxn>
              <a:cxn ang="T10">
                <a:pos x="T4" y="T5"/>
              </a:cxn>
              <a:cxn ang="T11">
                <a:pos x="T6" y="T7"/>
              </a:cxn>
            </a:cxnLst>
            <a:rect l="T12" t="T13" r="T14" b="T15"/>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5132" name="Rectangle 15"/>
          <p:cNvSpPr>
            <a:spLocks noChangeArrowheads="1"/>
          </p:cNvSpPr>
          <p:nvPr/>
        </p:nvSpPr>
        <p:spPr bwMode="auto">
          <a:xfrm>
            <a:off x="3505200" y="0"/>
            <a:ext cx="1219200" cy="457200"/>
          </a:xfrm>
          <a:prstGeom prst="rect">
            <a:avLst/>
          </a:prstGeom>
          <a:solidFill>
            <a:schemeClr val="accent1"/>
          </a:solidFill>
          <a:ln w="9525">
            <a:solidFill>
              <a:schemeClr val="tx1"/>
            </a:solidFill>
            <a:miter lim="800000"/>
            <a:headEnd/>
            <a:tailEnd/>
          </a:ln>
        </p:spPr>
        <p:txBody>
          <a:bodyPr wrap="none" anchor="ctr"/>
          <a:lstStyle/>
          <a:p>
            <a:pPr algn="ctr"/>
            <a:r>
              <a:rPr lang="en-US"/>
              <a:t>METODE</a:t>
            </a:r>
          </a:p>
        </p:txBody>
      </p:sp>
      <p:sp>
        <p:nvSpPr>
          <p:cNvPr id="5133" name="Rectangle 16"/>
          <p:cNvSpPr>
            <a:spLocks noChangeArrowheads="1"/>
          </p:cNvSpPr>
          <p:nvPr/>
        </p:nvSpPr>
        <p:spPr bwMode="auto">
          <a:xfrm>
            <a:off x="4876800" y="0"/>
            <a:ext cx="1524000" cy="457200"/>
          </a:xfrm>
          <a:prstGeom prst="rect">
            <a:avLst/>
          </a:prstGeom>
          <a:solidFill>
            <a:schemeClr val="accent1"/>
          </a:solidFill>
          <a:ln w="9525">
            <a:solidFill>
              <a:schemeClr val="tx1"/>
            </a:solidFill>
            <a:miter lim="800000"/>
            <a:headEnd/>
            <a:tailEnd/>
          </a:ln>
        </p:spPr>
        <p:txBody>
          <a:bodyPr wrap="none" anchor="ctr"/>
          <a:lstStyle/>
          <a:p>
            <a:pPr algn="ctr"/>
            <a:r>
              <a:rPr lang="en-US"/>
              <a:t>KURIKULUM</a:t>
            </a:r>
          </a:p>
        </p:txBody>
      </p:sp>
      <p:sp>
        <p:nvSpPr>
          <p:cNvPr id="5134" name="Rectangle 17"/>
          <p:cNvSpPr>
            <a:spLocks noChangeArrowheads="1"/>
          </p:cNvSpPr>
          <p:nvPr/>
        </p:nvSpPr>
        <p:spPr bwMode="auto">
          <a:xfrm>
            <a:off x="2590800" y="609600"/>
            <a:ext cx="1219200" cy="457200"/>
          </a:xfrm>
          <a:prstGeom prst="rect">
            <a:avLst/>
          </a:prstGeom>
          <a:solidFill>
            <a:schemeClr val="accent1"/>
          </a:solidFill>
          <a:ln w="9525">
            <a:solidFill>
              <a:schemeClr val="tx1"/>
            </a:solidFill>
            <a:miter lim="800000"/>
            <a:headEnd/>
            <a:tailEnd/>
          </a:ln>
        </p:spPr>
        <p:txBody>
          <a:bodyPr wrap="none" anchor="ctr"/>
          <a:lstStyle/>
          <a:p>
            <a:pPr algn="ctr"/>
            <a:r>
              <a:rPr lang="en-US"/>
              <a:t>GURU</a:t>
            </a:r>
          </a:p>
        </p:txBody>
      </p:sp>
      <p:sp>
        <p:nvSpPr>
          <p:cNvPr id="5135" name="Rectangle 18"/>
          <p:cNvSpPr>
            <a:spLocks noChangeArrowheads="1"/>
          </p:cNvSpPr>
          <p:nvPr/>
        </p:nvSpPr>
        <p:spPr bwMode="auto">
          <a:xfrm>
            <a:off x="4876800" y="609600"/>
            <a:ext cx="1524000" cy="457200"/>
          </a:xfrm>
          <a:prstGeom prst="rect">
            <a:avLst/>
          </a:prstGeom>
          <a:solidFill>
            <a:schemeClr val="accent1"/>
          </a:solidFill>
          <a:ln w="9525">
            <a:solidFill>
              <a:schemeClr val="tx1"/>
            </a:solidFill>
            <a:miter lim="800000"/>
            <a:headEnd/>
            <a:tailEnd/>
          </a:ln>
        </p:spPr>
        <p:txBody>
          <a:bodyPr wrap="none" anchor="ctr"/>
          <a:lstStyle/>
          <a:p>
            <a:pPr algn="ctr"/>
            <a:r>
              <a:rPr lang="en-US"/>
              <a:t>BAHAN AJAR</a:t>
            </a:r>
          </a:p>
        </p:txBody>
      </p:sp>
      <p:sp>
        <p:nvSpPr>
          <p:cNvPr id="5136" name="AutoShape 19"/>
          <p:cNvSpPr>
            <a:spLocks noChangeArrowheads="1"/>
          </p:cNvSpPr>
          <p:nvPr/>
        </p:nvSpPr>
        <p:spPr bwMode="auto">
          <a:xfrm>
            <a:off x="3962400" y="3886200"/>
            <a:ext cx="533400" cy="1066800"/>
          </a:xfrm>
          <a:prstGeom prst="downArrow">
            <a:avLst>
              <a:gd name="adj1" fmla="val 50000"/>
              <a:gd name="adj2" fmla="val 50000"/>
            </a:avLst>
          </a:prstGeom>
          <a:solidFill>
            <a:schemeClr val="accent1"/>
          </a:solidFill>
          <a:ln w="9525">
            <a:solidFill>
              <a:schemeClr val="tx1"/>
            </a:solidFill>
            <a:miter lim="800000"/>
            <a:headEnd/>
            <a:tailEnd/>
          </a:ln>
        </p:spPr>
        <p:txBody>
          <a:bodyPr vert="eaVert" wrap="none" anchor="ctr"/>
          <a:lstStyle/>
          <a:p>
            <a:endParaRPr lang="en-US"/>
          </a:p>
        </p:txBody>
      </p:sp>
      <p:sp>
        <p:nvSpPr>
          <p:cNvPr id="5137" name="AutoShape 20"/>
          <p:cNvSpPr>
            <a:spLocks noChangeArrowheads="1"/>
          </p:cNvSpPr>
          <p:nvPr/>
        </p:nvSpPr>
        <p:spPr bwMode="auto">
          <a:xfrm>
            <a:off x="2895600" y="5029200"/>
            <a:ext cx="2590800" cy="533400"/>
          </a:xfrm>
          <a:prstGeom prst="flowChartTerminator">
            <a:avLst/>
          </a:prstGeom>
          <a:solidFill>
            <a:schemeClr val="accent1"/>
          </a:solidFill>
          <a:ln w="9525">
            <a:solidFill>
              <a:schemeClr val="tx1"/>
            </a:solidFill>
            <a:miter lim="800000"/>
            <a:headEnd/>
            <a:tailEnd/>
          </a:ln>
        </p:spPr>
        <p:txBody>
          <a:bodyPr wrap="none" anchor="ctr"/>
          <a:lstStyle/>
          <a:p>
            <a:pPr algn="ctr"/>
            <a:r>
              <a:rPr lang="en-US"/>
              <a:t>LINGKUNGAN</a:t>
            </a:r>
          </a:p>
        </p:txBody>
      </p:sp>
      <p:sp>
        <p:nvSpPr>
          <p:cNvPr id="5138" name="AutoShape 21"/>
          <p:cNvSpPr>
            <a:spLocks noChangeArrowheads="1"/>
          </p:cNvSpPr>
          <p:nvPr/>
        </p:nvSpPr>
        <p:spPr bwMode="auto">
          <a:xfrm>
            <a:off x="3810000" y="5562600"/>
            <a:ext cx="685800" cy="685800"/>
          </a:xfrm>
          <a:custGeom>
            <a:avLst/>
            <a:gdLst>
              <a:gd name="T0" fmla="*/ 2147483647 w 21600"/>
              <a:gd name="T1" fmla="*/ 2147483647 h 21600"/>
              <a:gd name="T2" fmla="*/ 2147483647 w 21600"/>
              <a:gd name="T3" fmla="*/ 2147483647 h 21600"/>
              <a:gd name="T4" fmla="*/ 0 w 21600"/>
              <a:gd name="T5" fmla="*/ 2147483647 h 21600"/>
              <a:gd name="T6" fmla="*/ 2147483647 w 21600"/>
              <a:gd name="T7" fmla="*/ 0 h 21600"/>
              <a:gd name="T8" fmla="*/ 0 60000 65536"/>
              <a:gd name="T9" fmla="*/ 5898240 60000 65536"/>
              <a:gd name="T10" fmla="*/ 11796480 60000 65536"/>
              <a:gd name="T11" fmla="*/ 17694720 60000 65536"/>
              <a:gd name="T12" fmla="*/ 2160 w 21600"/>
              <a:gd name="T13" fmla="*/ 8640 h 21600"/>
              <a:gd name="T14" fmla="*/ 19440 w 21600"/>
              <a:gd name="T15" fmla="*/ 12960 h 21600"/>
            </a:gdLst>
            <a:ahLst/>
            <a:cxnLst>
              <a:cxn ang="T8">
                <a:pos x="T0" y="T1"/>
              </a:cxn>
              <a:cxn ang="T9">
                <a:pos x="T2" y="T3"/>
              </a:cxn>
              <a:cxn ang="T10">
                <a:pos x="T4" y="T5"/>
              </a:cxn>
              <a:cxn ang="T11">
                <a:pos x="T6" y="T7"/>
              </a:cxn>
            </a:cxnLst>
            <a:rect l="T12" t="T13" r="T14" b="T15"/>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5139" name="Rectangle 22"/>
          <p:cNvSpPr>
            <a:spLocks noChangeArrowheads="1"/>
          </p:cNvSpPr>
          <p:nvPr/>
        </p:nvSpPr>
        <p:spPr bwMode="auto">
          <a:xfrm>
            <a:off x="4724400" y="5715000"/>
            <a:ext cx="1219200" cy="457200"/>
          </a:xfrm>
          <a:prstGeom prst="rect">
            <a:avLst/>
          </a:prstGeom>
          <a:solidFill>
            <a:schemeClr val="accent1"/>
          </a:solidFill>
          <a:ln w="9525">
            <a:solidFill>
              <a:schemeClr val="tx1"/>
            </a:solidFill>
            <a:miter lim="800000"/>
            <a:headEnd/>
            <a:tailEnd/>
          </a:ln>
        </p:spPr>
        <p:txBody>
          <a:bodyPr wrap="none" anchor="ctr"/>
          <a:lstStyle/>
          <a:p>
            <a:pPr algn="ctr"/>
            <a:r>
              <a:rPr lang="en-US"/>
              <a:t>SOSIAL</a:t>
            </a:r>
          </a:p>
        </p:txBody>
      </p:sp>
      <p:sp>
        <p:nvSpPr>
          <p:cNvPr id="5140" name="Rectangle 23"/>
          <p:cNvSpPr>
            <a:spLocks noChangeArrowheads="1"/>
          </p:cNvSpPr>
          <p:nvPr/>
        </p:nvSpPr>
        <p:spPr bwMode="auto">
          <a:xfrm>
            <a:off x="3581400" y="6400800"/>
            <a:ext cx="1219200" cy="457200"/>
          </a:xfrm>
          <a:prstGeom prst="rect">
            <a:avLst/>
          </a:prstGeom>
          <a:solidFill>
            <a:schemeClr val="accent1"/>
          </a:solidFill>
          <a:ln w="9525">
            <a:solidFill>
              <a:schemeClr val="tx1"/>
            </a:solidFill>
            <a:miter lim="800000"/>
            <a:headEnd/>
            <a:tailEnd/>
          </a:ln>
        </p:spPr>
        <p:txBody>
          <a:bodyPr wrap="none" anchor="ctr"/>
          <a:lstStyle/>
          <a:p>
            <a:pPr algn="ctr"/>
            <a:r>
              <a:rPr lang="en-US"/>
              <a:t>KULTUR</a:t>
            </a:r>
          </a:p>
        </p:txBody>
      </p:sp>
      <p:sp>
        <p:nvSpPr>
          <p:cNvPr id="5141" name="Rectangle 24"/>
          <p:cNvSpPr>
            <a:spLocks noChangeArrowheads="1"/>
          </p:cNvSpPr>
          <p:nvPr/>
        </p:nvSpPr>
        <p:spPr bwMode="auto">
          <a:xfrm>
            <a:off x="2514600" y="5715000"/>
            <a:ext cx="1219200" cy="457200"/>
          </a:xfrm>
          <a:prstGeom prst="rect">
            <a:avLst/>
          </a:prstGeom>
          <a:solidFill>
            <a:schemeClr val="accent1"/>
          </a:solidFill>
          <a:ln w="9525">
            <a:solidFill>
              <a:schemeClr val="tx1"/>
            </a:solidFill>
            <a:miter lim="800000"/>
            <a:headEnd/>
            <a:tailEnd/>
          </a:ln>
        </p:spPr>
        <p:txBody>
          <a:bodyPr wrap="none" anchor="ctr"/>
          <a:lstStyle/>
          <a:p>
            <a:pPr algn="ctr"/>
            <a:r>
              <a:rPr lang="en-US"/>
              <a:t>FISIK</a:t>
            </a:r>
          </a:p>
        </p:txBody>
      </p:sp>
      <p:sp>
        <p:nvSpPr>
          <p:cNvPr id="5142" name="AutoShape 25"/>
          <p:cNvSpPr>
            <a:spLocks noChangeArrowheads="1"/>
          </p:cNvSpPr>
          <p:nvPr/>
        </p:nvSpPr>
        <p:spPr bwMode="auto">
          <a:xfrm>
            <a:off x="7315200" y="4800600"/>
            <a:ext cx="1066800" cy="685800"/>
          </a:xfrm>
          <a:prstGeom prst="downArrow">
            <a:avLst>
              <a:gd name="adj1" fmla="val 50000"/>
              <a:gd name="adj2" fmla="val 25000"/>
            </a:avLst>
          </a:prstGeom>
          <a:solidFill>
            <a:schemeClr val="accent1"/>
          </a:solidFill>
          <a:ln w="9525">
            <a:solidFill>
              <a:schemeClr val="tx1"/>
            </a:solidFill>
            <a:miter lim="800000"/>
            <a:headEnd/>
            <a:tailEnd/>
          </a:ln>
        </p:spPr>
        <p:txBody>
          <a:bodyPr vert="eaVert" wrap="none" anchor="ctr"/>
          <a:lstStyle/>
          <a:p>
            <a:endParaRPr lang="en-US"/>
          </a:p>
        </p:txBody>
      </p:sp>
      <p:sp>
        <p:nvSpPr>
          <p:cNvPr id="5143" name="AutoShape 26"/>
          <p:cNvSpPr>
            <a:spLocks noChangeArrowheads="1"/>
          </p:cNvSpPr>
          <p:nvPr/>
        </p:nvSpPr>
        <p:spPr bwMode="auto">
          <a:xfrm>
            <a:off x="6324600" y="5486400"/>
            <a:ext cx="2819400" cy="1371600"/>
          </a:xfrm>
          <a:prstGeom prst="horizontalScroll">
            <a:avLst>
              <a:gd name="adj" fmla="val 12500"/>
            </a:avLst>
          </a:prstGeom>
          <a:solidFill>
            <a:schemeClr val="accent1"/>
          </a:solidFill>
          <a:ln w="9525">
            <a:solidFill>
              <a:schemeClr val="tx1"/>
            </a:solidFill>
            <a:round/>
            <a:headEnd/>
            <a:tailEnd/>
          </a:ln>
        </p:spPr>
        <p:txBody>
          <a:bodyPr wrap="none" anchor="ctr"/>
          <a:lstStyle/>
          <a:p>
            <a:pPr algn="ctr"/>
            <a:r>
              <a:rPr lang="en-US"/>
              <a:t>KOGNITIF</a:t>
            </a:r>
          </a:p>
          <a:p>
            <a:pPr algn="ctr"/>
            <a:r>
              <a:rPr lang="en-US"/>
              <a:t>AFEKTIF</a:t>
            </a:r>
          </a:p>
          <a:p>
            <a:pPr algn="ctr"/>
            <a:r>
              <a:rPr lang="en-US"/>
              <a:t>PSIKOMOTORIK</a:t>
            </a:r>
          </a:p>
        </p:txBody>
      </p:sp>
      <p:sp>
        <p:nvSpPr>
          <p:cNvPr id="5144" name="AutoShape 27"/>
          <p:cNvSpPr>
            <a:spLocks noChangeArrowheads="1"/>
          </p:cNvSpPr>
          <p:nvPr/>
        </p:nvSpPr>
        <p:spPr bwMode="auto">
          <a:xfrm>
            <a:off x="4648200" y="2438400"/>
            <a:ext cx="1752600" cy="381000"/>
          </a:xfrm>
          <a:prstGeom prst="flowChartTerminator">
            <a:avLst/>
          </a:prstGeom>
          <a:solidFill>
            <a:schemeClr val="hlink"/>
          </a:solidFill>
          <a:ln w="9525">
            <a:solidFill>
              <a:schemeClr val="tx1"/>
            </a:solidFill>
            <a:miter lim="800000"/>
            <a:headEnd/>
            <a:tailEnd/>
          </a:ln>
        </p:spPr>
        <p:txBody>
          <a:bodyPr wrap="none" anchor="ctr"/>
          <a:lstStyle/>
          <a:p>
            <a:pPr algn="ctr"/>
            <a:r>
              <a:rPr lang="en-US"/>
              <a:t>EKSTERNAL</a:t>
            </a:r>
          </a:p>
        </p:txBody>
      </p:sp>
      <p:sp>
        <p:nvSpPr>
          <p:cNvPr id="5145" name="AutoShape 28"/>
          <p:cNvSpPr>
            <a:spLocks noChangeArrowheads="1"/>
          </p:cNvSpPr>
          <p:nvPr/>
        </p:nvSpPr>
        <p:spPr bwMode="auto">
          <a:xfrm>
            <a:off x="1371600" y="2286000"/>
            <a:ext cx="1752600" cy="381000"/>
          </a:xfrm>
          <a:prstGeom prst="flowChartTerminator">
            <a:avLst/>
          </a:prstGeom>
          <a:solidFill>
            <a:schemeClr val="hlink"/>
          </a:solidFill>
          <a:ln w="9525">
            <a:solidFill>
              <a:schemeClr val="tx1"/>
            </a:solidFill>
            <a:miter lim="800000"/>
            <a:headEnd/>
            <a:tailEnd/>
          </a:ln>
        </p:spPr>
        <p:txBody>
          <a:bodyPr wrap="none" anchor="ctr"/>
          <a:lstStyle/>
          <a:p>
            <a:pPr algn="ctr"/>
            <a:r>
              <a:rPr lang="en-US"/>
              <a:t>INTERNAL</a:t>
            </a:r>
          </a:p>
        </p:txBody>
      </p:sp>
      <p:sp>
        <p:nvSpPr>
          <p:cNvPr id="5146" name="AutoShape 29"/>
          <p:cNvSpPr>
            <a:spLocks noChangeArrowheads="1"/>
          </p:cNvSpPr>
          <p:nvPr/>
        </p:nvSpPr>
        <p:spPr bwMode="auto">
          <a:xfrm>
            <a:off x="4419600" y="4267200"/>
            <a:ext cx="1752600" cy="381000"/>
          </a:xfrm>
          <a:prstGeom prst="flowChartTerminator">
            <a:avLst/>
          </a:prstGeom>
          <a:solidFill>
            <a:schemeClr val="hlink"/>
          </a:solidFill>
          <a:ln w="9525">
            <a:solidFill>
              <a:schemeClr val="tx1"/>
            </a:solidFill>
            <a:miter lim="800000"/>
            <a:headEnd/>
            <a:tailEnd/>
          </a:ln>
        </p:spPr>
        <p:txBody>
          <a:bodyPr wrap="none" anchor="ctr"/>
          <a:lstStyle/>
          <a:p>
            <a:pPr algn="ctr"/>
            <a:r>
              <a:rPr lang="en-US"/>
              <a:t>EKSTERNAL</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4294967295"/>
          </p:nvPr>
        </p:nvSpPr>
        <p:spPr/>
        <p:txBody>
          <a:bodyPr>
            <a:normAutofit fontScale="92500" lnSpcReduction="10000"/>
          </a:bodyPr>
          <a:lstStyle/>
          <a:p>
            <a:pPr marL="365125" indent="-255588" eaLnBrk="1" hangingPunct="1">
              <a:lnSpc>
                <a:spcPct val="90000"/>
              </a:lnSpc>
              <a:defRPr/>
            </a:pPr>
            <a:r>
              <a:rPr lang="en-US" dirty="0" smtClean="0"/>
              <a:t>Guru/</a:t>
            </a:r>
            <a:r>
              <a:rPr lang="en-US" dirty="0" err="1" smtClean="0"/>
              <a:t>Dosen</a:t>
            </a:r>
            <a:endParaRPr lang="en-US" dirty="0" smtClean="0"/>
          </a:p>
          <a:p>
            <a:pPr marL="365125" indent="-255588" eaLnBrk="1" hangingPunct="1">
              <a:lnSpc>
                <a:spcPct val="90000"/>
              </a:lnSpc>
              <a:defRPr/>
            </a:pPr>
            <a:r>
              <a:rPr lang="en-US" dirty="0" err="1" smtClean="0"/>
              <a:t>Siswa</a:t>
            </a:r>
            <a:endParaRPr lang="en-US" dirty="0" smtClean="0"/>
          </a:p>
          <a:p>
            <a:pPr marL="365125" indent="-255588" eaLnBrk="1" hangingPunct="1">
              <a:lnSpc>
                <a:spcPct val="90000"/>
              </a:lnSpc>
              <a:defRPr/>
            </a:pPr>
            <a:r>
              <a:rPr lang="en-US" dirty="0" err="1" smtClean="0"/>
              <a:t>Tujuan</a:t>
            </a:r>
            <a:endParaRPr lang="en-US" dirty="0" smtClean="0"/>
          </a:p>
          <a:p>
            <a:pPr marL="365125" indent="-255588" eaLnBrk="1" hangingPunct="1">
              <a:lnSpc>
                <a:spcPct val="90000"/>
              </a:lnSpc>
              <a:defRPr/>
            </a:pPr>
            <a:r>
              <a:rPr lang="en-US" dirty="0" err="1" smtClean="0"/>
              <a:t>Bahan</a:t>
            </a:r>
            <a:r>
              <a:rPr lang="en-US" dirty="0" smtClean="0"/>
              <a:t> </a:t>
            </a:r>
            <a:r>
              <a:rPr lang="en-US" dirty="0" err="1" smtClean="0"/>
              <a:t>Pelajaran</a:t>
            </a:r>
            <a:endParaRPr lang="en-US" dirty="0" smtClean="0"/>
          </a:p>
          <a:p>
            <a:pPr marL="365125" indent="-255588" eaLnBrk="1" hangingPunct="1">
              <a:lnSpc>
                <a:spcPct val="90000"/>
              </a:lnSpc>
              <a:defRPr/>
            </a:pPr>
            <a:r>
              <a:rPr lang="en-US" dirty="0" err="1" smtClean="0"/>
              <a:t>Kegiatan</a:t>
            </a:r>
            <a:r>
              <a:rPr lang="en-US" dirty="0" smtClean="0"/>
              <a:t> </a:t>
            </a:r>
            <a:r>
              <a:rPr lang="en-US" dirty="0" err="1" smtClean="0"/>
              <a:t>Pembelajaran</a:t>
            </a:r>
            <a:endParaRPr lang="en-US" dirty="0" smtClean="0"/>
          </a:p>
          <a:p>
            <a:pPr marL="365125" indent="-255588" eaLnBrk="1" hangingPunct="1">
              <a:lnSpc>
                <a:spcPct val="90000"/>
              </a:lnSpc>
              <a:defRPr/>
            </a:pPr>
            <a:r>
              <a:rPr lang="en-US" dirty="0" err="1" smtClean="0"/>
              <a:t>Metode</a:t>
            </a:r>
            <a:endParaRPr lang="en-US" dirty="0" smtClean="0"/>
          </a:p>
          <a:p>
            <a:pPr marL="365125" indent="-255588" eaLnBrk="1" hangingPunct="1">
              <a:lnSpc>
                <a:spcPct val="90000"/>
              </a:lnSpc>
              <a:defRPr/>
            </a:pPr>
            <a:r>
              <a:rPr lang="en-US" dirty="0" err="1" smtClean="0"/>
              <a:t>Alat</a:t>
            </a:r>
            <a:endParaRPr lang="en-US" dirty="0" smtClean="0"/>
          </a:p>
          <a:p>
            <a:pPr marL="365125" indent="-255588" eaLnBrk="1" hangingPunct="1">
              <a:lnSpc>
                <a:spcPct val="90000"/>
              </a:lnSpc>
              <a:defRPr/>
            </a:pPr>
            <a:r>
              <a:rPr lang="en-US" dirty="0" err="1" smtClean="0"/>
              <a:t>Sumber</a:t>
            </a:r>
            <a:r>
              <a:rPr lang="en-US" dirty="0" smtClean="0"/>
              <a:t> </a:t>
            </a:r>
            <a:r>
              <a:rPr lang="en-US" dirty="0" err="1" smtClean="0"/>
              <a:t>Pembelajaran</a:t>
            </a:r>
            <a:endParaRPr lang="en-US" dirty="0" smtClean="0"/>
          </a:p>
          <a:p>
            <a:pPr marL="365125" indent="-255588" eaLnBrk="1" hangingPunct="1">
              <a:lnSpc>
                <a:spcPct val="90000"/>
              </a:lnSpc>
              <a:defRPr/>
            </a:pPr>
            <a:r>
              <a:rPr lang="en-US" dirty="0" err="1" smtClean="0"/>
              <a:t>Evaluasi</a:t>
            </a:r>
            <a:endParaRPr lang="en-US" dirty="0" smtClean="0"/>
          </a:p>
          <a:p>
            <a:pPr marL="365125" indent="-255588" eaLnBrk="1" hangingPunct="1">
              <a:lnSpc>
                <a:spcPct val="90000"/>
              </a:lnSpc>
              <a:defRPr/>
            </a:pPr>
            <a:r>
              <a:rPr lang="en-US" dirty="0" err="1" smtClean="0"/>
              <a:t>Situasi</a:t>
            </a:r>
            <a:r>
              <a:rPr lang="en-US" dirty="0" smtClean="0"/>
              <a:t> </a:t>
            </a:r>
            <a:r>
              <a:rPr lang="en-US" dirty="0" err="1" smtClean="0"/>
              <a:t>atau</a:t>
            </a:r>
            <a:r>
              <a:rPr lang="en-US" dirty="0" smtClean="0"/>
              <a:t> </a:t>
            </a:r>
            <a:r>
              <a:rPr lang="en-US" dirty="0" err="1" smtClean="0"/>
              <a:t>Lingkungan</a:t>
            </a:r>
            <a:endParaRPr lang="en-US" dirty="0" smtClean="0"/>
          </a:p>
          <a:p>
            <a:pPr marL="365125" indent="-255588" eaLnBrk="1" hangingPunct="1">
              <a:lnSpc>
                <a:spcPct val="90000"/>
              </a:lnSpc>
              <a:defRPr/>
            </a:pPr>
            <a:endParaRPr lang="en-US" dirty="0" smtClean="0"/>
          </a:p>
        </p:txBody>
      </p:sp>
      <p:sp>
        <p:nvSpPr>
          <p:cNvPr id="2" name="Title 1"/>
          <p:cNvSpPr>
            <a:spLocks noGrp="1"/>
          </p:cNvSpPr>
          <p:nvPr>
            <p:ph type="title" idx="4294967295"/>
          </p:nvPr>
        </p:nvSpPr>
        <p:spPr>
          <a:xfrm>
            <a:off x="457200" y="273081"/>
            <a:ext cx="8229600" cy="862730"/>
          </a:xfrm>
        </p:spPr>
        <p:txBody>
          <a:bodyPr rtlCol="0" anchor="ctr">
            <a:normAutofit/>
            <a:scene3d>
              <a:camera prst="orthographicFront"/>
              <a:lightRig rig="soft" dir="t"/>
            </a:scene3d>
            <a:sp3d prstMaterial="softEdge">
              <a:bevelT w="25400" h="25400"/>
            </a:sp3d>
          </a:bodyPr>
          <a:lstStyle/>
          <a:p>
            <a:pPr eaLnBrk="1" fontAlgn="auto" hangingPunct="1">
              <a:lnSpc>
                <a:spcPct val="100000"/>
              </a:lnSpc>
              <a:spcAft>
                <a:spcPts val="0"/>
              </a:spcAft>
              <a:defRPr/>
            </a:pPr>
            <a:r>
              <a:rPr lang="en-US" sz="4100" b="1" kern="1200" dirty="0" err="1">
                <a:effectLst>
                  <a:outerShdw blurRad="31750" dist="25400" dir="5400000" algn="tl" rotWithShape="0">
                    <a:srgbClr val="000000">
                      <a:alpha val="25000"/>
                    </a:srgbClr>
                  </a:outerShdw>
                </a:effectLst>
              </a:rPr>
              <a:t>Komponen</a:t>
            </a:r>
            <a:r>
              <a:rPr lang="en-US" sz="4100" b="1" kern="1200" dirty="0">
                <a:effectLst>
                  <a:outerShdw blurRad="31750" dist="25400" dir="5400000" algn="tl" rotWithShape="0">
                    <a:srgbClr val="000000">
                      <a:alpha val="25000"/>
                    </a:srgbClr>
                  </a:outerShdw>
                </a:effectLst>
              </a:rPr>
              <a:t> </a:t>
            </a:r>
            <a:r>
              <a:rPr lang="en-US" sz="4100" b="1" kern="1200" dirty="0" err="1" smtClean="0">
                <a:effectLst>
                  <a:outerShdw blurRad="31750" dist="25400" dir="5400000" algn="tl" rotWithShape="0">
                    <a:srgbClr val="000000">
                      <a:alpha val="25000"/>
                    </a:srgbClr>
                  </a:outerShdw>
                </a:effectLst>
              </a:rPr>
              <a:t>Pembelajaran</a:t>
            </a:r>
            <a:r>
              <a:rPr lang="en-US" sz="4100" b="1" kern="1200" dirty="0" smtClean="0">
                <a:effectLst>
                  <a:outerShdw blurRad="31750" dist="25400" dir="5400000" algn="tl" rotWithShape="0">
                    <a:srgbClr val="000000">
                      <a:alpha val="25000"/>
                    </a:srgbClr>
                  </a:outerShdw>
                </a:effectLst>
              </a:rPr>
              <a:t> </a:t>
            </a:r>
            <a:endParaRPr lang="en-US" sz="4100" b="1" kern="1200" dirty="0">
              <a:effectLst>
                <a:outerShdw blurRad="31750" dist="25400" dir="5400000" algn="tl" rotWithShape="0">
                  <a:srgbClr val="000000">
                    <a:alpha val="25000"/>
                  </a:srgbClr>
                </a:outerShdw>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143000" y="1143000"/>
            <a:ext cx="2057400" cy="1066800"/>
          </a:xfrm>
          <a:prstGeom prst="rect">
            <a:avLst/>
          </a:prstGeom>
          <a:solidFill>
            <a:schemeClr val="accent1"/>
          </a:solidFill>
          <a:ln w="9525">
            <a:solidFill>
              <a:schemeClr val="tx1"/>
            </a:solidFill>
            <a:miter lim="800000"/>
            <a:headEnd/>
            <a:tailEnd/>
          </a:ln>
        </p:spPr>
        <p:txBody>
          <a:bodyPr wrap="none" anchor="ctr"/>
          <a:lstStyle/>
          <a:p>
            <a:pPr algn="ctr"/>
            <a:r>
              <a:rPr lang="en-US" sz="2000" b="1"/>
              <a:t>CONCEPT </a:t>
            </a:r>
          </a:p>
          <a:p>
            <a:pPr algn="ctr"/>
            <a:r>
              <a:rPr lang="en-US" sz="2000" b="1"/>
              <a:t>SELECTION</a:t>
            </a:r>
          </a:p>
        </p:txBody>
      </p:sp>
      <p:sp>
        <p:nvSpPr>
          <p:cNvPr id="7171" name="Rectangle 3"/>
          <p:cNvSpPr>
            <a:spLocks noChangeArrowheads="1"/>
          </p:cNvSpPr>
          <p:nvPr/>
        </p:nvSpPr>
        <p:spPr bwMode="auto">
          <a:xfrm>
            <a:off x="3581400" y="4572000"/>
            <a:ext cx="2057400" cy="1066800"/>
          </a:xfrm>
          <a:prstGeom prst="rect">
            <a:avLst/>
          </a:prstGeom>
          <a:solidFill>
            <a:srgbClr val="FF3300"/>
          </a:solidFill>
          <a:ln w="9525">
            <a:solidFill>
              <a:schemeClr val="tx1"/>
            </a:solidFill>
            <a:miter lim="800000"/>
            <a:headEnd/>
            <a:tailEnd/>
          </a:ln>
        </p:spPr>
        <p:txBody>
          <a:bodyPr wrap="none" anchor="ctr"/>
          <a:lstStyle/>
          <a:p>
            <a:pPr algn="ctr"/>
            <a:r>
              <a:rPr lang="en-US" b="1" dirty="0" smtClean="0"/>
              <a:t>Organizational</a:t>
            </a:r>
            <a:endParaRPr lang="en-US" b="1" dirty="0"/>
          </a:p>
          <a:p>
            <a:pPr algn="ctr"/>
            <a:r>
              <a:rPr lang="en-US" b="1" dirty="0"/>
              <a:t>Of Learning &amp;</a:t>
            </a:r>
          </a:p>
          <a:p>
            <a:pPr algn="ctr"/>
            <a:r>
              <a:rPr lang="en-US" b="1" dirty="0"/>
              <a:t>Teaching</a:t>
            </a:r>
          </a:p>
        </p:txBody>
      </p:sp>
      <p:sp>
        <p:nvSpPr>
          <p:cNvPr id="7172" name="Rectangle 4"/>
          <p:cNvSpPr>
            <a:spLocks noChangeArrowheads="1"/>
          </p:cNvSpPr>
          <p:nvPr/>
        </p:nvSpPr>
        <p:spPr bwMode="auto">
          <a:xfrm>
            <a:off x="5562600" y="1143000"/>
            <a:ext cx="2057400" cy="1066800"/>
          </a:xfrm>
          <a:prstGeom prst="rect">
            <a:avLst/>
          </a:prstGeom>
          <a:solidFill>
            <a:srgbClr val="FFFF00"/>
          </a:solidFill>
          <a:ln w="9525">
            <a:solidFill>
              <a:schemeClr val="tx1"/>
            </a:solidFill>
            <a:miter lim="800000"/>
            <a:headEnd/>
            <a:tailEnd/>
          </a:ln>
        </p:spPr>
        <p:txBody>
          <a:bodyPr wrap="none" anchor="ctr"/>
          <a:lstStyle/>
          <a:p>
            <a:pPr algn="ctr"/>
            <a:r>
              <a:rPr lang="en-US" sz="2000" b="1">
                <a:solidFill>
                  <a:srgbClr val="000099"/>
                </a:solidFill>
              </a:rPr>
              <a:t>ACTIVITIES</a:t>
            </a:r>
          </a:p>
          <a:p>
            <a:pPr algn="ctr"/>
            <a:r>
              <a:rPr lang="en-US" sz="2000" b="1">
                <a:solidFill>
                  <a:srgbClr val="000099"/>
                </a:solidFill>
              </a:rPr>
              <a:t>SELECTION</a:t>
            </a:r>
          </a:p>
        </p:txBody>
      </p:sp>
      <p:sp>
        <p:nvSpPr>
          <p:cNvPr id="7173" name="Oval 5"/>
          <p:cNvSpPr>
            <a:spLocks noChangeArrowheads="1"/>
          </p:cNvSpPr>
          <p:nvPr/>
        </p:nvSpPr>
        <p:spPr bwMode="auto">
          <a:xfrm>
            <a:off x="990600" y="381000"/>
            <a:ext cx="2362200" cy="457200"/>
          </a:xfrm>
          <a:prstGeom prst="ellipse">
            <a:avLst/>
          </a:prstGeom>
          <a:solidFill>
            <a:schemeClr val="accent1"/>
          </a:solidFill>
          <a:ln w="9525">
            <a:solidFill>
              <a:schemeClr val="tx1"/>
            </a:solidFill>
            <a:round/>
            <a:headEnd/>
            <a:tailEnd/>
          </a:ln>
        </p:spPr>
        <p:txBody>
          <a:bodyPr wrap="none" anchor="ctr"/>
          <a:lstStyle/>
          <a:p>
            <a:pPr algn="ctr"/>
            <a:r>
              <a:rPr lang="en-US" b="1"/>
              <a:t>What To teach</a:t>
            </a:r>
          </a:p>
        </p:txBody>
      </p:sp>
      <p:sp>
        <p:nvSpPr>
          <p:cNvPr id="7174" name="Oval 6"/>
          <p:cNvSpPr>
            <a:spLocks noChangeArrowheads="1"/>
          </p:cNvSpPr>
          <p:nvPr/>
        </p:nvSpPr>
        <p:spPr bwMode="auto">
          <a:xfrm>
            <a:off x="5334000" y="381000"/>
            <a:ext cx="2362200" cy="457200"/>
          </a:xfrm>
          <a:prstGeom prst="ellipse">
            <a:avLst/>
          </a:prstGeom>
          <a:solidFill>
            <a:srgbClr val="FFFF00"/>
          </a:solidFill>
          <a:ln w="9525">
            <a:solidFill>
              <a:schemeClr val="tx1"/>
            </a:solidFill>
            <a:round/>
            <a:headEnd/>
            <a:tailEnd/>
          </a:ln>
        </p:spPr>
        <p:txBody>
          <a:bodyPr wrap="none" anchor="ctr"/>
          <a:lstStyle/>
          <a:p>
            <a:pPr algn="ctr"/>
            <a:r>
              <a:rPr lang="en-US" b="1">
                <a:solidFill>
                  <a:srgbClr val="000099"/>
                </a:solidFill>
              </a:rPr>
              <a:t>How To teach</a:t>
            </a:r>
          </a:p>
        </p:txBody>
      </p:sp>
      <p:sp>
        <p:nvSpPr>
          <p:cNvPr id="7175" name="AutoShape 7"/>
          <p:cNvSpPr>
            <a:spLocks noChangeArrowheads="1"/>
          </p:cNvSpPr>
          <p:nvPr/>
        </p:nvSpPr>
        <p:spPr bwMode="auto">
          <a:xfrm>
            <a:off x="1828800" y="838200"/>
            <a:ext cx="533400" cy="304800"/>
          </a:xfrm>
          <a:prstGeom prst="downArrow">
            <a:avLst>
              <a:gd name="adj1" fmla="val 50000"/>
              <a:gd name="adj2" fmla="val 25000"/>
            </a:avLst>
          </a:prstGeom>
          <a:solidFill>
            <a:srgbClr val="FF3300"/>
          </a:solidFill>
          <a:ln w="9525">
            <a:solidFill>
              <a:schemeClr val="tx1"/>
            </a:solidFill>
            <a:miter lim="800000"/>
            <a:headEnd/>
            <a:tailEnd/>
          </a:ln>
        </p:spPr>
        <p:txBody>
          <a:bodyPr vert="eaVert" wrap="none" anchor="ctr"/>
          <a:lstStyle/>
          <a:p>
            <a:endParaRPr lang="en-US"/>
          </a:p>
        </p:txBody>
      </p:sp>
      <p:sp>
        <p:nvSpPr>
          <p:cNvPr id="7176" name="AutoShape 8"/>
          <p:cNvSpPr>
            <a:spLocks noChangeArrowheads="1"/>
          </p:cNvSpPr>
          <p:nvPr/>
        </p:nvSpPr>
        <p:spPr bwMode="auto">
          <a:xfrm>
            <a:off x="6248400" y="838200"/>
            <a:ext cx="533400" cy="304800"/>
          </a:xfrm>
          <a:prstGeom prst="downArrow">
            <a:avLst>
              <a:gd name="adj1" fmla="val 50000"/>
              <a:gd name="adj2" fmla="val 25000"/>
            </a:avLst>
          </a:prstGeom>
          <a:solidFill>
            <a:srgbClr val="FF3300"/>
          </a:solidFill>
          <a:ln w="9525">
            <a:solidFill>
              <a:schemeClr val="tx1"/>
            </a:solidFill>
            <a:miter lim="800000"/>
            <a:headEnd/>
            <a:tailEnd/>
          </a:ln>
        </p:spPr>
        <p:txBody>
          <a:bodyPr vert="eaVert" wrap="none" anchor="ctr"/>
          <a:lstStyle/>
          <a:p>
            <a:endParaRPr lang="en-US"/>
          </a:p>
        </p:txBody>
      </p:sp>
      <p:sp>
        <p:nvSpPr>
          <p:cNvPr id="7177" name="AutoShape 9"/>
          <p:cNvSpPr>
            <a:spLocks noChangeArrowheads="1"/>
          </p:cNvSpPr>
          <p:nvPr/>
        </p:nvSpPr>
        <p:spPr bwMode="auto">
          <a:xfrm>
            <a:off x="990600" y="2895600"/>
            <a:ext cx="2438400" cy="9906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b="1"/>
              <a:t>Knowledge</a:t>
            </a:r>
          </a:p>
          <a:p>
            <a:pPr algn="ctr"/>
            <a:r>
              <a:rPr lang="en-US" b="1"/>
              <a:t>Skill</a:t>
            </a:r>
          </a:p>
          <a:p>
            <a:pPr algn="ctr"/>
            <a:r>
              <a:rPr lang="en-US" b="1"/>
              <a:t>Attitude</a:t>
            </a:r>
          </a:p>
        </p:txBody>
      </p:sp>
      <p:sp>
        <p:nvSpPr>
          <p:cNvPr id="7178" name="AutoShape 10"/>
          <p:cNvSpPr>
            <a:spLocks noChangeArrowheads="1"/>
          </p:cNvSpPr>
          <p:nvPr/>
        </p:nvSpPr>
        <p:spPr bwMode="auto">
          <a:xfrm>
            <a:off x="5486400" y="2895600"/>
            <a:ext cx="2438400" cy="990600"/>
          </a:xfrm>
          <a:prstGeom prst="roundRect">
            <a:avLst>
              <a:gd name="adj" fmla="val 16667"/>
            </a:avLst>
          </a:prstGeom>
          <a:solidFill>
            <a:srgbClr val="FFFF00"/>
          </a:solidFill>
          <a:ln w="9525">
            <a:solidFill>
              <a:schemeClr val="tx1"/>
            </a:solidFill>
            <a:round/>
            <a:headEnd/>
            <a:tailEnd/>
          </a:ln>
        </p:spPr>
        <p:txBody>
          <a:bodyPr wrap="none" anchor="ctr"/>
          <a:lstStyle/>
          <a:p>
            <a:pPr algn="ctr"/>
            <a:r>
              <a:rPr lang="en-US" b="1">
                <a:solidFill>
                  <a:srgbClr val="000099"/>
                </a:solidFill>
              </a:rPr>
              <a:t>Strategis</a:t>
            </a:r>
          </a:p>
          <a:p>
            <a:pPr algn="ctr"/>
            <a:r>
              <a:rPr lang="en-US" b="1">
                <a:solidFill>
                  <a:srgbClr val="000099"/>
                </a:solidFill>
              </a:rPr>
              <a:t>Interaction</a:t>
            </a:r>
          </a:p>
          <a:p>
            <a:pPr algn="ctr"/>
            <a:r>
              <a:rPr lang="en-US" b="1">
                <a:solidFill>
                  <a:srgbClr val="000099"/>
                </a:solidFill>
              </a:rPr>
              <a:t>Evaluation</a:t>
            </a:r>
          </a:p>
        </p:txBody>
      </p:sp>
      <p:sp>
        <p:nvSpPr>
          <p:cNvPr id="7179" name="AutoShape 11"/>
          <p:cNvSpPr>
            <a:spLocks noChangeArrowheads="1"/>
          </p:cNvSpPr>
          <p:nvPr/>
        </p:nvSpPr>
        <p:spPr bwMode="auto">
          <a:xfrm>
            <a:off x="1828800" y="2209800"/>
            <a:ext cx="609600" cy="685800"/>
          </a:xfrm>
          <a:prstGeom prst="downArrow">
            <a:avLst>
              <a:gd name="adj1" fmla="val 50000"/>
              <a:gd name="adj2" fmla="val 28125"/>
            </a:avLst>
          </a:prstGeom>
          <a:solidFill>
            <a:srgbClr val="FF3300"/>
          </a:solidFill>
          <a:ln w="9525">
            <a:solidFill>
              <a:schemeClr val="tx1"/>
            </a:solidFill>
            <a:miter lim="800000"/>
            <a:headEnd/>
            <a:tailEnd/>
          </a:ln>
        </p:spPr>
        <p:txBody>
          <a:bodyPr vert="eaVert" wrap="none" anchor="ctr"/>
          <a:lstStyle/>
          <a:p>
            <a:endParaRPr lang="en-US"/>
          </a:p>
        </p:txBody>
      </p:sp>
      <p:sp>
        <p:nvSpPr>
          <p:cNvPr id="7180" name="AutoShape 12"/>
          <p:cNvSpPr>
            <a:spLocks noChangeArrowheads="1"/>
          </p:cNvSpPr>
          <p:nvPr/>
        </p:nvSpPr>
        <p:spPr bwMode="auto">
          <a:xfrm>
            <a:off x="6248400" y="2209800"/>
            <a:ext cx="609600" cy="685800"/>
          </a:xfrm>
          <a:prstGeom prst="downArrow">
            <a:avLst>
              <a:gd name="adj1" fmla="val 50000"/>
              <a:gd name="adj2" fmla="val 28125"/>
            </a:avLst>
          </a:prstGeom>
          <a:solidFill>
            <a:srgbClr val="FF3300"/>
          </a:solidFill>
          <a:ln w="9525">
            <a:solidFill>
              <a:schemeClr val="tx1"/>
            </a:solidFill>
            <a:miter lim="800000"/>
            <a:headEnd/>
            <a:tailEnd/>
          </a:ln>
        </p:spPr>
        <p:txBody>
          <a:bodyPr vert="eaVert" wrap="none" anchor="ctr"/>
          <a:lstStyle/>
          <a:p>
            <a:endParaRPr lang="en-US"/>
          </a:p>
        </p:txBody>
      </p:sp>
      <p:sp>
        <p:nvSpPr>
          <p:cNvPr id="7181" name="Line 13"/>
          <p:cNvSpPr>
            <a:spLocks noChangeShapeType="1"/>
          </p:cNvSpPr>
          <p:nvPr/>
        </p:nvSpPr>
        <p:spPr bwMode="auto">
          <a:xfrm>
            <a:off x="1828800" y="3886200"/>
            <a:ext cx="1752600" cy="990600"/>
          </a:xfrm>
          <a:prstGeom prst="line">
            <a:avLst/>
          </a:prstGeom>
          <a:noFill/>
          <a:ln w="76200" cmpd="tri">
            <a:solidFill>
              <a:schemeClr val="tx1"/>
            </a:solidFill>
            <a:round/>
            <a:headEnd/>
            <a:tailEnd type="triangle" w="med" len="med"/>
          </a:ln>
        </p:spPr>
        <p:txBody>
          <a:bodyPr/>
          <a:lstStyle/>
          <a:p>
            <a:endParaRPr lang="en-US"/>
          </a:p>
        </p:txBody>
      </p:sp>
      <p:sp>
        <p:nvSpPr>
          <p:cNvPr id="7182" name="Line 14"/>
          <p:cNvSpPr>
            <a:spLocks noChangeShapeType="1"/>
          </p:cNvSpPr>
          <p:nvPr/>
        </p:nvSpPr>
        <p:spPr bwMode="auto">
          <a:xfrm flipH="1">
            <a:off x="5638800" y="3886200"/>
            <a:ext cx="1752600" cy="1066800"/>
          </a:xfrm>
          <a:prstGeom prst="line">
            <a:avLst/>
          </a:prstGeom>
          <a:noFill/>
          <a:ln w="76200" cmpd="tri">
            <a:solidFill>
              <a:schemeClr val="tx1"/>
            </a:solidFill>
            <a:round/>
            <a:headEnd/>
            <a:tailEnd type="triangle" w="med" len="med"/>
          </a:ln>
        </p:spPr>
        <p:txBody>
          <a:bodyPr/>
          <a:lstStyle/>
          <a:p>
            <a:endParaRPr lang="en-US"/>
          </a:p>
        </p:txBody>
      </p:sp>
      <p:sp>
        <p:nvSpPr>
          <p:cNvPr id="7183" name="Rectangle 15"/>
          <p:cNvSpPr>
            <a:spLocks noChangeArrowheads="1"/>
          </p:cNvSpPr>
          <p:nvPr/>
        </p:nvSpPr>
        <p:spPr bwMode="auto">
          <a:xfrm>
            <a:off x="685800" y="5943600"/>
            <a:ext cx="7543800" cy="685800"/>
          </a:xfrm>
          <a:prstGeom prst="rect">
            <a:avLst/>
          </a:prstGeom>
          <a:noFill/>
          <a:ln w="9525">
            <a:noFill/>
            <a:miter lim="800000"/>
            <a:headEnd/>
            <a:tailEnd/>
          </a:ln>
        </p:spPr>
        <p:txBody>
          <a:bodyPr wrap="none" anchor="ctr"/>
          <a:lstStyle/>
          <a:p>
            <a:pPr algn="ctr"/>
            <a:r>
              <a:rPr lang="en-US" sz="2000" b="1"/>
              <a:t> Organisasi  Pembelajaran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8534400" cy="944562"/>
          </a:xfrm>
        </p:spPr>
        <p:txBody>
          <a:bodyPr/>
          <a:lstStyle/>
          <a:p>
            <a:pPr eaLnBrk="1" hangingPunct="1"/>
            <a:r>
              <a:rPr lang="en-US" sz="3600" b="1" smtClean="0"/>
              <a:t>Keterkaitan Belajar dan Pembelajaran</a:t>
            </a:r>
            <a:r>
              <a:rPr lang="en-US" sz="4000" smtClean="0"/>
              <a:t> </a:t>
            </a:r>
          </a:p>
        </p:txBody>
      </p:sp>
      <p:grpSp>
        <p:nvGrpSpPr>
          <p:cNvPr id="2" name="Group 4"/>
          <p:cNvGrpSpPr>
            <a:grpSpLocks noChangeAspect="1"/>
          </p:cNvGrpSpPr>
          <p:nvPr/>
        </p:nvGrpSpPr>
        <p:grpSpPr bwMode="auto">
          <a:xfrm>
            <a:off x="914400" y="1219200"/>
            <a:ext cx="7467600" cy="5257800"/>
            <a:chOff x="1800" y="5166"/>
            <a:chExt cx="8640" cy="5760"/>
          </a:xfrm>
        </p:grpSpPr>
        <p:sp>
          <p:nvSpPr>
            <p:cNvPr id="9220" name="AutoShape 5"/>
            <p:cNvSpPr>
              <a:spLocks noChangeAspect="1" noChangeArrowheads="1"/>
            </p:cNvSpPr>
            <p:nvPr/>
          </p:nvSpPr>
          <p:spPr bwMode="auto">
            <a:xfrm>
              <a:off x="1800" y="5166"/>
              <a:ext cx="8640" cy="5760"/>
            </a:xfrm>
            <a:prstGeom prst="rect">
              <a:avLst/>
            </a:prstGeom>
            <a:noFill/>
            <a:ln w="9525">
              <a:noFill/>
              <a:miter lim="800000"/>
              <a:headEnd/>
              <a:tailEnd/>
            </a:ln>
          </p:spPr>
          <p:txBody>
            <a:bodyPr/>
            <a:lstStyle/>
            <a:p>
              <a:endParaRPr lang="en-US"/>
            </a:p>
          </p:txBody>
        </p:sp>
        <p:sp>
          <p:nvSpPr>
            <p:cNvPr id="9221" name="Rectangle 6"/>
            <p:cNvSpPr>
              <a:spLocks noChangeArrowheads="1"/>
            </p:cNvSpPr>
            <p:nvPr/>
          </p:nvSpPr>
          <p:spPr bwMode="auto">
            <a:xfrm>
              <a:off x="4140" y="5346"/>
              <a:ext cx="3960" cy="540"/>
            </a:xfrm>
            <a:prstGeom prst="rect">
              <a:avLst/>
            </a:prstGeom>
            <a:solidFill>
              <a:srgbClr val="FFFFFF"/>
            </a:solidFill>
            <a:ln w="9525">
              <a:solidFill>
                <a:srgbClr val="000000"/>
              </a:solidFill>
              <a:miter lim="800000"/>
              <a:headEnd/>
              <a:tailEnd/>
            </a:ln>
          </p:spPr>
          <p:txBody>
            <a:bodyPr/>
            <a:lstStyle/>
            <a:p>
              <a:pPr algn="ctr"/>
              <a:r>
                <a:rPr lang="en-US" sz="2000" b="1"/>
                <a:t>ENVIRONMENTAL INPUT</a:t>
              </a:r>
            </a:p>
          </p:txBody>
        </p:sp>
        <p:sp>
          <p:nvSpPr>
            <p:cNvPr id="9222" name="Rectangle 7"/>
            <p:cNvSpPr>
              <a:spLocks noChangeArrowheads="1"/>
            </p:cNvSpPr>
            <p:nvPr/>
          </p:nvSpPr>
          <p:spPr bwMode="auto">
            <a:xfrm>
              <a:off x="5040" y="7326"/>
              <a:ext cx="2160" cy="1080"/>
            </a:xfrm>
            <a:prstGeom prst="rect">
              <a:avLst/>
            </a:prstGeom>
            <a:solidFill>
              <a:srgbClr val="FFFFFF"/>
            </a:solidFill>
            <a:ln w="9525">
              <a:solidFill>
                <a:srgbClr val="000000"/>
              </a:solidFill>
              <a:miter lim="800000"/>
              <a:headEnd/>
              <a:tailEnd/>
            </a:ln>
          </p:spPr>
          <p:txBody>
            <a:bodyPr/>
            <a:lstStyle/>
            <a:p>
              <a:pPr algn="ctr"/>
              <a:r>
                <a:rPr lang="en-US" sz="2000" b="1" dirty="0" smtClean="0"/>
                <a:t>TEACHING LEARNING PROCESS</a:t>
              </a:r>
              <a:endParaRPr lang="en-US" sz="2000" b="1" dirty="0"/>
            </a:p>
          </p:txBody>
        </p:sp>
        <p:sp>
          <p:nvSpPr>
            <p:cNvPr id="9223" name="Rectangle 8"/>
            <p:cNvSpPr>
              <a:spLocks noChangeArrowheads="1"/>
            </p:cNvSpPr>
            <p:nvPr/>
          </p:nvSpPr>
          <p:spPr bwMode="auto">
            <a:xfrm>
              <a:off x="1800" y="7326"/>
              <a:ext cx="2160" cy="540"/>
            </a:xfrm>
            <a:prstGeom prst="rect">
              <a:avLst/>
            </a:prstGeom>
            <a:solidFill>
              <a:srgbClr val="FFFFFF"/>
            </a:solidFill>
            <a:ln w="9525">
              <a:solidFill>
                <a:srgbClr val="000000"/>
              </a:solidFill>
              <a:miter lim="800000"/>
              <a:headEnd/>
              <a:tailEnd/>
            </a:ln>
          </p:spPr>
          <p:txBody>
            <a:bodyPr/>
            <a:lstStyle/>
            <a:p>
              <a:pPr algn="ctr"/>
              <a:r>
                <a:rPr lang="en-US" sz="2000" b="1"/>
                <a:t>RAW INPUT</a:t>
              </a:r>
            </a:p>
          </p:txBody>
        </p:sp>
        <p:sp>
          <p:nvSpPr>
            <p:cNvPr id="9224" name="Rectangle 9"/>
            <p:cNvSpPr>
              <a:spLocks noChangeArrowheads="1"/>
            </p:cNvSpPr>
            <p:nvPr/>
          </p:nvSpPr>
          <p:spPr bwMode="auto">
            <a:xfrm>
              <a:off x="8280" y="7326"/>
              <a:ext cx="2160" cy="540"/>
            </a:xfrm>
            <a:prstGeom prst="rect">
              <a:avLst/>
            </a:prstGeom>
            <a:solidFill>
              <a:srgbClr val="FFFFFF"/>
            </a:solidFill>
            <a:ln w="9525">
              <a:solidFill>
                <a:srgbClr val="000000"/>
              </a:solidFill>
              <a:miter lim="800000"/>
              <a:headEnd/>
              <a:tailEnd/>
            </a:ln>
          </p:spPr>
          <p:txBody>
            <a:bodyPr/>
            <a:lstStyle/>
            <a:p>
              <a:pPr algn="ctr"/>
              <a:r>
                <a:rPr lang="en-US" sz="2000" b="1"/>
                <a:t>OUTPUT</a:t>
              </a:r>
            </a:p>
          </p:txBody>
        </p:sp>
        <p:sp>
          <p:nvSpPr>
            <p:cNvPr id="9225" name="Rectangle 10"/>
            <p:cNvSpPr>
              <a:spLocks noChangeArrowheads="1"/>
            </p:cNvSpPr>
            <p:nvPr/>
          </p:nvSpPr>
          <p:spPr bwMode="auto">
            <a:xfrm>
              <a:off x="5040" y="9486"/>
              <a:ext cx="2645" cy="720"/>
            </a:xfrm>
            <a:prstGeom prst="rect">
              <a:avLst/>
            </a:prstGeom>
            <a:solidFill>
              <a:srgbClr val="FFFFFF"/>
            </a:solidFill>
            <a:ln w="9525">
              <a:solidFill>
                <a:srgbClr val="000000"/>
              </a:solidFill>
              <a:miter lim="800000"/>
              <a:headEnd/>
              <a:tailEnd/>
            </a:ln>
          </p:spPr>
          <p:txBody>
            <a:bodyPr/>
            <a:lstStyle/>
            <a:p>
              <a:pPr algn="ctr"/>
              <a:r>
                <a:rPr lang="en-US" sz="2000" b="1" dirty="0"/>
                <a:t>INSTRUMENTAL INPUT</a:t>
              </a:r>
            </a:p>
          </p:txBody>
        </p:sp>
        <p:sp>
          <p:nvSpPr>
            <p:cNvPr id="9226" name="Line 11"/>
            <p:cNvSpPr>
              <a:spLocks noChangeShapeType="1"/>
            </p:cNvSpPr>
            <p:nvPr/>
          </p:nvSpPr>
          <p:spPr bwMode="auto">
            <a:xfrm>
              <a:off x="6120" y="5886"/>
              <a:ext cx="1" cy="1440"/>
            </a:xfrm>
            <a:prstGeom prst="line">
              <a:avLst/>
            </a:prstGeom>
            <a:noFill/>
            <a:ln w="9525">
              <a:solidFill>
                <a:srgbClr val="000000"/>
              </a:solidFill>
              <a:round/>
              <a:headEnd/>
              <a:tailEnd/>
            </a:ln>
          </p:spPr>
          <p:txBody>
            <a:bodyPr/>
            <a:lstStyle/>
            <a:p>
              <a:endParaRPr lang="en-US"/>
            </a:p>
          </p:txBody>
        </p:sp>
        <p:sp>
          <p:nvSpPr>
            <p:cNvPr id="9227" name="Line 12"/>
            <p:cNvSpPr>
              <a:spLocks noChangeShapeType="1"/>
            </p:cNvSpPr>
            <p:nvPr/>
          </p:nvSpPr>
          <p:spPr bwMode="auto">
            <a:xfrm>
              <a:off x="3960" y="7686"/>
              <a:ext cx="1080" cy="0"/>
            </a:xfrm>
            <a:prstGeom prst="line">
              <a:avLst/>
            </a:prstGeom>
            <a:noFill/>
            <a:ln w="9525">
              <a:solidFill>
                <a:srgbClr val="000000"/>
              </a:solidFill>
              <a:round/>
              <a:headEnd/>
              <a:tailEnd/>
            </a:ln>
          </p:spPr>
          <p:txBody>
            <a:bodyPr/>
            <a:lstStyle/>
            <a:p>
              <a:endParaRPr lang="en-US"/>
            </a:p>
          </p:txBody>
        </p:sp>
        <p:sp>
          <p:nvSpPr>
            <p:cNvPr id="9228" name="Line 13"/>
            <p:cNvSpPr>
              <a:spLocks noChangeShapeType="1"/>
            </p:cNvSpPr>
            <p:nvPr/>
          </p:nvSpPr>
          <p:spPr bwMode="auto">
            <a:xfrm flipH="1">
              <a:off x="7200" y="7686"/>
              <a:ext cx="1080" cy="0"/>
            </a:xfrm>
            <a:prstGeom prst="line">
              <a:avLst/>
            </a:prstGeom>
            <a:noFill/>
            <a:ln w="9525">
              <a:solidFill>
                <a:srgbClr val="000000"/>
              </a:solidFill>
              <a:round/>
              <a:headEnd/>
              <a:tailEnd/>
            </a:ln>
          </p:spPr>
          <p:txBody>
            <a:bodyPr/>
            <a:lstStyle/>
            <a:p>
              <a:endParaRPr lang="en-US"/>
            </a:p>
          </p:txBody>
        </p:sp>
        <p:sp>
          <p:nvSpPr>
            <p:cNvPr id="9229" name="Line 14"/>
            <p:cNvSpPr>
              <a:spLocks noChangeShapeType="1"/>
            </p:cNvSpPr>
            <p:nvPr/>
          </p:nvSpPr>
          <p:spPr bwMode="auto">
            <a:xfrm>
              <a:off x="6120" y="8406"/>
              <a:ext cx="1" cy="1080"/>
            </a:xfrm>
            <a:prstGeom prst="line">
              <a:avLst/>
            </a:prstGeom>
            <a:noFill/>
            <a:ln w="9525">
              <a:solidFill>
                <a:srgbClr val="000000"/>
              </a:solidFill>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868362"/>
          </a:xfrm>
        </p:spPr>
        <p:txBody>
          <a:bodyPr/>
          <a:lstStyle/>
          <a:p>
            <a:pPr eaLnBrk="1" hangingPunct="1"/>
            <a:r>
              <a:rPr lang="en-US" sz="2800" b="1" smtClean="0"/>
              <a:t>FAKTOR PENDUKUNG PROSES BELAJAR DAN PEMBELAJARAN</a:t>
            </a:r>
            <a:r>
              <a:rPr lang="en-US" sz="4000" smtClean="0"/>
              <a:t> </a:t>
            </a:r>
          </a:p>
        </p:txBody>
      </p:sp>
      <p:grpSp>
        <p:nvGrpSpPr>
          <p:cNvPr id="2" name="Group 4"/>
          <p:cNvGrpSpPr>
            <a:grpSpLocks noChangeAspect="1"/>
          </p:cNvGrpSpPr>
          <p:nvPr/>
        </p:nvGrpSpPr>
        <p:grpSpPr bwMode="auto">
          <a:xfrm>
            <a:off x="228600" y="1135063"/>
            <a:ext cx="8610600" cy="5722937"/>
            <a:chOff x="1707" y="3517"/>
            <a:chExt cx="8461" cy="8460"/>
          </a:xfrm>
        </p:grpSpPr>
        <p:sp>
          <p:nvSpPr>
            <p:cNvPr id="10244" name="AutoShape 5"/>
            <p:cNvSpPr>
              <a:spLocks noChangeAspect="1" noChangeArrowheads="1"/>
            </p:cNvSpPr>
            <p:nvPr/>
          </p:nvSpPr>
          <p:spPr bwMode="auto">
            <a:xfrm>
              <a:off x="1707" y="3517"/>
              <a:ext cx="8461" cy="8460"/>
            </a:xfrm>
            <a:prstGeom prst="rect">
              <a:avLst/>
            </a:prstGeom>
            <a:noFill/>
            <a:ln w="9525">
              <a:noFill/>
              <a:miter lim="800000"/>
              <a:headEnd/>
              <a:tailEnd/>
            </a:ln>
          </p:spPr>
          <p:txBody>
            <a:bodyPr/>
            <a:lstStyle/>
            <a:p>
              <a:endParaRPr lang="en-US"/>
            </a:p>
          </p:txBody>
        </p:sp>
        <p:sp>
          <p:nvSpPr>
            <p:cNvPr id="10245" name="Text Box 6"/>
            <p:cNvSpPr txBox="1">
              <a:spLocks noChangeArrowheads="1"/>
            </p:cNvSpPr>
            <p:nvPr/>
          </p:nvSpPr>
          <p:spPr bwMode="auto">
            <a:xfrm>
              <a:off x="1707" y="7297"/>
              <a:ext cx="1441" cy="1079"/>
            </a:xfrm>
            <a:prstGeom prst="rect">
              <a:avLst/>
            </a:prstGeom>
            <a:solidFill>
              <a:srgbClr val="FFFFFF"/>
            </a:solidFill>
            <a:ln w="9525">
              <a:solidFill>
                <a:srgbClr val="000000"/>
              </a:solidFill>
              <a:miter lim="800000"/>
              <a:headEnd/>
              <a:tailEnd/>
            </a:ln>
          </p:spPr>
          <p:txBody>
            <a:bodyPr/>
            <a:lstStyle/>
            <a:p>
              <a:r>
                <a:rPr lang="en-US" sz="1400" b="1" dirty="0"/>
                <a:t>FAKTOR BELAJAR SISWA</a:t>
              </a:r>
            </a:p>
          </p:txBody>
        </p:sp>
        <p:sp>
          <p:nvSpPr>
            <p:cNvPr id="10246" name="Text Box 7"/>
            <p:cNvSpPr txBox="1">
              <a:spLocks noChangeArrowheads="1"/>
            </p:cNvSpPr>
            <p:nvPr/>
          </p:nvSpPr>
          <p:spPr bwMode="auto">
            <a:xfrm>
              <a:off x="3867" y="4417"/>
              <a:ext cx="1262" cy="540"/>
            </a:xfrm>
            <a:prstGeom prst="rect">
              <a:avLst/>
            </a:prstGeom>
            <a:solidFill>
              <a:srgbClr val="FFFFFF"/>
            </a:solidFill>
            <a:ln w="9525">
              <a:solidFill>
                <a:srgbClr val="000000"/>
              </a:solidFill>
              <a:miter lim="800000"/>
              <a:headEnd/>
              <a:tailEnd/>
            </a:ln>
          </p:spPr>
          <p:txBody>
            <a:bodyPr/>
            <a:lstStyle/>
            <a:p>
              <a:r>
                <a:rPr lang="en-US" sz="1600" b="1"/>
                <a:t>LUAR</a:t>
              </a:r>
            </a:p>
          </p:txBody>
        </p:sp>
        <p:sp>
          <p:nvSpPr>
            <p:cNvPr id="10247" name="Text Box 8"/>
            <p:cNvSpPr txBox="1">
              <a:spLocks noChangeArrowheads="1"/>
            </p:cNvSpPr>
            <p:nvPr/>
          </p:nvSpPr>
          <p:spPr bwMode="auto">
            <a:xfrm>
              <a:off x="3867" y="9817"/>
              <a:ext cx="1261" cy="540"/>
            </a:xfrm>
            <a:prstGeom prst="rect">
              <a:avLst/>
            </a:prstGeom>
            <a:solidFill>
              <a:srgbClr val="FFFFFF"/>
            </a:solidFill>
            <a:ln w="9525">
              <a:solidFill>
                <a:srgbClr val="000000"/>
              </a:solidFill>
              <a:miter lim="800000"/>
              <a:headEnd/>
              <a:tailEnd/>
            </a:ln>
          </p:spPr>
          <p:txBody>
            <a:bodyPr/>
            <a:lstStyle/>
            <a:p>
              <a:r>
                <a:rPr lang="en-US" sz="1600" b="1"/>
                <a:t>DALAM</a:t>
              </a:r>
            </a:p>
          </p:txBody>
        </p:sp>
        <p:sp>
          <p:nvSpPr>
            <p:cNvPr id="10248" name="Text Box 9"/>
            <p:cNvSpPr txBox="1">
              <a:spLocks noChangeArrowheads="1"/>
            </p:cNvSpPr>
            <p:nvPr/>
          </p:nvSpPr>
          <p:spPr bwMode="auto">
            <a:xfrm>
              <a:off x="5667" y="3697"/>
              <a:ext cx="1980" cy="540"/>
            </a:xfrm>
            <a:prstGeom prst="rect">
              <a:avLst/>
            </a:prstGeom>
            <a:solidFill>
              <a:srgbClr val="FFFFFF"/>
            </a:solidFill>
            <a:ln w="9525">
              <a:solidFill>
                <a:srgbClr val="000000"/>
              </a:solidFill>
              <a:miter lim="800000"/>
              <a:headEnd/>
              <a:tailEnd/>
            </a:ln>
          </p:spPr>
          <p:txBody>
            <a:bodyPr/>
            <a:lstStyle/>
            <a:p>
              <a:r>
                <a:rPr lang="en-US" sz="1600" b="1"/>
                <a:t>LINGKUNGAN</a:t>
              </a:r>
            </a:p>
          </p:txBody>
        </p:sp>
        <p:sp>
          <p:nvSpPr>
            <p:cNvPr id="10249" name="Text Box 10"/>
            <p:cNvSpPr txBox="1">
              <a:spLocks noChangeArrowheads="1"/>
            </p:cNvSpPr>
            <p:nvPr/>
          </p:nvSpPr>
          <p:spPr bwMode="auto">
            <a:xfrm>
              <a:off x="8726" y="3697"/>
              <a:ext cx="1441" cy="1080"/>
            </a:xfrm>
            <a:prstGeom prst="rect">
              <a:avLst/>
            </a:prstGeom>
            <a:solidFill>
              <a:srgbClr val="FFFFFF"/>
            </a:solidFill>
            <a:ln w="9525">
              <a:solidFill>
                <a:srgbClr val="000000"/>
              </a:solidFill>
              <a:miter lim="800000"/>
              <a:headEnd/>
              <a:tailEnd/>
            </a:ln>
          </p:spPr>
          <p:txBody>
            <a:bodyPr/>
            <a:lstStyle/>
            <a:p>
              <a:r>
                <a:rPr lang="en-US" sz="1400" b="1"/>
                <a:t>ALAM</a:t>
              </a:r>
            </a:p>
            <a:p>
              <a:r>
                <a:rPr lang="en-US" sz="1400" b="1"/>
                <a:t>SOSIAL BUDAYA</a:t>
              </a:r>
            </a:p>
          </p:txBody>
        </p:sp>
        <p:sp>
          <p:nvSpPr>
            <p:cNvPr id="10250" name="Text Box 11"/>
            <p:cNvSpPr txBox="1">
              <a:spLocks noChangeArrowheads="1"/>
            </p:cNvSpPr>
            <p:nvPr/>
          </p:nvSpPr>
          <p:spPr bwMode="auto">
            <a:xfrm>
              <a:off x="5667" y="5677"/>
              <a:ext cx="2160" cy="540"/>
            </a:xfrm>
            <a:prstGeom prst="rect">
              <a:avLst/>
            </a:prstGeom>
            <a:solidFill>
              <a:srgbClr val="FFFFFF"/>
            </a:solidFill>
            <a:ln w="9525">
              <a:solidFill>
                <a:srgbClr val="000000"/>
              </a:solidFill>
              <a:miter lim="800000"/>
              <a:headEnd/>
              <a:tailEnd/>
            </a:ln>
          </p:spPr>
          <p:txBody>
            <a:bodyPr/>
            <a:lstStyle/>
            <a:p>
              <a:r>
                <a:rPr lang="en-US" sz="1600" b="1"/>
                <a:t>INSTRUMEN</a:t>
              </a:r>
            </a:p>
          </p:txBody>
        </p:sp>
        <p:sp>
          <p:nvSpPr>
            <p:cNvPr id="10251" name="Text Box 12"/>
            <p:cNvSpPr txBox="1">
              <a:spLocks noChangeArrowheads="1"/>
            </p:cNvSpPr>
            <p:nvPr/>
          </p:nvSpPr>
          <p:spPr bwMode="auto">
            <a:xfrm>
              <a:off x="8367" y="5317"/>
              <a:ext cx="1800" cy="1440"/>
            </a:xfrm>
            <a:prstGeom prst="rect">
              <a:avLst/>
            </a:prstGeom>
            <a:solidFill>
              <a:srgbClr val="FFFFFF"/>
            </a:solidFill>
            <a:ln w="9525">
              <a:solidFill>
                <a:srgbClr val="000000"/>
              </a:solidFill>
              <a:miter lim="800000"/>
              <a:headEnd/>
              <a:tailEnd/>
            </a:ln>
          </p:spPr>
          <p:txBody>
            <a:bodyPr/>
            <a:lstStyle/>
            <a:p>
              <a:r>
                <a:rPr lang="en-US" sz="1400" b="1" dirty="0"/>
                <a:t>KURIKULUM</a:t>
              </a:r>
            </a:p>
            <a:p>
              <a:r>
                <a:rPr lang="en-US" sz="1400" b="1" dirty="0"/>
                <a:t>PROGRAM</a:t>
              </a:r>
            </a:p>
            <a:p>
              <a:r>
                <a:rPr lang="en-US" sz="1400" b="1" dirty="0"/>
                <a:t>SARANA</a:t>
              </a:r>
            </a:p>
            <a:p>
              <a:r>
                <a:rPr lang="en-US" sz="1400" b="1" dirty="0" smtClean="0"/>
                <a:t>DOSEN</a:t>
              </a:r>
              <a:endParaRPr lang="en-US" sz="1400" b="1" dirty="0"/>
            </a:p>
          </p:txBody>
        </p:sp>
        <p:sp>
          <p:nvSpPr>
            <p:cNvPr id="10252" name="Text Box 13"/>
            <p:cNvSpPr txBox="1">
              <a:spLocks noChangeArrowheads="1"/>
            </p:cNvSpPr>
            <p:nvPr/>
          </p:nvSpPr>
          <p:spPr bwMode="auto">
            <a:xfrm>
              <a:off x="5846" y="8017"/>
              <a:ext cx="1801" cy="540"/>
            </a:xfrm>
            <a:prstGeom prst="rect">
              <a:avLst/>
            </a:prstGeom>
            <a:solidFill>
              <a:srgbClr val="FFFFFF"/>
            </a:solidFill>
            <a:ln w="9525">
              <a:solidFill>
                <a:srgbClr val="000000"/>
              </a:solidFill>
              <a:miter lim="800000"/>
              <a:headEnd/>
              <a:tailEnd/>
            </a:ln>
          </p:spPr>
          <p:txBody>
            <a:bodyPr/>
            <a:lstStyle/>
            <a:p>
              <a:r>
                <a:rPr lang="en-US" sz="1600" b="1"/>
                <a:t>FISIOLOGIS</a:t>
              </a:r>
            </a:p>
          </p:txBody>
        </p:sp>
        <p:sp>
          <p:nvSpPr>
            <p:cNvPr id="10253" name="Text Box 14"/>
            <p:cNvSpPr txBox="1">
              <a:spLocks noChangeArrowheads="1"/>
            </p:cNvSpPr>
            <p:nvPr/>
          </p:nvSpPr>
          <p:spPr bwMode="auto">
            <a:xfrm>
              <a:off x="5667" y="10897"/>
              <a:ext cx="1980" cy="540"/>
            </a:xfrm>
            <a:prstGeom prst="rect">
              <a:avLst/>
            </a:prstGeom>
            <a:solidFill>
              <a:srgbClr val="FFFFFF"/>
            </a:solidFill>
            <a:ln w="9525">
              <a:solidFill>
                <a:srgbClr val="000000"/>
              </a:solidFill>
              <a:miter lim="800000"/>
              <a:headEnd/>
              <a:tailEnd/>
            </a:ln>
          </p:spPr>
          <p:txBody>
            <a:bodyPr/>
            <a:lstStyle/>
            <a:p>
              <a:r>
                <a:rPr lang="en-US" sz="1600" b="1"/>
                <a:t>PSIKOLOGI</a:t>
              </a:r>
            </a:p>
          </p:txBody>
        </p:sp>
        <p:sp>
          <p:nvSpPr>
            <p:cNvPr id="10254" name="Text Box 15"/>
            <p:cNvSpPr txBox="1">
              <a:spLocks noChangeArrowheads="1"/>
            </p:cNvSpPr>
            <p:nvPr/>
          </p:nvSpPr>
          <p:spPr bwMode="auto">
            <a:xfrm>
              <a:off x="8547" y="8017"/>
              <a:ext cx="1621" cy="1260"/>
            </a:xfrm>
            <a:prstGeom prst="rect">
              <a:avLst/>
            </a:prstGeom>
            <a:solidFill>
              <a:srgbClr val="FFFFFF"/>
            </a:solidFill>
            <a:ln w="9525">
              <a:solidFill>
                <a:srgbClr val="000000"/>
              </a:solidFill>
              <a:miter lim="800000"/>
              <a:headEnd/>
              <a:tailEnd/>
            </a:ln>
          </p:spPr>
          <p:txBody>
            <a:bodyPr/>
            <a:lstStyle/>
            <a:p>
              <a:r>
                <a:rPr lang="en-US" sz="1400" b="1"/>
                <a:t>FISOLOGIS UMUM</a:t>
              </a:r>
            </a:p>
            <a:p>
              <a:r>
                <a:rPr lang="en-US" sz="1400" b="1"/>
                <a:t>PANCA INDERA</a:t>
              </a:r>
            </a:p>
          </p:txBody>
        </p:sp>
        <p:sp>
          <p:nvSpPr>
            <p:cNvPr id="10255" name="Text Box 16"/>
            <p:cNvSpPr txBox="1">
              <a:spLocks noChangeArrowheads="1"/>
            </p:cNvSpPr>
            <p:nvPr/>
          </p:nvSpPr>
          <p:spPr bwMode="auto">
            <a:xfrm>
              <a:off x="8187" y="9817"/>
              <a:ext cx="1980" cy="1799"/>
            </a:xfrm>
            <a:prstGeom prst="rect">
              <a:avLst/>
            </a:prstGeom>
            <a:solidFill>
              <a:srgbClr val="FFFFFF"/>
            </a:solidFill>
            <a:ln w="9525">
              <a:solidFill>
                <a:srgbClr val="000000"/>
              </a:solidFill>
              <a:miter lim="800000"/>
              <a:headEnd/>
              <a:tailEnd/>
            </a:ln>
          </p:spPr>
          <p:txBody>
            <a:bodyPr/>
            <a:lstStyle/>
            <a:p>
              <a:r>
                <a:rPr lang="en-US" sz="1400" b="1"/>
                <a:t>MINAT</a:t>
              </a:r>
            </a:p>
            <a:p>
              <a:r>
                <a:rPr lang="en-US" sz="1400" b="1"/>
                <a:t>KECERDASAN</a:t>
              </a:r>
            </a:p>
            <a:p>
              <a:r>
                <a:rPr lang="en-US" sz="1400" b="1"/>
                <a:t>MINAT</a:t>
              </a:r>
            </a:p>
            <a:p>
              <a:r>
                <a:rPr lang="en-US" sz="1400" b="1"/>
                <a:t>MOTIVASI</a:t>
              </a:r>
            </a:p>
            <a:p>
              <a:r>
                <a:rPr lang="en-US" sz="1400" b="1"/>
                <a:t>KOGNITIF</a:t>
              </a:r>
            </a:p>
          </p:txBody>
        </p:sp>
        <p:sp>
          <p:nvSpPr>
            <p:cNvPr id="10256" name="Line 17"/>
            <p:cNvSpPr>
              <a:spLocks noChangeShapeType="1"/>
            </p:cNvSpPr>
            <p:nvPr/>
          </p:nvSpPr>
          <p:spPr bwMode="auto">
            <a:xfrm>
              <a:off x="3148" y="7837"/>
              <a:ext cx="359" cy="2"/>
            </a:xfrm>
            <a:prstGeom prst="line">
              <a:avLst/>
            </a:prstGeom>
            <a:noFill/>
            <a:ln w="9525">
              <a:solidFill>
                <a:srgbClr val="000000"/>
              </a:solidFill>
              <a:round/>
              <a:headEnd/>
              <a:tailEnd/>
            </a:ln>
          </p:spPr>
          <p:txBody>
            <a:bodyPr/>
            <a:lstStyle/>
            <a:p>
              <a:endParaRPr lang="en-US"/>
            </a:p>
          </p:txBody>
        </p:sp>
        <p:sp>
          <p:nvSpPr>
            <p:cNvPr id="10257" name="Line 18"/>
            <p:cNvSpPr>
              <a:spLocks noChangeShapeType="1"/>
            </p:cNvSpPr>
            <p:nvPr/>
          </p:nvSpPr>
          <p:spPr bwMode="auto">
            <a:xfrm>
              <a:off x="3507" y="4777"/>
              <a:ext cx="1" cy="5220"/>
            </a:xfrm>
            <a:prstGeom prst="line">
              <a:avLst/>
            </a:prstGeom>
            <a:noFill/>
            <a:ln w="9525">
              <a:solidFill>
                <a:srgbClr val="000000"/>
              </a:solidFill>
              <a:round/>
              <a:headEnd/>
              <a:tailEnd/>
            </a:ln>
          </p:spPr>
          <p:txBody>
            <a:bodyPr/>
            <a:lstStyle/>
            <a:p>
              <a:endParaRPr lang="en-US"/>
            </a:p>
          </p:txBody>
        </p:sp>
        <p:sp>
          <p:nvSpPr>
            <p:cNvPr id="10258" name="Line 19"/>
            <p:cNvSpPr>
              <a:spLocks noChangeShapeType="1"/>
            </p:cNvSpPr>
            <p:nvPr/>
          </p:nvSpPr>
          <p:spPr bwMode="auto">
            <a:xfrm>
              <a:off x="3507" y="9997"/>
              <a:ext cx="360" cy="0"/>
            </a:xfrm>
            <a:prstGeom prst="line">
              <a:avLst/>
            </a:prstGeom>
            <a:noFill/>
            <a:ln w="9525">
              <a:solidFill>
                <a:srgbClr val="000000"/>
              </a:solidFill>
              <a:round/>
              <a:headEnd/>
              <a:tailEnd type="triangle" w="med" len="med"/>
            </a:ln>
          </p:spPr>
          <p:txBody>
            <a:bodyPr/>
            <a:lstStyle/>
            <a:p>
              <a:endParaRPr lang="en-US"/>
            </a:p>
          </p:txBody>
        </p:sp>
        <p:sp>
          <p:nvSpPr>
            <p:cNvPr id="10259" name="Line 20"/>
            <p:cNvSpPr>
              <a:spLocks noChangeShapeType="1"/>
            </p:cNvSpPr>
            <p:nvPr/>
          </p:nvSpPr>
          <p:spPr bwMode="auto">
            <a:xfrm>
              <a:off x="3507" y="4777"/>
              <a:ext cx="360" cy="0"/>
            </a:xfrm>
            <a:prstGeom prst="line">
              <a:avLst/>
            </a:prstGeom>
            <a:noFill/>
            <a:ln w="9525">
              <a:solidFill>
                <a:srgbClr val="000000"/>
              </a:solidFill>
              <a:round/>
              <a:headEnd/>
              <a:tailEnd type="triangle" w="med" len="med"/>
            </a:ln>
          </p:spPr>
          <p:txBody>
            <a:bodyPr/>
            <a:lstStyle/>
            <a:p>
              <a:endParaRPr lang="en-US"/>
            </a:p>
          </p:txBody>
        </p:sp>
        <p:sp>
          <p:nvSpPr>
            <p:cNvPr id="10260" name="Line 21"/>
            <p:cNvSpPr>
              <a:spLocks noChangeShapeType="1"/>
            </p:cNvSpPr>
            <p:nvPr/>
          </p:nvSpPr>
          <p:spPr bwMode="auto">
            <a:xfrm>
              <a:off x="5127" y="4777"/>
              <a:ext cx="180" cy="1"/>
            </a:xfrm>
            <a:prstGeom prst="line">
              <a:avLst/>
            </a:prstGeom>
            <a:noFill/>
            <a:ln w="9525">
              <a:solidFill>
                <a:srgbClr val="000000"/>
              </a:solidFill>
              <a:round/>
              <a:headEnd/>
              <a:tailEnd/>
            </a:ln>
          </p:spPr>
          <p:txBody>
            <a:bodyPr/>
            <a:lstStyle/>
            <a:p>
              <a:endParaRPr lang="en-US"/>
            </a:p>
          </p:txBody>
        </p:sp>
        <p:sp>
          <p:nvSpPr>
            <p:cNvPr id="10261" name="Line 22"/>
            <p:cNvSpPr>
              <a:spLocks noChangeShapeType="1"/>
            </p:cNvSpPr>
            <p:nvPr/>
          </p:nvSpPr>
          <p:spPr bwMode="auto">
            <a:xfrm>
              <a:off x="5307" y="4057"/>
              <a:ext cx="0" cy="1980"/>
            </a:xfrm>
            <a:prstGeom prst="line">
              <a:avLst/>
            </a:prstGeom>
            <a:noFill/>
            <a:ln w="9525">
              <a:solidFill>
                <a:srgbClr val="000000"/>
              </a:solidFill>
              <a:round/>
              <a:headEnd/>
              <a:tailEnd/>
            </a:ln>
          </p:spPr>
          <p:txBody>
            <a:bodyPr/>
            <a:lstStyle/>
            <a:p>
              <a:endParaRPr lang="en-US"/>
            </a:p>
          </p:txBody>
        </p:sp>
        <p:sp>
          <p:nvSpPr>
            <p:cNvPr id="10262" name="Line 23"/>
            <p:cNvSpPr>
              <a:spLocks noChangeShapeType="1"/>
            </p:cNvSpPr>
            <p:nvPr/>
          </p:nvSpPr>
          <p:spPr bwMode="auto">
            <a:xfrm>
              <a:off x="5307" y="4057"/>
              <a:ext cx="360" cy="0"/>
            </a:xfrm>
            <a:prstGeom prst="line">
              <a:avLst/>
            </a:prstGeom>
            <a:noFill/>
            <a:ln w="9525">
              <a:solidFill>
                <a:srgbClr val="000000"/>
              </a:solidFill>
              <a:round/>
              <a:headEnd/>
              <a:tailEnd type="triangle" w="med" len="med"/>
            </a:ln>
          </p:spPr>
          <p:txBody>
            <a:bodyPr/>
            <a:lstStyle/>
            <a:p>
              <a:endParaRPr lang="en-US"/>
            </a:p>
          </p:txBody>
        </p:sp>
        <p:sp>
          <p:nvSpPr>
            <p:cNvPr id="10263" name="Line 24"/>
            <p:cNvSpPr>
              <a:spLocks noChangeShapeType="1"/>
            </p:cNvSpPr>
            <p:nvPr/>
          </p:nvSpPr>
          <p:spPr bwMode="auto">
            <a:xfrm>
              <a:off x="5307" y="6037"/>
              <a:ext cx="360" cy="0"/>
            </a:xfrm>
            <a:prstGeom prst="line">
              <a:avLst/>
            </a:prstGeom>
            <a:noFill/>
            <a:ln w="9525">
              <a:solidFill>
                <a:srgbClr val="000000"/>
              </a:solidFill>
              <a:round/>
              <a:headEnd/>
              <a:tailEnd type="triangle" w="med" len="med"/>
            </a:ln>
          </p:spPr>
          <p:txBody>
            <a:bodyPr/>
            <a:lstStyle/>
            <a:p>
              <a:endParaRPr lang="en-US"/>
            </a:p>
          </p:txBody>
        </p:sp>
        <p:sp>
          <p:nvSpPr>
            <p:cNvPr id="10264" name="Line 25"/>
            <p:cNvSpPr>
              <a:spLocks noChangeShapeType="1"/>
            </p:cNvSpPr>
            <p:nvPr/>
          </p:nvSpPr>
          <p:spPr bwMode="auto">
            <a:xfrm>
              <a:off x="7647" y="4057"/>
              <a:ext cx="1080" cy="0"/>
            </a:xfrm>
            <a:prstGeom prst="line">
              <a:avLst/>
            </a:prstGeom>
            <a:noFill/>
            <a:ln w="9525">
              <a:solidFill>
                <a:srgbClr val="000000"/>
              </a:solidFill>
              <a:round/>
              <a:headEnd/>
              <a:tailEnd type="triangle" w="med" len="med"/>
            </a:ln>
          </p:spPr>
          <p:txBody>
            <a:bodyPr/>
            <a:lstStyle/>
            <a:p>
              <a:endParaRPr lang="en-US"/>
            </a:p>
          </p:txBody>
        </p:sp>
        <p:sp>
          <p:nvSpPr>
            <p:cNvPr id="10265" name="Line 26"/>
            <p:cNvSpPr>
              <a:spLocks noChangeShapeType="1"/>
            </p:cNvSpPr>
            <p:nvPr/>
          </p:nvSpPr>
          <p:spPr bwMode="auto">
            <a:xfrm>
              <a:off x="7827" y="6036"/>
              <a:ext cx="540" cy="1"/>
            </a:xfrm>
            <a:prstGeom prst="line">
              <a:avLst/>
            </a:prstGeom>
            <a:noFill/>
            <a:ln w="9525">
              <a:solidFill>
                <a:srgbClr val="000000"/>
              </a:solidFill>
              <a:round/>
              <a:headEnd/>
              <a:tailEnd type="triangle" w="med" len="med"/>
            </a:ln>
          </p:spPr>
          <p:txBody>
            <a:bodyPr/>
            <a:lstStyle/>
            <a:p>
              <a:endParaRPr lang="en-US"/>
            </a:p>
          </p:txBody>
        </p:sp>
        <p:sp>
          <p:nvSpPr>
            <p:cNvPr id="10266" name="Line 27"/>
            <p:cNvSpPr>
              <a:spLocks noChangeShapeType="1"/>
            </p:cNvSpPr>
            <p:nvPr/>
          </p:nvSpPr>
          <p:spPr bwMode="auto">
            <a:xfrm>
              <a:off x="5127" y="10177"/>
              <a:ext cx="180" cy="0"/>
            </a:xfrm>
            <a:prstGeom prst="line">
              <a:avLst/>
            </a:prstGeom>
            <a:noFill/>
            <a:ln w="9525">
              <a:solidFill>
                <a:srgbClr val="000000"/>
              </a:solidFill>
              <a:round/>
              <a:headEnd/>
              <a:tailEnd/>
            </a:ln>
          </p:spPr>
          <p:txBody>
            <a:bodyPr/>
            <a:lstStyle/>
            <a:p>
              <a:endParaRPr lang="en-US"/>
            </a:p>
          </p:txBody>
        </p:sp>
        <p:sp>
          <p:nvSpPr>
            <p:cNvPr id="10267" name="Line 28"/>
            <p:cNvSpPr>
              <a:spLocks noChangeShapeType="1"/>
            </p:cNvSpPr>
            <p:nvPr/>
          </p:nvSpPr>
          <p:spPr bwMode="auto">
            <a:xfrm>
              <a:off x="5307" y="8377"/>
              <a:ext cx="1" cy="2880"/>
            </a:xfrm>
            <a:prstGeom prst="line">
              <a:avLst/>
            </a:prstGeom>
            <a:noFill/>
            <a:ln w="9525">
              <a:solidFill>
                <a:srgbClr val="000000"/>
              </a:solidFill>
              <a:round/>
              <a:headEnd/>
              <a:tailEnd/>
            </a:ln>
          </p:spPr>
          <p:txBody>
            <a:bodyPr/>
            <a:lstStyle/>
            <a:p>
              <a:endParaRPr lang="en-US"/>
            </a:p>
          </p:txBody>
        </p:sp>
        <p:sp>
          <p:nvSpPr>
            <p:cNvPr id="10268" name="Line 29"/>
            <p:cNvSpPr>
              <a:spLocks noChangeShapeType="1"/>
            </p:cNvSpPr>
            <p:nvPr/>
          </p:nvSpPr>
          <p:spPr bwMode="auto">
            <a:xfrm>
              <a:off x="5307" y="11257"/>
              <a:ext cx="360" cy="0"/>
            </a:xfrm>
            <a:prstGeom prst="line">
              <a:avLst/>
            </a:prstGeom>
            <a:noFill/>
            <a:ln w="9525">
              <a:solidFill>
                <a:srgbClr val="000000"/>
              </a:solidFill>
              <a:round/>
              <a:headEnd/>
              <a:tailEnd type="triangle" w="med" len="med"/>
            </a:ln>
          </p:spPr>
          <p:txBody>
            <a:bodyPr/>
            <a:lstStyle/>
            <a:p>
              <a:endParaRPr lang="en-US"/>
            </a:p>
          </p:txBody>
        </p:sp>
        <p:sp>
          <p:nvSpPr>
            <p:cNvPr id="10269" name="Line 30"/>
            <p:cNvSpPr>
              <a:spLocks noChangeShapeType="1"/>
            </p:cNvSpPr>
            <p:nvPr/>
          </p:nvSpPr>
          <p:spPr bwMode="auto">
            <a:xfrm>
              <a:off x="5307" y="8377"/>
              <a:ext cx="540" cy="0"/>
            </a:xfrm>
            <a:prstGeom prst="line">
              <a:avLst/>
            </a:prstGeom>
            <a:noFill/>
            <a:ln w="9525">
              <a:solidFill>
                <a:srgbClr val="000000"/>
              </a:solidFill>
              <a:round/>
              <a:headEnd/>
              <a:tailEnd type="triangle" w="med" len="med"/>
            </a:ln>
          </p:spPr>
          <p:txBody>
            <a:bodyPr/>
            <a:lstStyle/>
            <a:p>
              <a:endParaRPr lang="en-US"/>
            </a:p>
          </p:txBody>
        </p:sp>
        <p:sp>
          <p:nvSpPr>
            <p:cNvPr id="10270" name="Line 31"/>
            <p:cNvSpPr>
              <a:spLocks noChangeShapeType="1"/>
            </p:cNvSpPr>
            <p:nvPr/>
          </p:nvSpPr>
          <p:spPr bwMode="auto">
            <a:xfrm>
              <a:off x="7647" y="8377"/>
              <a:ext cx="900" cy="0"/>
            </a:xfrm>
            <a:prstGeom prst="line">
              <a:avLst/>
            </a:prstGeom>
            <a:noFill/>
            <a:ln w="9525">
              <a:solidFill>
                <a:srgbClr val="000000"/>
              </a:solidFill>
              <a:round/>
              <a:headEnd/>
              <a:tailEnd type="triangle" w="med" len="med"/>
            </a:ln>
          </p:spPr>
          <p:txBody>
            <a:bodyPr/>
            <a:lstStyle/>
            <a:p>
              <a:endParaRPr lang="en-US"/>
            </a:p>
          </p:txBody>
        </p:sp>
        <p:sp>
          <p:nvSpPr>
            <p:cNvPr id="10271" name="Line 32"/>
            <p:cNvSpPr>
              <a:spLocks noChangeShapeType="1"/>
            </p:cNvSpPr>
            <p:nvPr/>
          </p:nvSpPr>
          <p:spPr bwMode="auto">
            <a:xfrm>
              <a:off x="7647" y="11077"/>
              <a:ext cx="540" cy="0"/>
            </a:xfrm>
            <a:prstGeom prst="line">
              <a:avLst/>
            </a:prstGeom>
            <a:noFill/>
            <a:ln w="9525">
              <a:solidFill>
                <a:srgbClr val="000000"/>
              </a:solidFill>
              <a:round/>
              <a:headEnd/>
              <a:tailEnd type="triangle" w="med" len="med"/>
            </a:ln>
          </p:spPr>
          <p:txBody>
            <a:bodyPr/>
            <a:lstStyle/>
            <a:p>
              <a:endParaRPr lang="en-US"/>
            </a:p>
          </p:txBody>
        </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sv-SE" sz="2000" b="1" dirty="0" smtClean="0"/>
              <a:t>TEORI BELAJAR DAN PENERAPANNYA DALAM PEMBELAJARAN </a:t>
            </a:r>
            <a:r>
              <a:rPr lang="sv-SE" sz="2000" dirty="0" smtClean="0"/>
              <a:t/>
            </a:r>
            <a:br>
              <a:rPr lang="sv-SE" sz="2000" dirty="0" smtClean="0"/>
            </a:br>
            <a:endParaRPr lang="en-US" sz="2000" dirty="0" smtClean="0"/>
          </a:p>
        </p:txBody>
      </p:sp>
      <p:sp>
        <p:nvSpPr>
          <p:cNvPr id="11267" name="Rectangle 3"/>
          <p:cNvSpPr>
            <a:spLocks noGrp="1" noChangeArrowheads="1"/>
          </p:cNvSpPr>
          <p:nvPr>
            <p:ph type="body" idx="1"/>
          </p:nvPr>
        </p:nvSpPr>
        <p:spPr/>
        <p:txBody>
          <a:bodyPr/>
          <a:lstStyle/>
          <a:p>
            <a:pPr eaLnBrk="1" hangingPunct="1">
              <a:buFontTx/>
              <a:buNone/>
            </a:pPr>
            <a:r>
              <a:rPr lang="sv-SE" dirty="0" smtClean="0"/>
              <a:t>1.  </a:t>
            </a:r>
            <a:r>
              <a:rPr lang="sv-SE" b="1" dirty="0" smtClean="0"/>
              <a:t>Teori Belajar Behavioristik</a:t>
            </a:r>
          </a:p>
          <a:p>
            <a:pPr eaLnBrk="1" hangingPunct="1">
              <a:buFontTx/>
              <a:buNone/>
            </a:pPr>
            <a:r>
              <a:rPr lang="sv-SE" b="1" dirty="0" smtClean="0"/>
              <a:t>2.  Teori Belajar Kognitif </a:t>
            </a:r>
          </a:p>
          <a:p>
            <a:pPr eaLnBrk="1" hangingPunct="1">
              <a:buFontTx/>
              <a:buNone/>
            </a:pPr>
            <a:r>
              <a:rPr lang="sv-SE" b="1" dirty="0" smtClean="0"/>
              <a:t>3.  Teori Belajar Konstruktivistik </a:t>
            </a:r>
          </a:p>
          <a:p>
            <a:pPr marL="514350" indent="-514350" eaLnBrk="1" hangingPunct="1">
              <a:buFontTx/>
              <a:buAutoNum type="arabicPeriod" startAt="4"/>
            </a:pPr>
            <a:r>
              <a:rPr lang="sv-SE" b="1" dirty="0" smtClean="0"/>
              <a:t>Teori Belajar Social Learning</a:t>
            </a:r>
          </a:p>
          <a:p>
            <a:pPr marL="514350" indent="-514350" eaLnBrk="1" hangingPunct="1">
              <a:buFontTx/>
              <a:buAutoNum type="arabicPeriod" startAt="4"/>
            </a:pPr>
            <a:r>
              <a:rPr lang="sv-SE" b="1" dirty="0" smtClean="0"/>
              <a:t>Teori Belajar Humanistik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8"/>
          <p:cNvSpPr>
            <a:spLocks noGrp="1" noChangeArrowheads="1"/>
          </p:cNvSpPr>
          <p:nvPr>
            <p:ph type="title"/>
          </p:nvPr>
        </p:nvSpPr>
        <p:spPr/>
        <p:txBody>
          <a:bodyPr/>
          <a:lstStyle/>
          <a:p>
            <a:r>
              <a:rPr lang="en-US" sz="4000" smtClean="0"/>
              <a:t>Teori Pembelajaran</a:t>
            </a:r>
          </a:p>
        </p:txBody>
      </p:sp>
      <p:sp>
        <p:nvSpPr>
          <p:cNvPr id="235529" name="AutoShape 9"/>
          <p:cNvSpPr>
            <a:spLocks noChangeArrowheads="1"/>
          </p:cNvSpPr>
          <p:nvPr/>
        </p:nvSpPr>
        <p:spPr bwMode="gray">
          <a:xfrm>
            <a:off x="1463675" y="2543175"/>
            <a:ext cx="5759450" cy="2159000"/>
          </a:xfrm>
          <a:prstGeom prst="upArrow">
            <a:avLst>
              <a:gd name="adj1" fmla="val 57296"/>
              <a:gd name="adj2" fmla="val 62796"/>
            </a:avLst>
          </a:prstGeom>
          <a:gradFill rotWithShape="1">
            <a:gsLst>
              <a:gs pos="0">
                <a:schemeClr val="accent2"/>
              </a:gs>
              <a:gs pos="100000">
                <a:schemeClr val="accent2">
                  <a:gamma/>
                  <a:tint val="33333"/>
                  <a:invGamma/>
                  <a:alpha val="0"/>
                </a:schemeClr>
              </a:gs>
            </a:gsLst>
            <a:lin ang="5400000" scaled="1"/>
          </a:gradFill>
          <a:ln w="9525" algn="ctr">
            <a:noFill/>
            <a:miter lim="800000"/>
            <a:headEnd/>
            <a:tailEnd/>
          </a:ln>
          <a:effectLst/>
        </p:spPr>
        <p:txBody>
          <a:bodyPr wrap="none" anchor="ctr"/>
          <a:lstStyle/>
          <a:p>
            <a:pPr>
              <a:defRPr/>
            </a:pPr>
            <a:endParaRPr lang="en-US">
              <a:latin typeface="Tahoma" charset="0"/>
            </a:endParaRPr>
          </a:p>
        </p:txBody>
      </p:sp>
      <p:grpSp>
        <p:nvGrpSpPr>
          <p:cNvPr id="5124" name="Group 1034"/>
          <p:cNvGrpSpPr>
            <a:grpSpLocks/>
          </p:cNvGrpSpPr>
          <p:nvPr/>
        </p:nvGrpSpPr>
        <p:grpSpPr bwMode="auto">
          <a:xfrm>
            <a:off x="5686425" y="4286250"/>
            <a:ext cx="1512888" cy="1511300"/>
            <a:chOff x="2200" y="1570"/>
            <a:chExt cx="1496" cy="1496"/>
          </a:xfrm>
        </p:grpSpPr>
        <p:sp>
          <p:nvSpPr>
            <p:cNvPr id="38" name="Oval 1035"/>
            <p:cNvSpPr>
              <a:spLocks noChangeArrowheads="1"/>
            </p:cNvSpPr>
            <p:nvPr/>
          </p:nvSpPr>
          <p:spPr bwMode="gray">
            <a:xfrm>
              <a:off x="2200" y="1570"/>
              <a:ext cx="1496" cy="1496"/>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eaLnBrk="0" hangingPunct="0">
                <a:defRPr/>
              </a:pPr>
              <a:endParaRPr lang="en-US">
                <a:latin typeface="Tahoma" charset="0"/>
              </a:endParaRPr>
            </a:p>
          </p:txBody>
        </p:sp>
        <p:sp>
          <p:nvSpPr>
            <p:cNvPr id="39" name="Oval 1036"/>
            <p:cNvSpPr>
              <a:spLocks noChangeArrowheads="1"/>
            </p:cNvSpPr>
            <p:nvPr/>
          </p:nvSpPr>
          <p:spPr bwMode="gray">
            <a:xfrm>
              <a:off x="2200" y="1570"/>
              <a:ext cx="1496" cy="1496"/>
            </a:xfrm>
            <a:prstGeom prst="ellipse">
              <a:avLst/>
            </a:prstGeom>
            <a:gradFill rotWithShape="1">
              <a:gsLst>
                <a:gs pos="0">
                  <a:schemeClr val="folHlink">
                    <a:gamma/>
                    <a:tint val="66667"/>
                    <a:invGamma/>
                  </a:schemeClr>
                </a:gs>
                <a:gs pos="100000">
                  <a:schemeClr val="folHlink"/>
                </a:gs>
              </a:gsLst>
              <a:lin ang="2700000" scaled="1"/>
            </a:gradFill>
            <a:ln w="38100" algn="ctr">
              <a:noFill/>
              <a:round/>
              <a:headEnd/>
              <a:tailEnd/>
            </a:ln>
            <a:effectLst/>
          </p:spPr>
          <p:txBody>
            <a:bodyPr wrap="none" anchor="ctr">
              <a:spAutoFit/>
            </a:bodyPr>
            <a:lstStyle/>
            <a:p>
              <a:pPr eaLnBrk="0" hangingPunct="0">
                <a:defRPr/>
              </a:pPr>
              <a:endParaRPr lang="en-US">
                <a:latin typeface="Tahoma" charset="0"/>
              </a:endParaRPr>
            </a:p>
          </p:txBody>
        </p:sp>
        <p:sp>
          <p:nvSpPr>
            <p:cNvPr id="40" name="Oval 1037"/>
            <p:cNvSpPr>
              <a:spLocks noChangeArrowheads="1"/>
            </p:cNvSpPr>
            <p:nvPr/>
          </p:nvSpPr>
          <p:spPr bwMode="gray">
            <a:xfrm>
              <a:off x="2297" y="1667"/>
              <a:ext cx="1301" cy="1301"/>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eaLnBrk="0" hangingPunct="0">
                <a:defRPr/>
              </a:pPr>
              <a:endParaRPr lang="en-US">
                <a:latin typeface="Tahoma" charset="0"/>
              </a:endParaRPr>
            </a:p>
          </p:txBody>
        </p:sp>
        <p:sp>
          <p:nvSpPr>
            <p:cNvPr id="41" name="Oval 1038"/>
            <p:cNvSpPr>
              <a:spLocks noChangeArrowheads="1"/>
            </p:cNvSpPr>
            <p:nvPr/>
          </p:nvSpPr>
          <p:spPr bwMode="gray">
            <a:xfrm>
              <a:off x="2297" y="1667"/>
              <a:ext cx="1301" cy="1301"/>
            </a:xfrm>
            <a:prstGeom prst="ellipse">
              <a:avLst/>
            </a:prstGeom>
            <a:gradFill rotWithShape="1">
              <a:gsLst>
                <a:gs pos="0">
                  <a:schemeClr val="folHlink"/>
                </a:gs>
                <a:gs pos="100000">
                  <a:schemeClr val="folHlink">
                    <a:gamma/>
                    <a:shade val="48627"/>
                    <a:invGamma/>
                  </a:schemeClr>
                </a:gs>
              </a:gsLst>
              <a:lin ang="2700000" scaled="1"/>
            </a:gradFill>
            <a:ln w="38100" algn="ctr">
              <a:noFill/>
              <a:round/>
              <a:headEnd/>
              <a:tailEnd/>
            </a:ln>
            <a:effectLst/>
          </p:spPr>
          <p:txBody>
            <a:bodyPr anchor="ctr">
              <a:spAutoFit/>
            </a:bodyPr>
            <a:lstStyle/>
            <a:p>
              <a:pPr eaLnBrk="0" hangingPunct="0">
                <a:defRPr/>
              </a:pPr>
              <a:endParaRPr lang="en-US">
                <a:latin typeface="Tahoma" charset="0"/>
              </a:endParaRPr>
            </a:p>
          </p:txBody>
        </p:sp>
        <p:sp>
          <p:nvSpPr>
            <p:cNvPr id="42" name="Oval 1039"/>
            <p:cNvSpPr>
              <a:spLocks noChangeArrowheads="1"/>
            </p:cNvSpPr>
            <p:nvPr/>
          </p:nvSpPr>
          <p:spPr bwMode="gray">
            <a:xfrm>
              <a:off x="2363" y="1733"/>
              <a:ext cx="1169" cy="1169"/>
            </a:xfrm>
            <a:prstGeom prst="ellipse">
              <a:avLst/>
            </a:prstGeom>
            <a:gradFill rotWithShape="1">
              <a:gsLst>
                <a:gs pos="0">
                  <a:schemeClr val="folHlink">
                    <a:gamma/>
                    <a:shade val="46275"/>
                    <a:invGamma/>
                  </a:schemeClr>
                </a:gs>
                <a:gs pos="100000">
                  <a:schemeClr val="folHlink"/>
                </a:gs>
              </a:gsLst>
              <a:lin ang="5400000" scaled="1"/>
            </a:gradFill>
            <a:ln w="38100" algn="ctr">
              <a:noFill/>
              <a:round/>
              <a:headEnd/>
              <a:tailEnd/>
            </a:ln>
            <a:effectLst/>
          </p:spPr>
          <p:txBody>
            <a:bodyPr anchor="ctr">
              <a:spAutoFit/>
            </a:bodyPr>
            <a:lstStyle/>
            <a:p>
              <a:pPr eaLnBrk="0" hangingPunct="0">
                <a:defRPr/>
              </a:pPr>
              <a:endParaRPr lang="en-US">
                <a:latin typeface="Tahoma" charset="0"/>
              </a:endParaRPr>
            </a:p>
          </p:txBody>
        </p:sp>
      </p:grpSp>
      <p:grpSp>
        <p:nvGrpSpPr>
          <p:cNvPr id="5125" name="Group 2"/>
          <p:cNvGrpSpPr>
            <a:grpSpLocks/>
          </p:cNvGrpSpPr>
          <p:nvPr/>
        </p:nvGrpSpPr>
        <p:grpSpPr bwMode="auto">
          <a:xfrm>
            <a:off x="358775" y="4286250"/>
            <a:ext cx="1512888" cy="1511300"/>
            <a:chOff x="2200" y="1570"/>
            <a:chExt cx="1496" cy="1496"/>
          </a:xfrm>
        </p:grpSpPr>
        <p:sp>
          <p:nvSpPr>
            <p:cNvPr id="235523" name="Oval 3"/>
            <p:cNvSpPr>
              <a:spLocks noChangeArrowheads="1"/>
            </p:cNvSpPr>
            <p:nvPr/>
          </p:nvSpPr>
          <p:spPr bwMode="gray">
            <a:xfrm>
              <a:off x="2200" y="1570"/>
              <a:ext cx="1496" cy="149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latin typeface="Tahoma" charset="0"/>
              </a:endParaRPr>
            </a:p>
          </p:txBody>
        </p:sp>
        <p:sp>
          <p:nvSpPr>
            <p:cNvPr id="235524" name="Oval 4"/>
            <p:cNvSpPr>
              <a:spLocks noChangeArrowheads="1"/>
            </p:cNvSpPr>
            <p:nvPr/>
          </p:nvSpPr>
          <p:spPr bwMode="gray">
            <a:xfrm>
              <a:off x="2200" y="1570"/>
              <a:ext cx="1496" cy="1496"/>
            </a:xfrm>
            <a:prstGeom prst="ellipse">
              <a:avLst/>
            </a:prstGeom>
            <a:gradFill rotWithShape="1">
              <a:gsLst>
                <a:gs pos="0">
                  <a:schemeClr val="accent2">
                    <a:gamma/>
                    <a:tint val="69804"/>
                    <a:invGamma/>
                  </a:schemeClr>
                </a:gs>
                <a:gs pos="100000">
                  <a:schemeClr val="accent2"/>
                </a:gs>
              </a:gsLst>
              <a:lin ang="2700000" scaled="1"/>
            </a:gradFill>
            <a:ln w="38100" algn="ctr">
              <a:noFill/>
              <a:round/>
              <a:headEnd/>
              <a:tailEnd/>
            </a:ln>
            <a:effectLst/>
          </p:spPr>
          <p:txBody>
            <a:bodyPr wrap="none" anchor="ctr">
              <a:spAutoFit/>
            </a:bodyPr>
            <a:lstStyle/>
            <a:p>
              <a:pPr>
                <a:defRPr/>
              </a:pPr>
              <a:endParaRPr lang="en-US">
                <a:latin typeface="Tahoma" charset="0"/>
              </a:endParaRPr>
            </a:p>
          </p:txBody>
        </p:sp>
        <p:sp>
          <p:nvSpPr>
            <p:cNvPr id="235525" name="Oval 5"/>
            <p:cNvSpPr>
              <a:spLocks noChangeArrowheads="1"/>
            </p:cNvSpPr>
            <p:nvPr/>
          </p:nvSpPr>
          <p:spPr bwMode="gray">
            <a:xfrm>
              <a:off x="2297" y="1667"/>
              <a:ext cx="1301" cy="130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latin typeface="Tahoma" charset="0"/>
              </a:endParaRPr>
            </a:p>
          </p:txBody>
        </p:sp>
        <p:sp>
          <p:nvSpPr>
            <p:cNvPr id="235526" name="Oval 6"/>
            <p:cNvSpPr>
              <a:spLocks noChangeArrowheads="1"/>
            </p:cNvSpPr>
            <p:nvPr/>
          </p:nvSpPr>
          <p:spPr bwMode="gray">
            <a:xfrm>
              <a:off x="2297" y="1667"/>
              <a:ext cx="1301" cy="1301"/>
            </a:xfrm>
            <a:prstGeom prst="ellipse">
              <a:avLst/>
            </a:prstGeom>
            <a:gradFill rotWithShape="1">
              <a:gsLst>
                <a:gs pos="0">
                  <a:schemeClr val="accent2"/>
                </a:gs>
                <a:gs pos="100000">
                  <a:schemeClr val="accent2">
                    <a:gamma/>
                    <a:shade val="48627"/>
                    <a:invGamma/>
                  </a:schemeClr>
                </a:gs>
              </a:gsLst>
              <a:lin ang="2700000" scaled="1"/>
            </a:gradFill>
            <a:ln w="38100" algn="ctr">
              <a:noFill/>
              <a:round/>
              <a:headEnd/>
              <a:tailEnd/>
            </a:ln>
            <a:effectLst/>
          </p:spPr>
          <p:txBody>
            <a:bodyPr anchor="ctr">
              <a:spAutoFit/>
            </a:bodyPr>
            <a:lstStyle/>
            <a:p>
              <a:pPr>
                <a:defRPr/>
              </a:pPr>
              <a:endParaRPr lang="en-US">
                <a:latin typeface="Tahoma" charset="0"/>
              </a:endParaRPr>
            </a:p>
          </p:txBody>
        </p:sp>
        <p:sp>
          <p:nvSpPr>
            <p:cNvPr id="235527" name="Oval 7"/>
            <p:cNvSpPr>
              <a:spLocks noChangeArrowheads="1"/>
            </p:cNvSpPr>
            <p:nvPr/>
          </p:nvSpPr>
          <p:spPr bwMode="gray">
            <a:xfrm>
              <a:off x="2363" y="1733"/>
              <a:ext cx="1169" cy="1169"/>
            </a:xfrm>
            <a:prstGeom prst="ellipse">
              <a:avLst/>
            </a:prstGeom>
            <a:gradFill rotWithShape="1">
              <a:gsLst>
                <a:gs pos="0">
                  <a:schemeClr val="accent2">
                    <a:gamma/>
                    <a:shade val="46275"/>
                    <a:invGamma/>
                  </a:schemeClr>
                </a:gs>
                <a:gs pos="100000">
                  <a:schemeClr val="accent2"/>
                </a:gs>
              </a:gsLst>
              <a:lin ang="5400000" scaled="1"/>
            </a:gradFill>
            <a:ln w="38100" algn="ctr">
              <a:noFill/>
              <a:round/>
              <a:headEnd/>
              <a:tailEnd/>
            </a:ln>
            <a:effectLst/>
          </p:spPr>
          <p:txBody>
            <a:bodyPr anchor="ctr">
              <a:spAutoFit/>
            </a:bodyPr>
            <a:lstStyle/>
            <a:p>
              <a:pPr>
                <a:defRPr/>
              </a:pPr>
              <a:endParaRPr lang="en-US">
                <a:latin typeface="Tahoma" charset="0"/>
              </a:endParaRPr>
            </a:p>
          </p:txBody>
        </p:sp>
      </p:grpSp>
      <p:grpSp>
        <p:nvGrpSpPr>
          <p:cNvPr id="5126" name="Group 10"/>
          <p:cNvGrpSpPr>
            <a:grpSpLocks/>
          </p:cNvGrpSpPr>
          <p:nvPr/>
        </p:nvGrpSpPr>
        <p:grpSpPr bwMode="auto">
          <a:xfrm>
            <a:off x="7543800" y="4286250"/>
            <a:ext cx="1512888" cy="1511300"/>
            <a:chOff x="2200" y="1570"/>
            <a:chExt cx="1496" cy="1496"/>
          </a:xfrm>
        </p:grpSpPr>
        <p:sp>
          <p:nvSpPr>
            <p:cNvPr id="235531" name="Oval 11"/>
            <p:cNvSpPr>
              <a:spLocks noChangeArrowheads="1"/>
            </p:cNvSpPr>
            <p:nvPr/>
          </p:nvSpPr>
          <p:spPr bwMode="gray">
            <a:xfrm>
              <a:off x="2200" y="1570"/>
              <a:ext cx="1496" cy="1496"/>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w="38100" algn="ctr">
              <a:noFill/>
              <a:round/>
              <a:headEnd/>
              <a:tailEnd/>
            </a:ln>
            <a:effectLst/>
          </p:spPr>
          <p:txBody>
            <a:bodyPr wrap="none" anchor="ctr">
              <a:spAutoFit/>
            </a:bodyPr>
            <a:lstStyle/>
            <a:p>
              <a:pPr>
                <a:defRPr/>
              </a:pPr>
              <a:endParaRPr lang="en-US">
                <a:latin typeface="Tahoma" charset="0"/>
              </a:endParaRPr>
            </a:p>
          </p:txBody>
        </p:sp>
        <p:sp>
          <p:nvSpPr>
            <p:cNvPr id="235532" name="Oval 12"/>
            <p:cNvSpPr>
              <a:spLocks noChangeArrowheads="1"/>
            </p:cNvSpPr>
            <p:nvPr/>
          </p:nvSpPr>
          <p:spPr bwMode="gray">
            <a:xfrm>
              <a:off x="2200" y="1570"/>
              <a:ext cx="1496" cy="1496"/>
            </a:xfrm>
            <a:prstGeom prst="ellipse">
              <a:avLst/>
            </a:prstGeom>
            <a:gradFill rotWithShape="1">
              <a:gsLst>
                <a:gs pos="0">
                  <a:schemeClr val="accent1">
                    <a:gamma/>
                    <a:tint val="57255"/>
                    <a:invGamma/>
                  </a:schemeClr>
                </a:gs>
                <a:gs pos="100000">
                  <a:schemeClr val="accent1"/>
                </a:gs>
              </a:gsLst>
              <a:lin ang="2700000" scaled="1"/>
            </a:gradFill>
            <a:ln w="38100" algn="ctr">
              <a:noFill/>
              <a:round/>
              <a:headEnd/>
              <a:tailEnd/>
            </a:ln>
            <a:effectLst/>
          </p:spPr>
          <p:txBody>
            <a:bodyPr wrap="none" anchor="ctr">
              <a:spAutoFit/>
            </a:bodyPr>
            <a:lstStyle/>
            <a:p>
              <a:pPr>
                <a:defRPr/>
              </a:pPr>
              <a:endParaRPr lang="en-US">
                <a:latin typeface="Tahoma" charset="0"/>
              </a:endParaRPr>
            </a:p>
          </p:txBody>
        </p:sp>
        <p:sp>
          <p:nvSpPr>
            <p:cNvPr id="235533" name="Oval 13"/>
            <p:cNvSpPr>
              <a:spLocks noChangeArrowheads="1"/>
            </p:cNvSpPr>
            <p:nvPr/>
          </p:nvSpPr>
          <p:spPr bwMode="gray">
            <a:xfrm>
              <a:off x="2297" y="1667"/>
              <a:ext cx="1301" cy="1301"/>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w="38100" algn="ctr">
              <a:noFill/>
              <a:round/>
              <a:headEnd/>
              <a:tailEnd/>
            </a:ln>
            <a:effectLst/>
          </p:spPr>
          <p:txBody>
            <a:bodyPr anchor="ctr">
              <a:spAutoFit/>
            </a:bodyPr>
            <a:lstStyle/>
            <a:p>
              <a:pPr>
                <a:defRPr/>
              </a:pPr>
              <a:endParaRPr lang="en-US">
                <a:latin typeface="Tahoma" charset="0"/>
              </a:endParaRPr>
            </a:p>
          </p:txBody>
        </p:sp>
        <p:sp>
          <p:nvSpPr>
            <p:cNvPr id="235534" name="Oval 14"/>
            <p:cNvSpPr>
              <a:spLocks noChangeArrowheads="1"/>
            </p:cNvSpPr>
            <p:nvPr/>
          </p:nvSpPr>
          <p:spPr bwMode="gray">
            <a:xfrm>
              <a:off x="2297" y="1667"/>
              <a:ext cx="1301" cy="1301"/>
            </a:xfrm>
            <a:prstGeom prst="ellipse">
              <a:avLst/>
            </a:prstGeom>
            <a:gradFill rotWithShape="1">
              <a:gsLst>
                <a:gs pos="0">
                  <a:schemeClr val="accent1"/>
                </a:gs>
                <a:gs pos="100000">
                  <a:schemeClr val="accent1">
                    <a:gamma/>
                    <a:shade val="48627"/>
                    <a:invGamma/>
                  </a:schemeClr>
                </a:gs>
              </a:gsLst>
              <a:lin ang="2700000" scaled="1"/>
            </a:gradFill>
            <a:ln w="38100" algn="ctr">
              <a:noFill/>
              <a:round/>
              <a:headEnd/>
              <a:tailEnd/>
            </a:ln>
            <a:effectLst/>
          </p:spPr>
          <p:txBody>
            <a:bodyPr anchor="ctr">
              <a:spAutoFit/>
            </a:bodyPr>
            <a:lstStyle/>
            <a:p>
              <a:pPr>
                <a:defRPr/>
              </a:pPr>
              <a:endParaRPr lang="en-US">
                <a:latin typeface="Tahoma" charset="0"/>
              </a:endParaRPr>
            </a:p>
          </p:txBody>
        </p:sp>
        <p:sp>
          <p:nvSpPr>
            <p:cNvPr id="235535" name="Oval 15"/>
            <p:cNvSpPr>
              <a:spLocks noChangeArrowheads="1"/>
            </p:cNvSpPr>
            <p:nvPr/>
          </p:nvSpPr>
          <p:spPr bwMode="gray">
            <a:xfrm>
              <a:off x="2363" y="1733"/>
              <a:ext cx="1169" cy="1169"/>
            </a:xfrm>
            <a:prstGeom prst="ellipse">
              <a:avLst/>
            </a:prstGeom>
            <a:gradFill rotWithShape="1">
              <a:gsLst>
                <a:gs pos="0">
                  <a:schemeClr val="accent1">
                    <a:gamma/>
                    <a:shade val="46275"/>
                    <a:invGamma/>
                  </a:schemeClr>
                </a:gs>
                <a:gs pos="100000">
                  <a:schemeClr val="accent1"/>
                </a:gs>
              </a:gsLst>
              <a:lin ang="5400000" scaled="1"/>
            </a:gradFill>
            <a:ln w="38100" algn="ctr">
              <a:noFill/>
              <a:round/>
              <a:headEnd/>
              <a:tailEnd/>
            </a:ln>
            <a:effectLst/>
          </p:spPr>
          <p:txBody>
            <a:bodyPr anchor="ctr">
              <a:spAutoFit/>
            </a:bodyPr>
            <a:lstStyle/>
            <a:p>
              <a:pPr>
                <a:defRPr/>
              </a:pPr>
              <a:endParaRPr lang="en-US">
                <a:latin typeface="Tahoma" charset="0"/>
              </a:endParaRPr>
            </a:p>
          </p:txBody>
        </p:sp>
      </p:grpSp>
      <p:grpSp>
        <p:nvGrpSpPr>
          <p:cNvPr id="5127" name="Group 16"/>
          <p:cNvGrpSpPr>
            <a:grpSpLocks/>
          </p:cNvGrpSpPr>
          <p:nvPr/>
        </p:nvGrpSpPr>
        <p:grpSpPr bwMode="auto">
          <a:xfrm>
            <a:off x="2287588" y="4286250"/>
            <a:ext cx="1512887" cy="1511300"/>
            <a:chOff x="2200" y="1570"/>
            <a:chExt cx="1496" cy="1496"/>
          </a:xfrm>
        </p:grpSpPr>
        <p:sp>
          <p:nvSpPr>
            <p:cNvPr id="235537" name="Oval 17"/>
            <p:cNvSpPr>
              <a:spLocks noChangeArrowheads="1"/>
            </p:cNvSpPr>
            <p:nvPr/>
          </p:nvSpPr>
          <p:spPr bwMode="gray">
            <a:xfrm>
              <a:off x="2200" y="1570"/>
              <a:ext cx="1496" cy="149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latin typeface="Tahoma" charset="0"/>
              </a:endParaRPr>
            </a:p>
          </p:txBody>
        </p:sp>
        <p:sp>
          <p:nvSpPr>
            <p:cNvPr id="235538" name="Oval 18"/>
            <p:cNvSpPr>
              <a:spLocks noChangeArrowheads="1"/>
            </p:cNvSpPr>
            <p:nvPr/>
          </p:nvSpPr>
          <p:spPr bwMode="gray">
            <a:xfrm>
              <a:off x="2200" y="1570"/>
              <a:ext cx="1496" cy="1496"/>
            </a:xfrm>
            <a:prstGeom prst="ellipse">
              <a:avLst/>
            </a:prstGeom>
            <a:gradFill rotWithShape="1">
              <a:gsLst>
                <a:gs pos="0">
                  <a:schemeClr val="hlink">
                    <a:gamma/>
                    <a:tint val="69804"/>
                    <a:invGamma/>
                  </a:schemeClr>
                </a:gs>
                <a:gs pos="100000">
                  <a:schemeClr val="hlink"/>
                </a:gs>
              </a:gsLst>
              <a:lin ang="2700000" scaled="1"/>
            </a:gradFill>
            <a:ln w="38100" algn="ctr">
              <a:noFill/>
              <a:round/>
              <a:headEnd/>
              <a:tailEnd/>
            </a:ln>
            <a:effectLst/>
          </p:spPr>
          <p:txBody>
            <a:bodyPr wrap="none" anchor="ctr">
              <a:spAutoFit/>
            </a:bodyPr>
            <a:lstStyle/>
            <a:p>
              <a:pPr>
                <a:defRPr/>
              </a:pPr>
              <a:endParaRPr lang="en-US">
                <a:latin typeface="Tahoma" charset="0"/>
              </a:endParaRPr>
            </a:p>
          </p:txBody>
        </p:sp>
        <p:sp>
          <p:nvSpPr>
            <p:cNvPr id="235539" name="Oval 19"/>
            <p:cNvSpPr>
              <a:spLocks noChangeArrowheads="1"/>
            </p:cNvSpPr>
            <p:nvPr/>
          </p:nvSpPr>
          <p:spPr bwMode="gray">
            <a:xfrm>
              <a:off x="2297" y="1667"/>
              <a:ext cx="1301" cy="130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latin typeface="Tahoma" charset="0"/>
              </a:endParaRPr>
            </a:p>
          </p:txBody>
        </p:sp>
        <p:sp>
          <p:nvSpPr>
            <p:cNvPr id="235540" name="Oval 20"/>
            <p:cNvSpPr>
              <a:spLocks noChangeArrowheads="1"/>
            </p:cNvSpPr>
            <p:nvPr/>
          </p:nvSpPr>
          <p:spPr bwMode="gray">
            <a:xfrm>
              <a:off x="2297" y="1667"/>
              <a:ext cx="1301" cy="1301"/>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pPr>
                <a:defRPr/>
              </a:pPr>
              <a:endParaRPr lang="en-US">
                <a:latin typeface="Tahoma" charset="0"/>
              </a:endParaRPr>
            </a:p>
          </p:txBody>
        </p:sp>
        <p:sp>
          <p:nvSpPr>
            <p:cNvPr id="235541" name="Oval 21"/>
            <p:cNvSpPr>
              <a:spLocks noChangeArrowheads="1"/>
            </p:cNvSpPr>
            <p:nvPr/>
          </p:nvSpPr>
          <p:spPr bwMode="gray">
            <a:xfrm>
              <a:off x="2363" y="1733"/>
              <a:ext cx="1169" cy="1169"/>
            </a:xfrm>
            <a:prstGeom prst="ellipse">
              <a:avLst/>
            </a:prstGeom>
            <a:gradFill rotWithShape="1">
              <a:gsLst>
                <a:gs pos="0">
                  <a:schemeClr val="hlink">
                    <a:gamma/>
                    <a:shade val="46275"/>
                    <a:invGamma/>
                  </a:schemeClr>
                </a:gs>
                <a:gs pos="100000">
                  <a:schemeClr val="hlink"/>
                </a:gs>
              </a:gsLst>
              <a:lin ang="5400000" scaled="1"/>
            </a:gradFill>
            <a:ln w="38100" algn="ctr">
              <a:noFill/>
              <a:round/>
              <a:headEnd/>
              <a:tailEnd/>
            </a:ln>
            <a:effectLst/>
          </p:spPr>
          <p:txBody>
            <a:bodyPr anchor="ctr">
              <a:spAutoFit/>
            </a:bodyPr>
            <a:lstStyle/>
            <a:p>
              <a:pPr>
                <a:defRPr/>
              </a:pPr>
              <a:endParaRPr lang="en-US">
                <a:latin typeface="Tahoma" charset="0"/>
              </a:endParaRPr>
            </a:p>
          </p:txBody>
        </p:sp>
      </p:grpSp>
      <p:sp>
        <p:nvSpPr>
          <p:cNvPr id="235542" name="AutoShape 22"/>
          <p:cNvSpPr>
            <a:spLocks noChangeArrowheads="1"/>
          </p:cNvSpPr>
          <p:nvPr/>
        </p:nvSpPr>
        <p:spPr bwMode="auto">
          <a:xfrm>
            <a:off x="1905000" y="1905000"/>
            <a:ext cx="4876800" cy="457200"/>
          </a:xfrm>
          <a:prstGeom prst="roundRect">
            <a:avLst>
              <a:gd name="adj" fmla="val 50000"/>
            </a:avLst>
          </a:prstGeom>
          <a:gradFill rotWithShape="1">
            <a:gsLst>
              <a:gs pos="0">
                <a:schemeClr val="hlink"/>
              </a:gs>
              <a:gs pos="50000">
                <a:schemeClr val="hlink">
                  <a:gamma/>
                  <a:tint val="24314"/>
                  <a:invGamma/>
                </a:schemeClr>
              </a:gs>
              <a:gs pos="100000">
                <a:schemeClr val="hlink"/>
              </a:gs>
            </a:gsLst>
            <a:lin ang="0" scaled="1"/>
          </a:gradFill>
          <a:ln w="19050">
            <a:solidFill>
              <a:schemeClr val="bg2"/>
            </a:solidFill>
            <a:round/>
            <a:headEnd/>
            <a:tailEnd/>
          </a:ln>
          <a:effectLst/>
        </p:spPr>
        <p:txBody>
          <a:bodyPr wrap="none" anchor="ctr"/>
          <a:lstStyle/>
          <a:p>
            <a:pPr algn="ctr">
              <a:defRPr/>
            </a:pPr>
            <a:r>
              <a:rPr lang="en-US" sz="2400" b="1" dirty="0" smtClean="0"/>
              <a:t>5 </a:t>
            </a:r>
            <a:r>
              <a:rPr lang="en-US" sz="2400" b="1" dirty="0" err="1" smtClean="0"/>
              <a:t>Kelompok</a:t>
            </a:r>
            <a:r>
              <a:rPr lang="en-US" sz="2400" b="1" dirty="0" smtClean="0"/>
              <a:t> </a:t>
            </a:r>
            <a:r>
              <a:rPr lang="en-US" sz="2400" b="1" dirty="0" err="1" smtClean="0"/>
              <a:t>Utama</a:t>
            </a:r>
            <a:endParaRPr lang="en-US" sz="2400" b="1" dirty="0"/>
          </a:p>
        </p:txBody>
      </p:sp>
      <p:sp>
        <p:nvSpPr>
          <p:cNvPr id="5129" name="Rectangle 23"/>
          <p:cNvSpPr>
            <a:spLocks noChangeArrowheads="1"/>
          </p:cNvSpPr>
          <p:nvPr/>
        </p:nvSpPr>
        <p:spPr bwMode="gray">
          <a:xfrm>
            <a:off x="287338" y="4857750"/>
            <a:ext cx="1581150" cy="338554"/>
          </a:xfrm>
          <a:prstGeom prst="rect">
            <a:avLst/>
          </a:prstGeom>
          <a:noFill/>
          <a:ln w="9525">
            <a:noFill/>
            <a:miter lim="800000"/>
            <a:headEnd/>
            <a:tailEnd/>
          </a:ln>
        </p:spPr>
        <p:txBody>
          <a:bodyPr>
            <a:spAutoFit/>
          </a:bodyPr>
          <a:lstStyle/>
          <a:p>
            <a:pPr algn="ctr"/>
            <a:r>
              <a:rPr lang="en-US" sz="1600" dirty="0" err="1" smtClean="0">
                <a:solidFill>
                  <a:schemeClr val="bg1"/>
                </a:solidFill>
                <a:latin typeface="Verdana" pitchFamily="34" charset="0"/>
              </a:rPr>
              <a:t>Behaviorisme</a:t>
            </a:r>
            <a:endParaRPr lang="en-US" sz="1600" dirty="0">
              <a:solidFill>
                <a:schemeClr val="bg1"/>
              </a:solidFill>
              <a:latin typeface="Verdana" pitchFamily="34" charset="0"/>
            </a:endParaRPr>
          </a:p>
        </p:txBody>
      </p:sp>
      <p:sp>
        <p:nvSpPr>
          <p:cNvPr id="5130" name="Rectangle 25"/>
          <p:cNvSpPr>
            <a:spLocks noChangeArrowheads="1"/>
          </p:cNvSpPr>
          <p:nvPr/>
        </p:nvSpPr>
        <p:spPr bwMode="gray">
          <a:xfrm>
            <a:off x="2359025" y="4857750"/>
            <a:ext cx="1295400" cy="523220"/>
          </a:xfrm>
          <a:prstGeom prst="rect">
            <a:avLst/>
          </a:prstGeom>
          <a:noFill/>
          <a:ln w="9525">
            <a:noFill/>
            <a:miter lim="800000"/>
            <a:headEnd/>
            <a:tailEnd/>
          </a:ln>
        </p:spPr>
        <p:txBody>
          <a:bodyPr>
            <a:spAutoFit/>
          </a:bodyPr>
          <a:lstStyle/>
          <a:p>
            <a:pPr algn="ctr"/>
            <a:r>
              <a:rPr lang="en-US" sz="1400" dirty="0" err="1" smtClean="0">
                <a:solidFill>
                  <a:schemeClr val="bg1"/>
                </a:solidFill>
                <a:latin typeface="Verdana" pitchFamily="34" charset="0"/>
              </a:rPr>
              <a:t>Kognitivisme</a:t>
            </a:r>
            <a:endParaRPr lang="en-US" sz="1400" dirty="0">
              <a:solidFill>
                <a:schemeClr val="bg1"/>
              </a:solidFill>
              <a:latin typeface="Verdana" pitchFamily="34" charset="0"/>
            </a:endParaRPr>
          </a:p>
        </p:txBody>
      </p:sp>
      <p:sp>
        <p:nvSpPr>
          <p:cNvPr id="5131" name="Rectangle 26"/>
          <p:cNvSpPr>
            <a:spLocks noChangeArrowheads="1"/>
          </p:cNvSpPr>
          <p:nvPr/>
        </p:nvSpPr>
        <p:spPr bwMode="gray">
          <a:xfrm>
            <a:off x="7400925" y="4786313"/>
            <a:ext cx="1833563" cy="400050"/>
          </a:xfrm>
          <a:prstGeom prst="rect">
            <a:avLst/>
          </a:prstGeom>
          <a:noFill/>
          <a:ln w="9525">
            <a:noFill/>
            <a:miter lim="800000"/>
            <a:headEnd/>
            <a:tailEnd/>
          </a:ln>
        </p:spPr>
        <p:txBody>
          <a:bodyPr>
            <a:spAutoFit/>
          </a:bodyPr>
          <a:lstStyle/>
          <a:p>
            <a:pPr algn="ctr"/>
            <a:r>
              <a:rPr lang="en-US" sz="2000" dirty="0" err="1">
                <a:solidFill>
                  <a:srgbClr val="C00000"/>
                </a:solidFill>
                <a:latin typeface="Verdana" pitchFamily="34" charset="0"/>
                <a:hlinkClick r:id="rId3" action="ppaction://hlinksldjump"/>
              </a:rPr>
              <a:t>Humanis</a:t>
            </a:r>
            <a:endParaRPr lang="en-US" sz="2000" dirty="0">
              <a:solidFill>
                <a:srgbClr val="C00000"/>
              </a:solidFill>
              <a:latin typeface="Verdana" pitchFamily="34" charset="0"/>
            </a:endParaRPr>
          </a:p>
        </p:txBody>
      </p:sp>
      <p:sp>
        <p:nvSpPr>
          <p:cNvPr id="235547" name="Text Box 27"/>
          <p:cNvSpPr txBox="1">
            <a:spLocks noChangeArrowheads="1"/>
          </p:cNvSpPr>
          <p:nvPr/>
        </p:nvSpPr>
        <p:spPr bwMode="auto">
          <a:xfrm>
            <a:off x="215900" y="5643563"/>
            <a:ext cx="1857375" cy="954087"/>
          </a:xfrm>
          <a:prstGeom prst="rect">
            <a:avLst/>
          </a:prstGeom>
          <a:solidFill>
            <a:schemeClr val="tx2"/>
          </a:solidFill>
          <a:ln w="9525">
            <a:noFill/>
            <a:miter lim="800000"/>
            <a:headEnd/>
            <a:tailEnd/>
          </a:ln>
        </p:spPr>
        <p:txBody>
          <a:bodyPr>
            <a:spAutoFit/>
          </a:bodyPr>
          <a:lstStyle/>
          <a:p>
            <a:pPr algn="ctr">
              <a:spcBef>
                <a:spcPct val="50000"/>
              </a:spcBef>
            </a:pPr>
            <a:r>
              <a:rPr lang="en-US" sz="1400">
                <a:latin typeface="Verdana" pitchFamily="34" charset="0"/>
              </a:rPr>
              <a:t>Pavlov</a:t>
            </a:r>
          </a:p>
          <a:p>
            <a:pPr algn="ctr">
              <a:spcBef>
                <a:spcPct val="50000"/>
              </a:spcBef>
            </a:pPr>
            <a:r>
              <a:rPr lang="en-US" sz="1400">
                <a:latin typeface="Verdana" pitchFamily="34" charset="0"/>
              </a:rPr>
              <a:t>Thorndike</a:t>
            </a:r>
          </a:p>
          <a:p>
            <a:pPr algn="ctr">
              <a:spcBef>
                <a:spcPct val="50000"/>
              </a:spcBef>
            </a:pPr>
            <a:r>
              <a:rPr lang="en-US" sz="1400">
                <a:latin typeface="Verdana" pitchFamily="34" charset="0"/>
              </a:rPr>
              <a:t>Skinner</a:t>
            </a:r>
          </a:p>
        </p:txBody>
      </p:sp>
      <p:sp>
        <p:nvSpPr>
          <p:cNvPr id="235548" name="Text Box 28"/>
          <p:cNvSpPr txBox="1">
            <a:spLocks noChangeArrowheads="1"/>
          </p:cNvSpPr>
          <p:nvPr/>
        </p:nvSpPr>
        <p:spPr bwMode="auto">
          <a:xfrm>
            <a:off x="5686425" y="5715000"/>
            <a:ext cx="1643063" cy="307975"/>
          </a:xfrm>
          <a:prstGeom prst="rect">
            <a:avLst/>
          </a:prstGeom>
          <a:solidFill>
            <a:schemeClr val="tx2"/>
          </a:solidFill>
          <a:ln w="9525">
            <a:noFill/>
            <a:miter lim="800000"/>
            <a:headEnd/>
            <a:tailEnd/>
          </a:ln>
        </p:spPr>
        <p:txBody>
          <a:bodyPr>
            <a:spAutoFit/>
          </a:bodyPr>
          <a:lstStyle/>
          <a:p>
            <a:pPr algn="ctr">
              <a:spcBef>
                <a:spcPct val="50000"/>
              </a:spcBef>
            </a:pPr>
            <a:r>
              <a:rPr lang="en-US" sz="1400" dirty="0" err="1">
                <a:latin typeface="Verdana" pitchFamily="34" charset="0"/>
              </a:rPr>
              <a:t>Bandura</a:t>
            </a:r>
            <a:r>
              <a:rPr lang="en-US" sz="1400" dirty="0">
                <a:solidFill>
                  <a:schemeClr val="bg1"/>
                </a:solidFill>
                <a:latin typeface="Verdana" pitchFamily="34" charset="0"/>
              </a:rPr>
              <a:t>.</a:t>
            </a:r>
          </a:p>
        </p:txBody>
      </p:sp>
      <p:sp>
        <p:nvSpPr>
          <p:cNvPr id="235549" name="Text Box 29"/>
          <p:cNvSpPr txBox="1">
            <a:spLocks noChangeArrowheads="1"/>
          </p:cNvSpPr>
          <p:nvPr/>
        </p:nvSpPr>
        <p:spPr bwMode="auto">
          <a:xfrm>
            <a:off x="2216150" y="5643563"/>
            <a:ext cx="1714500" cy="944562"/>
          </a:xfrm>
          <a:prstGeom prst="rect">
            <a:avLst/>
          </a:prstGeom>
          <a:solidFill>
            <a:schemeClr val="tx2"/>
          </a:solidFill>
          <a:ln w="9525">
            <a:noFill/>
            <a:miter lim="800000"/>
            <a:headEnd/>
            <a:tailEnd/>
          </a:ln>
        </p:spPr>
        <p:txBody>
          <a:bodyPr>
            <a:spAutoFit/>
          </a:bodyPr>
          <a:lstStyle/>
          <a:p>
            <a:pPr algn="ctr">
              <a:spcBef>
                <a:spcPts val="838"/>
              </a:spcBef>
            </a:pPr>
            <a:r>
              <a:rPr lang="en-US" sz="1400">
                <a:latin typeface="Verdana" pitchFamily="34" charset="0"/>
              </a:rPr>
              <a:t>Gagne</a:t>
            </a:r>
          </a:p>
          <a:p>
            <a:pPr algn="ctr">
              <a:spcBef>
                <a:spcPts val="838"/>
              </a:spcBef>
            </a:pPr>
            <a:r>
              <a:rPr lang="en-US" sz="1400">
                <a:latin typeface="Verdana" pitchFamily="34" charset="0"/>
              </a:rPr>
              <a:t>Bruner</a:t>
            </a:r>
          </a:p>
          <a:p>
            <a:pPr algn="ctr">
              <a:spcBef>
                <a:spcPts val="838"/>
              </a:spcBef>
            </a:pPr>
            <a:r>
              <a:rPr lang="en-US" sz="1400">
                <a:latin typeface="Verdana" pitchFamily="34" charset="0"/>
              </a:rPr>
              <a:t>Ausubel</a:t>
            </a:r>
          </a:p>
        </p:txBody>
      </p:sp>
      <p:sp>
        <p:nvSpPr>
          <p:cNvPr id="5135" name="Rectangle 25"/>
          <p:cNvSpPr>
            <a:spLocks noChangeArrowheads="1"/>
          </p:cNvSpPr>
          <p:nvPr/>
        </p:nvSpPr>
        <p:spPr bwMode="gray">
          <a:xfrm>
            <a:off x="5757863" y="4786313"/>
            <a:ext cx="1295400" cy="523220"/>
          </a:xfrm>
          <a:prstGeom prst="rect">
            <a:avLst/>
          </a:prstGeom>
          <a:noFill/>
          <a:ln w="9525">
            <a:noFill/>
            <a:miter lim="800000"/>
            <a:headEnd/>
            <a:tailEnd/>
          </a:ln>
        </p:spPr>
        <p:txBody>
          <a:bodyPr>
            <a:spAutoFit/>
          </a:bodyPr>
          <a:lstStyle/>
          <a:p>
            <a:pPr algn="ctr"/>
            <a:r>
              <a:rPr lang="en-US" sz="1400" dirty="0" smtClean="0">
                <a:solidFill>
                  <a:schemeClr val="bg1"/>
                </a:solidFill>
                <a:latin typeface="Verdana" pitchFamily="34" charset="0"/>
              </a:rPr>
              <a:t>Social Learning</a:t>
            </a:r>
            <a:endParaRPr lang="en-US" sz="1400" dirty="0">
              <a:solidFill>
                <a:schemeClr val="bg1"/>
              </a:solidFill>
              <a:latin typeface="Verdana" pitchFamily="34" charset="0"/>
            </a:endParaRPr>
          </a:p>
        </p:txBody>
      </p:sp>
      <p:sp>
        <p:nvSpPr>
          <p:cNvPr id="44" name="Text Box 29"/>
          <p:cNvSpPr txBox="1">
            <a:spLocks noChangeArrowheads="1"/>
          </p:cNvSpPr>
          <p:nvPr/>
        </p:nvSpPr>
        <p:spPr bwMode="auto">
          <a:xfrm>
            <a:off x="7327908" y="5786454"/>
            <a:ext cx="1714500" cy="307975"/>
          </a:xfrm>
          <a:prstGeom prst="rect">
            <a:avLst/>
          </a:prstGeom>
          <a:solidFill>
            <a:schemeClr val="tx2"/>
          </a:solidFill>
          <a:ln w="9525">
            <a:noFill/>
            <a:miter lim="800000"/>
            <a:headEnd/>
            <a:tailEnd/>
          </a:ln>
        </p:spPr>
        <p:txBody>
          <a:bodyPr>
            <a:spAutoFit/>
          </a:bodyPr>
          <a:lstStyle/>
          <a:p>
            <a:pPr algn="ctr">
              <a:spcBef>
                <a:spcPts val="838"/>
              </a:spcBef>
            </a:pPr>
            <a:r>
              <a:rPr lang="en-US" sz="1400" dirty="0">
                <a:latin typeface="Verdana" pitchFamily="34" charset="0"/>
              </a:rPr>
              <a:t>Rogers</a:t>
            </a:r>
          </a:p>
        </p:txBody>
      </p:sp>
      <p:grpSp>
        <p:nvGrpSpPr>
          <p:cNvPr id="45" name="Group 10"/>
          <p:cNvGrpSpPr>
            <a:grpSpLocks/>
          </p:cNvGrpSpPr>
          <p:nvPr/>
        </p:nvGrpSpPr>
        <p:grpSpPr bwMode="auto">
          <a:xfrm>
            <a:off x="3910012" y="4291018"/>
            <a:ext cx="1512888" cy="1511300"/>
            <a:chOff x="2200" y="1570"/>
            <a:chExt cx="1496" cy="1496"/>
          </a:xfrm>
        </p:grpSpPr>
        <p:sp>
          <p:nvSpPr>
            <p:cNvPr id="46" name="Oval 11"/>
            <p:cNvSpPr>
              <a:spLocks noChangeArrowheads="1"/>
            </p:cNvSpPr>
            <p:nvPr/>
          </p:nvSpPr>
          <p:spPr bwMode="gray">
            <a:xfrm>
              <a:off x="2200" y="1570"/>
              <a:ext cx="1496" cy="1496"/>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w="38100" algn="ctr">
              <a:noFill/>
              <a:round/>
              <a:headEnd/>
              <a:tailEnd/>
            </a:ln>
            <a:effectLst/>
          </p:spPr>
          <p:txBody>
            <a:bodyPr wrap="none" anchor="ctr">
              <a:spAutoFit/>
            </a:bodyPr>
            <a:lstStyle/>
            <a:p>
              <a:pPr>
                <a:defRPr/>
              </a:pPr>
              <a:endParaRPr lang="en-US">
                <a:latin typeface="Tahoma" charset="0"/>
              </a:endParaRPr>
            </a:p>
          </p:txBody>
        </p:sp>
        <p:sp>
          <p:nvSpPr>
            <p:cNvPr id="47" name="Oval 12"/>
            <p:cNvSpPr>
              <a:spLocks noChangeArrowheads="1"/>
            </p:cNvSpPr>
            <p:nvPr/>
          </p:nvSpPr>
          <p:spPr bwMode="gray">
            <a:xfrm>
              <a:off x="2200" y="1570"/>
              <a:ext cx="1496" cy="1496"/>
            </a:xfrm>
            <a:prstGeom prst="ellipse">
              <a:avLst/>
            </a:prstGeom>
            <a:gradFill rotWithShape="1">
              <a:gsLst>
                <a:gs pos="0">
                  <a:schemeClr val="accent1">
                    <a:gamma/>
                    <a:tint val="57255"/>
                    <a:invGamma/>
                  </a:schemeClr>
                </a:gs>
                <a:gs pos="100000">
                  <a:schemeClr val="accent1"/>
                </a:gs>
              </a:gsLst>
              <a:lin ang="2700000" scaled="1"/>
            </a:gradFill>
            <a:ln w="38100" algn="ctr">
              <a:noFill/>
              <a:round/>
              <a:headEnd/>
              <a:tailEnd/>
            </a:ln>
            <a:effectLst/>
          </p:spPr>
          <p:txBody>
            <a:bodyPr wrap="none" anchor="ctr">
              <a:spAutoFit/>
            </a:bodyPr>
            <a:lstStyle/>
            <a:p>
              <a:pPr>
                <a:defRPr/>
              </a:pPr>
              <a:endParaRPr lang="en-US">
                <a:latin typeface="Tahoma" charset="0"/>
              </a:endParaRPr>
            </a:p>
          </p:txBody>
        </p:sp>
        <p:sp>
          <p:nvSpPr>
            <p:cNvPr id="48" name="Oval 13"/>
            <p:cNvSpPr>
              <a:spLocks noChangeArrowheads="1"/>
            </p:cNvSpPr>
            <p:nvPr/>
          </p:nvSpPr>
          <p:spPr bwMode="gray">
            <a:xfrm>
              <a:off x="2297" y="1667"/>
              <a:ext cx="1301" cy="1301"/>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w="38100" algn="ctr">
              <a:noFill/>
              <a:round/>
              <a:headEnd/>
              <a:tailEnd/>
            </a:ln>
            <a:effectLst/>
          </p:spPr>
          <p:txBody>
            <a:bodyPr anchor="ctr">
              <a:spAutoFit/>
            </a:bodyPr>
            <a:lstStyle/>
            <a:p>
              <a:pPr>
                <a:defRPr/>
              </a:pPr>
              <a:endParaRPr lang="en-US">
                <a:latin typeface="Tahoma" charset="0"/>
              </a:endParaRPr>
            </a:p>
          </p:txBody>
        </p:sp>
        <p:sp>
          <p:nvSpPr>
            <p:cNvPr id="49" name="Oval 14"/>
            <p:cNvSpPr>
              <a:spLocks noChangeArrowheads="1"/>
            </p:cNvSpPr>
            <p:nvPr/>
          </p:nvSpPr>
          <p:spPr bwMode="gray">
            <a:xfrm>
              <a:off x="2297" y="1667"/>
              <a:ext cx="1301" cy="1301"/>
            </a:xfrm>
            <a:prstGeom prst="ellipse">
              <a:avLst/>
            </a:prstGeom>
            <a:gradFill rotWithShape="1">
              <a:gsLst>
                <a:gs pos="0">
                  <a:schemeClr val="accent1"/>
                </a:gs>
                <a:gs pos="100000">
                  <a:schemeClr val="accent1">
                    <a:gamma/>
                    <a:shade val="48627"/>
                    <a:invGamma/>
                  </a:schemeClr>
                </a:gs>
              </a:gsLst>
              <a:lin ang="2700000" scaled="1"/>
            </a:gradFill>
            <a:ln w="38100" algn="ctr">
              <a:noFill/>
              <a:round/>
              <a:headEnd/>
              <a:tailEnd/>
            </a:ln>
            <a:effectLst/>
          </p:spPr>
          <p:txBody>
            <a:bodyPr anchor="ctr">
              <a:spAutoFit/>
            </a:bodyPr>
            <a:lstStyle/>
            <a:p>
              <a:pPr>
                <a:defRPr/>
              </a:pPr>
              <a:endParaRPr lang="en-US">
                <a:latin typeface="Tahoma" charset="0"/>
              </a:endParaRPr>
            </a:p>
          </p:txBody>
        </p:sp>
        <p:sp>
          <p:nvSpPr>
            <p:cNvPr id="50" name="Oval 15"/>
            <p:cNvSpPr>
              <a:spLocks noChangeArrowheads="1"/>
            </p:cNvSpPr>
            <p:nvPr/>
          </p:nvSpPr>
          <p:spPr bwMode="gray">
            <a:xfrm>
              <a:off x="2363" y="1733"/>
              <a:ext cx="1169" cy="1169"/>
            </a:xfrm>
            <a:prstGeom prst="ellipse">
              <a:avLst/>
            </a:prstGeom>
            <a:solidFill>
              <a:srgbClr val="FFC000"/>
            </a:solidFill>
            <a:ln w="38100" algn="ctr">
              <a:noFill/>
              <a:round/>
              <a:headEnd/>
              <a:tailEnd/>
            </a:ln>
            <a:effectLst/>
          </p:spPr>
          <p:txBody>
            <a:bodyPr anchor="ctr">
              <a:spAutoFit/>
            </a:bodyPr>
            <a:lstStyle/>
            <a:p>
              <a:pPr>
                <a:defRPr/>
              </a:pPr>
              <a:endParaRPr lang="en-US">
                <a:latin typeface="Tahoma" charset="0"/>
              </a:endParaRPr>
            </a:p>
          </p:txBody>
        </p:sp>
      </p:grpSp>
      <p:sp>
        <p:nvSpPr>
          <p:cNvPr id="51" name="Rectangle 26"/>
          <p:cNvSpPr>
            <a:spLocks noChangeArrowheads="1"/>
          </p:cNvSpPr>
          <p:nvPr/>
        </p:nvSpPr>
        <p:spPr bwMode="gray">
          <a:xfrm>
            <a:off x="3994172" y="4892684"/>
            <a:ext cx="1428728" cy="276999"/>
          </a:xfrm>
          <a:prstGeom prst="rect">
            <a:avLst/>
          </a:prstGeom>
          <a:noFill/>
          <a:ln w="9525">
            <a:noFill/>
            <a:miter lim="800000"/>
            <a:headEnd/>
            <a:tailEnd/>
          </a:ln>
        </p:spPr>
        <p:txBody>
          <a:bodyPr wrap="square">
            <a:spAutoFit/>
          </a:bodyPr>
          <a:lstStyle/>
          <a:p>
            <a:pPr algn="ctr"/>
            <a:r>
              <a:rPr lang="en-US" sz="1200" dirty="0" err="1" smtClean="0">
                <a:solidFill>
                  <a:srgbClr val="C00000"/>
                </a:solidFill>
                <a:latin typeface="Verdana" pitchFamily="34" charset="0"/>
              </a:rPr>
              <a:t>Konstruktivistik</a:t>
            </a:r>
            <a:endParaRPr lang="en-US" sz="1200" dirty="0">
              <a:solidFill>
                <a:srgbClr val="C00000"/>
              </a:solidFill>
              <a:latin typeface="Verdana" pitchFamily="34" charset="0"/>
            </a:endParaRPr>
          </a:p>
        </p:txBody>
      </p:sp>
      <p:sp>
        <p:nvSpPr>
          <p:cNvPr id="52" name="Text Box 29"/>
          <p:cNvSpPr txBox="1">
            <a:spLocks noChangeArrowheads="1"/>
          </p:cNvSpPr>
          <p:nvPr/>
        </p:nvSpPr>
        <p:spPr bwMode="auto">
          <a:xfrm>
            <a:off x="3708400" y="5791216"/>
            <a:ext cx="1714500" cy="625812"/>
          </a:xfrm>
          <a:prstGeom prst="rect">
            <a:avLst/>
          </a:prstGeom>
          <a:solidFill>
            <a:schemeClr val="tx2"/>
          </a:solidFill>
          <a:ln w="9525">
            <a:noFill/>
            <a:miter lim="800000"/>
            <a:headEnd/>
            <a:tailEnd/>
          </a:ln>
        </p:spPr>
        <p:txBody>
          <a:bodyPr>
            <a:spAutoFit/>
          </a:bodyPr>
          <a:lstStyle/>
          <a:p>
            <a:pPr algn="ctr">
              <a:spcBef>
                <a:spcPts val="838"/>
              </a:spcBef>
            </a:pPr>
            <a:r>
              <a:rPr lang="en-US" sz="1400" dirty="0" smtClean="0">
                <a:latin typeface="Verdana" pitchFamily="34" charset="0"/>
              </a:rPr>
              <a:t>Piaget</a:t>
            </a:r>
          </a:p>
          <a:p>
            <a:pPr algn="ctr">
              <a:spcBef>
                <a:spcPts val="838"/>
              </a:spcBef>
            </a:pPr>
            <a:r>
              <a:rPr lang="en-US" sz="1400" dirty="0" err="1" smtClean="0">
                <a:latin typeface="Verdana" pitchFamily="34" charset="0"/>
              </a:rPr>
              <a:t>Vygotsky</a:t>
            </a:r>
            <a:endParaRPr lang="en-US" sz="1400" dirty="0">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5547"/>
                                        </p:tgtEl>
                                        <p:attrNameLst>
                                          <p:attrName>style.visibility</p:attrName>
                                        </p:attrNameLst>
                                      </p:cBhvr>
                                      <p:to>
                                        <p:strVal val="visible"/>
                                      </p:to>
                                    </p:set>
                                  </p:childTnLst>
                                  <p:subTnLst>
                                    <p:set>
                                      <p:cBhvr override="childStyle">
                                        <p:cTn dur="1" fill="hold" display="0" masterRel="nextClick" afterEffect="1"/>
                                        <p:tgtEl>
                                          <p:spTgt spid="235547"/>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35549"/>
                                        </p:tgtEl>
                                        <p:attrNameLst>
                                          <p:attrName>style.visibility</p:attrName>
                                        </p:attrNameLst>
                                      </p:cBhvr>
                                      <p:to>
                                        <p:strVal val="visible"/>
                                      </p:to>
                                    </p:set>
                                  </p:childTnLst>
                                  <p:subTnLst>
                                    <p:set>
                                      <p:cBhvr override="childStyle">
                                        <p:cTn dur="1" fill="hold" display="0" masterRel="nextClick" afterEffect="1"/>
                                        <p:tgtEl>
                                          <p:spTgt spid="235549"/>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35548"/>
                                        </p:tgtEl>
                                        <p:attrNameLst>
                                          <p:attrName>style.visibility</p:attrName>
                                        </p:attrNameLst>
                                      </p:cBhvr>
                                      <p:to>
                                        <p:strVal val="visible"/>
                                      </p:to>
                                    </p:set>
                                  </p:childTnLst>
                                  <p:subTnLst>
                                    <p:set>
                                      <p:cBhvr override="childStyle">
                                        <p:cTn dur="1" fill="hold" display="0" masterRel="nextClick" afterEffect="1"/>
                                        <p:tgtEl>
                                          <p:spTgt spid="235548"/>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4"/>
                                        </p:tgtEl>
                                        <p:attrNameLst>
                                          <p:attrName>style.visibility</p:attrName>
                                        </p:attrNameLst>
                                      </p:cBhvr>
                                      <p:to>
                                        <p:strVal val="visible"/>
                                      </p:to>
                                    </p:set>
                                  </p:childTnLst>
                                  <p:subTnLst>
                                    <p:set>
                                      <p:cBhvr override="childStyle">
                                        <p:cTn dur="1" fill="hold" display="0" masterRel="nextClick" afterEffect="1"/>
                                        <p:tgtEl>
                                          <p:spTgt spid="44"/>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2"/>
                                        </p:tgtEl>
                                        <p:attrNameLst>
                                          <p:attrName>style.visibility</p:attrName>
                                        </p:attrNameLst>
                                      </p:cBhvr>
                                      <p:to>
                                        <p:strVal val="visible"/>
                                      </p:to>
                                    </p:set>
                                  </p:childTnLst>
                                  <p:subTnLst>
                                    <p:set>
                                      <p:cBhvr override="childStyle">
                                        <p:cTn dur="1" fill="hold" display="0" masterRel="nextClick" afterEffect="1"/>
                                        <p:tgtEl>
                                          <p:spTgt spid="52"/>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7" grpId="0" animBg="1" autoUpdateAnimBg="0"/>
      <p:bldP spid="235548" grpId="0" animBg="1" autoUpdateAnimBg="0"/>
      <p:bldP spid="235549" grpId="0" animBg="1" autoUpdateAnimBg="0"/>
      <p:bldP spid="44" grpId="0" animBg="1" autoUpdateAnimBg="0"/>
      <p:bldP spid="52" grpId="0" animBg="1"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92226" name="Object 2"/>
          <p:cNvGraphicFramePr>
            <a:graphicFrameLocks noChangeAspect="1"/>
          </p:cNvGraphicFramePr>
          <p:nvPr/>
        </p:nvGraphicFramePr>
        <p:xfrm>
          <a:off x="1600200" y="4038600"/>
          <a:ext cx="2971800" cy="2438400"/>
        </p:xfrm>
        <a:graphic>
          <a:graphicData uri="http://schemas.openxmlformats.org/presentationml/2006/ole">
            <p:oleObj spid="_x0000_s1026" name="Clip" r:id="rId3" imgW="3717360" imgH="3352320" progId="">
              <p:embed/>
            </p:oleObj>
          </a:graphicData>
        </a:graphic>
      </p:graphicFrame>
      <p:sp>
        <p:nvSpPr>
          <p:cNvPr id="692227" name="Oval 3"/>
          <p:cNvSpPr>
            <a:spLocks noChangeArrowheads="1"/>
          </p:cNvSpPr>
          <p:nvPr/>
        </p:nvSpPr>
        <p:spPr bwMode="auto">
          <a:xfrm>
            <a:off x="990600" y="4572000"/>
            <a:ext cx="914400" cy="914400"/>
          </a:xfrm>
          <a:prstGeom prst="ellipse">
            <a:avLst/>
          </a:pr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692228" name="AutoShape 4"/>
          <p:cNvSpPr>
            <a:spLocks noChangeArrowheads="1"/>
          </p:cNvSpPr>
          <p:nvPr/>
        </p:nvSpPr>
        <p:spPr bwMode="auto">
          <a:xfrm rot="-1287089">
            <a:off x="3338513" y="1677988"/>
            <a:ext cx="2530475" cy="1725612"/>
          </a:xfrm>
          <a:prstGeom prst="wedgeEllipseCallout">
            <a:avLst>
              <a:gd name="adj1" fmla="val -52755"/>
              <a:gd name="adj2" fmla="val 65806"/>
            </a:avLst>
          </a:prstGeom>
          <a:solidFill>
            <a:srgbClr val="000008"/>
          </a:solidFill>
          <a:ln w="76200" cmpd="tri">
            <a:solidFill>
              <a:schemeClr val="bg1"/>
            </a:solidFill>
            <a:miter lim="800000"/>
            <a:headEnd type="none" w="sm" len="sm"/>
            <a:tailEnd type="none" w="sm" len="sm"/>
          </a:ln>
          <a:effectLst/>
        </p:spPr>
        <p:txBody>
          <a:bodyPr wrap="none" anchor="ctr"/>
          <a:lstStyle/>
          <a:p>
            <a:pPr eaLnBrk="0" hangingPunct="0"/>
            <a:endParaRPr lang="en-US" sz="1600">
              <a:latin typeface="Arial" charset="0"/>
            </a:endParaRPr>
          </a:p>
        </p:txBody>
      </p:sp>
      <p:sp>
        <p:nvSpPr>
          <p:cNvPr id="692229" name="Text Box 5"/>
          <p:cNvSpPr txBox="1">
            <a:spLocks noChangeArrowheads="1"/>
          </p:cNvSpPr>
          <p:nvPr/>
        </p:nvSpPr>
        <p:spPr bwMode="auto">
          <a:xfrm>
            <a:off x="304800" y="2057400"/>
            <a:ext cx="1925638" cy="457200"/>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2400" b="1" dirty="0">
                <a:solidFill>
                  <a:srgbClr val="00B050"/>
                </a:solidFill>
                <a:latin typeface="Tahoma" pitchFamily="34" charset="0"/>
              </a:rPr>
              <a:t>Stimulus</a:t>
            </a:r>
            <a:endParaRPr lang="en-GB" sz="2400" b="1" dirty="0">
              <a:solidFill>
                <a:srgbClr val="00B050"/>
              </a:solidFill>
              <a:latin typeface="Tahoma" pitchFamily="34" charset="0"/>
            </a:endParaRPr>
          </a:p>
        </p:txBody>
      </p:sp>
      <p:sp>
        <p:nvSpPr>
          <p:cNvPr id="692230" name="Text Box 6"/>
          <p:cNvSpPr txBox="1">
            <a:spLocks noChangeArrowheads="1"/>
          </p:cNvSpPr>
          <p:nvPr/>
        </p:nvSpPr>
        <p:spPr bwMode="auto">
          <a:xfrm>
            <a:off x="5943600" y="1600200"/>
            <a:ext cx="1636713" cy="457200"/>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2400" b="1">
                <a:latin typeface="Tahoma" pitchFamily="34" charset="0"/>
              </a:rPr>
              <a:t>Respon</a:t>
            </a:r>
            <a:endParaRPr lang="en-GB" sz="2400" b="1">
              <a:latin typeface="Tahoma" pitchFamily="34" charset="0"/>
            </a:endParaRPr>
          </a:p>
        </p:txBody>
      </p:sp>
      <p:sp>
        <p:nvSpPr>
          <p:cNvPr id="692231" name="Text Box 7"/>
          <p:cNvSpPr txBox="1">
            <a:spLocks noChangeArrowheads="1"/>
          </p:cNvSpPr>
          <p:nvPr/>
        </p:nvSpPr>
        <p:spPr bwMode="auto">
          <a:xfrm>
            <a:off x="3505200" y="2286000"/>
            <a:ext cx="2286000" cy="579438"/>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3200" b="1">
                <a:solidFill>
                  <a:srgbClr val="FF3399"/>
                </a:solidFill>
                <a:latin typeface="Tahoma" pitchFamily="34" charset="0"/>
              </a:rPr>
              <a:t>Black box</a:t>
            </a:r>
            <a:endParaRPr lang="en-GB" sz="3200" b="1">
              <a:solidFill>
                <a:srgbClr val="FF3399"/>
              </a:solidFill>
              <a:latin typeface="Tahoma" pitchFamily="34" charset="0"/>
            </a:endParaRPr>
          </a:p>
        </p:txBody>
      </p:sp>
      <p:sp>
        <p:nvSpPr>
          <p:cNvPr id="692232" name="Text Box 8"/>
          <p:cNvSpPr txBox="1">
            <a:spLocks noChangeArrowheads="1"/>
          </p:cNvSpPr>
          <p:nvPr/>
        </p:nvSpPr>
        <p:spPr bwMode="auto">
          <a:xfrm>
            <a:off x="685800" y="1295400"/>
            <a:ext cx="2598738" cy="457200"/>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2400" b="1" dirty="0">
                <a:solidFill>
                  <a:srgbClr val="00B050"/>
                </a:solidFill>
                <a:latin typeface="Tahoma" pitchFamily="34" charset="0"/>
              </a:rPr>
              <a:t>Stimulus</a:t>
            </a:r>
            <a:endParaRPr lang="en-GB" sz="2400" b="1" dirty="0">
              <a:solidFill>
                <a:srgbClr val="00B050"/>
              </a:solidFill>
              <a:latin typeface="Tahoma" pitchFamily="34" charset="0"/>
            </a:endParaRPr>
          </a:p>
        </p:txBody>
      </p:sp>
      <p:sp>
        <p:nvSpPr>
          <p:cNvPr id="692233" name="Text Box 9"/>
          <p:cNvSpPr txBox="1">
            <a:spLocks noChangeArrowheads="1"/>
          </p:cNvSpPr>
          <p:nvPr/>
        </p:nvSpPr>
        <p:spPr bwMode="auto">
          <a:xfrm>
            <a:off x="304800" y="2971800"/>
            <a:ext cx="1925638" cy="457200"/>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2400" b="1" dirty="0">
                <a:solidFill>
                  <a:srgbClr val="00B050"/>
                </a:solidFill>
                <a:latin typeface="Tahoma" pitchFamily="34" charset="0"/>
              </a:rPr>
              <a:t>Stimulus</a:t>
            </a:r>
            <a:endParaRPr lang="en-GB" sz="2400" b="1" dirty="0">
              <a:solidFill>
                <a:srgbClr val="00B050"/>
              </a:solidFill>
              <a:latin typeface="Tahoma" pitchFamily="34" charset="0"/>
            </a:endParaRPr>
          </a:p>
        </p:txBody>
      </p:sp>
      <p:sp>
        <p:nvSpPr>
          <p:cNvPr id="692234" name="AutoShape 10"/>
          <p:cNvSpPr>
            <a:spLocks noChangeArrowheads="1"/>
          </p:cNvSpPr>
          <p:nvPr/>
        </p:nvSpPr>
        <p:spPr bwMode="auto">
          <a:xfrm rot="1378523">
            <a:off x="2195513" y="1660525"/>
            <a:ext cx="1263650" cy="5778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692235" name="AutoShape 11"/>
          <p:cNvSpPr>
            <a:spLocks noChangeArrowheads="1"/>
          </p:cNvSpPr>
          <p:nvPr/>
        </p:nvSpPr>
        <p:spPr bwMode="auto">
          <a:xfrm rot="-411466">
            <a:off x="1827213" y="2952750"/>
            <a:ext cx="1065212" cy="5778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692236" name="AutoShape 12"/>
          <p:cNvSpPr>
            <a:spLocks noChangeArrowheads="1"/>
          </p:cNvSpPr>
          <p:nvPr/>
        </p:nvSpPr>
        <p:spPr bwMode="auto">
          <a:xfrm rot="412375">
            <a:off x="1827213" y="2225675"/>
            <a:ext cx="1217612" cy="5778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692237" name="AutoShape 13"/>
          <p:cNvSpPr>
            <a:spLocks noChangeArrowheads="1"/>
          </p:cNvSpPr>
          <p:nvPr/>
        </p:nvSpPr>
        <p:spPr bwMode="auto">
          <a:xfrm rot="-163043">
            <a:off x="6096000" y="2057400"/>
            <a:ext cx="1295400" cy="7302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692238" name="AutoShape 14"/>
          <p:cNvSpPr>
            <a:spLocks noChangeArrowheads="1"/>
          </p:cNvSpPr>
          <p:nvPr/>
        </p:nvSpPr>
        <p:spPr bwMode="auto">
          <a:xfrm rot="-163043">
            <a:off x="6019800" y="2819400"/>
            <a:ext cx="1295400" cy="7302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66"/>
          </a:solidFill>
          <a:ln w="12700" cap="sq">
            <a:solidFill>
              <a:schemeClr val="tx1"/>
            </a:solidFill>
            <a:miter lim="800000"/>
            <a:headEnd type="none" w="sm" len="sm"/>
            <a:tailEnd type="none" w="sm" len="sm"/>
          </a:ln>
          <a:effectLst/>
        </p:spPr>
        <p:txBody>
          <a:bodyPr wrap="none" anchor="ctr"/>
          <a:lstStyle/>
          <a:p>
            <a:endParaRPr lang="en-US"/>
          </a:p>
        </p:txBody>
      </p:sp>
      <p:sp>
        <p:nvSpPr>
          <p:cNvPr id="692239" name="Text Box 15"/>
          <p:cNvSpPr txBox="1">
            <a:spLocks noChangeArrowheads="1"/>
          </p:cNvSpPr>
          <p:nvPr/>
        </p:nvSpPr>
        <p:spPr bwMode="auto">
          <a:xfrm>
            <a:off x="7467600" y="2133600"/>
            <a:ext cx="2117725" cy="457200"/>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2400" b="1" dirty="0" err="1">
                <a:solidFill>
                  <a:srgbClr val="002060"/>
                </a:solidFill>
                <a:latin typeface="Tahoma" pitchFamily="34" charset="0"/>
              </a:rPr>
              <a:t>Hadiah</a:t>
            </a:r>
            <a:endParaRPr lang="en-GB" sz="2400" b="1" dirty="0">
              <a:solidFill>
                <a:srgbClr val="002060"/>
              </a:solidFill>
              <a:latin typeface="Tahoma" pitchFamily="34" charset="0"/>
            </a:endParaRPr>
          </a:p>
        </p:txBody>
      </p:sp>
      <p:sp>
        <p:nvSpPr>
          <p:cNvPr id="692240" name="Text Box 16"/>
          <p:cNvSpPr txBox="1">
            <a:spLocks noChangeArrowheads="1"/>
          </p:cNvSpPr>
          <p:nvPr/>
        </p:nvSpPr>
        <p:spPr bwMode="auto">
          <a:xfrm>
            <a:off x="7315200" y="2971800"/>
            <a:ext cx="1828800" cy="457200"/>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2400" b="1" dirty="0" err="1">
                <a:solidFill>
                  <a:srgbClr val="002060"/>
                </a:solidFill>
                <a:latin typeface="Tahoma" pitchFamily="34" charset="0"/>
              </a:rPr>
              <a:t>Hukuman</a:t>
            </a:r>
            <a:endParaRPr lang="en-GB" sz="2400" b="1" dirty="0">
              <a:solidFill>
                <a:srgbClr val="002060"/>
              </a:solidFill>
              <a:latin typeface="Tahoma" pitchFamily="34" charset="0"/>
            </a:endParaRPr>
          </a:p>
        </p:txBody>
      </p:sp>
      <p:sp>
        <p:nvSpPr>
          <p:cNvPr id="692241" name="Text Box 17"/>
          <p:cNvSpPr txBox="1">
            <a:spLocks noChangeArrowheads="1"/>
          </p:cNvSpPr>
          <p:nvPr/>
        </p:nvSpPr>
        <p:spPr bwMode="auto">
          <a:xfrm>
            <a:off x="1676400" y="304800"/>
            <a:ext cx="6248400" cy="641350"/>
          </a:xfrm>
          <a:prstGeom prst="rect">
            <a:avLst/>
          </a:prstGeom>
          <a:gradFill rotWithShape="0">
            <a:gsLst>
              <a:gs pos="0">
                <a:srgbClr val="006699"/>
              </a:gs>
              <a:gs pos="50000">
                <a:srgbClr val="006699">
                  <a:gamma/>
                  <a:shade val="46275"/>
                  <a:invGamma/>
                </a:srgbClr>
              </a:gs>
              <a:gs pos="100000">
                <a:srgbClr val="006699"/>
              </a:gs>
            </a:gsLst>
            <a:lin ang="5400000" scaled="1"/>
          </a:gradFill>
          <a:ln w="12700" cap="sq">
            <a:noFill/>
            <a:miter lim="800000"/>
            <a:headEnd type="none" w="sm" len="sm"/>
            <a:tailEnd type="none" w="sm" len="sm"/>
          </a:ln>
          <a:effectLst/>
        </p:spPr>
        <p:txBody>
          <a:bodyPr>
            <a:spAutoFit/>
          </a:bodyPr>
          <a:lstStyle/>
          <a:p>
            <a:pPr>
              <a:spcBef>
                <a:spcPct val="50000"/>
              </a:spcBef>
            </a:pPr>
            <a:r>
              <a:rPr lang="en-US" sz="3600">
                <a:solidFill>
                  <a:srgbClr val="FF3399"/>
                </a:solidFill>
                <a:latin typeface="Tahoma" pitchFamily="34" charset="0"/>
              </a:rPr>
              <a:t>Teori Belajar BEHAVIORISME</a:t>
            </a:r>
            <a:endParaRPr lang="en-GB" sz="3600">
              <a:solidFill>
                <a:srgbClr val="FF3399"/>
              </a:solidFill>
              <a:latin typeface="Tahom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err="1" smtClean="0">
                <a:solidFill>
                  <a:schemeClr val="tx2">
                    <a:satMod val="200000"/>
                  </a:schemeClr>
                </a:solidFill>
              </a:rPr>
              <a:t>Tekanan</a:t>
            </a:r>
            <a:r>
              <a:rPr lang="en-US" dirty="0" smtClean="0">
                <a:solidFill>
                  <a:schemeClr val="tx2">
                    <a:satMod val="200000"/>
                  </a:schemeClr>
                </a:solidFill>
              </a:rPr>
              <a:t> </a:t>
            </a:r>
            <a:r>
              <a:rPr lang="en-US" dirty="0" err="1" smtClean="0">
                <a:solidFill>
                  <a:schemeClr val="tx2">
                    <a:satMod val="200000"/>
                  </a:schemeClr>
                </a:solidFill>
              </a:rPr>
              <a:t>utamanya</a:t>
            </a:r>
            <a:r>
              <a:rPr lang="en-US" dirty="0" smtClean="0">
                <a:solidFill>
                  <a:schemeClr val="tx2">
                    <a:satMod val="200000"/>
                  </a:schemeClr>
                </a:solidFill>
              </a:rPr>
              <a:t> :</a:t>
            </a:r>
            <a:r>
              <a:rPr lang="id-ID" dirty="0" smtClean="0">
                <a:solidFill>
                  <a:schemeClr val="tx2">
                    <a:satMod val="200000"/>
                  </a:schemeClr>
                </a:solidFill>
              </a:rPr>
              <a:t/>
            </a:r>
            <a:br>
              <a:rPr lang="id-ID" dirty="0" smtClean="0">
                <a:solidFill>
                  <a:schemeClr val="tx2">
                    <a:satMod val="200000"/>
                  </a:schemeClr>
                </a:solidFill>
              </a:rPr>
            </a:br>
            <a:endParaRPr lang="id-ID" dirty="0">
              <a:solidFill>
                <a:schemeClr val="tx2">
                  <a:satMod val="200000"/>
                </a:schemeClr>
              </a:solidFill>
            </a:endParaRPr>
          </a:p>
        </p:txBody>
      </p:sp>
      <p:sp>
        <p:nvSpPr>
          <p:cNvPr id="3" name="Content Placeholder 2"/>
          <p:cNvSpPr>
            <a:spLocks noGrp="1"/>
          </p:cNvSpPr>
          <p:nvPr>
            <p:ph idx="1"/>
          </p:nvPr>
        </p:nvSpPr>
        <p:spPr/>
        <p:txBody>
          <a:bodyPr>
            <a:normAutofit fontScale="85000" lnSpcReduction="20000"/>
          </a:bodyPr>
          <a:lstStyle/>
          <a:p>
            <a:pPr marL="411480" fontAlgn="auto">
              <a:spcAft>
                <a:spcPts val="0"/>
              </a:spcAft>
              <a:buFont typeface="Wingdings"/>
              <a:buChar char=""/>
              <a:defRPr/>
            </a:pPr>
            <a:r>
              <a:rPr lang="en-US" dirty="0" err="1" smtClean="0"/>
              <a:t>Belajar</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kumpulan</a:t>
            </a:r>
            <a:r>
              <a:rPr lang="en-US" dirty="0" smtClean="0"/>
              <a:t> </a:t>
            </a:r>
            <a:r>
              <a:rPr lang="en-US" dirty="0" err="1" smtClean="0"/>
              <a:t>proses</a:t>
            </a:r>
            <a:r>
              <a:rPr lang="en-US" dirty="0" smtClean="0"/>
              <a:t> yang </a:t>
            </a:r>
            <a:r>
              <a:rPr lang="en-US" dirty="0" err="1" smtClean="0"/>
              <a:t>bersifat</a:t>
            </a:r>
            <a:r>
              <a:rPr lang="en-US" dirty="0" smtClean="0"/>
              <a:t> individual, yang </a:t>
            </a:r>
            <a:r>
              <a:rPr lang="en-US" dirty="0" err="1" smtClean="0"/>
              <a:t>merubah</a:t>
            </a:r>
            <a:r>
              <a:rPr lang="en-US" dirty="0" smtClean="0"/>
              <a:t> stimuli yang </a:t>
            </a:r>
            <a:r>
              <a:rPr lang="en-US" dirty="0" err="1" smtClean="0"/>
              <a:t>datang</a:t>
            </a:r>
            <a:r>
              <a:rPr lang="en-US" dirty="0" smtClean="0"/>
              <a:t> </a:t>
            </a:r>
            <a:r>
              <a:rPr lang="en-US" dirty="0" err="1" smtClean="0"/>
              <a:t>dari</a:t>
            </a:r>
            <a:r>
              <a:rPr lang="en-US" dirty="0" smtClean="0"/>
              <a:t> </a:t>
            </a:r>
            <a:r>
              <a:rPr lang="en-US" dirty="0" err="1" smtClean="0"/>
              <a:t>lingkungan</a:t>
            </a:r>
            <a:r>
              <a:rPr lang="en-US" dirty="0" smtClean="0"/>
              <a:t> </a:t>
            </a:r>
            <a:r>
              <a:rPr lang="en-US" dirty="0" err="1" smtClean="0"/>
              <a:t>seseorang</a:t>
            </a:r>
            <a:r>
              <a:rPr lang="en-US" dirty="0" smtClean="0"/>
              <a:t> </a:t>
            </a:r>
            <a:r>
              <a:rPr lang="en-US" dirty="0" err="1" smtClean="0"/>
              <a:t>ke</a:t>
            </a:r>
            <a:r>
              <a:rPr lang="en-US" dirty="0" smtClean="0"/>
              <a:t> </a:t>
            </a:r>
            <a:r>
              <a:rPr lang="en-US" dirty="0" err="1" smtClean="0"/>
              <a:t>dalam</a:t>
            </a:r>
            <a:r>
              <a:rPr lang="en-US" dirty="0" smtClean="0"/>
              <a:t> </a:t>
            </a:r>
            <a:r>
              <a:rPr lang="en-US" dirty="0" err="1" smtClean="0"/>
              <a:t>sejumlah</a:t>
            </a:r>
            <a:r>
              <a:rPr lang="en-US" dirty="0" smtClean="0"/>
              <a:t> </a:t>
            </a:r>
            <a:r>
              <a:rPr lang="en-US" dirty="0" err="1" smtClean="0"/>
              <a:t>informasi</a:t>
            </a:r>
            <a:r>
              <a:rPr lang="en-US" dirty="0" smtClean="0"/>
              <a:t> yang </a:t>
            </a:r>
            <a:r>
              <a:rPr lang="en-US" dirty="0" err="1" smtClean="0"/>
              <a:t>selanjutnya</a:t>
            </a:r>
            <a:r>
              <a:rPr lang="en-US" dirty="0" smtClean="0"/>
              <a:t> </a:t>
            </a:r>
            <a:r>
              <a:rPr lang="en-US" dirty="0" err="1" smtClean="0"/>
              <a:t>dapat</a:t>
            </a:r>
            <a:r>
              <a:rPr lang="en-US" dirty="0" smtClean="0"/>
              <a:t> </a:t>
            </a:r>
            <a:r>
              <a:rPr lang="en-US" dirty="0" err="1" smtClean="0"/>
              <a:t>menyebabkan</a:t>
            </a:r>
            <a:r>
              <a:rPr lang="en-US" dirty="0" smtClean="0"/>
              <a:t> </a:t>
            </a:r>
            <a:r>
              <a:rPr lang="en-US" dirty="0" err="1" smtClean="0"/>
              <a:t>adanya</a:t>
            </a:r>
            <a:r>
              <a:rPr lang="en-US" dirty="0" smtClean="0"/>
              <a:t> </a:t>
            </a:r>
            <a:r>
              <a:rPr lang="en-US" dirty="0" err="1" smtClean="0"/>
              <a:t>hasil</a:t>
            </a:r>
            <a:r>
              <a:rPr lang="en-US" dirty="0" smtClean="0"/>
              <a:t> </a:t>
            </a:r>
            <a:r>
              <a:rPr lang="en-US" dirty="0" err="1" smtClean="0"/>
              <a:t>belajar</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ingatan</a:t>
            </a:r>
            <a:r>
              <a:rPr lang="en-US" dirty="0" smtClean="0"/>
              <a:t> </a:t>
            </a:r>
            <a:r>
              <a:rPr lang="en-US" dirty="0" err="1" smtClean="0"/>
              <a:t>jangka</a:t>
            </a:r>
            <a:r>
              <a:rPr lang="en-US" dirty="0" smtClean="0"/>
              <a:t> </a:t>
            </a:r>
            <a:r>
              <a:rPr lang="en-US" dirty="0" err="1" smtClean="0"/>
              <a:t>panjang</a:t>
            </a:r>
            <a:r>
              <a:rPr lang="en-US" dirty="0" smtClean="0"/>
              <a:t>. </a:t>
            </a:r>
            <a:endParaRPr lang="id-ID" dirty="0" smtClean="0"/>
          </a:p>
          <a:p>
            <a:pPr marL="411480" fontAlgn="auto">
              <a:spcAft>
                <a:spcPts val="0"/>
              </a:spcAft>
              <a:buFont typeface="Wingdings"/>
              <a:buChar char=""/>
              <a:defRPr/>
            </a:pPr>
            <a:r>
              <a:rPr lang="en-US" dirty="0" err="1" smtClean="0"/>
              <a:t>Kemampuan</a:t>
            </a:r>
            <a:r>
              <a:rPr lang="en-US" dirty="0" smtClean="0"/>
              <a:t> yang </a:t>
            </a:r>
            <a:r>
              <a:rPr lang="en-US" dirty="0" err="1" smtClean="0"/>
              <a:t>merupakan</a:t>
            </a:r>
            <a:r>
              <a:rPr lang="en-US" dirty="0" smtClean="0"/>
              <a:t> </a:t>
            </a:r>
            <a:r>
              <a:rPr lang="en-US" dirty="0" err="1" smtClean="0"/>
              <a:t>hasil</a:t>
            </a:r>
            <a:r>
              <a:rPr lang="en-US" dirty="0" smtClean="0"/>
              <a:t> </a:t>
            </a:r>
            <a:r>
              <a:rPr lang="en-US" dirty="0" err="1" smtClean="0"/>
              <a:t>belajar</a:t>
            </a:r>
            <a:r>
              <a:rPr lang="en-US" dirty="0" smtClean="0"/>
              <a:t> </a:t>
            </a:r>
            <a:r>
              <a:rPr lang="en-US" dirty="0" err="1" smtClean="0"/>
              <a:t>dapat</a:t>
            </a:r>
            <a:r>
              <a:rPr lang="en-US" dirty="0" smtClean="0"/>
              <a:t> </a:t>
            </a:r>
            <a:r>
              <a:rPr lang="en-US" dirty="0" err="1" smtClean="0"/>
              <a:t>dikategorikan</a:t>
            </a:r>
            <a:r>
              <a:rPr lang="en-US" dirty="0" smtClean="0"/>
              <a:t> </a:t>
            </a:r>
            <a:r>
              <a:rPr lang="en-US" dirty="0" err="1" smtClean="0"/>
              <a:t>bersifat</a:t>
            </a:r>
            <a:r>
              <a:rPr lang="en-US" dirty="0" smtClean="0"/>
              <a:t> </a:t>
            </a:r>
            <a:r>
              <a:rPr lang="en-US" dirty="0" err="1" smtClean="0"/>
              <a:t>praktis</a:t>
            </a:r>
            <a:r>
              <a:rPr lang="en-US" dirty="0" smtClean="0"/>
              <a:t> </a:t>
            </a:r>
            <a:r>
              <a:rPr lang="en-US" dirty="0" err="1" smtClean="0"/>
              <a:t>dan</a:t>
            </a:r>
            <a:r>
              <a:rPr lang="en-US" dirty="0" smtClean="0"/>
              <a:t> </a:t>
            </a:r>
            <a:r>
              <a:rPr lang="en-US" dirty="0" err="1" smtClean="0"/>
              <a:t>teoretis</a:t>
            </a:r>
            <a:r>
              <a:rPr lang="en-US" dirty="0" smtClean="0"/>
              <a:t>.</a:t>
            </a:r>
            <a:endParaRPr lang="id-ID" dirty="0" smtClean="0"/>
          </a:p>
          <a:p>
            <a:pPr marL="411480" fontAlgn="auto">
              <a:spcAft>
                <a:spcPts val="0"/>
              </a:spcAft>
              <a:buFont typeface="Wingdings"/>
              <a:buChar char=""/>
              <a:defRPr/>
            </a:pPr>
            <a:r>
              <a:rPr lang="en-US" dirty="0" err="1" smtClean="0"/>
              <a:t>Kejadian-kejadian</a:t>
            </a:r>
            <a:r>
              <a:rPr lang="en-US" dirty="0" smtClean="0"/>
              <a:t> </a:t>
            </a:r>
            <a:r>
              <a:rPr lang="en-US" dirty="0" err="1" smtClean="0"/>
              <a:t>dalam</a:t>
            </a:r>
            <a:r>
              <a:rPr lang="en-US" dirty="0" smtClean="0"/>
              <a:t> </a:t>
            </a:r>
            <a:r>
              <a:rPr lang="en-US" dirty="0" err="1" smtClean="0"/>
              <a:t>pembelajaran</a:t>
            </a:r>
            <a:r>
              <a:rPr lang="en-US" dirty="0" smtClean="0"/>
              <a:t> yang </a:t>
            </a:r>
            <a:r>
              <a:rPr lang="en-US" dirty="0" err="1" smtClean="0"/>
              <a:t>mempenga-ruhi</a:t>
            </a:r>
            <a:r>
              <a:rPr lang="en-US" dirty="0" smtClean="0"/>
              <a:t> </a:t>
            </a:r>
            <a:r>
              <a:rPr lang="en-US" dirty="0" err="1" smtClean="0"/>
              <a:t>proses</a:t>
            </a:r>
            <a:r>
              <a:rPr lang="en-US" dirty="0" smtClean="0"/>
              <a:t> </a:t>
            </a:r>
            <a:r>
              <a:rPr lang="en-US" dirty="0" err="1" smtClean="0"/>
              <a:t>belajar</a:t>
            </a:r>
            <a:r>
              <a:rPr lang="en-US" dirty="0" smtClean="0"/>
              <a:t> </a:t>
            </a:r>
            <a:r>
              <a:rPr lang="en-US" dirty="0" err="1" smtClean="0"/>
              <a:t>dapat</a:t>
            </a:r>
            <a:r>
              <a:rPr lang="en-US" dirty="0" smtClean="0"/>
              <a:t> </a:t>
            </a:r>
            <a:r>
              <a:rPr lang="en-US" dirty="0" err="1" smtClean="0"/>
              <a:t>dikelompokkan</a:t>
            </a:r>
            <a:r>
              <a:rPr lang="en-US" dirty="0" smtClean="0"/>
              <a:t> </a:t>
            </a:r>
            <a:r>
              <a:rPr lang="en-US" dirty="0" err="1" smtClean="0"/>
              <a:t>ke</a:t>
            </a:r>
            <a:r>
              <a:rPr lang="en-US" dirty="0" smtClean="0"/>
              <a:t> </a:t>
            </a:r>
            <a:r>
              <a:rPr lang="en-US" dirty="0" err="1" smtClean="0"/>
              <a:t>dalam</a:t>
            </a:r>
            <a:r>
              <a:rPr lang="en-US" dirty="0" smtClean="0"/>
              <a:t> </a:t>
            </a:r>
            <a:r>
              <a:rPr lang="en-US" dirty="0" err="1" smtClean="0"/>
              <a:t>kategori-kategori</a:t>
            </a:r>
            <a:r>
              <a:rPr lang="en-US" dirty="0" smtClean="0"/>
              <a:t> </a:t>
            </a:r>
            <a:r>
              <a:rPr lang="en-US" dirty="0" err="1" smtClean="0"/>
              <a:t>umum</a:t>
            </a:r>
            <a:r>
              <a:rPr lang="en-US" dirty="0" smtClean="0"/>
              <a:t>, </a:t>
            </a:r>
            <a:r>
              <a:rPr lang="en-US" dirty="0" err="1" smtClean="0"/>
              <a:t>tanpa</a:t>
            </a:r>
            <a:r>
              <a:rPr lang="en-US" dirty="0" smtClean="0"/>
              <a:t> </a:t>
            </a:r>
            <a:r>
              <a:rPr lang="en-US" dirty="0" err="1" smtClean="0"/>
              <a:t>memperhatikan</a:t>
            </a:r>
            <a:r>
              <a:rPr lang="en-US" dirty="0" smtClean="0"/>
              <a:t> </a:t>
            </a:r>
            <a:r>
              <a:rPr lang="en-US" dirty="0" err="1" smtClean="0"/>
              <a:t>hasil</a:t>
            </a:r>
            <a:r>
              <a:rPr lang="en-US" dirty="0" smtClean="0"/>
              <a:t> </a:t>
            </a:r>
            <a:r>
              <a:rPr lang="en-US" dirty="0" err="1" smtClean="0"/>
              <a:t>belajar</a:t>
            </a:r>
            <a:r>
              <a:rPr lang="en-US" dirty="0" smtClean="0"/>
              <a:t> yang </a:t>
            </a:r>
            <a:r>
              <a:rPr lang="en-US" dirty="0" err="1" smtClean="0"/>
              <a:t>diharapkan</a:t>
            </a:r>
            <a:r>
              <a:rPr lang="en-US" dirty="0" smtClean="0"/>
              <a:t>. </a:t>
            </a:r>
            <a:endParaRPr lang="id-ID" dirty="0" smtClean="0"/>
          </a:p>
          <a:p>
            <a:pPr marL="411480" fontAlgn="auto">
              <a:spcAft>
                <a:spcPts val="0"/>
              </a:spcAft>
              <a:buFont typeface="Wingdings"/>
              <a:buChar char=""/>
              <a:defRPr/>
            </a:pPr>
            <a:endParaRPr lang="id-ID"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b="1" dirty="0" smtClean="0"/>
              <a:t>TEORI BELAJAR BEHAVIORISTIK</a:t>
            </a:r>
            <a:br>
              <a:rPr lang="en-US" b="1" dirty="0" smtClean="0"/>
            </a:br>
            <a:endParaRPr lang="en-US" dirty="0" smtClean="0"/>
          </a:p>
        </p:txBody>
      </p:sp>
      <p:sp>
        <p:nvSpPr>
          <p:cNvPr id="3" name="Content Placeholder 2"/>
          <p:cNvSpPr>
            <a:spLocks noGrp="1"/>
          </p:cNvSpPr>
          <p:nvPr>
            <p:ph idx="1"/>
          </p:nvPr>
        </p:nvSpPr>
        <p:spPr>
          <a:xfrm>
            <a:off x="228600" y="990600"/>
            <a:ext cx="8686800" cy="5638800"/>
          </a:xfrm>
        </p:spPr>
        <p:txBody>
          <a:bodyPr rtlCol="0">
            <a:normAutofit/>
          </a:bodyPr>
          <a:lstStyle/>
          <a:p>
            <a:pPr algn="just" eaLnBrk="1" fontAlgn="auto" hangingPunct="1">
              <a:spcAft>
                <a:spcPts val="0"/>
              </a:spcAft>
              <a:defRPr/>
            </a:pPr>
            <a:r>
              <a:rPr lang="en-US" sz="2800" dirty="0" err="1" smtClean="0"/>
              <a:t>Teori</a:t>
            </a:r>
            <a:r>
              <a:rPr lang="en-US" sz="2800" dirty="0" smtClean="0"/>
              <a:t> </a:t>
            </a:r>
            <a:r>
              <a:rPr lang="en-US" sz="2800" dirty="0" err="1" smtClean="0"/>
              <a:t>belajar</a:t>
            </a:r>
            <a:r>
              <a:rPr lang="en-US" sz="2800" dirty="0" smtClean="0"/>
              <a:t> </a:t>
            </a:r>
            <a:r>
              <a:rPr lang="en-US" sz="2800" dirty="0" err="1" smtClean="0"/>
              <a:t>behavioristik</a:t>
            </a:r>
            <a:r>
              <a:rPr lang="en-US" sz="2800" dirty="0" smtClean="0"/>
              <a:t> </a:t>
            </a:r>
            <a:r>
              <a:rPr lang="en-US" sz="2800" dirty="0" err="1" smtClean="0"/>
              <a:t>menjelaskan</a:t>
            </a:r>
            <a:r>
              <a:rPr lang="en-US" sz="2800" dirty="0" smtClean="0"/>
              <a:t> </a:t>
            </a:r>
            <a:r>
              <a:rPr lang="en-US" sz="2800" dirty="0" err="1" smtClean="0"/>
              <a:t>belajar</a:t>
            </a:r>
            <a:r>
              <a:rPr lang="en-US" sz="2800" dirty="0" smtClean="0"/>
              <a:t> </a:t>
            </a:r>
            <a:r>
              <a:rPr lang="en-US" sz="2800" dirty="0" err="1" smtClean="0"/>
              <a:t>itu</a:t>
            </a:r>
            <a:r>
              <a:rPr lang="en-US" sz="2800" dirty="0" smtClean="0"/>
              <a:t> </a:t>
            </a:r>
            <a:r>
              <a:rPr lang="en-US" sz="2800" dirty="0" err="1" smtClean="0"/>
              <a:t>adalah</a:t>
            </a:r>
            <a:r>
              <a:rPr lang="en-US" sz="2800" dirty="0" smtClean="0"/>
              <a:t> </a:t>
            </a:r>
            <a:r>
              <a:rPr lang="en-US" sz="2800" dirty="0" err="1" smtClean="0"/>
              <a:t>perubahan</a:t>
            </a:r>
            <a:r>
              <a:rPr lang="en-US" sz="2800" dirty="0" smtClean="0"/>
              <a:t> </a:t>
            </a:r>
            <a:r>
              <a:rPr lang="en-US" sz="2800" dirty="0" err="1" smtClean="0"/>
              <a:t>perilaku</a:t>
            </a:r>
            <a:r>
              <a:rPr lang="en-US" sz="2800" dirty="0" smtClean="0"/>
              <a:t> yang </a:t>
            </a:r>
            <a:r>
              <a:rPr lang="en-US" sz="2800" dirty="0" err="1" smtClean="0"/>
              <a:t>dapat</a:t>
            </a:r>
            <a:r>
              <a:rPr lang="en-US" sz="2800" dirty="0" smtClean="0"/>
              <a:t> </a:t>
            </a:r>
            <a:r>
              <a:rPr lang="en-US" sz="2800" dirty="0" err="1" smtClean="0"/>
              <a:t>diamati</a:t>
            </a:r>
            <a:r>
              <a:rPr lang="en-US" sz="2800" dirty="0" smtClean="0"/>
              <a:t>, </a:t>
            </a:r>
            <a:r>
              <a:rPr lang="en-US" sz="2800" dirty="0" err="1" smtClean="0"/>
              <a:t>diukur</a:t>
            </a:r>
            <a:r>
              <a:rPr lang="en-US" sz="2800" dirty="0" smtClean="0"/>
              <a:t> </a:t>
            </a:r>
            <a:r>
              <a:rPr lang="en-US" sz="2800" dirty="0" err="1" smtClean="0"/>
              <a:t>dan</a:t>
            </a:r>
            <a:r>
              <a:rPr lang="en-US" sz="2800" dirty="0" smtClean="0"/>
              <a:t> </a:t>
            </a:r>
            <a:r>
              <a:rPr lang="en-US" sz="2800" dirty="0" err="1" smtClean="0"/>
              <a:t>dinilai</a:t>
            </a:r>
            <a:r>
              <a:rPr lang="en-US" sz="2800" dirty="0" smtClean="0"/>
              <a:t> </a:t>
            </a:r>
            <a:r>
              <a:rPr lang="en-US" sz="2800" dirty="0" err="1" smtClean="0"/>
              <a:t>secara</a:t>
            </a:r>
            <a:r>
              <a:rPr lang="en-US" sz="2800" dirty="0" smtClean="0"/>
              <a:t> </a:t>
            </a:r>
            <a:r>
              <a:rPr lang="en-US" sz="2800" dirty="0" err="1" smtClean="0"/>
              <a:t>konkret</a:t>
            </a:r>
            <a:r>
              <a:rPr lang="en-US" sz="2800" dirty="0" smtClean="0"/>
              <a:t>. </a:t>
            </a:r>
          </a:p>
          <a:p>
            <a:pPr algn="just" eaLnBrk="1" fontAlgn="auto" hangingPunct="1">
              <a:spcAft>
                <a:spcPts val="0"/>
              </a:spcAft>
              <a:defRPr/>
            </a:pPr>
            <a:r>
              <a:rPr lang="en-US" sz="2800" dirty="0" err="1" smtClean="0"/>
              <a:t>Perubahan</a:t>
            </a:r>
            <a:r>
              <a:rPr lang="en-US" sz="2800" dirty="0" smtClean="0"/>
              <a:t> </a:t>
            </a:r>
            <a:r>
              <a:rPr lang="en-US" sz="2800" dirty="0" err="1" smtClean="0"/>
              <a:t>terjadi</a:t>
            </a:r>
            <a:r>
              <a:rPr lang="en-US" sz="2800" dirty="0" smtClean="0"/>
              <a:t> </a:t>
            </a:r>
            <a:r>
              <a:rPr lang="en-US" sz="2800" dirty="0" err="1" smtClean="0"/>
              <a:t>melalui</a:t>
            </a:r>
            <a:r>
              <a:rPr lang="en-US" sz="2800" dirty="0" smtClean="0"/>
              <a:t> </a:t>
            </a:r>
            <a:r>
              <a:rPr lang="en-US" sz="2800" dirty="0" err="1" smtClean="0"/>
              <a:t>rangsangan</a:t>
            </a:r>
            <a:r>
              <a:rPr lang="en-US" sz="2800" dirty="0" smtClean="0"/>
              <a:t> (</a:t>
            </a:r>
            <a:r>
              <a:rPr lang="en-US" sz="2800" dirty="0" err="1" smtClean="0"/>
              <a:t>stimulans</a:t>
            </a:r>
            <a:r>
              <a:rPr lang="en-US" sz="2800" dirty="0" smtClean="0"/>
              <a:t>) yang </a:t>
            </a:r>
            <a:r>
              <a:rPr lang="en-US" sz="2800" dirty="0" err="1" smtClean="0"/>
              <a:t>menimbulkan</a:t>
            </a:r>
            <a:r>
              <a:rPr lang="en-US" sz="2800" dirty="0" smtClean="0"/>
              <a:t> </a:t>
            </a:r>
            <a:r>
              <a:rPr lang="en-US" sz="2800" dirty="0" err="1" smtClean="0"/>
              <a:t>hubungan</a:t>
            </a:r>
            <a:r>
              <a:rPr lang="en-US" sz="2800" dirty="0" smtClean="0"/>
              <a:t> </a:t>
            </a:r>
            <a:r>
              <a:rPr lang="en-US" sz="2800" dirty="0" err="1" smtClean="0"/>
              <a:t>perilaku</a:t>
            </a:r>
            <a:r>
              <a:rPr lang="en-US" sz="2800" dirty="0" smtClean="0"/>
              <a:t> </a:t>
            </a:r>
            <a:r>
              <a:rPr lang="en-US" sz="2800" dirty="0" err="1" smtClean="0"/>
              <a:t>reaktif</a:t>
            </a:r>
            <a:r>
              <a:rPr lang="en-US" sz="2800" dirty="0" smtClean="0"/>
              <a:t> (</a:t>
            </a:r>
            <a:r>
              <a:rPr lang="en-US" sz="2800" dirty="0" err="1" smtClean="0"/>
              <a:t>respon</a:t>
            </a:r>
            <a:r>
              <a:rPr lang="en-US" sz="2800" dirty="0" smtClean="0"/>
              <a:t>) </a:t>
            </a:r>
            <a:r>
              <a:rPr lang="en-US" sz="2800" dirty="0" err="1" smtClean="0"/>
              <a:t>berdasarkan</a:t>
            </a:r>
            <a:r>
              <a:rPr lang="en-US" sz="2800" dirty="0" smtClean="0"/>
              <a:t> </a:t>
            </a:r>
            <a:r>
              <a:rPr lang="en-US" sz="2800" dirty="0" err="1" smtClean="0"/>
              <a:t>hukum-hukum</a:t>
            </a:r>
            <a:r>
              <a:rPr lang="en-US" sz="2800" dirty="0" smtClean="0"/>
              <a:t> </a:t>
            </a:r>
            <a:r>
              <a:rPr lang="en-US" sz="2800" dirty="0" err="1" smtClean="0"/>
              <a:t>mekanistik</a:t>
            </a:r>
            <a:r>
              <a:rPr lang="en-US" sz="2800" dirty="0" smtClean="0"/>
              <a:t>. </a:t>
            </a:r>
          </a:p>
          <a:p>
            <a:pPr algn="just" eaLnBrk="1" fontAlgn="auto" hangingPunct="1">
              <a:spcAft>
                <a:spcPts val="0"/>
              </a:spcAft>
              <a:defRPr/>
            </a:pPr>
            <a:r>
              <a:rPr lang="en-US" sz="2800" dirty="0" err="1" smtClean="0"/>
              <a:t>Stimulans</a:t>
            </a:r>
            <a:r>
              <a:rPr lang="en-US" sz="2800" dirty="0" smtClean="0"/>
              <a:t> </a:t>
            </a:r>
            <a:r>
              <a:rPr lang="en-US" sz="2800" dirty="0" err="1" smtClean="0"/>
              <a:t>adalah</a:t>
            </a:r>
            <a:r>
              <a:rPr lang="en-US" sz="2800" dirty="0" smtClean="0"/>
              <a:t> </a:t>
            </a:r>
            <a:r>
              <a:rPr lang="en-US" sz="2800" dirty="0" err="1" smtClean="0"/>
              <a:t>lingkungan</a:t>
            </a:r>
            <a:r>
              <a:rPr lang="en-US" sz="2800" dirty="0" smtClean="0"/>
              <a:t> </a:t>
            </a:r>
            <a:r>
              <a:rPr lang="en-US" sz="2800" dirty="0" err="1" smtClean="0"/>
              <a:t>belajar</a:t>
            </a:r>
            <a:r>
              <a:rPr lang="en-US" sz="2800" dirty="0" smtClean="0"/>
              <a:t> </a:t>
            </a:r>
            <a:r>
              <a:rPr lang="en-US" sz="2800" dirty="0" err="1" smtClean="0"/>
              <a:t>anak</a:t>
            </a:r>
            <a:r>
              <a:rPr lang="en-US" sz="2800" dirty="0" smtClean="0"/>
              <a:t> yang </a:t>
            </a:r>
            <a:r>
              <a:rPr lang="en-US" sz="2800" dirty="0" err="1" smtClean="0"/>
              <a:t>menjadi</a:t>
            </a:r>
            <a:r>
              <a:rPr lang="en-US" sz="2800" dirty="0" smtClean="0"/>
              <a:t> </a:t>
            </a:r>
            <a:r>
              <a:rPr lang="en-US" sz="2800" dirty="0" err="1" smtClean="0"/>
              <a:t>penyebab</a:t>
            </a:r>
            <a:r>
              <a:rPr lang="en-US" sz="2800" dirty="0" smtClean="0"/>
              <a:t> </a:t>
            </a:r>
            <a:r>
              <a:rPr lang="en-US" sz="2800" dirty="0" err="1" smtClean="0"/>
              <a:t>belajar</a:t>
            </a:r>
            <a:r>
              <a:rPr lang="en-US" sz="2800" dirty="0" smtClean="0"/>
              <a:t>. </a:t>
            </a:r>
          </a:p>
          <a:p>
            <a:pPr algn="just" eaLnBrk="1" fontAlgn="auto" hangingPunct="1">
              <a:spcAft>
                <a:spcPts val="0"/>
              </a:spcAft>
              <a:defRPr/>
            </a:pPr>
            <a:r>
              <a:rPr lang="en-US" sz="2800" dirty="0" err="1" smtClean="0"/>
              <a:t>Respons</a:t>
            </a:r>
            <a:r>
              <a:rPr lang="en-US" sz="2800" dirty="0" smtClean="0"/>
              <a:t> </a:t>
            </a:r>
            <a:r>
              <a:rPr lang="en-US" sz="2800" dirty="0" err="1" smtClean="0"/>
              <a:t>adalah</a:t>
            </a:r>
            <a:r>
              <a:rPr lang="en-US" sz="2800" dirty="0" smtClean="0"/>
              <a:t> </a:t>
            </a:r>
            <a:r>
              <a:rPr lang="en-US" sz="2800" dirty="0" err="1" smtClean="0"/>
              <a:t>akibat</a:t>
            </a:r>
            <a:r>
              <a:rPr lang="en-US" sz="2800" dirty="0" smtClean="0"/>
              <a:t> </a:t>
            </a:r>
            <a:r>
              <a:rPr lang="en-US" sz="2800" dirty="0" err="1" smtClean="0"/>
              <a:t>atau</a:t>
            </a:r>
            <a:r>
              <a:rPr lang="en-US" sz="2800" dirty="0" smtClean="0"/>
              <a:t> </a:t>
            </a:r>
            <a:r>
              <a:rPr lang="en-US" sz="2800" dirty="0" err="1" smtClean="0"/>
              <a:t>dampak</a:t>
            </a:r>
            <a:r>
              <a:rPr lang="en-US" sz="2800" dirty="0" smtClean="0"/>
              <a:t>, </a:t>
            </a:r>
            <a:r>
              <a:rPr lang="en-US" sz="2800" dirty="0" err="1" smtClean="0"/>
              <a:t>berupa</a:t>
            </a:r>
            <a:r>
              <a:rPr lang="en-US" sz="2800" dirty="0" smtClean="0"/>
              <a:t> </a:t>
            </a:r>
            <a:r>
              <a:rPr lang="en-US" sz="2800" dirty="0" err="1" smtClean="0"/>
              <a:t>reaksi</a:t>
            </a:r>
            <a:r>
              <a:rPr lang="en-US" sz="2800" dirty="0" smtClean="0"/>
              <a:t> </a:t>
            </a:r>
            <a:r>
              <a:rPr lang="en-US" sz="2800" dirty="0" err="1" smtClean="0"/>
              <a:t>fisik</a:t>
            </a:r>
            <a:r>
              <a:rPr lang="en-US" sz="2800" dirty="0" smtClean="0"/>
              <a:t> </a:t>
            </a:r>
            <a:r>
              <a:rPr lang="en-US" sz="2800" dirty="0" err="1" smtClean="0"/>
              <a:t>terhadap</a:t>
            </a:r>
            <a:r>
              <a:rPr lang="en-US" sz="2800" dirty="0" smtClean="0"/>
              <a:t> </a:t>
            </a:r>
            <a:r>
              <a:rPr lang="en-US" sz="2800" dirty="0" err="1" smtClean="0"/>
              <a:t>stimulans</a:t>
            </a:r>
            <a:r>
              <a:rPr lang="en-US" sz="2800" dirty="0" smtClean="0"/>
              <a:t>.</a:t>
            </a:r>
          </a:p>
          <a:p>
            <a:pPr algn="just" eaLnBrk="1" fontAlgn="auto" hangingPunct="1">
              <a:spcAft>
                <a:spcPts val="0"/>
              </a:spcAft>
              <a:defRPr/>
            </a:pPr>
            <a:r>
              <a:rPr lang="en-US" sz="2800" dirty="0" err="1" smtClean="0"/>
              <a:t>Belajar</a:t>
            </a:r>
            <a:r>
              <a:rPr lang="en-US" sz="2800" dirty="0" smtClean="0"/>
              <a:t> </a:t>
            </a:r>
            <a:r>
              <a:rPr lang="en-US" sz="2800" dirty="0" err="1" smtClean="0"/>
              <a:t>berarti</a:t>
            </a:r>
            <a:r>
              <a:rPr lang="en-US" sz="2800" dirty="0" smtClean="0"/>
              <a:t> </a:t>
            </a:r>
            <a:r>
              <a:rPr lang="en-US" sz="2800" dirty="0" err="1" smtClean="0"/>
              <a:t>penguatan</a:t>
            </a:r>
            <a:r>
              <a:rPr lang="en-US" sz="2800" dirty="0" smtClean="0"/>
              <a:t> </a:t>
            </a:r>
            <a:r>
              <a:rPr lang="en-US" sz="2800" dirty="0" err="1" smtClean="0"/>
              <a:t>ikatan</a:t>
            </a:r>
            <a:r>
              <a:rPr lang="en-US" sz="2800" dirty="0" smtClean="0"/>
              <a:t>, </a:t>
            </a:r>
            <a:r>
              <a:rPr lang="en-US" sz="2800" dirty="0" err="1" smtClean="0"/>
              <a:t>asosiasi</a:t>
            </a:r>
            <a:r>
              <a:rPr lang="en-US" sz="2800" dirty="0" smtClean="0"/>
              <a:t>, </a:t>
            </a:r>
            <a:r>
              <a:rPr lang="en-US" sz="2800" dirty="0" err="1" smtClean="0"/>
              <a:t>sifat</a:t>
            </a:r>
            <a:r>
              <a:rPr lang="en-US" sz="2800" dirty="0" smtClean="0"/>
              <a:t> </a:t>
            </a:r>
            <a:r>
              <a:rPr lang="en-US" sz="2800" dirty="0" err="1" smtClean="0"/>
              <a:t>da</a:t>
            </a:r>
            <a:r>
              <a:rPr lang="en-US" sz="2800" dirty="0" smtClean="0"/>
              <a:t> </a:t>
            </a:r>
            <a:r>
              <a:rPr lang="en-US" sz="2800" dirty="0" err="1" smtClean="0"/>
              <a:t>kecenderungan</a:t>
            </a:r>
            <a:r>
              <a:rPr lang="en-US" sz="2800" dirty="0" smtClean="0"/>
              <a:t> </a:t>
            </a:r>
            <a:r>
              <a:rPr lang="en-US" sz="2800" dirty="0" err="1" smtClean="0"/>
              <a:t>perilaku</a:t>
            </a:r>
            <a:r>
              <a:rPr lang="en-US" sz="2800" dirty="0" smtClean="0"/>
              <a:t> S-R (stimulus-</a:t>
            </a:r>
            <a:r>
              <a:rPr lang="en-US" sz="2800" dirty="0" err="1" smtClean="0"/>
              <a:t>Respon</a:t>
            </a:r>
            <a:r>
              <a:rPr lang="en-US" sz="2800" dirty="0" smtClean="0"/>
              <a:t>).</a:t>
            </a:r>
          </a:p>
          <a:p>
            <a:pPr algn="just" eaLnBrk="1" fontAlgn="auto" hangingPunct="1">
              <a:spcAft>
                <a:spcPts val="0"/>
              </a:spcAft>
              <a:defRPr/>
            </a:pPr>
            <a:endParaRPr lang="en-US" sz="28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Beberapa</a:t>
            </a:r>
            <a:r>
              <a:rPr lang="en-US" dirty="0" smtClean="0"/>
              <a:t> </a:t>
            </a:r>
            <a:r>
              <a:rPr lang="en-US" dirty="0" err="1" smtClean="0"/>
              <a:t>Percobaan</a:t>
            </a:r>
            <a:r>
              <a:rPr lang="en-US" dirty="0" smtClean="0"/>
              <a:t> </a:t>
            </a:r>
            <a:r>
              <a:rPr lang="en-US" dirty="0" err="1" smtClean="0"/>
              <a:t>Behavioristik</a:t>
            </a:r>
            <a:endParaRPr lang="en-US" dirty="0"/>
          </a:p>
        </p:txBody>
      </p:sp>
      <p:sp>
        <p:nvSpPr>
          <p:cNvPr id="3" name="Content Placeholder 2"/>
          <p:cNvSpPr>
            <a:spLocks noGrp="1"/>
          </p:cNvSpPr>
          <p:nvPr>
            <p:ph idx="1"/>
          </p:nvPr>
        </p:nvSpPr>
        <p:spPr/>
        <p:txBody>
          <a:bodyPr/>
          <a:lstStyle/>
          <a:p>
            <a:r>
              <a:rPr lang="en-US" dirty="0" smtClean="0"/>
              <a:t>Thorndike- </a:t>
            </a:r>
            <a:r>
              <a:rPr lang="en-US" dirty="0" err="1" smtClean="0"/>
              <a:t>Kucing</a:t>
            </a:r>
            <a:r>
              <a:rPr lang="en-US" dirty="0" smtClean="0"/>
              <a:t> </a:t>
            </a:r>
            <a:r>
              <a:rPr lang="en-US" dirty="0" err="1" smtClean="0"/>
              <a:t>dalam</a:t>
            </a:r>
            <a:r>
              <a:rPr lang="en-US" dirty="0" smtClean="0"/>
              <a:t> </a:t>
            </a:r>
            <a:r>
              <a:rPr lang="en-US" dirty="0" err="1" smtClean="0"/>
              <a:t>sangkar</a:t>
            </a:r>
            <a:endParaRPr lang="en-US" dirty="0" smtClean="0"/>
          </a:p>
          <a:p>
            <a:r>
              <a:rPr lang="en-US" dirty="0" smtClean="0"/>
              <a:t>Pavlov – </a:t>
            </a:r>
            <a:r>
              <a:rPr lang="en-US" dirty="0" err="1" smtClean="0"/>
              <a:t>Anjing</a:t>
            </a:r>
            <a:r>
              <a:rPr lang="en-US" dirty="0" smtClean="0"/>
              <a:t> </a:t>
            </a:r>
            <a:r>
              <a:rPr lang="en-US" dirty="0" err="1" smtClean="0"/>
              <a:t>dan</a:t>
            </a:r>
            <a:r>
              <a:rPr lang="en-US" dirty="0" smtClean="0"/>
              <a:t> </a:t>
            </a:r>
            <a:r>
              <a:rPr lang="en-US" dirty="0" err="1" smtClean="0"/>
              <a:t>lonceng</a:t>
            </a:r>
            <a:endParaRPr lang="en-US" dirty="0" smtClean="0"/>
          </a:p>
          <a:p>
            <a:r>
              <a:rPr lang="en-US" dirty="0" smtClean="0"/>
              <a:t>Skinner – </a:t>
            </a:r>
            <a:r>
              <a:rPr lang="en-US" dirty="0" err="1" smtClean="0"/>
              <a:t>Tikus</a:t>
            </a:r>
            <a:r>
              <a:rPr lang="en-US" dirty="0" smtClean="0"/>
              <a:t> </a:t>
            </a:r>
            <a:r>
              <a:rPr lang="en-US" dirty="0" err="1" smtClean="0"/>
              <a:t>dengan</a:t>
            </a:r>
            <a:r>
              <a:rPr lang="en-US" dirty="0" smtClean="0"/>
              <a:t> </a:t>
            </a:r>
            <a:r>
              <a:rPr lang="en-US" dirty="0" err="1" smtClean="0"/>
              <a:t>penguatan</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Teori belajar Behavoristik</a:t>
            </a:r>
          </a:p>
        </p:txBody>
      </p:sp>
      <p:sp>
        <p:nvSpPr>
          <p:cNvPr id="30723" name="Rectangle 3"/>
          <p:cNvSpPr>
            <a:spLocks noGrp="1" noChangeArrowheads="1"/>
          </p:cNvSpPr>
          <p:nvPr>
            <p:ph type="body" idx="1"/>
          </p:nvPr>
        </p:nvSpPr>
        <p:spPr/>
        <p:txBody>
          <a:bodyPr/>
          <a:lstStyle/>
          <a:p>
            <a:r>
              <a:rPr lang="en-US"/>
              <a:t>Belajar pada hakikatnya pembentukan asosiasi antara kesan yang ditangkap panca indera dengan kecenderungan untuk bertindak atau hubungan stimulus dengan respon (S-R)</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5"/>
          <p:cNvSpPr>
            <a:spLocks noGrp="1"/>
          </p:cNvSpPr>
          <p:nvPr>
            <p:ph type="sldNum" sz="quarter" idx="12"/>
          </p:nvPr>
        </p:nvSpPr>
        <p:spPr/>
        <p:txBody>
          <a:bodyPr/>
          <a:lstStyle/>
          <a:p>
            <a:fld id="{235ECB71-9F2A-42DD-8845-AC086EDC5F3F}" type="slidenum">
              <a:rPr lang="id-ID"/>
              <a:pPr/>
              <a:t>33</a:t>
            </a:fld>
            <a:endParaRPr lang="id-ID"/>
          </a:p>
        </p:txBody>
      </p:sp>
      <p:sp>
        <p:nvSpPr>
          <p:cNvPr id="13318" name="AutoShape 6"/>
          <p:cNvSpPr>
            <a:spLocks noChangeArrowheads="1"/>
          </p:cNvSpPr>
          <p:nvPr/>
        </p:nvSpPr>
        <p:spPr bwMode="auto">
          <a:xfrm>
            <a:off x="5508625" y="2565400"/>
            <a:ext cx="1079500" cy="647700"/>
          </a:xfrm>
          <a:prstGeom prst="roundRect">
            <a:avLst>
              <a:gd name="adj" fmla="val 16667"/>
            </a:avLst>
          </a:prstGeom>
          <a:solidFill>
            <a:schemeClr val="accent1"/>
          </a:solidFill>
          <a:ln w="9525">
            <a:solidFill>
              <a:schemeClr val="tx1"/>
            </a:solidFill>
            <a:round/>
            <a:headEnd/>
            <a:tailEnd/>
          </a:ln>
          <a:effectLst/>
        </p:spPr>
        <p:txBody>
          <a:bodyPr wrap="none" anchor="ctr"/>
          <a:lstStyle/>
          <a:p>
            <a:endParaRPr lang="en-US"/>
          </a:p>
        </p:txBody>
      </p:sp>
      <p:sp>
        <p:nvSpPr>
          <p:cNvPr id="13317" name="AutoShape 5"/>
          <p:cNvSpPr>
            <a:spLocks noChangeArrowheads="1"/>
          </p:cNvSpPr>
          <p:nvPr/>
        </p:nvSpPr>
        <p:spPr bwMode="auto">
          <a:xfrm>
            <a:off x="3348038" y="2565400"/>
            <a:ext cx="1152525" cy="647700"/>
          </a:xfrm>
          <a:prstGeom prst="roundRect">
            <a:avLst>
              <a:gd name="adj" fmla="val 16667"/>
            </a:avLst>
          </a:prstGeom>
          <a:solidFill>
            <a:schemeClr val="accent1"/>
          </a:solidFill>
          <a:ln w="9525">
            <a:solidFill>
              <a:schemeClr val="tx1"/>
            </a:solidFill>
            <a:round/>
            <a:headEnd/>
            <a:tailEnd/>
          </a:ln>
          <a:effectLst/>
        </p:spPr>
        <p:txBody>
          <a:bodyPr wrap="none" anchor="ctr"/>
          <a:lstStyle/>
          <a:p>
            <a:endParaRPr lang="en-US"/>
          </a:p>
        </p:txBody>
      </p:sp>
      <p:sp>
        <p:nvSpPr>
          <p:cNvPr id="13316" name="AutoShape 4"/>
          <p:cNvSpPr>
            <a:spLocks noChangeArrowheads="1"/>
          </p:cNvSpPr>
          <p:nvPr/>
        </p:nvSpPr>
        <p:spPr bwMode="auto">
          <a:xfrm>
            <a:off x="1547813" y="2565400"/>
            <a:ext cx="1079500" cy="647700"/>
          </a:xfrm>
          <a:prstGeom prst="roundRect">
            <a:avLst>
              <a:gd name="adj" fmla="val 16667"/>
            </a:avLst>
          </a:prstGeom>
          <a:solidFill>
            <a:schemeClr val="accent1"/>
          </a:solidFill>
          <a:ln w="9525">
            <a:solidFill>
              <a:schemeClr val="tx1"/>
            </a:solidFill>
            <a:round/>
            <a:headEnd/>
            <a:tailEnd/>
          </a:ln>
          <a:effectLst/>
        </p:spPr>
        <p:txBody>
          <a:bodyPr wrap="none" anchor="ctr"/>
          <a:lstStyle/>
          <a:p>
            <a:endParaRPr lang="en-US"/>
          </a:p>
        </p:txBody>
      </p:sp>
      <p:sp>
        <p:nvSpPr>
          <p:cNvPr id="13314" name="Rectangle 2"/>
          <p:cNvSpPr>
            <a:spLocks noGrp="1" noChangeArrowheads="1"/>
          </p:cNvSpPr>
          <p:nvPr>
            <p:ph type="title"/>
          </p:nvPr>
        </p:nvSpPr>
        <p:spPr>
          <a:xfrm>
            <a:off x="544513" y="88900"/>
            <a:ext cx="7926387" cy="1108075"/>
          </a:xfrm>
        </p:spPr>
        <p:txBody>
          <a:bodyPr/>
          <a:lstStyle/>
          <a:p>
            <a:pPr algn="ctr"/>
            <a:r>
              <a:rPr lang="en-US" sz="2500" dirty="0"/>
              <a:t>TEORI BELAJAR BEHAVIORISME </a:t>
            </a:r>
            <a:endParaRPr lang="id-ID" sz="2500" dirty="0"/>
          </a:p>
        </p:txBody>
      </p:sp>
      <p:sp>
        <p:nvSpPr>
          <p:cNvPr id="13315" name="Rectangle 3"/>
          <p:cNvSpPr>
            <a:spLocks noGrp="1" noChangeArrowheads="1"/>
          </p:cNvSpPr>
          <p:nvPr>
            <p:ph type="body" idx="1"/>
          </p:nvPr>
        </p:nvSpPr>
        <p:spPr>
          <a:xfrm>
            <a:off x="684213" y="1484313"/>
            <a:ext cx="8459787" cy="5113337"/>
          </a:xfrm>
        </p:spPr>
        <p:txBody>
          <a:bodyPr/>
          <a:lstStyle/>
          <a:p>
            <a:pPr>
              <a:lnSpc>
                <a:spcPct val="80000"/>
              </a:lnSpc>
            </a:pPr>
            <a:r>
              <a:rPr lang="en-US" sz="1800" dirty="0" err="1"/>
              <a:t>Belajar</a:t>
            </a:r>
            <a:r>
              <a:rPr lang="en-US" sz="1800" dirty="0"/>
              <a:t> </a:t>
            </a:r>
            <a:r>
              <a:rPr lang="en-US" sz="1800" dirty="0" err="1"/>
              <a:t>adalah</a:t>
            </a:r>
            <a:r>
              <a:rPr lang="en-US" sz="1800" dirty="0"/>
              <a:t> </a:t>
            </a:r>
            <a:r>
              <a:rPr lang="en-US" sz="1800" dirty="0" err="1"/>
              <a:t>perubahan</a:t>
            </a:r>
            <a:r>
              <a:rPr lang="en-US" sz="1800" dirty="0"/>
              <a:t> </a:t>
            </a:r>
            <a:r>
              <a:rPr lang="en-US" sz="1800" dirty="0" err="1"/>
              <a:t>tingkah</a:t>
            </a:r>
            <a:r>
              <a:rPr lang="en-US" sz="1800" dirty="0"/>
              <a:t> </a:t>
            </a:r>
            <a:r>
              <a:rPr lang="en-US" sz="1800" dirty="0" err="1"/>
              <a:t>laku</a:t>
            </a:r>
            <a:endParaRPr lang="en-US" sz="1800" dirty="0"/>
          </a:p>
          <a:p>
            <a:pPr>
              <a:lnSpc>
                <a:spcPct val="80000"/>
              </a:lnSpc>
            </a:pPr>
            <a:r>
              <a:rPr lang="en-US" sz="1800" dirty="0" err="1"/>
              <a:t>Proses</a:t>
            </a:r>
            <a:r>
              <a:rPr lang="en-US" sz="1800" dirty="0"/>
              <a:t> </a:t>
            </a:r>
            <a:r>
              <a:rPr lang="en-US" sz="1800" dirty="0" err="1"/>
              <a:t>belajar</a:t>
            </a:r>
            <a:r>
              <a:rPr lang="en-US" sz="1800" dirty="0"/>
              <a:t> </a:t>
            </a:r>
            <a:r>
              <a:rPr lang="en-US" sz="1800" dirty="0" err="1"/>
              <a:t>mengajar</a:t>
            </a:r>
            <a:r>
              <a:rPr lang="en-US" sz="1800" dirty="0"/>
              <a:t> :</a:t>
            </a:r>
          </a:p>
          <a:p>
            <a:pPr>
              <a:lnSpc>
                <a:spcPct val="80000"/>
              </a:lnSpc>
              <a:buFont typeface="Wingdings" pitchFamily="2" charset="2"/>
              <a:buNone/>
            </a:pPr>
            <a:endParaRPr lang="en-US" sz="1800" dirty="0"/>
          </a:p>
          <a:p>
            <a:pPr>
              <a:lnSpc>
                <a:spcPct val="80000"/>
              </a:lnSpc>
              <a:buFont typeface="Wingdings" pitchFamily="2" charset="2"/>
              <a:buNone/>
            </a:pPr>
            <a:r>
              <a:rPr lang="en-US" sz="1800" dirty="0"/>
              <a:t>                                                          </a:t>
            </a:r>
            <a:r>
              <a:rPr lang="en-US" sz="1800" dirty="0" err="1"/>
              <a:t>Penguatan</a:t>
            </a:r>
            <a:r>
              <a:rPr lang="en-US" sz="1800" dirty="0"/>
              <a:t> (+)</a:t>
            </a:r>
          </a:p>
          <a:p>
            <a:pPr>
              <a:lnSpc>
                <a:spcPct val="80000"/>
              </a:lnSpc>
              <a:buFont typeface="Wingdings" pitchFamily="2" charset="2"/>
              <a:buNone/>
            </a:pPr>
            <a:r>
              <a:rPr lang="en-US" sz="1800" dirty="0"/>
              <a:t>                                                                </a:t>
            </a:r>
          </a:p>
          <a:p>
            <a:pPr>
              <a:lnSpc>
                <a:spcPct val="80000"/>
              </a:lnSpc>
              <a:buFont typeface="Wingdings" pitchFamily="2" charset="2"/>
              <a:buNone/>
            </a:pPr>
            <a:r>
              <a:rPr lang="en-US" sz="1800" dirty="0"/>
              <a:t>              Stimulus               </a:t>
            </a:r>
            <a:r>
              <a:rPr lang="en-US" sz="1800" dirty="0" err="1"/>
              <a:t>Proses</a:t>
            </a:r>
            <a:r>
              <a:rPr lang="en-US" sz="1800" dirty="0"/>
              <a:t>                      </a:t>
            </a:r>
            <a:r>
              <a:rPr lang="en-US" sz="1800" dirty="0" err="1"/>
              <a:t>Respons</a:t>
            </a:r>
            <a:endParaRPr lang="en-US" sz="1800" dirty="0"/>
          </a:p>
          <a:p>
            <a:pPr>
              <a:lnSpc>
                <a:spcPct val="80000"/>
              </a:lnSpc>
              <a:buFont typeface="Wingdings" pitchFamily="2" charset="2"/>
              <a:buNone/>
            </a:pPr>
            <a:endParaRPr lang="en-US" sz="1800" dirty="0"/>
          </a:p>
          <a:p>
            <a:pPr>
              <a:lnSpc>
                <a:spcPct val="80000"/>
              </a:lnSpc>
              <a:buFont typeface="Wingdings" pitchFamily="2" charset="2"/>
              <a:buNone/>
            </a:pPr>
            <a:r>
              <a:rPr lang="en-US" sz="1800" dirty="0"/>
              <a:t>                                                          </a:t>
            </a:r>
            <a:r>
              <a:rPr lang="en-US" sz="1800" dirty="0" err="1"/>
              <a:t>Penguatan</a:t>
            </a:r>
            <a:r>
              <a:rPr lang="en-US" sz="1800" dirty="0"/>
              <a:t> (-) </a:t>
            </a:r>
          </a:p>
          <a:p>
            <a:pPr>
              <a:lnSpc>
                <a:spcPct val="80000"/>
              </a:lnSpc>
            </a:pPr>
            <a:endParaRPr lang="en-US" sz="1800" dirty="0"/>
          </a:p>
          <a:p>
            <a:pPr>
              <a:lnSpc>
                <a:spcPct val="80000"/>
              </a:lnSpc>
            </a:pPr>
            <a:r>
              <a:rPr lang="en-US" sz="1800" dirty="0" err="1"/>
              <a:t>Faktor</a:t>
            </a:r>
            <a:r>
              <a:rPr lang="en-US" sz="1800" dirty="0"/>
              <a:t> lain </a:t>
            </a:r>
            <a:r>
              <a:rPr lang="en-US" sz="1800" dirty="0" err="1"/>
              <a:t>ialah</a:t>
            </a:r>
            <a:r>
              <a:rPr lang="en-US" sz="1800" dirty="0"/>
              <a:t> </a:t>
            </a:r>
            <a:r>
              <a:rPr lang="en-US" sz="1800" dirty="0" err="1"/>
              <a:t>penguatan</a:t>
            </a:r>
            <a:r>
              <a:rPr lang="en-US" sz="1800" dirty="0"/>
              <a:t> (reinforcement) yang </a:t>
            </a:r>
            <a:r>
              <a:rPr lang="en-US" sz="1800" dirty="0" err="1"/>
              <a:t>dapat</a:t>
            </a:r>
            <a:r>
              <a:rPr lang="en-US" sz="1800" dirty="0"/>
              <a:t> </a:t>
            </a:r>
            <a:r>
              <a:rPr lang="en-US" sz="1800" dirty="0" err="1"/>
              <a:t>memperkuat</a:t>
            </a:r>
            <a:r>
              <a:rPr lang="en-US" sz="1800" dirty="0"/>
              <a:t> </a:t>
            </a:r>
            <a:r>
              <a:rPr lang="en-US" sz="1800" dirty="0" err="1"/>
              <a:t>timbulnya</a:t>
            </a:r>
            <a:r>
              <a:rPr lang="en-US" sz="1800" dirty="0"/>
              <a:t> </a:t>
            </a:r>
            <a:r>
              <a:rPr lang="en-US" sz="1800" dirty="0" err="1"/>
              <a:t>respons</a:t>
            </a:r>
            <a:r>
              <a:rPr lang="en-US" sz="1800" dirty="0"/>
              <a:t>. Reinforcement </a:t>
            </a:r>
            <a:r>
              <a:rPr lang="en-US" sz="1800" dirty="0" err="1"/>
              <a:t>bisa</a:t>
            </a:r>
            <a:r>
              <a:rPr lang="en-US" sz="1800" dirty="0"/>
              <a:t> positive </a:t>
            </a:r>
            <a:r>
              <a:rPr lang="en-US" sz="1800" dirty="0" err="1"/>
              <a:t>bisa</a:t>
            </a:r>
            <a:r>
              <a:rPr lang="en-US" sz="1800" dirty="0"/>
              <a:t> negative</a:t>
            </a:r>
          </a:p>
          <a:p>
            <a:pPr>
              <a:lnSpc>
                <a:spcPct val="80000"/>
              </a:lnSpc>
            </a:pPr>
            <a:r>
              <a:rPr lang="en-US" sz="1800" dirty="0"/>
              <a:t>Yang </a:t>
            </a:r>
            <a:r>
              <a:rPr lang="en-US" sz="1800" dirty="0" err="1"/>
              <a:t>terpenting</a:t>
            </a:r>
            <a:r>
              <a:rPr lang="en-US" sz="1800" dirty="0"/>
              <a:t> </a:t>
            </a:r>
            <a:r>
              <a:rPr lang="en-US" sz="1800" dirty="0" err="1"/>
              <a:t>adalah</a:t>
            </a:r>
            <a:r>
              <a:rPr lang="en-US" sz="1800" dirty="0"/>
              <a:t> </a:t>
            </a:r>
            <a:r>
              <a:rPr lang="en-US" sz="1800" dirty="0" err="1"/>
              <a:t>masukan</a:t>
            </a:r>
            <a:r>
              <a:rPr lang="en-US" sz="1800" dirty="0"/>
              <a:t> </a:t>
            </a:r>
            <a:r>
              <a:rPr lang="en-US" sz="1800" dirty="0" err="1"/>
              <a:t>berupa</a:t>
            </a:r>
            <a:r>
              <a:rPr lang="en-US" sz="1800" dirty="0"/>
              <a:t> stimulus </a:t>
            </a:r>
            <a:r>
              <a:rPr lang="en-US" sz="1800" dirty="0" err="1"/>
              <a:t>dan</a:t>
            </a:r>
            <a:r>
              <a:rPr lang="en-US" sz="1800" dirty="0"/>
              <a:t> </a:t>
            </a:r>
            <a:r>
              <a:rPr lang="en-US" sz="1800" dirty="0" err="1"/>
              <a:t>keluaran</a:t>
            </a:r>
            <a:r>
              <a:rPr lang="en-US" sz="1800" dirty="0"/>
              <a:t> </a:t>
            </a:r>
            <a:r>
              <a:rPr lang="en-US" sz="1800" dirty="0" err="1"/>
              <a:t>berupa</a:t>
            </a:r>
            <a:r>
              <a:rPr lang="en-US" sz="1800" dirty="0"/>
              <a:t> </a:t>
            </a:r>
            <a:r>
              <a:rPr lang="en-US" sz="1800" dirty="0" err="1"/>
              <a:t>respons</a:t>
            </a:r>
            <a:r>
              <a:rPr lang="en-US" sz="1800" dirty="0"/>
              <a:t> (</a:t>
            </a:r>
            <a:r>
              <a:rPr lang="en-US" sz="1800" dirty="0" err="1"/>
              <a:t>karena</a:t>
            </a:r>
            <a:r>
              <a:rPr lang="en-US" sz="1800" dirty="0"/>
              <a:t> </a:t>
            </a:r>
            <a:r>
              <a:rPr lang="en-US" sz="1800" dirty="0" err="1"/>
              <a:t>dapat</a:t>
            </a:r>
            <a:r>
              <a:rPr lang="en-US" sz="1800" dirty="0"/>
              <a:t> </a:t>
            </a:r>
            <a:r>
              <a:rPr lang="en-US" sz="1800" dirty="0" err="1"/>
              <a:t>diamati</a:t>
            </a:r>
            <a:r>
              <a:rPr lang="en-US" sz="1800" dirty="0" smtClean="0"/>
              <a:t>)</a:t>
            </a:r>
            <a:endParaRPr lang="en-US" sz="1800" dirty="0"/>
          </a:p>
        </p:txBody>
      </p:sp>
      <p:sp>
        <p:nvSpPr>
          <p:cNvPr id="13319" name="Line 7"/>
          <p:cNvSpPr>
            <a:spLocks noChangeShapeType="1"/>
          </p:cNvSpPr>
          <p:nvPr/>
        </p:nvSpPr>
        <p:spPr bwMode="auto">
          <a:xfrm>
            <a:off x="2627313" y="2997200"/>
            <a:ext cx="649287" cy="0"/>
          </a:xfrm>
          <a:prstGeom prst="line">
            <a:avLst/>
          </a:prstGeom>
          <a:noFill/>
          <a:ln w="9525">
            <a:solidFill>
              <a:schemeClr val="tx1"/>
            </a:solidFill>
            <a:round/>
            <a:headEnd/>
            <a:tailEnd type="triangle" w="med" len="med"/>
          </a:ln>
          <a:effectLst/>
        </p:spPr>
        <p:txBody>
          <a:bodyPr/>
          <a:lstStyle/>
          <a:p>
            <a:endParaRPr lang="en-US"/>
          </a:p>
        </p:txBody>
      </p:sp>
      <p:sp>
        <p:nvSpPr>
          <p:cNvPr id="13320" name="Line 8"/>
          <p:cNvSpPr>
            <a:spLocks noChangeShapeType="1"/>
          </p:cNvSpPr>
          <p:nvPr/>
        </p:nvSpPr>
        <p:spPr bwMode="auto">
          <a:xfrm>
            <a:off x="4500563" y="2997200"/>
            <a:ext cx="935037" cy="0"/>
          </a:xfrm>
          <a:prstGeom prst="line">
            <a:avLst/>
          </a:prstGeom>
          <a:noFill/>
          <a:ln w="9525">
            <a:solidFill>
              <a:schemeClr val="tx1"/>
            </a:solidFill>
            <a:round/>
            <a:headEnd/>
            <a:tailEnd type="triangle" w="med" len="med"/>
          </a:ln>
          <a:effectLst/>
        </p:spPr>
        <p:txBody>
          <a:bodyPr/>
          <a:lstStyle/>
          <a:p>
            <a:endParaRPr lang="en-US"/>
          </a:p>
        </p:txBody>
      </p:sp>
      <p:sp>
        <p:nvSpPr>
          <p:cNvPr id="13321" name="Line 9"/>
          <p:cNvSpPr>
            <a:spLocks noChangeShapeType="1"/>
          </p:cNvSpPr>
          <p:nvPr/>
        </p:nvSpPr>
        <p:spPr bwMode="auto">
          <a:xfrm flipH="1">
            <a:off x="4932363" y="2565400"/>
            <a:ext cx="287337" cy="358775"/>
          </a:xfrm>
          <a:prstGeom prst="line">
            <a:avLst/>
          </a:prstGeom>
          <a:noFill/>
          <a:ln w="9525">
            <a:solidFill>
              <a:schemeClr val="tx1"/>
            </a:solidFill>
            <a:round/>
            <a:headEnd/>
            <a:tailEnd type="triangle" w="med" len="med"/>
          </a:ln>
          <a:effectLst/>
        </p:spPr>
        <p:txBody>
          <a:bodyPr/>
          <a:lstStyle/>
          <a:p>
            <a:endParaRPr lang="en-US"/>
          </a:p>
        </p:txBody>
      </p:sp>
      <p:sp>
        <p:nvSpPr>
          <p:cNvPr id="13322" name="Line 10"/>
          <p:cNvSpPr>
            <a:spLocks noChangeShapeType="1"/>
          </p:cNvSpPr>
          <p:nvPr/>
        </p:nvSpPr>
        <p:spPr bwMode="auto">
          <a:xfrm flipH="1" flipV="1">
            <a:off x="4932363" y="3068638"/>
            <a:ext cx="287337" cy="288925"/>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dirty="0" err="1" smtClean="0"/>
              <a:t>Teori</a:t>
            </a:r>
            <a:r>
              <a:rPr lang="en-US" dirty="0" smtClean="0"/>
              <a:t> </a:t>
            </a:r>
            <a:r>
              <a:rPr lang="en-US" dirty="0" err="1" smtClean="0"/>
              <a:t>Belajar</a:t>
            </a:r>
            <a:r>
              <a:rPr lang="en-US" dirty="0" smtClean="0"/>
              <a:t> </a:t>
            </a:r>
            <a:r>
              <a:rPr lang="en-US" dirty="0" err="1" smtClean="0"/>
              <a:t>Kognitivisme</a:t>
            </a:r>
            <a:endParaRPr lang="en-US" dirty="0"/>
          </a:p>
        </p:txBody>
      </p:sp>
      <p:sp>
        <p:nvSpPr>
          <p:cNvPr id="32771" name="Rectangle 3"/>
          <p:cNvSpPr>
            <a:spLocks noGrp="1" noChangeArrowheads="1"/>
          </p:cNvSpPr>
          <p:nvPr>
            <p:ph type="body" idx="1"/>
          </p:nvPr>
        </p:nvSpPr>
        <p:spPr/>
        <p:txBody>
          <a:bodyPr/>
          <a:lstStyle/>
          <a:p>
            <a:r>
              <a:rPr lang="en-US"/>
              <a:t>Belajar bukan sekedar melibatkan hubungan S-R, belajar merupakan proses melibatkan pemikiran yang sangat kompleks. Belajar merupakan proses pengembangan insight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93250" name="Object 2"/>
          <p:cNvGraphicFramePr>
            <a:graphicFrameLocks noChangeAspect="1"/>
          </p:cNvGraphicFramePr>
          <p:nvPr/>
        </p:nvGraphicFramePr>
        <p:xfrm>
          <a:off x="1600200" y="4419600"/>
          <a:ext cx="2971800" cy="2438400"/>
        </p:xfrm>
        <a:graphic>
          <a:graphicData uri="http://schemas.openxmlformats.org/presentationml/2006/ole">
            <p:oleObj spid="_x0000_s2050" name="Clip" r:id="rId3" imgW="3717360" imgH="3352320" progId="">
              <p:embed/>
            </p:oleObj>
          </a:graphicData>
        </a:graphic>
      </p:graphicFrame>
      <p:sp>
        <p:nvSpPr>
          <p:cNvPr id="693251" name="Oval 3"/>
          <p:cNvSpPr>
            <a:spLocks noChangeArrowheads="1"/>
          </p:cNvSpPr>
          <p:nvPr/>
        </p:nvSpPr>
        <p:spPr bwMode="auto">
          <a:xfrm>
            <a:off x="990600" y="4572000"/>
            <a:ext cx="914400" cy="914400"/>
          </a:xfrm>
          <a:prstGeom prst="ellipse">
            <a:avLst/>
          </a:pr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693252" name="AutoShape 4" descr="Shingle"/>
          <p:cNvSpPr>
            <a:spLocks noChangeArrowheads="1"/>
          </p:cNvSpPr>
          <p:nvPr/>
        </p:nvSpPr>
        <p:spPr bwMode="auto">
          <a:xfrm rot="-1287089">
            <a:off x="2819400" y="1828800"/>
            <a:ext cx="3187700" cy="2244725"/>
          </a:xfrm>
          <a:prstGeom prst="wedgeEllipseCallout">
            <a:avLst>
              <a:gd name="adj1" fmla="val -28884"/>
              <a:gd name="adj2" fmla="val 56884"/>
            </a:avLst>
          </a:prstGeom>
          <a:pattFill prst="shingle">
            <a:fgClr>
              <a:srgbClr val="000008"/>
            </a:fgClr>
            <a:bgClr>
              <a:srgbClr val="FFFFFF"/>
            </a:bgClr>
          </a:pattFill>
          <a:ln w="12700">
            <a:solidFill>
              <a:srgbClr val="FF0066"/>
            </a:solidFill>
            <a:miter lim="800000"/>
            <a:headEnd type="none" w="sm" len="sm"/>
            <a:tailEnd type="none" w="sm" len="sm"/>
          </a:ln>
          <a:effectLst>
            <a:outerShdw dist="107763" dir="13500000" algn="ctr" rotWithShape="0">
              <a:schemeClr val="bg2"/>
            </a:outerShdw>
          </a:effectLst>
        </p:spPr>
        <p:txBody>
          <a:bodyPr wrap="none" anchor="ctr"/>
          <a:lstStyle/>
          <a:p>
            <a:pPr eaLnBrk="0" hangingPunct="0"/>
            <a:endParaRPr lang="en-US" sz="1600">
              <a:latin typeface="Arial" charset="0"/>
            </a:endParaRPr>
          </a:p>
        </p:txBody>
      </p:sp>
      <p:sp>
        <p:nvSpPr>
          <p:cNvPr id="693253" name="Text Box 5"/>
          <p:cNvSpPr txBox="1">
            <a:spLocks noChangeArrowheads="1"/>
          </p:cNvSpPr>
          <p:nvPr/>
        </p:nvSpPr>
        <p:spPr bwMode="auto">
          <a:xfrm>
            <a:off x="0" y="2133600"/>
            <a:ext cx="2541588" cy="457200"/>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2400" b="1" dirty="0">
                <a:solidFill>
                  <a:srgbClr val="002060"/>
                </a:solidFill>
                <a:latin typeface="Tahoma" pitchFamily="34" charset="0"/>
              </a:rPr>
              <a:t>Stimulus</a:t>
            </a:r>
            <a:endParaRPr lang="en-GB" sz="2400" b="1" dirty="0">
              <a:solidFill>
                <a:srgbClr val="002060"/>
              </a:solidFill>
              <a:latin typeface="Tahoma" pitchFamily="34" charset="0"/>
            </a:endParaRPr>
          </a:p>
        </p:txBody>
      </p:sp>
      <p:sp>
        <p:nvSpPr>
          <p:cNvPr id="693254" name="Text Box 6"/>
          <p:cNvSpPr txBox="1">
            <a:spLocks noChangeArrowheads="1"/>
          </p:cNvSpPr>
          <p:nvPr/>
        </p:nvSpPr>
        <p:spPr bwMode="auto">
          <a:xfrm>
            <a:off x="7543800" y="2438400"/>
            <a:ext cx="1600200" cy="457200"/>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2400" b="1" dirty="0" err="1">
                <a:solidFill>
                  <a:srgbClr val="002060"/>
                </a:solidFill>
                <a:latin typeface="Tahoma" pitchFamily="34" charset="0"/>
              </a:rPr>
              <a:t>Respon</a:t>
            </a:r>
            <a:endParaRPr lang="en-GB" sz="2400" b="1" dirty="0">
              <a:solidFill>
                <a:srgbClr val="002060"/>
              </a:solidFill>
              <a:latin typeface="Tahoma" pitchFamily="34" charset="0"/>
            </a:endParaRPr>
          </a:p>
        </p:txBody>
      </p:sp>
      <p:sp>
        <p:nvSpPr>
          <p:cNvPr id="693255" name="Text Box 7"/>
          <p:cNvSpPr txBox="1">
            <a:spLocks noChangeArrowheads="1"/>
          </p:cNvSpPr>
          <p:nvPr/>
        </p:nvSpPr>
        <p:spPr bwMode="auto">
          <a:xfrm>
            <a:off x="533400" y="1143000"/>
            <a:ext cx="2541588" cy="457200"/>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2400" b="1" dirty="0">
                <a:solidFill>
                  <a:srgbClr val="002060"/>
                </a:solidFill>
                <a:latin typeface="Tahoma" pitchFamily="34" charset="0"/>
              </a:rPr>
              <a:t>Stimulus</a:t>
            </a:r>
            <a:endParaRPr lang="en-GB" sz="2400" b="1" dirty="0">
              <a:solidFill>
                <a:srgbClr val="002060"/>
              </a:solidFill>
              <a:latin typeface="Tahoma" pitchFamily="34" charset="0"/>
            </a:endParaRPr>
          </a:p>
        </p:txBody>
      </p:sp>
      <p:sp>
        <p:nvSpPr>
          <p:cNvPr id="693256" name="Text Box 8"/>
          <p:cNvSpPr txBox="1">
            <a:spLocks noChangeArrowheads="1"/>
          </p:cNvSpPr>
          <p:nvPr/>
        </p:nvSpPr>
        <p:spPr bwMode="auto">
          <a:xfrm>
            <a:off x="0" y="3124200"/>
            <a:ext cx="2541588" cy="457200"/>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2400" b="1" dirty="0">
                <a:solidFill>
                  <a:srgbClr val="002060"/>
                </a:solidFill>
                <a:latin typeface="Tahoma" pitchFamily="34" charset="0"/>
              </a:rPr>
              <a:t>Stimulus</a:t>
            </a:r>
            <a:endParaRPr lang="en-GB" sz="2400" b="1" dirty="0">
              <a:solidFill>
                <a:srgbClr val="002060"/>
              </a:solidFill>
              <a:latin typeface="Tahoma" pitchFamily="34" charset="0"/>
            </a:endParaRPr>
          </a:p>
        </p:txBody>
      </p:sp>
      <p:sp>
        <p:nvSpPr>
          <p:cNvPr id="693257" name="AutoShape 9"/>
          <p:cNvSpPr>
            <a:spLocks noChangeArrowheads="1"/>
          </p:cNvSpPr>
          <p:nvPr/>
        </p:nvSpPr>
        <p:spPr bwMode="auto">
          <a:xfrm rot="1378523">
            <a:off x="1873250" y="1595438"/>
            <a:ext cx="1600200" cy="5778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693258" name="AutoShape 10"/>
          <p:cNvSpPr>
            <a:spLocks noChangeArrowheads="1"/>
          </p:cNvSpPr>
          <p:nvPr/>
        </p:nvSpPr>
        <p:spPr bwMode="auto">
          <a:xfrm rot="-411466">
            <a:off x="1524000" y="2974975"/>
            <a:ext cx="1295400" cy="5778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693259" name="AutoShape 11"/>
          <p:cNvSpPr>
            <a:spLocks noChangeArrowheads="1"/>
          </p:cNvSpPr>
          <p:nvPr/>
        </p:nvSpPr>
        <p:spPr bwMode="auto">
          <a:xfrm rot="412375">
            <a:off x="1598613" y="2212975"/>
            <a:ext cx="1447800" cy="5778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693260" name="AutoShape 12"/>
          <p:cNvSpPr>
            <a:spLocks noChangeArrowheads="1"/>
          </p:cNvSpPr>
          <p:nvPr/>
        </p:nvSpPr>
        <p:spPr bwMode="auto">
          <a:xfrm rot="-163043">
            <a:off x="6096000" y="2057400"/>
            <a:ext cx="1295400" cy="7302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693261" name="AutoShape 13"/>
          <p:cNvSpPr>
            <a:spLocks noChangeArrowheads="1"/>
          </p:cNvSpPr>
          <p:nvPr/>
        </p:nvSpPr>
        <p:spPr bwMode="auto">
          <a:xfrm rot="-163043">
            <a:off x="6019800" y="2819400"/>
            <a:ext cx="1295400" cy="7302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66"/>
          </a:solidFill>
          <a:ln w="12700" cap="sq">
            <a:solidFill>
              <a:schemeClr val="tx1"/>
            </a:solidFill>
            <a:miter lim="800000"/>
            <a:headEnd type="none" w="sm" len="sm"/>
            <a:tailEnd type="none" w="sm" len="sm"/>
          </a:ln>
          <a:effectLst/>
        </p:spPr>
        <p:txBody>
          <a:bodyPr wrap="none" anchor="ctr"/>
          <a:lstStyle/>
          <a:p>
            <a:endParaRPr lang="en-US"/>
          </a:p>
        </p:txBody>
      </p:sp>
      <p:sp>
        <p:nvSpPr>
          <p:cNvPr id="693262" name="Text Box 14"/>
          <p:cNvSpPr txBox="1">
            <a:spLocks noChangeArrowheads="1"/>
          </p:cNvSpPr>
          <p:nvPr/>
        </p:nvSpPr>
        <p:spPr bwMode="auto">
          <a:xfrm>
            <a:off x="647700" y="182563"/>
            <a:ext cx="6934200" cy="579437"/>
          </a:xfrm>
          <a:prstGeom prst="rect">
            <a:avLst/>
          </a:prstGeom>
          <a:gradFill rotWithShape="0">
            <a:gsLst>
              <a:gs pos="0">
                <a:srgbClr val="006699"/>
              </a:gs>
              <a:gs pos="50000">
                <a:srgbClr val="006699">
                  <a:gamma/>
                  <a:shade val="46275"/>
                  <a:invGamma/>
                </a:srgbClr>
              </a:gs>
              <a:gs pos="100000">
                <a:srgbClr val="006699"/>
              </a:gs>
            </a:gsLst>
            <a:lin ang="5400000" scaled="1"/>
          </a:gradFill>
          <a:ln w="12700" cap="sq">
            <a:noFill/>
            <a:miter lim="800000"/>
            <a:headEnd type="none" w="sm" len="sm"/>
            <a:tailEnd type="none" w="sm" len="sm"/>
          </a:ln>
          <a:effectLst/>
        </p:spPr>
        <p:txBody>
          <a:bodyPr>
            <a:spAutoFit/>
          </a:bodyPr>
          <a:lstStyle/>
          <a:p>
            <a:pPr>
              <a:spcBef>
                <a:spcPct val="50000"/>
              </a:spcBef>
            </a:pPr>
            <a:r>
              <a:rPr lang="en-US" sz="3200">
                <a:solidFill>
                  <a:srgbClr val="FF3399"/>
                </a:solidFill>
                <a:latin typeface="Tahoma" pitchFamily="34" charset="0"/>
              </a:rPr>
              <a:t>Teori Belajar KOGNITIVISME</a:t>
            </a:r>
            <a:endParaRPr lang="en-GB" sz="3200">
              <a:solidFill>
                <a:srgbClr val="FF3399"/>
              </a:solidFill>
              <a:latin typeface="Tahoma" pitchFamily="34" charset="0"/>
            </a:endParaRPr>
          </a:p>
        </p:txBody>
      </p:sp>
      <p:sp>
        <p:nvSpPr>
          <p:cNvPr id="693263" name="Oval 15"/>
          <p:cNvSpPr>
            <a:spLocks noChangeArrowheads="1"/>
          </p:cNvSpPr>
          <p:nvPr/>
        </p:nvSpPr>
        <p:spPr bwMode="auto">
          <a:xfrm>
            <a:off x="4114800" y="2819400"/>
            <a:ext cx="76200" cy="76200"/>
          </a:xfrm>
          <a:prstGeom prst="ellipse">
            <a:avLst/>
          </a:prstGeom>
          <a:solidFill>
            <a:srgbClr val="FF0066"/>
          </a:solidFill>
          <a:ln w="12700" cap="sq">
            <a:solidFill>
              <a:schemeClr val="tx1"/>
            </a:solidFill>
            <a:miter lim="800000"/>
            <a:headEnd type="none" w="sm" len="sm"/>
            <a:tailEnd type="none" w="sm" len="sm"/>
          </a:ln>
          <a:effectLst/>
        </p:spPr>
        <p:txBody>
          <a:bodyPr wrap="none" anchor="ctr"/>
          <a:lstStyle/>
          <a:p>
            <a:endParaRPr lang="en-US"/>
          </a:p>
        </p:txBody>
      </p:sp>
      <p:sp>
        <p:nvSpPr>
          <p:cNvPr id="693264" name="Line 16"/>
          <p:cNvSpPr>
            <a:spLocks noChangeShapeType="1"/>
          </p:cNvSpPr>
          <p:nvPr/>
        </p:nvSpPr>
        <p:spPr bwMode="auto">
          <a:xfrm>
            <a:off x="4191000" y="2895600"/>
            <a:ext cx="0" cy="381000"/>
          </a:xfrm>
          <a:prstGeom prst="line">
            <a:avLst/>
          </a:prstGeom>
          <a:noFill/>
          <a:ln w="12700" cap="sq">
            <a:solidFill>
              <a:schemeClr val="tx1"/>
            </a:solidFill>
            <a:miter lim="800000"/>
            <a:headEnd type="none" w="sm" len="sm"/>
            <a:tailEnd type="triangle" w="sm" len="sm"/>
          </a:ln>
          <a:effectLst/>
        </p:spPr>
        <p:txBody>
          <a:bodyPr wrap="none"/>
          <a:lstStyle/>
          <a:p>
            <a:endParaRPr lang="en-US"/>
          </a:p>
        </p:txBody>
      </p:sp>
      <p:sp>
        <p:nvSpPr>
          <p:cNvPr id="693265" name="Line 17"/>
          <p:cNvSpPr>
            <a:spLocks noChangeShapeType="1"/>
          </p:cNvSpPr>
          <p:nvPr/>
        </p:nvSpPr>
        <p:spPr bwMode="auto">
          <a:xfrm>
            <a:off x="3505200" y="2819400"/>
            <a:ext cx="1447800" cy="76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66" name="Line 18"/>
          <p:cNvSpPr>
            <a:spLocks noChangeShapeType="1"/>
          </p:cNvSpPr>
          <p:nvPr/>
        </p:nvSpPr>
        <p:spPr bwMode="auto">
          <a:xfrm flipH="1">
            <a:off x="4114800" y="2819400"/>
            <a:ext cx="762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67" name="Line 19"/>
          <p:cNvSpPr>
            <a:spLocks noChangeShapeType="1"/>
          </p:cNvSpPr>
          <p:nvPr/>
        </p:nvSpPr>
        <p:spPr bwMode="auto">
          <a:xfrm>
            <a:off x="4191000" y="3124200"/>
            <a:ext cx="228600" cy="152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68" name="Line 20"/>
          <p:cNvSpPr>
            <a:spLocks noChangeShapeType="1"/>
          </p:cNvSpPr>
          <p:nvPr/>
        </p:nvSpPr>
        <p:spPr bwMode="auto">
          <a:xfrm flipH="1">
            <a:off x="4495800" y="2895600"/>
            <a:ext cx="76200" cy="7620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69" name="Line 21"/>
          <p:cNvSpPr>
            <a:spLocks noChangeShapeType="1"/>
          </p:cNvSpPr>
          <p:nvPr/>
        </p:nvSpPr>
        <p:spPr bwMode="auto">
          <a:xfrm>
            <a:off x="4495800" y="3200400"/>
            <a:ext cx="3048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70" name="Line 22"/>
          <p:cNvSpPr>
            <a:spLocks noChangeShapeType="1"/>
          </p:cNvSpPr>
          <p:nvPr/>
        </p:nvSpPr>
        <p:spPr bwMode="auto">
          <a:xfrm flipH="1">
            <a:off x="3810000" y="2819400"/>
            <a:ext cx="3048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71" name="Line 23"/>
          <p:cNvSpPr>
            <a:spLocks noChangeShapeType="1"/>
          </p:cNvSpPr>
          <p:nvPr/>
        </p:nvSpPr>
        <p:spPr bwMode="auto">
          <a:xfrm flipV="1">
            <a:off x="4191000" y="2286000"/>
            <a:ext cx="9906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72" name="Line 24"/>
          <p:cNvSpPr>
            <a:spLocks noChangeShapeType="1"/>
          </p:cNvSpPr>
          <p:nvPr/>
        </p:nvSpPr>
        <p:spPr bwMode="auto">
          <a:xfrm flipH="1" flipV="1">
            <a:off x="3962400" y="2209800"/>
            <a:ext cx="228600" cy="609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73" name="Line 25"/>
          <p:cNvSpPr>
            <a:spLocks noChangeShapeType="1"/>
          </p:cNvSpPr>
          <p:nvPr/>
        </p:nvSpPr>
        <p:spPr bwMode="auto">
          <a:xfrm flipH="1">
            <a:off x="3276600" y="2590800"/>
            <a:ext cx="838200" cy="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74" name="Line 26"/>
          <p:cNvSpPr>
            <a:spLocks noChangeShapeType="1"/>
          </p:cNvSpPr>
          <p:nvPr/>
        </p:nvSpPr>
        <p:spPr bwMode="auto">
          <a:xfrm>
            <a:off x="3733800" y="2590800"/>
            <a:ext cx="3810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75" name="Line 27"/>
          <p:cNvSpPr>
            <a:spLocks noChangeShapeType="1"/>
          </p:cNvSpPr>
          <p:nvPr/>
        </p:nvSpPr>
        <p:spPr bwMode="auto">
          <a:xfrm flipV="1">
            <a:off x="4114800" y="2057400"/>
            <a:ext cx="1524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76" name="Line 28"/>
          <p:cNvSpPr>
            <a:spLocks noChangeShapeType="1"/>
          </p:cNvSpPr>
          <p:nvPr/>
        </p:nvSpPr>
        <p:spPr bwMode="auto">
          <a:xfrm flipV="1">
            <a:off x="4114800" y="2209800"/>
            <a:ext cx="609600" cy="3810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77" name="Line 29"/>
          <p:cNvSpPr>
            <a:spLocks noChangeShapeType="1"/>
          </p:cNvSpPr>
          <p:nvPr/>
        </p:nvSpPr>
        <p:spPr bwMode="auto">
          <a:xfrm flipH="1">
            <a:off x="3429000" y="3048000"/>
            <a:ext cx="533400" cy="76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78" name="Line 30"/>
          <p:cNvSpPr>
            <a:spLocks noChangeShapeType="1"/>
          </p:cNvSpPr>
          <p:nvPr/>
        </p:nvSpPr>
        <p:spPr bwMode="auto">
          <a:xfrm flipH="1" flipV="1">
            <a:off x="4114800" y="3276600"/>
            <a:ext cx="381000" cy="152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79" name="Line 31"/>
          <p:cNvSpPr>
            <a:spLocks noChangeShapeType="1"/>
          </p:cNvSpPr>
          <p:nvPr/>
        </p:nvSpPr>
        <p:spPr bwMode="auto">
          <a:xfrm>
            <a:off x="3810000" y="3276600"/>
            <a:ext cx="304800" cy="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80" name="Line 32"/>
          <p:cNvSpPr>
            <a:spLocks noChangeShapeType="1"/>
          </p:cNvSpPr>
          <p:nvPr/>
        </p:nvSpPr>
        <p:spPr bwMode="auto">
          <a:xfrm>
            <a:off x="3962400" y="3048000"/>
            <a:ext cx="1524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81" name="Line 33"/>
          <p:cNvSpPr>
            <a:spLocks noChangeShapeType="1"/>
          </p:cNvSpPr>
          <p:nvPr/>
        </p:nvSpPr>
        <p:spPr bwMode="auto">
          <a:xfrm>
            <a:off x="4191000" y="2895600"/>
            <a:ext cx="152400" cy="3048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82" name="Line 34"/>
          <p:cNvSpPr>
            <a:spLocks noChangeShapeType="1"/>
          </p:cNvSpPr>
          <p:nvPr/>
        </p:nvSpPr>
        <p:spPr bwMode="auto">
          <a:xfrm flipV="1">
            <a:off x="4572000" y="2286000"/>
            <a:ext cx="609600" cy="609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83" name="Line 35"/>
          <p:cNvSpPr>
            <a:spLocks noChangeShapeType="1"/>
          </p:cNvSpPr>
          <p:nvPr/>
        </p:nvSpPr>
        <p:spPr bwMode="auto">
          <a:xfrm flipV="1">
            <a:off x="4876800" y="2362200"/>
            <a:ext cx="2286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84" name="Line 36"/>
          <p:cNvSpPr>
            <a:spLocks noChangeShapeType="1"/>
          </p:cNvSpPr>
          <p:nvPr/>
        </p:nvSpPr>
        <p:spPr bwMode="auto">
          <a:xfrm flipH="1">
            <a:off x="4800600" y="2895600"/>
            <a:ext cx="762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85" name="Line 37"/>
          <p:cNvSpPr>
            <a:spLocks noChangeShapeType="1"/>
          </p:cNvSpPr>
          <p:nvPr/>
        </p:nvSpPr>
        <p:spPr bwMode="auto">
          <a:xfrm>
            <a:off x="4572000" y="2895600"/>
            <a:ext cx="2286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86" name="Line 38"/>
          <p:cNvSpPr>
            <a:spLocks noChangeShapeType="1"/>
          </p:cNvSpPr>
          <p:nvPr/>
        </p:nvSpPr>
        <p:spPr bwMode="auto">
          <a:xfrm>
            <a:off x="4191000" y="2895600"/>
            <a:ext cx="5334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87" name="Line 39"/>
          <p:cNvSpPr>
            <a:spLocks noChangeShapeType="1"/>
          </p:cNvSpPr>
          <p:nvPr/>
        </p:nvSpPr>
        <p:spPr bwMode="auto">
          <a:xfrm>
            <a:off x="4724400" y="2286000"/>
            <a:ext cx="228600" cy="609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88" name="Line 40"/>
          <p:cNvSpPr>
            <a:spLocks noChangeShapeType="1"/>
          </p:cNvSpPr>
          <p:nvPr/>
        </p:nvSpPr>
        <p:spPr bwMode="auto">
          <a:xfrm>
            <a:off x="4114800" y="2590800"/>
            <a:ext cx="838200" cy="3048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89" name="Line 41"/>
          <p:cNvSpPr>
            <a:spLocks noChangeShapeType="1"/>
          </p:cNvSpPr>
          <p:nvPr/>
        </p:nvSpPr>
        <p:spPr bwMode="auto">
          <a:xfrm flipH="1">
            <a:off x="3429000" y="2819400"/>
            <a:ext cx="762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90" name="Line 42"/>
          <p:cNvSpPr>
            <a:spLocks noChangeShapeType="1"/>
          </p:cNvSpPr>
          <p:nvPr/>
        </p:nvSpPr>
        <p:spPr bwMode="auto">
          <a:xfrm flipH="1">
            <a:off x="3505200" y="2286000"/>
            <a:ext cx="4572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91" name="Line 43"/>
          <p:cNvSpPr>
            <a:spLocks noChangeShapeType="1"/>
          </p:cNvSpPr>
          <p:nvPr/>
        </p:nvSpPr>
        <p:spPr bwMode="auto">
          <a:xfrm>
            <a:off x="4953000" y="2895600"/>
            <a:ext cx="5334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92" name="Line 44"/>
          <p:cNvSpPr>
            <a:spLocks noChangeShapeType="1"/>
          </p:cNvSpPr>
          <p:nvPr/>
        </p:nvSpPr>
        <p:spPr bwMode="auto">
          <a:xfrm flipH="1">
            <a:off x="3657600" y="2895600"/>
            <a:ext cx="457200" cy="76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93" name="Line 45"/>
          <p:cNvSpPr>
            <a:spLocks noChangeShapeType="1"/>
          </p:cNvSpPr>
          <p:nvPr/>
        </p:nvSpPr>
        <p:spPr bwMode="auto">
          <a:xfrm>
            <a:off x="3810000" y="3276600"/>
            <a:ext cx="1524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94" name="Line 46"/>
          <p:cNvSpPr>
            <a:spLocks noChangeShapeType="1"/>
          </p:cNvSpPr>
          <p:nvPr/>
        </p:nvSpPr>
        <p:spPr bwMode="auto">
          <a:xfrm flipH="1">
            <a:off x="3962400" y="3352800"/>
            <a:ext cx="228600" cy="3048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95" name="Line 47"/>
          <p:cNvSpPr>
            <a:spLocks noChangeShapeType="1"/>
          </p:cNvSpPr>
          <p:nvPr/>
        </p:nvSpPr>
        <p:spPr bwMode="auto">
          <a:xfrm flipH="1">
            <a:off x="3962400" y="3429000"/>
            <a:ext cx="533400" cy="3048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96" name="Line 48"/>
          <p:cNvSpPr>
            <a:spLocks noChangeShapeType="1"/>
          </p:cNvSpPr>
          <p:nvPr/>
        </p:nvSpPr>
        <p:spPr bwMode="auto">
          <a:xfrm flipH="1">
            <a:off x="4953000" y="3124200"/>
            <a:ext cx="152400" cy="3810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97" name="Line 49"/>
          <p:cNvSpPr>
            <a:spLocks noChangeShapeType="1"/>
          </p:cNvSpPr>
          <p:nvPr/>
        </p:nvSpPr>
        <p:spPr bwMode="auto">
          <a:xfrm flipV="1">
            <a:off x="5257800" y="2743200"/>
            <a:ext cx="2286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98" name="Line 50"/>
          <p:cNvSpPr>
            <a:spLocks noChangeShapeType="1"/>
          </p:cNvSpPr>
          <p:nvPr/>
        </p:nvSpPr>
        <p:spPr bwMode="auto">
          <a:xfrm flipH="1" flipV="1">
            <a:off x="5181600" y="2362200"/>
            <a:ext cx="304800" cy="3810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299" name="Line 51"/>
          <p:cNvSpPr>
            <a:spLocks noChangeShapeType="1"/>
          </p:cNvSpPr>
          <p:nvPr/>
        </p:nvSpPr>
        <p:spPr bwMode="auto">
          <a:xfrm flipH="1">
            <a:off x="3352800" y="3124200"/>
            <a:ext cx="762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00" name="Line 52"/>
          <p:cNvSpPr>
            <a:spLocks noChangeShapeType="1"/>
          </p:cNvSpPr>
          <p:nvPr/>
        </p:nvSpPr>
        <p:spPr bwMode="auto">
          <a:xfrm>
            <a:off x="3429000" y="3124200"/>
            <a:ext cx="304800" cy="609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01" name="Line 53"/>
          <p:cNvSpPr>
            <a:spLocks noChangeShapeType="1"/>
          </p:cNvSpPr>
          <p:nvPr/>
        </p:nvSpPr>
        <p:spPr bwMode="auto">
          <a:xfrm flipV="1">
            <a:off x="4267200" y="1981200"/>
            <a:ext cx="762000" cy="76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02" name="Line 54"/>
          <p:cNvSpPr>
            <a:spLocks noChangeShapeType="1"/>
          </p:cNvSpPr>
          <p:nvPr/>
        </p:nvSpPr>
        <p:spPr bwMode="auto">
          <a:xfrm>
            <a:off x="4191000" y="2590800"/>
            <a:ext cx="14478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03" name="Line 55"/>
          <p:cNvSpPr>
            <a:spLocks noChangeShapeType="1"/>
          </p:cNvSpPr>
          <p:nvPr/>
        </p:nvSpPr>
        <p:spPr bwMode="auto">
          <a:xfrm flipH="1">
            <a:off x="3124200" y="3124200"/>
            <a:ext cx="304800" cy="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04" name="Line 56"/>
          <p:cNvSpPr>
            <a:spLocks noChangeShapeType="1"/>
          </p:cNvSpPr>
          <p:nvPr/>
        </p:nvSpPr>
        <p:spPr bwMode="auto">
          <a:xfrm flipH="1" flipV="1">
            <a:off x="3276600" y="2590800"/>
            <a:ext cx="1524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05" name="Line 57"/>
          <p:cNvSpPr>
            <a:spLocks noChangeShapeType="1"/>
          </p:cNvSpPr>
          <p:nvPr/>
        </p:nvSpPr>
        <p:spPr bwMode="auto">
          <a:xfrm flipH="1">
            <a:off x="3124200" y="2819400"/>
            <a:ext cx="381000" cy="76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06" name="Line 58"/>
          <p:cNvSpPr>
            <a:spLocks noChangeShapeType="1"/>
          </p:cNvSpPr>
          <p:nvPr/>
        </p:nvSpPr>
        <p:spPr bwMode="auto">
          <a:xfrm>
            <a:off x="3962400" y="3733800"/>
            <a:ext cx="2286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07" name="Line 59"/>
          <p:cNvSpPr>
            <a:spLocks noChangeShapeType="1"/>
          </p:cNvSpPr>
          <p:nvPr/>
        </p:nvSpPr>
        <p:spPr bwMode="auto">
          <a:xfrm flipH="1">
            <a:off x="4191000" y="3657600"/>
            <a:ext cx="3048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08" name="Line 60"/>
          <p:cNvSpPr>
            <a:spLocks noChangeShapeType="1"/>
          </p:cNvSpPr>
          <p:nvPr/>
        </p:nvSpPr>
        <p:spPr bwMode="auto">
          <a:xfrm flipV="1">
            <a:off x="4495800" y="3505200"/>
            <a:ext cx="457200" cy="76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09" name="Line 61"/>
          <p:cNvSpPr>
            <a:spLocks noChangeShapeType="1"/>
          </p:cNvSpPr>
          <p:nvPr/>
        </p:nvSpPr>
        <p:spPr bwMode="auto">
          <a:xfrm>
            <a:off x="4953000" y="3505200"/>
            <a:ext cx="76200" cy="152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10" name="Line 62"/>
          <p:cNvSpPr>
            <a:spLocks noChangeShapeType="1"/>
          </p:cNvSpPr>
          <p:nvPr/>
        </p:nvSpPr>
        <p:spPr bwMode="auto">
          <a:xfrm flipV="1">
            <a:off x="4953000" y="2286000"/>
            <a:ext cx="609600" cy="609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11" name="Line 63"/>
          <p:cNvSpPr>
            <a:spLocks noChangeShapeType="1"/>
          </p:cNvSpPr>
          <p:nvPr/>
        </p:nvSpPr>
        <p:spPr bwMode="auto">
          <a:xfrm flipV="1">
            <a:off x="4953000" y="2057400"/>
            <a:ext cx="0" cy="7620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12" name="Line 64"/>
          <p:cNvSpPr>
            <a:spLocks noChangeShapeType="1"/>
          </p:cNvSpPr>
          <p:nvPr/>
        </p:nvSpPr>
        <p:spPr bwMode="auto">
          <a:xfrm flipV="1">
            <a:off x="4191000" y="2286000"/>
            <a:ext cx="5334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13" name="Line 65"/>
          <p:cNvSpPr>
            <a:spLocks noChangeShapeType="1"/>
          </p:cNvSpPr>
          <p:nvPr/>
        </p:nvSpPr>
        <p:spPr bwMode="auto">
          <a:xfrm>
            <a:off x="4953000" y="2057400"/>
            <a:ext cx="5334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14" name="Line 66"/>
          <p:cNvSpPr>
            <a:spLocks noChangeShapeType="1"/>
          </p:cNvSpPr>
          <p:nvPr/>
        </p:nvSpPr>
        <p:spPr bwMode="auto">
          <a:xfrm flipV="1">
            <a:off x="4724400" y="1905000"/>
            <a:ext cx="0" cy="3810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15" name="Line 67"/>
          <p:cNvSpPr>
            <a:spLocks noChangeShapeType="1"/>
          </p:cNvSpPr>
          <p:nvPr/>
        </p:nvSpPr>
        <p:spPr bwMode="auto">
          <a:xfrm>
            <a:off x="4038600" y="2286000"/>
            <a:ext cx="533400" cy="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693316" name="Text Box 68"/>
          <p:cNvSpPr txBox="1">
            <a:spLocks noChangeArrowheads="1"/>
          </p:cNvSpPr>
          <p:nvPr/>
        </p:nvSpPr>
        <p:spPr bwMode="auto">
          <a:xfrm>
            <a:off x="3581400" y="2667000"/>
            <a:ext cx="1524000" cy="457200"/>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2400" b="1">
                <a:latin typeface="Tahoma" pitchFamily="34" charset="0"/>
              </a:rPr>
              <a:t>PROSES</a:t>
            </a:r>
            <a:endParaRPr lang="en-GB" sz="2400" b="1">
              <a:latin typeface="Tahoma"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algn="ctr"/>
            <a:r>
              <a:rPr lang="en-US"/>
              <a:t>Teori Belajar Kognitif</a:t>
            </a:r>
          </a:p>
        </p:txBody>
      </p:sp>
      <p:sp>
        <p:nvSpPr>
          <p:cNvPr id="70659" name="Rectangle 3"/>
          <p:cNvSpPr>
            <a:spLocks noGrp="1" noChangeArrowheads="1"/>
          </p:cNvSpPr>
          <p:nvPr>
            <p:ph type="body" idx="1"/>
          </p:nvPr>
        </p:nvSpPr>
        <p:spPr/>
        <p:txBody>
          <a:bodyPr/>
          <a:lstStyle/>
          <a:p>
            <a:pPr>
              <a:lnSpc>
                <a:spcPct val="80000"/>
              </a:lnSpc>
            </a:pPr>
            <a:r>
              <a:rPr lang="en-US" sz="2400"/>
              <a:t>belajar akan lebih berhasil apabila disesuaikan dengan tahap perkembangan kognitif peserta didik. </a:t>
            </a:r>
          </a:p>
          <a:p>
            <a:pPr>
              <a:lnSpc>
                <a:spcPct val="80000"/>
              </a:lnSpc>
            </a:pPr>
            <a:r>
              <a:rPr lang="en-US" sz="2400"/>
              <a:t>Peserta didik hendaknya diberi kesempatan untuk melakukan eksperimen dengan obyek fisik, yang ditunjang oleh interaksi dengan teman sebaya dan dibantu oleh pertanyaan tilikan dari guru. </a:t>
            </a:r>
          </a:p>
          <a:p>
            <a:pPr>
              <a:lnSpc>
                <a:spcPct val="80000"/>
              </a:lnSpc>
            </a:pPr>
            <a:r>
              <a:rPr lang="en-US" sz="2400"/>
              <a:t>Guru hendaknya banyak memberikan rangsangan kepada peserta didik agar mau berinteraksi dengan lingkungan secara aktif, mencari dan menemukan berbagai hal dari lingkungan.</a:t>
            </a:r>
            <a:br>
              <a:rPr lang="en-US" sz="2400"/>
            </a:br>
            <a:r>
              <a:rPr lang="en-US" sz="2400"/>
              <a:t/>
            </a:r>
            <a:br>
              <a:rPr lang="en-US" sz="2400"/>
            </a:br>
            <a:endParaRPr lang="en-US" sz="24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t>Prinsip Belajar</a:t>
            </a:r>
          </a:p>
        </p:txBody>
      </p:sp>
      <p:sp>
        <p:nvSpPr>
          <p:cNvPr id="73731" name="Rectangle 3"/>
          <p:cNvSpPr>
            <a:spLocks noGrp="1" noChangeArrowheads="1"/>
          </p:cNvSpPr>
          <p:nvPr>
            <p:ph type="body" idx="1"/>
          </p:nvPr>
        </p:nvSpPr>
        <p:spPr/>
        <p:txBody>
          <a:bodyPr/>
          <a:lstStyle/>
          <a:p>
            <a:r>
              <a:rPr lang="en-US"/>
              <a:t>belajar aktif </a:t>
            </a:r>
            <a:r>
              <a:rPr lang="en-US">
                <a:sym typeface="Wingdings" pitchFamily="2" charset="2"/>
              </a:rPr>
              <a:t></a:t>
            </a:r>
            <a:r>
              <a:rPr lang="en-US"/>
              <a:t> akan menghindarkan siswa dari kebosanan</a:t>
            </a:r>
          </a:p>
          <a:p>
            <a:r>
              <a:rPr lang="en-US"/>
              <a:t>belajar lewat interaksi sosial,manusia </a:t>
            </a:r>
          </a:p>
          <a:p>
            <a:r>
              <a:rPr lang="en-US"/>
              <a:t>belajar lewat pengalaman sendiri,pada pembelajaran ini proses mencari ilmu dilakukan secara tidak sengaja, jadi siswa merasa tidak terpaksa untuk belajar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5298" name="Rectangle 2"/>
          <p:cNvSpPr>
            <a:spLocks noGrp="1" noChangeArrowheads="1"/>
          </p:cNvSpPr>
          <p:nvPr>
            <p:ph type="title"/>
          </p:nvPr>
        </p:nvSpPr>
        <p:spPr>
          <a:xfrm>
            <a:off x="228600" y="0"/>
            <a:ext cx="5257800" cy="747713"/>
          </a:xfrm>
          <a:noFill/>
          <a:ln/>
        </p:spPr>
        <p:txBody>
          <a:bodyPr/>
          <a:lstStyle/>
          <a:p>
            <a:r>
              <a:rPr lang="en-US" sz="2800" b="1" i="1"/>
              <a:t> Alur Pemrosesan Informasi</a:t>
            </a:r>
          </a:p>
        </p:txBody>
      </p:sp>
      <p:grpSp>
        <p:nvGrpSpPr>
          <p:cNvPr id="2" name="Group 101"/>
          <p:cNvGrpSpPr>
            <a:grpSpLocks/>
          </p:cNvGrpSpPr>
          <p:nvPr/>
        </p:nvGrpSpPr>
        <p:grpSpPr bwMode="auto">
          <a:xfrm>
            <a:off x="304800" y="452462"/>
            <a:ext cx="8839200" cy="6477000"/>
            <a:chOff x="192" y="240"/>
            <a:chExt cx="5568" cy="4080"/>
          </a:xfrm>
        </p:grpSpPr>
        <p:sp>
          <p:nvSpPr>
            <p:cNvPr id="695299" name="Text Box 3"/>
            <p:cNvSpPr txBox="1">
              <a:spLocks noChangeArrowheads="1"/>
            </p:cNvSpPr>
            <p:nvPr/>
          </p:nvSpPr>
          <p:spPr bwMode="auto">
            <a:xfrm>
              <a:off x="192" y="864"/>
              <a:ext cx="240" cy="3056"/>
            </a:xfrm>
            <a:prstGeom prst="rect">
              <a:avLst/>
            </a:prstGeom>
            <a:solidFill>
              <a:schemeClr val="accent2"/>
            </a:solidFill>
            <a:ln w="12700">
              <a:solidFill>
                <a:srgbClr val="9966FF"/>
              </a:solidFill>
              <a:miter lim="800000"/>
              <a:headEnd type="none" w="sm" len="sm"/>
              <a:tailEnd type="none" w="sm" len="sm"/>
            </a:ln>
            <a:effectLst>
              <a:outerShdw dist="107763" dir="13500000" algn="ctr" rotWithShape="0">
                <a:srgbClr val="FFFFFF"/>
              </a:outerShdw>
            </a:effectLst>
          </p:spPr>
          <p:txBody>
            <a:bodyPr>
              <a:spAutoFit/>
            </a:bodyPr>
            <a:lstStyle/>
            <a:p>
              <a:pPr algn="l" eaLnBrk="0" hangingPunct="0">
                <a:spcBef>
                  <a:spcPct val="50000"/>
                </a:spcBef>
              </a:pPr>
              <a:endParaRPr lang="en-US" sz="2400" b="1">
                <a:latin typeface="Arial" charset="0"/>
              </a:endParaRPr>
            </a:p>
            <a:p>
              <a:pPr algn="l" eaLnBrk="0" hangingPunct="0">
                <a:spcBef>
                  <a:spcPct val="50000"/>
                </a:spcBef>
              </a:pPr>
              <a:r>
                <a:rPr lang="en-US" sz="2400" b="1">
                  <a:solidFill>
                    <a:schemeClr val="bg1"/>
                  </a:solidFill>
                  <a:latin typeface="Arial" charset="0"/>
                </a:rPr>
                <a:t>LINGKUNGAN</a:t>
              </a:r>
            </a:p>
            <a:p>
              <a:pPr algn="l" eaLnBrk="0" hangingPunct="0">
                <a:spcBef>
                  <a:spcPct val="50000"/>
                </a:spcBef>
              </a:pPr>
              <a:endParaRPr lang="en-US" sz="2400" b="1">
                <a:latin typeface="Arial" charset="0"/>
              </a:endParaRPr>
            </a:p>
          </p:txBody>
        </p:sp>
        <p:sp>
          <p:nvSpPr>
            <p:cNvPr id="695300" name="Text Box 4"/>
            <p:cNvSpPr txBox="1">
              <a:spLocks noChangeArrowheads="1"/>
            </p:cNvSpPr>
            <p:nvPr/>
          </p:nvSpPr>
          <p:spPr bwMode="auto">
            <a:xfrm>
              <a:off x="816" y="912"/>
              <a:ext cx="4176" cy="296"/>
            </a:xfrm>
            <a:prstGeom prst="rect">
              <a:avLst/>
            </a:prstGeom>
            <a:solidFill>
              <a:schemeClr val="accent2"/>
            </a:solidFill>
            <a:ln w="12700">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chemeClr val="accent2"/>
              </a:extrusionClr>
            </a:sp3d>
          </p:spPr>
          <p:txBody>
            <a:bodyPr>
              <a:spAutoFit/>
              <a:flatTx/>
            </a:bodyPr>
            <a:lstStyle/>
            <a:p>
              <a:pPr eaLnBrk="0" hangingPunct="0">
                <a:spcBef>
                  <a:spcPct val="50000"/>
                </a:spcBef>
              </a:pPr>
              <a:r>
                <a:rPr lang="en-US" sz="2400" b="1">
                  <a:solidFill>
                    <a:srgbClr val="FF3399"/>
                  </a:solidFill>
                  <a:latin typeface="Tahoma" pitchFamily="34" charset="0"/>
                </a:rPr>
                <a:t>META KOGNISI</a:t>
              </a:r>
            </a:p>
          </p:txBody>
        </p:sp>
        <p:sp>
          <p:nvSpPr>
            <p:cNvPr id="695301" name="Text Box 5"/>
            <p:cNvSpPr txBox="1">
              <a:spLocks noChangeArrowheads="1"/>
            </p:cNvSpPr>
            <p:nvPr/>
          </p:nvSpPr>
          <p:spPr bwMode="auto">
            <a:xfrm>
              <a:off x="816" y="1920"/>
              <a:ext cx="912" cy="1972"/>
            </a:xfrm>
            <a:prstGeom prst="rect">
              <a:avLst/>
            </a:prstGeom>
            <a:solidFill>
              <a:schemeClr val="accent2"/>
            </a:solidFill>
            <a:ln w="12700">
              <a:miter lim="800000"/>
              <a:headEnd type="none" w="sm" len="sm"/>
              <a:tailEnd type="none" w="sm" len="sm"/>
            </a:ln>
            <a:effectLst/>
            <a:scene3d>
              <a:camera prst="legacyPerspectiveFront">
                <a:rot lat="1500000" lon="1500000" rev="0"/>
              </a:camera>
              <a:lightRig rig="legacyFlat2" dir="b"/>
            </a:scene3d>
            <a:sp3d extrusionH="430200" prstMaterial="legacyMatte">
              <a:bevelT w="13500" h="13500" prst="angle"/>
              <a:bevelB w="13500" h="13500" prst="angle"/>
              <a:extrusionClr>
                <a:schemeClr val="accent2"/>
              </a:extrusionClr>
            </a:sp3d>
          </p:spPr>
          <p:txBody>
            <a:bodyPr>
              <a:spAutoFit/>
              <a:flatTx/>
            </a:bodyPr>
            <a:lstStyle/>
            <a:p>
              <a:pPr eaLnBrk="0" hangingPunct="0">
                <a:spcBef>
                  <a:spcPct val="50000"/>
                </a:spcBef>
              </a:pPr>
              <a:endParaRPr lang="en-US" b="1">
                <a:latin typeface="Arial" charset="0"/>
              </a:endParaRPr>
            </a:p>
            <a:p>
              <a:pPr eaLnBrk="0" hangingPunct="0">
                <a:spcBef>
                  <a:spcPct val="50000"/>
                </a:spcBef>
              </a:pPr>
              <a:endParaRPr lang="en-US" b="1">
                <a:latin typeface="Arial" charset="0"/>
              </a:endParaRPr>
            </a:p>
            <a:p>
              <a:pPr eaLnBrk="0" hangingPunct="0">
                <a:spcBef>
                  <a:spcPct val="50000"/>
                </a:spcBef>
              </a:pPr>
              <a:endParaRPr lang="en-US" b="1">
                <a:latin typeface="Arial" charset="0"/>
              </a:endParaRPr>
            </a:p>
            <a:p>
              <a:pPr eaLnBrk="0" hangingPunct="0">
                <a:spcBef>
                  <a:spcPct val="50000"/>
                </a:spcBef>
              </a:pPr>
              <a:r>
                <a:rPr lang="en-US" b="1">
                  <a:solidFill>
                    <a:schemeClr val="bg1"/>
                  </a:solidFill>
                  <a:latin typeface="Arial" charset="0"/>
                </a:rPr>
                <a:t>REGISTER</a:t>
              </a:r>
              <a:r>
                <a:rPr lang="en-US" b="1">
                  <a:latin typeface="Arial" charset="0"/>
                </a:rPr>
                <a:t> </a:t>
              </a:r>
              <a:r>
                <a:rPr lang="en-US" b="1">
                  <a:solidFill>
                    <a:schemeClr val="bg1"/>
                  </a:solidFill>
                  <a:latin typeface="Arial" charset="0"/>
                </a:rPr>
                <a:t>SENSORI</a:t>
              </a:r>
            </a:p>
            <a:p>
              <a:pPr eaLnBrk="0" hangingPunct="0">
                <a:spcBef>
                  <a:spcPct val="50000"/>
                </a:spcBef>
              </a:pPr>
              <a:endParaRPr lang="en-US" b="1">
                <a:latin typeface="Arial" charset="0"/>
              </a:endParaRPr>
            </a:p>
            <a:p>
              <a:pPr eaLnBrk="0" hangingPunct="0">
                <a:spcBef>
                  <a:spcPct val="50000"/>
                </a:spcBef>
              </a:pPr>
              <a:endParaRPr lang="en-US" b="1">
                <a:latin typeface="Arial" charset="0"/>
              </a:endParaRPr>
            </a:p>
            <a:p>
              <a:pPr eaLnBrk="0" hangingPunct="0">
                <a:spcBef>
                  <a:spcPct val="50000"/>
                </a:spcBef>
              </a:pPr>
              <a:endParaRPr lang="en-US" b="1">
                <a:latin typeface="Arial" charset="0"/>
              </a:endParaRPr>
            </a:p>
          </p:txBody>
        </p:sp>
        <p:sp>
          <p:nvSpPr>
            <p:cNvPr id="695302" name="Text Box 6"/>
            <p:cNvSpPr txBox="1">
              <a:spLocks noChangeArrowheads="1"/>
            </p:cNvSpPr>
            <p:nvPr/>
          </p:nvSpPr>
          <p:spPr bwMode="auto">
            <a:xfrm>
              <a:off x="4368" y="1680"/>
              <a:ext cx="1392" cy="366"/>
            </a:xfrm>
            <a:prstGeom prst="rect">
              <a:avLst/>
            </a:prstGeom>
            <a:noFill/>
            <a:ln w="12700">
              <a:noFill/>
              <a:miter lim="800000"/>
              <a:headEnd type="none" w="sm" len="sm"/>
              <a:tailEnd type="none" w="sm" len="sm"/>
            </a:ln>
            <a:effectLst/>
          </p:spPr>
          <p:txBody>
            <a:bodyPr>
              <a:spAutoFit/>
            </a:bodyPr>
            <a:lstStyle/>
            <a:p>
              <a:pPr eaLnBrk="0" hangingPunct="0">
                <a:spcBef>
                  <a:spcPct val="50000"/>
                </a:spcBef>
              </a:pPr>
              <a:r>
                <a:rPr lang="en-US" sz="1600">
                  <a:solidFill>
                    <a:schemeClr val="hlink"/>
                  </a:solidFill>
                  <a:latin typeface="Times New Roman" pitchFamily="18" charset="0"/>
                </a:rPr>
                <a:t>MEMORI JANGKA PANJANG</a:t>
              </a:r>
              <a:endParaRPr lang="en-US">
                <a:latin typeface="Times New Roman" pitchFamily="18" charset="0"/>
              </a:endParaRPr>
            </a:p>
          </p:txBody>
        </p:sp>
        <p:sp>
          <p:nvSpPr>
            <p:cNvPr id="695303" name="Line 7"/>
            <p:cNvSpPr>
              <a:spLocks noChangeShapeType="1"/>
            </p:cNvSpPr>
            <p:nvPr/>
          </p:nvSpPr>
          <p:spPr bwMode="auto">
            <a:xfrm>
              <a:off x="432" y="2496"/>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04" name="Line 8"/>
            <p:cNvSpPr>
              <a:spLocks noChangeShapeType="1"/>
            </p:cNvSpPr>
            <p:nvPr/>
          </p:nvSpPr>
          <p:spPr bwMode="auto">
            <a:xfrm>
              <a:off x="2400" y="3120"/>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05" name="Line 9"/>
            <p:cNvSpPr>
              <a:spLocks noChangeShapeType="1"/>
            </p:cNvSpPr>
            <p:nvPr/>
          </p:nvSpPr>
          <p:spPr bwMode="auto">
            <a:xfrm>
              <a:off x="3120" y="3600"/>
              <a:ext cx="288" cy="0"/>
            </a:xfrm>
            <a:prstGeom prst="line">
              <a:avLst/>
            </a:prstGeom>
            <a:noFill/>
            <a:ln w="28575">
              <a:solidFill>
                <a:srgbClr val="CC66FF"/>
              </a:solidFill>
              <a:round/>
              <a:headEnd type="none" w="sm" len="sm"/>
              <a:tailEnd type="triangle" w="med" len="med"/>
            </a:ln>
            <a:effectLst/>
          </p:spPr>
          <p:txBody>
            <a:bodyPr wrap="none" anchor="ctr"/>
            <a:lstStyle/>
            <a:p>
              <a:endParaRPr lang="en-US"/>
            </a:p>
          </p:txBody>
        </p:sp>
        <p:sp>
          <p:nvSpPr>
            <p:cNvPr id="695306" name="Line 10"/>
            <p:cNvSpPr>
              <a:spLocks noChangeShapeType="1"/>
            </p:cNvSpPr>
            <p:nvPr/>
          </p:nvSpPr>
          <p:spPr bwMode="auto">
            <a:xfrm flipH="1">
              <a:off x="3792" y="3120"/>
              <a:ext cx="576" cy="0"/>
            </a:xfrm>
            <a:prstGeom prst="line">
              <a:avLst/>
            </a:prstGeom>
            <a:noFill/>
            <a:ln w="28575">
              <a:solidFill>
                <a:srgbClr val="0000CC"/>
              </a:solidFill>
              <a:round/>
              <a:headEnd type="triangle" w="med" len="med"/>
              <a:tailEnd type="triangle" w="med" len="med"/>
            </a:ln>
            <a:effectLst/>
          </p:spPr>
          <p:txBody>
            <a:bodyPr wrap="none" anchor="ctr"/>
            <a:lstStyle/>
            <a:p>
              <a:endParaRPr lang="en-US"/>
            </a:p>
          </p:txBody>
        </p:sp>
        <p:sp>
          <p:nvSpPr>
            <p:cNvPr id="695307" name="Rectangle 11"/>
            <p:cNvSpPr>
              <a:spLocks noChangeArrowheads="1"/>
            </p:cNvSpPr>
            <p:nvPr/>
          </p:nvSpPr>
          <p:spPr bwMode="auto">
            <a:xfrm>
              <a:off x="2784" y="2064"/>
              <a:ext cx="1008" cy="1680"/>
            </a:xfrm>
            <a:prstGeom prst="rect">
              <a:avLst/>
            </a:prstGeom>
            <a:solidFill>
              <a:schemeClr val="accent2"/>
            </a:solidFill>
            <a:ln w="12700">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chemeClr val="accent2"/>
              </a:extrusionClr>
            </a:sp3d>
          </p:spPr>
          <p:txBody>
            <a:bodyPr wrap="none" anchor="ctr">
              <a:flatTx/>
            </a:bodyPr>
            <a:lstStyle/>
            <a:p>
              <a:endParaRPr lang="en-US"/>
            </a:p>
          </p:txBody>
        </p:sp>
        <p:sp>
          <p:nvSpPr>
            <p:cNvPr id="695308" name="Rectangle 12"/>
            <p:cNvSpPr>
              <a:spLocks noChangeArrowheads="1"/>
            </p:cNvSpPr>
            <p:nvPr/>
          </p:nvSpPr>
          <p:spPr bwMode="auto">
            <a:xfrm>
              <a:off x="4368" y="1296"/>
              <a:ext cx="1200" cy="2496"/>
            </a:xfrm>
            <a:prstGeom prst="rect">
              <a:avLst/>
            </a:prstGeom>
            <a:solidFill>
              <a:schemeClr val="accent2"/>
            </a:solidFill>
            <a:ln w="12700">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chemeClr val="accent2"/>
              </a:extrusionClr>
            </a:sp3d>
          </p:spPr>
          <p:txBody>
            <a:bodyPr wrap="none" anchor="ctr">
              <a:flatTx/>
            </a:bodyPr>
            <a:lstStyle/>
            <a:p>
              <a:endParaRPr lang="en-US"/>
            </a:p>
          </p:txBody>
        </p:sp>
        <p:graphicFrame>
          <p:nvGraphicFramePr>
            <p:cNvPr id="695309" name="Object 13"/>
            <p:cNvGraphicFramePr>
              <a:graphicFrameLocks noChangeAspect="1"/>
            </p:cNvGraphicFramePr>
            <p:nvPr/>
          </p:nvGraphicFramePr>
          <p:xfrm>
            <a:off x="2928" y="2880"/>
            <a:ext cx="336" cy="528"/>
          </p:xfrm>
          <a:graphic>
            <a:graphicData uri="http://schemas.openxmlformats.org/presentationml/2006/ole">
              <p:oleObj spid="_x0000_s3074" name="Clip" r:id="rId3" imgW="2826720" imgH="3497040" progId="">
                <p:embed/>
              </p:oleObj>
            </a:graphicData>
          </a:graphic>
        </p:graphicFrame>
        <p:sp>
          <p:nvSpPr>
            <p:cNvPr id="695310" name="Oval 14"/>
            <p:cNvSpPr>
              <a:spLocks noChangeArrowheads="1"/>
            </p:cNvSpPr>
            <p:nvPr/>
          </p:nvSpPr>
          <p:spPr bwMode="auto">
            <a:xfrm>
              <a:off x="3312" y="2832"/>
              <a:ext cx="48" cy="48"/>
            </a:xfrm>
            <a:prstGeom prst="ellipse">
              <a:avLst/>
            </a:prstGeom>
            <a:solidFill>
              <a:schemeClr val="accent1"/>
            </a:solidFill>
            <a:ln w="12700">
              <a:solidFill>
                <a:schemeClr val="tx1"/>
              </a:solidFill>
              <a:round/>
              <a:headEnd type="none" w="sm" len="sm"/>
              <a:tailEnd type="none" w="sm" len="sm"/>
            </a:ln>
            <a:effectLst/>
          </p:spPr>
          <p:txBody>
            <a:bodyPr wrap="none" anchor="ctr"/>
            <a:lstStyle/>
            <a:p>
              <a:endParaRPr lang="en-US"/>
            </a:p>
          </p:txBody>
        </p:sp>
        <p:sp>
          <p:nvSpPr>
            <p:cNvPr id="695311" name="Line 15"/>
            <p:cNvSpPr>
              <a:spLocks noChangeShapeType="1"/>
            </p:cNvSpPr>
            <p:nvPr/>
          </p:nvSpPr>
          <p:spPr bwMode="auto">
            <a:xfrm flipV="1">
              <a:off x="3408" y="2688"/>
              <a:ext cx="192" cy="192"/>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12" name="Line 16"/>
            <p:cNvSpPr>
              <a:spLocks noChangeShapeType="1"/>
            </p:cNvSpPr>
            <p:nvPr/>
          </p:nvSpPr>
          <p:spPr bwMode="auto">
            <a:xfrm flipH="1" flipV="1">
              <a:off x="3168" y="2640"/>
              <a:ext cx="192" cy="240"/>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13" name="Line 17"/>
            <p:cNvSpPr>
              <a:spLocks noChangeShapeType="1"/>
            </p:cNvSpPr>
            <p:nvPr/>
          </p:nvSpPr>
          <p:spPr bwMode="auto">
            <a:xfrm>
              <a:off x="3264" y="2592"/>
              <a:ext cx="96" cy="288"/>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14" name="Oval 18"/>
            <p:cNvSpPr>
              <a:spLocks noChangeArrowheads="1"/>
            </p:cNvSpPr>
            <p:nvPr/>
          </p:nvSpPr>
          <p:spPr bwMode="auto">
            <a:xfrm>
              <a:off x="3648" y="3072"/>
              <a:ext cx="48" cy="48"/>
            </a:xfrm>
            <a:prstGeom prst="ellipse">
              <a:avLst/>
            </a:prstGeom>
            <a:solidFill>
              <a:schemeClr val="accent1"/>
            </a:solidFill>
            <a:ln w="12700">
              <a:solidFill>
                <a:schemeClr val="tx1"/>
              </a:solidFill>
              <a:round/>
              <a:headEnd type="none" w="sm" len="sm"/>
              <a:tailEnd type="none" w="sm" len="sm"/>
            </a:ln>
            <a:effectLst/>
          </p:spPr>
          <p:txBody>
            <a:bodyPr wrap="none" anchor="ctr"/>
            <a:lstStyle/>
            <a:p>
              <a:endParaRPr lang="en-US"/>
            </a:p>
          </p:txBody>
        </p:sp>
        <p:sp>
          <p:nvSpPr>
            <p:cNvPr id="695315" name="Line 19"/>
            <p:cNvSpPr>
              <a:spLocks noChangeShapeType="1"/>
            </p:cNvSpPr>
            <p:nvPr/>
          </p:nvSpPr>
          <p:spPr bwMode="auto">
            <a:xfrm flipH="1">
              <a:off x="3264" y="3072"/>
              <a:ext cx="288" cy="96"/>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16" name="Line 20"/>
            <p:cNvSpPr>
              <a:spLocks noChangeShapeType="1"/>
            </p:cNvSpPr>
            <p:nvPr/>
          </p:nvSpPr>
          <p:spPr bwMode="auto">
            <a:xfrm>
              <a:off x="3360" y="2880"/>
              <a:ext cx="288" cy="192"/>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17" name="Line 21"/>
            <p:cNvSpPr>
              <a:spLocks noChangeShapeType="1"/>
            </p:cNvSpPr>
            <p:nvPr/>
          </p:nvSpPr>
          <p:spPr bwMode="auto">
            <a:xfrm flipH="1">
              <a:off x="3600" y="3168"/>
              <a:ext cx="48" cy="336"/>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18" name="Line 22"/>
            <p:cNvSpPr>
              <a:spLocks noChangeShapeType="1"/>
            </p:cNvSpPr>
            <p:nvPr/>
          </p:nvSpPr>
          <p:spPr bwMode="auto">
            <a:xfrm flipH="1">
              <a:off x="3168" y="2880"/>
              <a:ext cx="240" cy="96"/>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19" name="Oval 23"/>
            <p:cNvSpPr>
              <a:spLocks noChangeArrowheads="1"/>
            </p:cNvSpPr>
            <p:nvPr/>
          </p:nvSpPr>
          <p:spPr bwMode="auto">
            <a:xfrm>
              <a:off x="3216" y="2592"/>
              <a:ext cx="48" cy="48"/>
            </a:xfrm>
            <a:prstGeom prst="ellipse">
              <a:avLst/>
            </a:prstGeom>
            <a:solidFill>
              <a:schemeClr val="accent1"/>
            </a:solidFill>
            <a:ln w="12700">
              <a:solidFill>
                <a:schemeClr val="tx1"/>
              </a:solidFill>
              <a:round/>
              <a:headEnd type="none" w="sm" len="sm"/>
              <a:tailEnd type="none" w="sm" len="sm"/>
            </a:ln>
            <a:effectLst/>
          </p:spPr>
          <p:txBody>
            <a:bodyPr wrap="none" anchor="ctr"/>
            <a:lstStyle/>
            <a:p>
              <a:endParaRPr lang="en-US"/>
            </a:p>
          </p:txBody>
        </p:sp>
        <p:sp>
          <p:nvSpPr>
            <p:cNvPr id="695320" name="Line 24"/>
            <p:cNvSpPr>
              <a:spLocks noChangeShapeType="1"/>
            </p:cNvSpPr>
            <p:nvPr/>
          </p:nvSpPr>
          <p:spPr bwMode="auto">
            <a:xfrm>
              <a:off x="3072" y="2784"/>
              <a:ext cx="288" cy="96"/>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21" name="Line 25"/>
            <p:cNvSpPr>
              <a:spLocks noChangeShapeType="1"/>
            </p:cNvSpPr>
            <p:nvPr/>
          </p:nvSpPr>
          <p:spPr bwMode="auto">
            <a:xfrm flipH="1" flipV="1">
              <a:off x="4656" y="2400"/>
              <a:ext cx="240" cy="192"/>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22" name="Oval 26"/>
            <p:cNvSpPr>
              <a:spLocks noChangeArrowheads="1"/>
            </p:cNvSpPr>
            <p:nvPr/>
          </p:nvSpPr>
          <p:spPr bwMode="auto">
            <a:xfrm>
              <a:off x="4896" y="2544"/>
              <a:ext cx="48" cy="48"/>
            </a:xfrm>
            <a:prstGeom prst="ellipse">
              <a:avLst/>
            </a:prstGeom>
            <a:solidFill>
              <a:schemeClr val="accent1"/>
            </a:solidFill>
            <a:ln w="12700">
              <a:solidFill>
                <a:schemeClr val="tx1"/>
              </a:solidFill>
              <a:round/>
              <a:headEnd type="none" w="sm" len="sm"/>
              <a:tailEnd type="none" w="sm" len="sm"/>
            </a:ln>
            <a:effectLst/>
          </p:spPr>
          <p:txBody>
            <a:bodyPr wrap="none" anchor="ctr"/>
            <a:lstStyle/>
            <a:p>
              <a:endParaRPr lang="en-US"/>
            </a:p>
          </p:txBody>
        </p:sp>
        <p:sp>
          <p:nvSpPr>
            <p:cNvPr id="695323" name="Line 27"/>
            <p:cNvSpPr>
              <a:spLocks noChangeShapeType="1"/>
            </p:cNvSpPr>
            <p:nvPr/>
          </p:nvSpPr>
          <p:spPr bwMode="auto">
            <a:xfrm flipV="1">
              <a:off x="4944" y="2400"/>
              <a:ext cx="240" cy="192"/>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24" name="Line 28"/>
            <p:cNvSpPr>
              <a:spLocks noChangeShapeType="1"/>
            </p:cNvSpPr>
            <p:nvPr/>
          </p:nvSpPr>
          <p:spPr bwMode="auto">
            <a:xfrm flipV="1">
              <a:off x="4656" y="2592"/>
              <a:ext cx="240" cy="288"/>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25" name="Line 29"/>
            <p:cNvSpPr>
              <a:spLocks noChangeShapeType="1"/>
            </p:cNvSpPr>
            <p:nvPr/>
          </p:nvSpPr>
          <p:spPr bwMode="auto">
            <a:xfrm flipH="1" flipV="1">
              <a:off x="4560" y="2688"/>
              <a:ext cx="96" cy="240"/>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26" name="Oval 30"/>
            <p:cNvSpPr>
              <a:spLocks noChangeArrowheads="1"/>
            </p:cNvSpPr>
            <p:nvPr/>
          </p:nvSpPr>
          <p:spPr bwMode="auto">
            <a:xfrm>
              <a:off x="4608" y="2880"/>
              <a:ext cx="48" cy="48"/>
            </a:xfrm>
            <a:prstGeom prst="ellipse">
              <a:avLst/>
            </a:prstGeom>
            <a:solidFill>
              <a:schemeClr val="accent1"/>
            </a:solidFill>
            <a:ln w="12700">
              <a:solidFill>
                <a:schemeClr val="tx1"/>
              </a:solidFill>
              <a:round/>
              <a:headEnd type="none" w="sm" len="sm"/>
              <a:tailEnd type="none" w="sm" len="sm"/>
            </a:ln>
            <a:effectLst/>
          </p:spPr>
          <p:txBody>
            <a:bodyPr wrap="none" anchor="ctr"/>
            <a:lstStyle/>
            <a:p>
              <a:endParaRPr lang="en-US"/>
            </a:p>
          </p:txBody>
        </p:sp>
        <p:sp>
          <p:nvSpPr>
            <p:cNvPr id="695327" name="Line 31"/>
            <p:cNvSpPr>
              <a:spLocks noChangeShapeType="1"/>
            </p:cNvSpPr>
            <p:nvPr/>
          </p:nvSpPr>
          <p:spPr bwMode="auto">
            <a:xfrm>
              <a:off x="4656" y="2880"/>
              <a:ext cx="240" cy="144"/>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28" name="Line 32"/>
            <p:cNvSpPr>
              <a:spLocks noChangeShapeType="1"/>
            </p:cNvSpPr>
            <p:nvPr/>
          </p:nvSpPr>
          <p:spPr bwMode="auto">
            <a:xfrm>
              <a:off x="4944" y="2592"/>
              <a:ext cx="336" cy="288"/>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29" name="Oval 33"/>
            <p:cNvSpPr>
              <a:spLocks noChangeArrowheads="1"/>
            </p:cNvSpPr>
            <p:nvPr/>
          </p:nvSpPr>
          <p:spPr bwMode="auto">
            <a:xfrm>
              <a:off x="5280" y="2880"/>
              <a:ext cx="48" cy="48"/>
            </a:xfrm>
            <a:prstGeom prst="ellipse">
              <a:avLst/>
            </a:prstGeom>
            <a:solidFill>
              <a:schemeClr val="accent1"/>
            </a:solidFill>
            <a:ln w="12700">
              <a:solidFill>
                <a:schemeClr val="tx1"/>
              </a:solidFill>
              <a:round/>
              <a:headEnd type="none" w="sm" len="sm"/>
              <a:tailEnd type="none" w="sm" len="sm"/>
            </a:ln>
            <a:effectLst/>
          </p:spPr>
          <p:txBody>
            <a:bodyPr wrap="none" anchor="ctr"/>
            <a:lstStyle/>
            <a:p>
              <a:endParaRPr lang="en-US"/>
            </a:p>
          </p:txBody>
        </p:sp>
        <p:sp>
          <p:nvSpPr>
            <p:cNvPr id="695330" name="Line 34"/>
            <p:cNvSpPr>
              <a:spLocks noChangeShapeType="1"/>
            </p:cNvSpPr>
            <p:nvPr/>
          </p:nvSpPr>
          <p:spPr bwMode="auto">
            <a:xfrm flipV="1">
              <a:off x="5136" y="2880"/>
              <a:ext cx="192" cy="288"/>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31" name="Line 35"/>
            <p:cNvSpPr>
              <a:spLocks noChangeShapeType="1"/>
            </p:cNvSpPr>
            <p:nvPr/>
          </p:nvSpPr>
          <p:spPr bwMode="auto">
            <a:xfrm flipH="1" flipV="1">
              <a:off x="5328" y="2928"/>
              <a:ext cx="192" cy="288"/>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32" name="Oval 36"/>
            <p:cNvSpPr>
              <a:spLocks noChangeArrowheads="1"/>
            </p:cNvSpPr>
            <p:nvPr/>
          </p:nvSpPr>
          <p:spPr bwMode="auto">
            <a:xfrm>
              <a:off x="4848" y="3216"/>
              <a:ext cx="48" cy="48"/>
            </a:xfrm>
            <a:prstGeom prst="ellipse">
              <a:avLst/>
            </a:prstGeom>
            <a:solidFill>
              <a:schemeClr val="accent1"/>
            </a:solidFill>
            <a:ln w="12700">
              <a:solidFill>
                <a:schemeClr val="tx1"/>
              </a:solidFill>
              <a:round/>
              <a:headEnd type="none" w="sm" len="sm"/>
              <a:tailEnd type="none" w="sm" len="sm"/>
            </a:ln>
            <a:effectLst/>
          </p:spPr>
          <p:txBody>
            <a:bodyPr wrap="none" anchor="ctr"/>
            <a:lstStyle/>
            <a:p>
              <a:endParaRPr lang="en-US"/>
            </a:p>
          </p:txBody>
        </p:sp>
        <p:sp>
          <p:nvSpPr>
            <p:cNvPr id="695333" name="Line 37"/>
            <p:cNvSpPr>
              <a:spLocks noChangeShapeType="1"/>
            </p:cNvSpPr>
            <p:nvPr/>
          </p:nvSpPr>
          <p:spPr bwMode="auto">
            <a:xfrm flipH="1">
              <a:off x="4512" y="3216"/>
              <a:ext cx="336" cy="0"/>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34" name="Line 38"/>
            <p:cNvSpPr>
              <a:spLocks noChangeShapeType="1"/>
            </p:cNvSpPr>
            <p:nvPr/>
          </p:nvSpPr>
          <p:spPr bwMode="auto">
            <a:xfrm>
              <a:off x="4848" y="3024"/>
              <a:ext cx="0" cy="240"/>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35" name="Line 39"/>
            <p:cNvSpPr>
              <a:spLocks noChangeShapeType="1"/>
            </p:cNvSpPr>
            <p:nvPr/>
          </p:nvSpPr>
          <p:spPr bwMode="auto">
            <a:xfrm>
              <a:off x="4896" y="3216"/>
              <a:ext cx="144" cy="192"/>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36" name="Oval 40"/>
            <p:cNvSpPr>
              <a:spLocks noChangeArrowheads="1"/>
            </p:cNvSpPr>
            <p:nvPr/>
          </p:nvSpPr>
          <p:spPr bwMode="auto">
            <a:xfrm>
              <a:off x="5472" y="3168"/>
              <a:ext cx="48" cy="48"/>
            </a:xfrm>
            <a:prstGeom prst="ellipse">
              <a:avLst/>
            </a:prstGeom>
            <a:solidFill>
              <a:schemeClr val="accent1"/>
            </a:solidFill>
            <a:ln w="12700">
              <a:solidFill>
                <a:schemeClr val="tx1"/>
              </a:solidFill>
              <a:round/>
              <a:headEnd type="none" w="sm" len="sm"/>
              <a:tailEnd type="none" w="sm" len="sm"/>
            </a:ln>
            <a:effectLst/>
          </p:spPr>
          <p:txBody>
            <a:bodyPr wrap="none" anchor="ctr"/>
            <a:lstStyle/>
            <a:p>
              <a:endParaRPr lang="en-US"/>
            </a:p>
          </p:txBody>
        </p:sp>
        <p:sp>
          <p:nvSpPr>
            <p:cNvPr id="695337" name="Line 41"/>
            <p:cNvSpPr>
              <a:spLocks noChangeShapeType="1"/>
            </p:cNvSpPr>
            <p:nvPr/>
          </p:nvSpPr>
          <p:spPr bwMode="auto">
            <a:xfrm flipH="1" flipV="1">
              <a:off x="5136" y="3168"/>
              <a:ext cx="384" cy="48"/>
            </a:xfrm>
            <a:prstGeom prst="line">
              <a:avLst/>
            </a:prstGeom>
            <a:noFill/>
            <a:ln w="12700">
              <a:solidFill>
                <a:schemeClr val="tx1"/>
              </a:solidFill>
              <a:round/>
              <a:headEnd type="none" w="sm" len="sm"/>
              <a:tailEnd type="triangle" w="med" len="med"/>
            </a:ln>
            <a:effectLst/>
          </p:spPr>
          <p:txBody>
            <a:bodyPr wrap="none" anchor="ctr"/>
            <a:lstStyle/>
            <a:p>
              <a:endParaRPr lang="en-US"/>
            </a:p>
          </p:txBody>
        </p:sp>
        <p:sp>
          <p:nvSpPr>
            <p:cNvPr id="695338" name="Text Box 42"/>
            <p:cNvSpPr txBox="1">
              <a:spLocks noChangeArrowheads="1"/>
            </p:cNvSpPr>
            <p:nvPr/>
          </p:nvSpPr>
          <p:spPr bwMode="auto">
            <a:xfrm>
              <a:off x="2736" y="2208"/>
              <a:ext cx="1104" cy="326"/>
            </a:xfrm>
            <a:prstGeom prst="rect">
              <a:avLst/>
            </a:prstGeom>
            <a:noFill/>
            <a:ln w="12700">
              <a:noFill/>
              <a:miter lim="800000"/>
              <a:headEnd type="none" w="sm" len="sm"/>
              <a:tailEnd type="none" w="sm" len="sm"/>
            </a:ln>
            <a:effectLst/>
          </p:spPr>
          <p:txBody>
            <a:bodyPr>
              <a:spAutoFit/>
            </a:bodyPr>
            <a:lstStyle/>
            <a:p>
              <a:pPr eaLnBrk="0" hangingPunct="0">
                <a:spcBef>
                  <a:spcPct val="50000"/>
                </a:spcBef>
              </a:pPr>
              <a:r>
                <a:rPr lang="en-US" sz="1400" b="1">
                  <a:solidFill>
                    <a:srgbClr val="CCECFF"/>
                  </a:solidFill>
                  <a:latin typeface="Arial" charset="0"/>
                </a:rPr>
                <a:t>MEMORI JANGKA PENDEK</a:t>
              </a:r>
            </a:p>
          </p:txBody>
        </p:sp>
        <p:sp>
          <p:nvSpPr>
            <p:cNvPr id="695339" name="Text Box 43"/>
            <p:cNvSpPr txBox="1">
              <a:spLocks noChangeArrowheads="1"/>
            </p:cNvSpPr>
            <p:nvPr/>
          </p:nvSpPr>
          <p:spPr bwMode="auto">
            <a:xfrm>
              <a:off x="4464" y="1296"/>
              <a:ext cx="1104" cy="326"/>
            </a:xfrm>
            <a:prstGeom prst="rect">
              <a:avLst/>
            </a:prstGeom>
            <a:noFill/>
            <a:ln w="12700">
              <a:noFill/>
              <a:miter lim="800000"/>
              <a:headEnd type="none" w="sm" len="sm"/>
              <a:tailEnd type="none" w="sm" len="sm"/>
            </a:ln>
            <a:effectLst/>
          </p:spPr>
          <p:txBody>
            <a:bodyPr>
              <a:spAutoFit/>
            </a:bodyPr>
            <a:lstStyle/>
            <a:p>
              <a:pPr eaLnBrk="0" hangingPunct="0">
                <a:spcBef>
                  <a:spcPct val="50000"/>
                </a:spcBef>
              </a:pPr>
              <a:r>
                <a:rPr lang="en-US" sz="1400" b="1">
                  <a:solidFill>
                    <a:srgbClr val="FFFFFF"/>
                  </a:solidFill>
                  <a:latin typeface="Arial" charset="0"/>
                </a:rPr>
                <a:t>MEMORI JANGKA PANJANG</a:t>
              </a:r>
              <a:endParaRPr lang="en-US" sz="1400" b="1">
                <a:latin typeface="Arial" charset="0"/>
              </a:endParaRPr>
            </a:p>
          </p:txBody>
        </p:sp>
        <p:sp>
          <p:nvSpPr>
            <p:cNvPr id="695340" name="Text Box 44"/>
            <p:cNvSpPr txBox="1">
              <a:spLocks noChangeArrowheads="1"/>
            </p:cNvSpPr>
            <p:nvPr/>
          </p:nvSpPr>
          <p:spPr bwMode="auto">
            <a:xfrm>
              <a:off x="4512" y="1728"/>
              <a:ext cx="864" cy="192"/>
            </a:xfrm>
            <a:prstGeom prst="rect">
              <a:avLst/>
            </a:prstGeom>
            <a:noFill/>
            <a:ln w="12700">
              <a:noFill/>
              <a:miter lim="800000"/>
              <a:headEnd type="none" w="sm" len="sm"/>
              <a:tailEnd type="none" w="sm" len="sm"/>
            </a:ln>
            <a:effectLst/>
          </p:spPr>
          <p:txBody>
            <a:bodyPr>
              <a:spAutoFit/>
            </a:bodyPr>
            <a:lstStyle/>
            <a:p>
              <a:pPr algn="l" eaLnBrk="0" hangingPunct="0">
                <a:spcBef>
                  <a:spcPct val="50000"/>
                </a:spcBef>
              </a:pPr>
              <a:r>
                <a:rPr lang="en-US" sz="1400" b="1">
                  <a:solidFill>
                    <a:schemeClr val="bg1"/>
                  </a:solidFill>
                  <a:latin typeface="Arial" charset="0"/>
                </a:rPr>
                <a:t>JIKA</a:t>
              </a:r>
              <a:r>
                <a:rPr lang="en-US" sz="1400">
                  <a:latin typeface="Arial" charset="0"/>
                </a:rPr>
                <a:t>,</a:t>
              </a:r>
            </a:p>
          </p:txBody>
        </p:sp>
        <p:sp>
          <p:nvSpPr>
            <p:cNvPr id="695341" name="Text Box 45"/>
            <p:cNvSpPr txBox="1">
              <a:spLocks noChangeArrowheads="1"/>
            </p:cNvSpPr>
            <p:nvPr/>
          </p:nvSpPr>
          <p:spPr bwMode="auto">
            <a:xfrm>
              <a:off x="4512" y="1920"/>
              <a:ext cx="720" cy="192"/>
            </a:xfrm>
            <a:prstGeom prst="rect">
              <a:avLst/>
            </a:prstGeom>
            <a:noFill/>
            <a:ln w="12700">
              <a:noFill/>
              <a:miter lim="800000"/>
              <a:headEnd type="none" w="sm" len="sm"/>
              <a:tailEnd type="none" w="sm" len="sm"/>
            </a:ln>
            <a:effectLst/>
          </p:spPr>
          <p:txBody>
            <a:bodyPr>
              <a:spAutoFit/>
            </a:bodyPr>
            <a:lstStyle/>
            <a:p>
              <a:pPr algn="l" eaLnBrk="0" hangingPunct="0">
                <a:spcBef>
                  <a:spcPct val="50000"/>
                </a:spcBef>
              </a:pPr>
              <a:r>
                <a:rPr lang="en-US" sz="1400" b="1">
                  <a:solidFill>
                    <a:schemeClr val="bg1"/>
                  </a:solidFill>
                  <a:latin typeface="Arial" charset="0"/>
                </a:rPr>
                <a:t>MAKA</a:t>
              </a:r>
            </a:p>
          </p:txBody>
        </p:sp>
        <p:sp>
          <p:nvSpPr>
            <p:cNvPr id="695342" name="Line 46"/>
            <p:cNvSpPr>
              <a:spLocks noChangeShapeType="1"/>
            </p:cNvSpPr>
            <p:nvPr/>
          </p:nvSpPr>
          <p:spPr bwMode="auto">
            <a:xfrm>
              <a:off x="4896" y="1824"/>
              <a:ext cx="528"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695343" name="Line 47"/>
            <p:cNvSpPr>
              <a:spLocks noChangeShapeType="1"/>
            </p:cNvSpPr>
            <p:nvPr/>
          </p:nvSpPr>
          <p:spPr bwMode="auto">
            <a:xfrm>
              <a:off x="4896" y="1920"/>
              <a:ext cx="528"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695344" name="Line 48"/>
            <p:cNvSpPr>
              <a:spLocks noChangeShapeType="1"/>
            </p:cNvSpPr>
            <p:nvPr/>
          </p:nvSpPr>
          <p:spPr bwMode="auto">
            <a:xfrm>
              <a:off x="4944" y="2064"/>
              <a:ext cx="432"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695345" name="Line 49"/>
            <p:cNvSpPr>
              <a:spLocks noChangeShapeType="1"/>
            </p:cNvSpPr>
            <p:nvPr/>
          </p:nvSpPr>
          <p:spPr bwMode="auto">
            <a:xfrm>
              <a:off x="4944" y="2208"/>
              <a:ext cx="432" cy="0"/>
            </a:xfrm>
            <a:prstGeom prst="line">
              <a:avLst/>
            </a:prstGeom>
            <a:noFill/>
            <a:ln w="12700">
              <a:solidFill>
                <a:schemeClr val="tx1"/>
              </a:solidFill>
              <a:round/>
              <a:headEnd type="none" w="sm" len="sm"/>
              <a:tailEnd type="none" w="sm" len="sm"/>
            </a:ln>
            <a:effectLst/>
          </p:spPr>
          <p:txBody>
            <a:bodyPr wrap="none" anchor="ctr"/>
            <a:lstStyle/>
            <a:p>
              <a:endParaRPr lang="en-US"/>
            </a:p>
          </p:txBody>
        </p:sp>
        <p:graphicFrame>
          <p:nvGraphicFramePr>
            <p:cNvPr id="695346" name="Object 50"/>
            <p:cNvGraphicFramePr>
              <a:graphicFrameLocks noChangeAspect="1"/>
            </p:cNvGraphicFramePr>
            <p:nvPr/>
          </p:nvGraphicFramePr>
          <p:xfrm>
            <a:off x="2832" y="2832"/>
            <a:ext cx="263" cy="758"/>
          </p:xfrm>
          <a:graphic>
            <a:graphicData uri="http://schemas.openxmlformats.org/presentationml/2006/ole">
              <p:oleObj spid="_x0000_s3075" name="Clip" r:id="rId4" imgW="3003120" imgH="5470200" progId="">
                <p:embed/>
              </p:oleObj>
            </a:graphicData>
          </a:graphic>
        </p:graphicFrame>
        <p:sp>
          <p:nvSpPr>
            <p:cNvPr id="695347" name="Text Box 51"/>
            <p:cNvSpPr txBox="1">
              <a:spLocks noChangeArrowheads="1"/>
            </p:cNvSpPr>
            <p:nvPr/>
          </p:nvSpPr>
          <p:spPr bwMode="auto">
            <a:xfrm>
              <a:off x="4512" y="3216"/>
              <a:ext cx="1248" cy="192"/>
            </a:xfrm>
            <a:prstGeom prst="rect">
              <a:avLst/>
            </a:prstGeom>
            <a:noFill/>
            <a:ln w="12700">
              <a:noFill/>
              <a:miter lim="800000"/>
              <a:headEnd type="none" w="sm" len="sm"/>
              <a:tailEnd type="none" w="sm" len="sm"/>
            </a:ln>
            <a:effectLst/>
          </p:spPr>
          <p:txBody>
            <a:bodyPr>
              <a:spAutoFit/>
            </a:bodyPr>
            <a:lstStyle/>
            <a:p>
              <a:pPr algn="l" eaLnBrk="0" hangingPunct="0">
                <a:spcBef>
                  <a:spcPct val="50000"/>
                </a:spcBef>
              </a:pPr>
              <a:r>
                <a:rPr lang="en-US" sz="1400">
                  <a:solidFill>
                    <a:srgbClr val="FFFFFF"/>
                  </a:solidFill>
                  <a:latin typeface="Times New Roman" pitchFamily="18" charset="0"/>
                </a:rPr>
                <a:t>Jaringan Proposisi</a:t>
              </a:r>
            </a:p>
          </p:txBody>
        </p:sp>
        <p:sp>
          <p:nvSpPr>
            <p:cNvPr id="695348" name="Text Box 52"/>
            <p:cNvSpPr txBox="1">
              <a:spLocks noChangeArrowheads="1"/>
            </p:cNvSpPr>
            <p:nvPr/>
          </p:nvSpPr>
          <p:spPr bwMode="auto">
            <a:xfrm>
              <a:off x="3840" y="480"/>
              <a:ext cx="1728" cy="231"/>
            </a:xfrm>
            <a:prstGeom prst="rect">
              <a:avLst/>
            </a:prstGeom>
            <a:noFill/>
            <a:ln w="12700">
              <a:noFill/>
              <a:miter lim="800000"/>
              <a:headEnd type="none" w="sm" len="sm"/>
              <a:tailEnd type="none" w="sm" len="sm"/>
            </a:ln>
            <a:effectLst/>
          </p:spPr>
          <p:txBody>
            <a:bodyPr>
              <a:spAutoFit/>
            </a:bodyPr>
            <a:lstStyle/>
            <a:p>
              <a:pPr eaLnBrk="0" hangingPunct="0">
                <a:spcBef>
                  <a:spcPct val="50000"/>
                </a:spcBef>
              </a:pPr>
              <a:r>
                <a:rPr lang="en-US">
                  <a:solidFill>
                    <a:schemeClr val="bg1"/>
                  </a:solidFill>
                  <a:latin typeface="Tahoma" pitchFamily="34" charset="0"/>
                </a:rPr>
                <a:t>Pengetahuan Deklaratif</a:t>
              </a:r>
            </a:p>
          </p:txBody>
        </p:sp>
        <p:sp>
          <p:nvSpPr>
            <p:cNvPr id="695349" name="Text Box 53"/>
            <p:cNvSpPr txBox="1">
              <a:spLocks noChangeArrowheads="1"/>
            </p:cNvSpPr>
            <p:nvPr/>
          </p:nvSpPr>
          <p:spPr bwMode="auto">
            <a:xfrm>
              <a:off x="3744" y="240"/>
              <a:ext cx="1824" cy="231"/>
            </a:xfrm>
            <a:prstGeom prst="rect">
              <a:avLst/>
            </a:prstGeom>
            <a:noFill/>
            <a:ln w="12700">
              <a:noFill/>
              <a:miter lim="800000"/>
              <a:headEnd type="none" w="sm" len="sm"/>
              <a:tailEnd type="none" w="sm" len="sm"/>
            </a:ln>
            <a:effectLst/>
          </p:spPr>
          <p:txBody>
            <a:bodyPr>
              <a:spAutoFit/>
            </a:bodyPr>
            <a:lstStyle/>
            <a:p>
              <a:pPr eaLnBrk="0" hangingPunct="0">
                <a:spcBef>
                  <a:spcPct val="50000"/>
                </a:spcBef>
              </a:pPr>
              <a:r>
                <a:rPr lang="en-US">
                  <a:solidFill>
                    <a:schemeClr val="bg1"/>
                  </a:solidFill>
                  <a:latin typeface="Tahoma" pitchFamily="34" charset="0"/>
                </a:rPr>
                <a:t>Pengetahuan Prosedural</a:t>
              </a:r>
            </a:p>
          </p:txBody>
        </p:sp>
        <p:sp>
          <p:nvSpPr>
            <p:cNvPr id="695350" name="Line 54"/>
            <p:cNvSpPr>
              <a:spLocks noChangeShapeType="1"/>
            </p:cNvSpPr>
            <p:nvPr/>
          </p:nvSpPr>
          <p:spPr bwMode="auto">
            <a:xfrm>
              <a:off x="4368" y="768"/>
              <a:ext cx="288" cy="1872"/>
            </a:xfrm>
            <a:prstGeom prst="line">
              <a:avLst/>
            </a:prstGeom>
            <a:noFill/>
            <a:ln w="12700">
              <a:solidFill>
                <a:srgbClr val="FF0066"/>
              </a:solidFill>
              <a:round/>
              <a:headEnd type="none" w="sm" len="sm"/>
              <a:tailEnd type="arrow" w="med" len="med"/>
            </a:ln>
            <a:effectLst/>
          </p:spPr>
          <p:txBody>
            <a:bodyPr wrap="none" anchor="ctr"/>
            <a:lstStyle/>
            <a:p>
              <a:endParaRPr lang="en-US"/>
            </a:p>
          </p:txBody>
        </p:sp>
        <p:sp>
          <p:nvSpPr>
            <p:cNvPr id="695351" name="Line 55"/>
            <p:cNvSpPr>
              <a:spLocks noChangeShapeType="1"/>
            </p:cNvSpPr>
            <p:nvPr/>
          </p:nvSpPr>
          <p:spPr bwMode="auto">
            <a:xfrm>
              <a:off x="4896" y="384"/>
              <a:ext cx="144" cy="1440"/>
            </a:xfrm>
            <a:prstGeom prst="line">
              <a:avLst/>
            </a:prstGeom>
            <a:noFill/>
            <a:ln w="12700">
              <a:solidFill>
                <a:srgbClr val="FF0066"/>
              </a:solidFill>
              <a:round/>
              <a:headEnd type="none" w="sm" len="sm"/>
              <a:tailEnd type="arrow" w="med" len="med"/>
            </a:ln>
            <a:effectLst/>
          </p:spPr>
          <p:txBody>
            <a:bodyPr wrap="none" anchor="ctr"/>
            <a:lstStyle/>
            <a:p>
              <a:endParaRPr lang="en-US"/>
            </a:p>
          </p:txBody>
        </p:sp>
        <p:sp>
          <p:nvSpPr>
            <p:cNvPr id="695352" name="Line 56"/>
            <p:cNvSpPr>
              <a:spLocks noChangeShapeType="1"/>
            </p:cNvSpPr>
            <p:nvPr/>
          </p:nvSpPr>
          <p:spPr bwMode="auto">
            <a:xfrm flipH="1">
              <a:off x="3792" y="2640"/>
              <a:ext cx="576" cy="0"/>
            </a:xfrm>
            <a:prstGeom prst="line">
              <a:avLst/>
            </a:prstGeom>
            <a:noFill/>
            <a:ln w="28575">
              <a:solidFill>
                <a:srgbClr val="0000CC"/>
              </a:solidFill>
              <a:round/>
              <a:headEnd type="triangle" w="med" len="med"/>
              <a:tailEnd type="triangle" w="med" len="med"/>
            </a:ln>
            <a:effectLst/>
          </p:spPr>
          <p:txBody>
            <a:bodyPr wrap="none" anchor="ctr"/>
            <a:lstStyle/>
            <a:p>
              <a:endParaRPr lang="en-US"/>
            </a:p>
          </p:txBody>
        </p:sp>
        <p:sp>
          <p:nvSpPr>
            <p:cNvPr id="695353" name="Line 57"/>
            <p:cNvSpPr>
              <a:spLocks noChangeShapeType="1"/>
            </p:cNvSpPr>
            <p:nvPr/>
          </p:nvSpPr>
          <p:spPr bwMode="auto">
            <a:xfrm flipH="1">
              <a:off x="3792" y="2208"/>
              <a:ext cx="576" cy="0"/>
            </a:xfrm>
            <a:prstGeom prst="line">
              <a:avLst/>
            </a:prstGeom>
            <a:noFill/>
            <a:ln w="28575">
              <a:solidFill>
                <a:srgbClr val="0000CC"/>
              </a:solidFill>
              <a:round/>
              <a:headEnd type="triangle" w="med" len="med"/>
              <a:tailEnd type="triangle" w="med" len="med"/>
            </a:ln>
            <a:effectLst/>
          </p:spPr>
          <p:txBody>
            <a:bodyPr wrap="none" anchor="ctr"/>
            <a:lstStyle/>
            <a:p>
              <a:endParaRPr lang="en-US"/>
            </a:p>
          </p:txBody>
        </p:sp>
        <p:sp>
          <p:nvSpPr>
            <p:cNvPr id="695354" name="Line 58"/>
            <p:cNvSpPr>
              <a:spLocks noChangeShapeType="1"/>
            </p:cNvSpPr>
            <p:nvPr/>
          </p:nvSpPr>
          <p:spPr bwMode="auto">
            <a:xfrm>
              <a:off x="2400" y="2832"/>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55" name="Line 59"/>
            <p:cNvSpPr>
              <a:spLocks noChangeShapeType="1"/>
            </p:cNvSpPr>
            <p:nvPr/>
          </p:nvSpPr>
          <p:spPr bwMode="auto">
            <a:xfrm>
              <a:off x="2400" y="2544"/>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56" name="Line 60"/>
            <p:cNvSpPr>
              <a:spLocks noChangeShapeType="1"/>
            </p:cNvSpPr>
            <p:nvPr/>
          </p:nvSpPr>
          <p:spPr bwMode="auto">
            <a:xfrm>
              <a:off x="2400" y="3408"/>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57" name="Line 61"/>
            <p:cNvSpPr>
              <a:spLocks noChangeShapeType="1"/>
            </p:cNvSpPr>
            <p:nvPr/>
          </p:nvSpPr>
          <p:spPr bwMode="auto">
            <a:xfrm>
              <a:off x="432" y="2688"/>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58" name="Line 62"/>
            <p:cNvSpPr>
              <a:spLocks noChangeShapeType="1"/>
            </p:cNvSpPr>
            <p:nvPr/>
          </p:nvSpPr>
          <p:spPr bwMode="auto">
            <a:xfrm>
              <a:off x="432" y="2880"/>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59" name="Line 63"/>
            <p:cNvSpPr>
              <a:spLocks noChangeShapeType="1"/>
            </p:cNvSpPr>
            <p:nvPr/>
          </p:nvSpPr>
          <p:spPr bwMode="auto">
            <a:xfrm>
              <a:off x="432" y="3072"/>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60" name="Line 64"/>
            <p:cNvSpPr>
              <a:spLocks noChangeShapeType="1"/>
            </p:cNvSpPr>
            <p:nvPr/>
          </p:nvSpPr>
          <p:spPr bwMode="auto">
            <a:xfrm>
              <a:off x="1728" y="3504"/>
              <a:ext cx="288"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61" name="Line 65"/>
            <p:cNvSpPr>
              <a:spLocks noChangeShapeType="1"/>
            </p:cNvSpPr>
            <p:nvPr/>
          </p:nvSpPr>
          <p:spPr bwMode="auto">
            <a:xfrm>
              <a:off x="1728" y="2880"/>
              <a:ext cx="288"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62" name="Line 66"/>
            <p:cNvSpPr>
              <a:spLocks noChangeShapeType="1"/>
            </p:cNvSpPr>
            <p:nvPr/>
          </p:nvSpPr>
          <p:spPr bwMode="auto">
            <a:xfrm>
              <a:off x="1728" y="2496"/>
              <a:ext cx="288"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63" name="Text Box 67"/>
            <p:cNvSpPr txBox="1">
              <a:spLocks noChangeArrowheads="1"/>
            </p:cNvSpPr>
            <p:nvPr/>
          </p:nvSpPr>
          <p:spPr bwMode="auto">
            <a:xfrm>
              <a:off x="3744" y="2256"/>
              <a:ext cx="864" cy="192"/>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1400" b="1">
                  <a:solidFill>
                    <a:srgbClr val="FF3399"/>
                  </a:solidFill>
                  <a:latin typeface="Tahoma" pitchFamily="34" charset="0"/>
                </a:rPr>
                <a:t>Pengulangan</a:t>
              </a:r>
              <a:endParaRPr lang="en-GB" sz="1400" b="1">
                <a:solidFill>
                  <a:srgbClr val="FF3399"/>
                </a:solidFill>
                <a:latin typeface="Tahoma" pitchFamily="34" charset="0"/>
              </a:endParaRPr>
            </a:p>
          </p:txBody>
        </p:sp>
        <p:sp>
          <p:nvSpPr>
            <p:cNvPr id="695364" name="Line 68"/>
            <p:cNvSpPr>
              <a:spLocks noChangeShapeType="1"/>
            </p:cNvSpPr>
            <p:nvPr/>
          </p:nvSpPr>
          <p:spPr bwMode="auto">
            <a:xfrm>
              <a:off x="1728" y="3216"/>
              <a:ext cx="288"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65" name="Text Box 69"/>
            <p:cNvSpPr txBox="1">
              <a:spLocks noChangeArrowheads="1"/>
            </p:cNvSpPr>
            <p:nvPr/>
          </p:nvSpPr>
          <p:spPr bwMode="auto">
            <a:xfrm>
              <a:off x="3792" y="2688"/>
              <a:ext cx="864" cy="192"/>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1400" b="1">
                  <a:solidFill>
                    <a:srgbClr val="FF3399"/>
                  </a:solidFill>
                  <a:latin typeface="Tahoma" pitchFamily="34" charset="0"/>
                </a:rPr>
                <a:t>Pengkodean</a:t>
              </a:r>
              <a:endParaRPr lang="en-GB" sz="1400" b="1">
                <a:solidFill>
                  <a:srgbClr val="FF3399"/>
                </a:solidFill>
                <a:latin typeface="Tahoma" pitchFamily="34" charset="0"/>
              </a:endParaRPr>
            </a:p>
          </p:txBody>
        </p:sp>
        <p:sp>
          <p:nvSpPr>
            <p:cNvPr id="695366" name="Text Box 70"/>
            <p:cNvSpPr txBox="1">
              <a:spLocks noChangeArrowheads="1"/>
            </p:cNvSpPr>
            <p:nvPr/>
          </p:nvSpPr>
          <p:spPr bwMode="auto">
            <a:xfrm>
              <a:off x="3840" y="3168"/>
              <a:ext cx="864" cy="192"/>
            </a:xfrm>
            <a:prstGeom prst="rect">
              <a:avLst/>
            </a:prstGeom>
            <a:noFill/>
            <a:ln w="12700" cap="sq">
              <a:noFill/>
              <a:miter lim="800000"/>
              <a:headEnd type="none" w="sm" len="sm"/>
              <a:tailEnd type="none" w="sm" len="sm"/>
            </a:ln>
            <a:effectLst/>
          </p:spPr>
          <p:txBody>
            <a:bodyPr>
              <a:spAutoFit/>
            </a:bodyPr>
            <a:lstStyle/>
            <a:p>
              <a:pPr algn="l">
                <a:spcBef>
                  <a:spcPct val="50000"/>
                </a:spcBef>
              </a:pPr>
              <a:r>
                <a:rPr lang="en-US" sz="1400" b="1">
                  <a:solidFill>
                    <a:srgbClr val="FF3399"/>
                  </a:solidFill>
                  <a:latin typeface="Tahoma" pitchFamily="34" charset="0"/>
                </a:rPr>
                <a:t>Pelacakan</a:t>
              </a:r>
              <a:endParaRPr lang="en-GB" sz="1400" b="1">
                <a:solidFill>
                  <a:srgbClr val="FF3399"/>
                </a:solidFill>
                <a:latin typeface="Tahoma" pitchFamily="34" charset="0"/>
              </a:endParaRPr>
            </a:p>
          </p:txBody>
        </p:sp>
        <p:sp>
          <p:nvSpPr>
            <p:cNvPr id="695367" name="AutoShape 71"/>
            <p:cNvSpPr>
              <a:spLocks noChangeArrowheads="1"/>
            </p:cNvSpPr>
            <p:nvPr/>
          </p:nvSpPr>
          <p:spPr bwMode="auto">
            <a:xfrm rot="-2294499">
              <a:off x="1344" y="3744"/>
              <a:ext cx="144" cy="576"/>
            </a:xfrm>
            <a:prstGeom prst="curvedRightArrow">
              <a:avLst>
                <a:gd name="adj1" fmla="val 80000"/>
                <a:gd name="adj2" fmla="val 160000"/>
                <a:gd name="adj3" fmla="val 33333"/>
              </a:avLst>
            </a:prstGeom>
            <a:solidFill>
              <a:srgbClr val="FF0066"/>
            </a:solidFill>
            <a:ln w="12700" cap="sq">
              <a:solidFill>
                <a:schemeClr val="tx1"/>
              </a:solidFill>
              <a:miter lim="800000"/>
              <a:headEnd type="none" w="sm" len="sm"/>
              <a:tailEnd type="none" w="sm" len="sm"/>
            </a:ln>
            <a:effectLst/>
          </p:spPr>
          <p:txBody>
            <a:bodyPr wrap="none" anchor="ctr"/>
            <a:lstStyle/>
            <a:p>
              <a:endParaRPr lang="en-US"/>
            </a:p>
          </p:txBody>
        </p:sp>
        <p:sp>
          <p:nvSpPr>
            <p:cNvPr id="695368" name="AutoShape 72"/>
            <p:cNvSpPr>
              <a:spLocks noChangeArrowheads="1"/>
            </p:cNvSpPr>
            <p:nvPr/>
          </p:nvSpPr>
          <p:spPr bwMode="auto">
            <a:xfrm>
              <a:off x="4272" y="3408"/>
              <a:ext cx="144" cy="576"/>
            </a:xfrm>
            <a:prstGeom prst="curvedRightArrow">
              <a:avLst>
                <a:gd name="adj1" fmla="val 80000"/>
                <a:gd name="adj2" fmla="val 160000"/>
                <a:gd name="adj3" fmla="val 33333"/>
              </a:avLst>
            </a:prstGeom>
            <a:solidFill>
              <a:srgbClr val="FF0066"/>
            </a:solidFill>
            <a:ln w="12700" cap="sq">
              <a:solidFill>
                <a:schemeClr val="tx1"/>
              </a:solidFill>
              <a:miter lim="800000"/>
              <a:headEnd type="none" w="sm" len="sm"/>
              <a:tailEnd type="none" w="sm" len="sm"/>
            </a:ln>
            <a:effectLst/>
          </p:spPr>
          <p:txBody>
            <a:bodyPr wrap="none" anchor="ctr"/>
            <a:lstStyle/>
            <a:p>
              <a:endParaRPr lang="en-US"/>
            </a:p>
          </p:txBody>
        </p:sp>
        <p:sp>
          <p:nvSpPr>
            <p:cNvPr id="695369" name="Text Box 73"/>
            <p:cNvSpPr txBox="1">
              <a:spLocks noChangeArrowheads="1"/>
            </p:cNvSpPr>
            <p:nvPr/>
          </p:nvSpPr>
          <p:spPr bwMode="auto">
            <a:xfrm>
              <a:off x="1776" y="4032"/>
              <a:ext cx="528" cy="231"/>
            </a:xfrm>
            <a:prstGeom prst="rect">
              <a:avLst/>
            </a:prstGeom>
            <a:solidFill>
              <a:schemeClr val="folHlink"/>
            </a:solidFill>
            <a:ln w="12700" cap="sq">
              <a:noFill/>
              <a:miter lim="800000"/>
              <a:headEnd type="none" w="sm" len="sm"/>
              <a:tailEnd type="none" w="sm" len="sm"/>
            </a:ln>
            <a:effectLst>
              <a:outerShdw dist="107763" dir="2700000" algn="ctr" rotWithShape="0">
                <a:schemeClr val="bg2"/>
              </a:outerShdw>
            </a:effectLst>
          </p:spPr>
          <p:txBody>
            <a:bodyPr>
              <a:spAutoFit/>
            </a:bodyPr>
            <a:lstStyle/>
            <a:p>
              <a:pPr algn="l">
                <a:spcBef>
                  <a:spcPct val="50000"/>
                </a:spcBef>
              </a:pPr>
              <a:r>
                <a:rPr lang="en-US">
                  <a:solidFill>
                    <a:srgbClr val="0000CC"/>
                  </a:solidFill>
                  <a:latin typeface="Tahoma" pitchFamily="34" charset="0"/>
                </a:rPr>
                <a:t>hilang</a:t>
              </a:r>
              <a:endParaRPr lang="en-GB">
                <a:solidFill>
                  <a:srgbClr val="0000CC"/>
                </a:solidFill>
                <a:latin typeface="Tahoma" pitchFamily="34" charset="0"/>
              </a:endParaRPr>
            </a:p>
          </p:txBody>
        </p:sp>
        <p:sp>
          <p:nvSpPr>
            <p:cNvPr id="695370" name="Text Box 74"/>
            <p:cNvSpPr txBox="1">
              <a:spLocks noChangeArrowheads="1"/>
            </p:cNvSpPr>
            <p:nvPr/>
          </p:nvSpPr>
          <p:spPr bwMode="auto">
            <a:xfrm>
              <a:off x="3168" y="3888"/>
              <a:ext cx="528" cy="404"/>
            </a:xfrm>
            <a:prstGeom prst="rect">
              <a:avLst/>
            </a:prstGeom>
            <a:solidFill>
              <a:schemeClr val="folHlink"/>
            </a:solidFill>
            <a:ln w="12700" cap="sq">
              <a:noFill/>
              <a:miter lim="800000"/>
              <a:headEnd type="none" w="sm" len="sm"/>
              <a:tailEnd type="none" w="sm" len="sm"/>
            </a:ln>
            <a:effectLst>
              <a:outerShdw dist="107763" dir="2700000" algn="ctr" rotWithShape="0">
                <a:schemeClr val="bg2"/>
              </a:outerShdw>
            </a:effectLst>
          </p:spPr>
          <p:txBody>
            <a:bodyPr>
              <a:spAutoFit/>
            </a:bodyPr>
            <a:lstStyle/>
            <a:p>
              <a:pPr algn="l">
                <a:spcBef>
                  <a:spcPct val="50000"/>
                </a:spcBef>
              </a:pPr>
              <a:r>
                <a:rPr lang="en-US">
                  <a:solidFill>
                    <a:srgbClr val="0000CC"/>
                  </a:solidFill>
                  <a:latin typeface="Tahoma" pitchFamily="34" charset="0"/>
                </a:rPr>
                <a:t>Hilang (lupa)</a:t>
              </a:r>
              <a:endParaRPr lang="en-GB">
                <a:solidFill>
                  <a:srgbClr val="0000CC"/>
                </a:solidFill>
                <a:latin typeface="Tahoma" pitchFamily="34" charset="0"/>
              </a:endParaRPr>
            </a:p>
          </p:txBody>
        </p:sp>
        <p:sp>
          <p:nvSpPr>
            <p:cNvPr id="695371" name="Text Box 75"/>
            <p:cNvSpPr txBox="1">
              <a:spLocks noChangeArrowheads="1"/>
            </p:cNvSpPr>
            <p:nvPr/>
          </p:nvSpPr>
          <p:spPr bwMode="auto">
            <a:xfrm>
              <a:off x="4512" y="3888"/>
              <a:ext cx="1008" cy="404"/>
            </a:xfrm>
            <a:prstGeom prst="rect">
              <a:avLst/>
            </a:prstGeom>
            <a:solidFill>
              <a:schemeClr val="folHlink"/>
            </a:solidFill>
            <a:ln w="12700" cap="sq">
              <a:noFill/>
              <a:miter lim="800000"/>
              <a:headEnd type="none" w="sm" len="sm"/>
              <a:tailEnd type="none" w="sm" len="sm"/>
            </a:ln>
            <a:effectLst>
              <a:outerShdw dist="107763" dir="2700000" algn="ctr" rotWithShape="0">
                <a:schemeClr val="bg2"/>
              </a:outerShdw>
            </a:effectLst>
          </p:spPr>
          <p:txBody>
            <a:bodyPr>
              <a:spAutoFit/>
            </a:bodyPr>
            <a:lstStyle/>
            <a:p>
              <a:pPr>
                <a:spcBef>
                  <a:spcPct val="50000"/>
                </a:spcBef>
              </a:pPr>
              <a:r>
                <a:rPr lang="en-US">
                  <a:solidFill>
                    <a:srgbClr val="0000CC"/>
                  </a:solidFill>
                  <a:latin typeface="Tahoma" pitchFamily="34" charset="0"/>
                </a:rPr>
                <a:t>Lupa (kadang hilang)</a:t>
              </a:r>
              <a:endParaRPr lang="en-GB">
                <a:solidFill>
                  <a:srgbClr val="0000CC"/>
                </a:solidFill>
                <a:latin typeface="Tahoma" pitchFamily="34" charset="0"/>
              </a:endParaRPr>
            </a:p>
          </p:txBody>
        </p:sp>
        <p:sp>
          <p:nvSpPr>
            <p:cNvPr id="695372" name="Rectangle 76"/>
            <p:cNvSpPr>
              <a:spLocks noChangeArrowheads="1"/>
            </p:cNvSpPr>
            <p:nvPr/>
          </p:nvSpPr>
          <p:spPr bwMode="auto">
            <a:xfrm>
              <a:off x="2016" y="2160"/>
              <a:ext cx="288" cy="1632"/>
            </a:xfrm>
            <a:prstGeom prst="rect">
              <a:avLst/>
            </a:prstGeom>
            <a:solidFill>
              <a:schemeClr val="accent1"/>
            </a:solidFill>
            <a:ln w="9525">
              <a:miter lim="800000"/>
              <a:headEnd type="none" w="sm" len="sm"/>
              <a:tailEnd type="none" w="sm" len="sm"/>
            </a:ln>
            <a:effectLst/>
            <a:scene3d>
              <a:camera prst="legacyObliqueTopRight"/>
              <a:lightRig rig="legacyFlat3" dir="b"/>
            </a:scene3d>
            <a:sp3d extrusionH="430200" prstMaterial="legacyWireframe">
              <a:bevelT w="13500" h="13500" prst="angle"/>
              <a:bevelB w="13500" h="13500" prst="angle"/>
              <a:extrusionClr>
                <a:schemeClr val="accent1"/>
              </a:extrusionClr>
            </a:sp3d>
          </p:spPr>
          <p:txBody>
            <a:bodyPr wrap="none" anchor="ctr">
              <a:flatTx/>
            </a:bodyPr>
            <a:lstStyle/>
            <a:p>
              <a:endParaRPr lang="en-US"/>
            </a:p>
          </p:txBody>
        </p:sp>
        <p:sp>
          <p:nvSpPr>
            <p:cNvPr id="695373" name="Line 77"/>
            <p:cNvSpPr>
              <a:spLocks noChangeShapeType="1"/>
            </p:cNvSpPr>
            <p:nvPr/>
          </p:nvSpPr>
          <p:spPr bwMode="auto">
            <a:xfrm>
              <a:off x="1728" y="2208"/>
              <a:ext cx="288"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74" name="Line 78"/>
            <p:cNvSpPr>
              <a:spLocks noChangeShapeType="1"/>
            </p:cNvSpPr>
            <p:nvPr/>
          </p:nvSpPr>
          <p:spPr bwMode="auto">
            <a:xfrm>
              <a:off x="1728" y="3744"/>
              <a:ext cx="288"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75" name="AutoShape 79"/>
            <p:cNvSpPr>
              <a:spLocks noChangeArrowheads="1"/>
            </p:cNvSpPr>
            <p:nvPr/>
          </p:nvSpPr>
          <p:spPr bwMode="auto">
            <a:xfrm>
              <a:off x="2832" y="3648"/>
              <a:ext cx="144" cy="576"/>
            </a:xfrm>
            <a:prstGeom prst="curvedRightArrow">
              <a:avLst>
                <a:gd name="adj1" fmla="val 80000"/>
                <a:gd name="adj2" fmla="val 160000"/>
                <a:gd name="adj3" fmla="val 33333"/>
              </a:avLst>
            </a:prstGeom>
            <a:solidFill>
              <a:srgbClr val="FF0066"/>
            </a:solidFill>
            <a:ln w="12700" cap="sq">
              <a:solidFill>
                <a:schemeClr val="tx1"/>
              </a:solidFill>
              <a:miter lim="800000"/>
              <a:headEnd type="none" w="sm" len="sm"/>
              <a:tailEnd type="none" w="sm" len="sm"/>
            </a:ln>
            <a:effectLst/>
          </p:spPr>
          <p:txBody>
            <a:bodyPr wrap="none" anchor="ctr"/>
            <a:lstStyle/>
            <a:p>
              <a:endParaRPr lang="en-US"/>
            </a:p>
          </p:txBody>
        </p:sp>
        <p:sp>
          <p:nvSpPr>
            <p:cNvPr id="695376" name="Line 80"/>
            <p:cNvSpPr>
              <a:spLocks noChangeShapeType="1"/>
            </p:cNvSpPr>
            <p:nvPr/>
          </p:nvSpPr>
          <p:spPr bwMode="auto">
            <a:xfrm>
              <a:off x="432" y="3264"/>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77" name="Line 81"/>
            <p:cNvSpPr>
              <a:spLocks noChangeShapeType="1"/>
            </p:cNvSpPr>
            <p:nvPr/>
          </p:nvSpPr>
          <p:spPr bwMode="auto">
            <a:xfrm>
              <a:off x="432" y="3456"/>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78" name="Line 82"/>
            <p:cNvSpPr>
              <a:spLocks noChangeShapeType="1"/>
            </p:cNvSpPr>
            <p:nvPr/>
          </p:nvSpPr>
          <p:spPr bwMode="auto">
            <a:xfrm>
              <a:off x="432" y="3600"/>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79" name="Line 83"/>
            <p:cNvSpPr>
              <a:spLocks noChangeShapeType="1"/>
            </p:cNvSpPr>
            <p:nvPr/>
          </p:nvSpPr>
          <p:spPr bwMode="auto">
            <a:xfrm>
              <a:off x="432" y="2352"/>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80" name="Line 84"/>
            <p:cNvSpPr>
              <a:spLocks noChangeShapeType="1"/>
            </p:cNvSpPr>
            <p:nvPr/>
          </p:nvSpPr>
          <p:spPr bwMode="auto">
            <a:xfrm>
              <a:off x="432" y="2208"/>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81" name="Line 85"/>
            <p:cNvSpPr>
              <a:spLocks noChangeShapeType="1"/>
            </p:cNvSpPr>
            <p:nvPr/>
          </p:nvSpPr>
          <p:spPr bwMode="auto">
            <a:xfrm>
              <a:off x="432" y="2064"/>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82" name="Line 86"/>
            <p:cNvSpPr>
              <a:spLocks noChangeShapeType="1"/>
            </p:cNvSpPr>
            <p:nvPr/>
          </p:nvSpPr>
          <p:spPr bwMode="auto">
            <a:xfrm>
              <a:off x="432" y="3744"/>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83" name="Line 87"/>
            <p:cNvSpPr>
              <a:spLocks noChangeShapeType="1"/>
            </p:cNvSpPr>
            <p:nvPr/>
          </p:nvSpPr>
          <p:spPr bwMode="auto">
            <a:xfrm>
              <a:off x="432" y="3888"/>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84" name="Line 88"/>
            <p:cNvSpPr>
              <a:spLocks noChangeShapeType="1"/>
            </p:cNvSpPr>
            <p:nvPr/>
          </p:nvSpPr>
          <p:spPr bwMode="auto">
            <a:xfrm>
              <a:off x="432" y="1920"/>
              <a:ext cx="384" cy="0"/>
            </a:xfrm>
            <a:prstGeom prst="line">
              <a:avLst/>
            </a:prstGeom>
            <a:noFill/>
            <a:ln w="28575">
              <a:solidFill>
                <a:srgbClr val="0000CC"/>
              </a:solidFill>
              <a:round/>
              <a:headEnd type="none" w="sm" len="sm"/>
              <a:tailEnd type="triangle" w="med" len="med"/>
            </a:ln>
            <a:effectLst/>
          </p:spPr>
          <p:txBody>
            <a:bodyPr wrap="none" anchor="ctr"/>
            <a:lstStyle/>
            <a:p>
              <a:endParaRPr lang="en-US"/>
            </a:p>
          </p:txBody>
        </p:sp>
        <p:sp>
          <p:nvSpPr>
            <p:cNvPr id="695385" name="Rectangle 89"/>
            <p:cNvSpPr>
              <a:spLocks noChangeArrowheads="1"/>
            </p:cNvSpPr>
            <p:nvPr/>
          </p:nvSpPr>
          <p:spPr bwMode="auto">
            <a:xfrm>
              <a:off x="4992" y="912"/>
              <a:ext cx="240" cy="384"/>
            </a:xfrm>
            <a:prstGeom prst="rect">
              <a:avLst/>
            </a:prstGeom>
            <a:solidFill>
              <a:schemeClr val="accent2"/>
            </a:solidFill>
            <a:ln w="9525">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chemeClr val="accent2"/>
              </a:extrusionClr>
            </a:sp3d>
          </p:spPr>
          <p:txBody>
            <a:bodyPr wrap="none" anchor="ctr">
              <a:flatTx/>
            </a:bodyPr>
            <a:lstStyle/>
            <a:p>
              <a:endParaRPr lang="en-US"/>
            </a:p>
          </p:txBody>
        </p:sp>
        <p:sp>
          <p:nvSpPr>
            <p:cNvPr id="695386" name="AutoShape 90"/>
            <p:cNvSpPr>
              <a:spLocks noChangeArrowheads="1"/>
            </p:cNvSpPr>
            <p:nvPr/>
          </p:nvSpPr>
          <p:spPr bwMode="auto">
            <a:xfrm>
              <a:off x="1104" y="1152"/>
              <a:ext cx="384" cy="384"/>
            </a:xfrm>
            <a:prstGeom prst="downArrow">
              <a:avLst>
                <a:gd name="adj1" fmla="val 50000"/>
                <a:gd name="adj2" fmla="val 25000"/>
              </a:avLst>
            </a:prstGeom>
            <a:solidFill>
              <a:srgbClr val="FF0066"/>
            </a:solidFill>
            <a:ln w="9525">
              <a:solidFill>
                <a:schemeClr val="tx1"/>
              </a:solidFill>
              <a:miter lim="800000"/>
              <a:headEnd type="none" w="sm" len="sm"/>
              <a:tailEnd type="none" w="sm" len="sm"/>
            </a:ln>
            <a:effectLst/>
          </p:spPr>
          <p:txBody>
            <a:bodyPr wrap="none" anchor="ctr"/>
            <a:lstStyle/>
            <a:p>
              <a:endParaRPr lang="en-US"/>
            </a:p>
          </p:txBody>
        </p:sp>
        <p:sp>
          <p:nvSpPr>
            <p:cNvPr id="695387" name="AutoShape 91"/>
            <p:cNvSpPr>
              <a:spLocks noChangeArrowheads="1"/>
            </p:cNvSpPr>
            <p:nvPr/>
          </p:nvSpPr>
          <p:spPr bwMode="auto">
            <a:xfrm>
              <a:off x="2112" y="1200"/>
              <a:ext cx="384" cy="288"/>
            </a:xfrm>
            <a:prstGeom prst="downArrow">
              <a:avLst>
                <a:gd name="adj1" fmla="val 50000"/>
                <a:gd name="adj2" fmla="val 25000"/>
              </a:avLst>
            </a:prstGeom>
            <a:solidFill>
              <a:srgbClr val="FF0066"/>
            </a:solidFill>
            <a:ln w="9525">
              <a:solidFill>
                <a:schemeClr val="tx1"/>
              </a:solidFill>
              <a:miter lim="800000"/>
              <a:headEnd type="none" w="sm" len="sm"/>
              <a:tailEnd type="none" w="sm" len="sm"/>
            </a:ln>
            <a:effectLst/>
          </p:spPr>
          <p:txBody>
            <a:bodyPr wrap="none" anchor="ctr"/>
            <a:lstStyle/>
            <a:p>
              <a:endParaRPr lang="en-US"/>
            </a:p>
          </p:txBody>
        </p:sp>
        <p:sp>
          <p:nvSpPr>
            <p:cNvPr id="695388" name="AutoShape 92"/>
            <p:cNvSpPr>
              <a:spLocks noChangeArrowheads="1"/>
            </p:cNvSpPr>
            <p:nvPr/>
          </p:nvSpPr>
          <p:spPr bwMode="auto">
            <a:xfrm>
              <a:off x="3168" y="1152"/>
              <a:ext cx="384" cy="288"/>
            </a:xfrm>
            <a:prstGeom prst="downArrow">
              <a:avLst>
                <a:gd name="adj1" fmla="val 50000"/>
                <a:gd name="adj2" fmla="val 25000"/>
              </a:avLst>
            </a:prstGeom>
            <a:solidFill>
              <a:srgbClr val="FF0066"/>
            </a:solidFill>
            <a:ln w="9525">
              <a:solidFill>
                <a:schemeClr val="tx1"/>
              </a:solidFill>
              <a:miter lim="800000"/>
              <a:headEnd type="none" w="sm" len="sm"/>
              <a:tailEnd type="none" w="sm" len="sm"/>
            </a:ln>
            <a:effectLst/>
          </p:spPr>
          <p:txBody>
            <a:bodyPr wrap="none" anchor="ctr"/>
            <a:lstStyle/>
            <a:p>
              <a:endParaRPr lang="en-US"/>
            </a:p>
          </p:txBody>
        </p:sp>
        <p:sp>
          <p:nvSpPr>
            <p:cNvPr id="695389" name="Text Box 93"/>
            <p:cNvSpPr txBox="1">
              <a:spLocks noChangeArrowheads="1"/>
            </p:cNvSpPr>
            <p:nvPr/>
          </p:nvSpPr>
          <p:spPr bwMode="auto">
            <a:xfrm>
              <a:off x="912" y="1536"/>
              <a:ext cx="816" cy="192"/>
            </a:xfrm>
            <a:prstGeom prst="rect">
              <a:avLst/>
            </a:prstGeom>
            <a:noFill/>
            <a:ln w="9525">
              <a:noFill/>
              <a:miter lim="800000"/>
              <a:headEnd type="none" w="sm" len="sm"/>
              <a:tailEnd type="none" w="sm" len="sm"/>
            </a:ln>
            <a:effectLst/>
          </p:spPr>
          <p:txBody>
            <a:bodyPr>
              <a:spAutoFit/>
            </a:bodyPr>
            <a:lstStyle/>
            <a:p>
              <a:pPr>
                <a:spcBef>
                  <a:spcPct val="50000"/>
                </a:spcBef>
              </a:pPr>
              <a:r>
                <a:rPr lang="en-US" sz="1400" b="1" dirty="0">
                  <a:solidFill>
                    <a:srgbClr val="002060"/>
                  </a:solidFill>
                  <a:latin typeface="Tahoma" pitchFamily="34" charset="0"/>
                </a:rPr>
                <a:t>PERHATIAN</a:t>
              </a:r>
              <a:endParaRPr lang="en-GB" sz="1400" b="1" dirty="0">
                <a:solidFill>
                  <a:srgbClr val="002060"/>
                </a:solidFill>
                <a:latin typeface="Tahoma" pitchFamily="34" charset="0"/>
              </a:endParaRPr>
            </a:p>
          </p:txBody>
        </p:sp>
        <p:sp>
          <p:nvSpPr>
            <p:cNvPr id="695390" name="Text Box 94"/>
            <p:cNvSpPr txBox="1">
              <a:spLocks noChangeArrowheads="1"/>
            </p:cNvSpPr>
            <p:nvPr/>
          </p:nvSpPr>
          <p:spPr bwMode="auto">
            <a:xfrm>
              <a:off x="1920" y="1536"/>
              <a:ext cx="816" cy="192"/>
            </a:xfrm>
            <a:prstGeom prst="rect">
              <a:avLst/>
            </a:prstGeom>
            <a:noFill/>
            <a:ln w="9525">
              <a:noFill/>
              <a:miter lim="800000"/>
              <a:headEnd type="none" w="sm" len="sm"/>
              <a:tailEnd type="none" w="sm" len="sm"/>
            </a:ln>
            <a:effectLst/>
          </p:spPr>
          <p:txBody>
            <a:bodyPr>
              <a:spAutoFit/>
            </a:bodyPr>
            <a:lstStyle/>
            <a:p>
              <a:pPr>
                <a:spcBef>
                  <a:spcPct val="50000"/>
                </a:spcBef>
              </a:pPr>
              <a:r>
                <a:rPr lang="en-US" sz="1400" b="1" dirty="0">
                  <a:solidFill>
                    <a:srgbClr val="002060"/>
                  </a:solidFill>
                  <a:latin typeface="Tahoma" pitchFamily="34" charset="0"/>
                </a:rPr>
                <a:t>PERSEPSI</a:t>
              </a:r>
              <a:endParaRPr lang="en-GB" sz="1400" b="1" dirty="0">
                <a:solidFill>
                  <a:srgbClr val="002060"/>
                </a:solidFill>
                <a:latin typeface="Tahoma" pitchFamily="34" charset="0"/>
              </a:endParaRPr>
            </a:p>
          </p:txBody>
        </p:sp>
        <p:sp>
          <p:nvSpPr>
            <p:cNvPr id="695391" name="AutoShape 95"/>
            <p:cNvSpPr>
              <a:spLocks noChangeArrowheads="1"/>
            </p:cNvSpPr>
            <p:nvPr/>
          </p:nvSpPr>
          <p:spPr bwMode="auto">
            <a:xfrm>
              <a:off x="2880" y="1680"/>
              <a:ext cx="192" cy="432"/>
            </a:xfrm>
            <a:prstGeom prst="curvedRightArrow">
              <a:avLst>
                <a:gd name="adj1" fmla="val 45000"/>
                <a:gd name="adj2" fmla="val 90000"/>
                <a:gd name="adj3" fmla="val 33333"/>
              </a:avLst>
            </a:prstGeom>
            <a:solidFill>
              <a:srgbClr val="993366"/>
            </a:solidFill>
            <a:ln w="9525">
              <a:solidFill>
                <a:schemeClr val="tx1"/>
              </a:solidFill>
              <a:miter lim="800000"/>
              <a:headEnd type="none" w="sm" len="sm"/>
              <a:tailEnd type="none" w="sm" len="sm"/>
            </a:ln>
            <a:effectLst/>
          </p:spPr>
          <p:txBody>
            <a:bodyPr wrap="none" anchor="ctr"/>
            <a:lstStyle/>
            <a:p>
              <a:endParaRPr lang="en-US"/>
            </a:p>
          </p:txBody>
        </p:sp>
        <p:sp>
          <p:nvSpPr>
            <p:cNvPr id="695392" name="AutoShape 96"/>
            <p:cNvSpPr>
              <a:spLocks noChangeArrowheads="1"/>
            </p:cNvSpPr>
            <p:nvPr/>
          </p:nvSpPr>
          <p:spPr bwMode="auto">
            <a:xfrm>
              <a:off x="3168" y="1680"/>
              <a:ext cx="240" cy="432"/>
            </a:xfrm>
            <a:prstGeom prst="curvedLeftArrow">
              <a:avLst>
                <a:gd name="adj1" fmla="val 36000"/>
                <a:gd name="adj2" fmla="val 72000"/>
                <a:gd name="adj3" fmla="val 33333"/>
              </a:avLst>
            </a:prstGeom>
            <a:solidFill>
              <a:srgbClr val="993366"/>
            </a:solidFill>
            <a:ln w="9525">
              <a:solidFill>
                <a:schemeClr val="tx1"/>
              </a:solidFill>
              <a:miter lim="800000"/>
              <a:headEnd type="none" w="sm" len="sm"/>
              <a:tailEnd type="none" w="sm" len="sm"/>
            </a:ln>
            <a:effectLst/>
          </p:spPr>
          <p:txBody>
            <a:bodyPr wrap="none" anchor="ctr"/>
            <a:lstStyle/>
            <a:p>
              <a:endParaRPr lang="en-US"/>
            </a:p>
          </p:txBody>
        </p:sp>
        <p:sp>
          <p:nvSpPr>
            <p:cNvPr id="695393" name="Text Box 97"/>
            <p:cNvSpPr txBox="1">
              <a:spLocks noChangeArrowheads="1"/>
            </p:cNvSpPr>
            <p:nvPr/>
          </p:nvSpPr>
          <p:spPr bwMode="auto">
            <a:xfrm rot="-1192846">
              <a:off x="2877" y="1667"/>
              <a:ext cx="889" cy="192"/>
            </a:xfrm>
            <a:prstGeom prst="rect">
              <a:avLst/>
            </a:prstGeom>
            <a:noFill/>
            <a:ln w="9525">
              <a:noFill/>
              <a:miter lim="800000"/>
              <a:headEnd type="none" w="sm" len="sm"/>
              <a:tailEnd type="none" w="sm" len="sm"/>
            </a:ln>
            <a:effectLst/>
          </p:spPr>
          <p:txBody>
            <a:bodyPr>
              <a:spAutoFit/>
            </a:bodyPr>
            <a:lstStyle/>
            <a:p>
              <a:pPr algn="l">
                <a:spcBef>
                  <a:spcPct val="50000"/>
                </a:spcBef>
              </a:pPr>
              <a:r>
                <a:rPr lang="en-US" sz="1400" b="1" dirty="0" err="1">
                  <a:solidFill>
                    <a:srgbClr val="002060"/>
                  </a:solidFill>
                  <a:latin typeface="Tahoma" pitchFamily="34" charset="0"/>
                </a:rPr>
                <a:t>pengulangan</a:t>
              </a:r>
              <a:endParaRPr lang="en-GB" sz="1400" b="1" dirty="0">
                <a:solidFill>
                  <a:srgbClr val="002060"/>
                </a:solidFill>
                <a:latin typeface="Tahoma" pitchFamily="34" charset="0"/>
              </a:endParaRPr>
            </a:p>
          </p:txBody>
        </p:sp>
        <p:sp>
          <p:nvSpPr>
            <p:cNvPr id="695394" name="Text Box 98"/>
            <p:cNvSpPr txBox="1">
              <a:spLocks noChangeArrowheads="1"/>
            </p:cNvSpPr>
            <p:nvPr/>
          </p:nvSpPr>
          <p:spPr bwMode="auto">
            <a:xfrm>
              <a:off x="2976" y="1440"/>
              <a:ext cx="816" cy="192"/>
            </a:xfrm>
            <a:prstGeom prst="rect">
              <a:avLst/>
            </a:prstGeom>
            <a:noFill/>
            <a:ln w="9525">
              <a:noFill/>
              <a:miter lim="800000"/>
              <a:headEnd type="none" w="sm" len="sm"/>
              <a:tailEnd type="none" w="sm" len="sm"/>
            </a:ln>
            <a:effectLst/>
          </p:spPr>
          <p:txBody>
            <a:bodyPr>
              <a:spAutoFit/>
            </a:bodyPr>
            <a:lstStyle/>
            <a:p>
              <a:pPr>
                <a:spcBef>
                  <a:spcPct val="50000"/>
                </a:spcBef>
              </a:pPr>
              <a:r>
                <a:rPr lang="en-US" sz="1400" b="1" dirty="0">
                  <a:solidFill>
                    <a:srgbClr val="002060"/>
                  </a:solidFill>
                  <a:latin typeface="Tahoma" pitchFamily="34" charset="0"/>
                </a:rPr>
                <a:t>HARAPAN</a:t>
              </a:r>
              <a:endParaRPr lang="en-GB" sz="1400" b="1" dirty="0">
                <a:solidFill>
                  <a:srgbClr val="002060"/>
                </a:solidFill>
                <a:latin typeface="Tahoma" pitchFamily="34" charset="0"/>
              </a:endParaRPr>
            </a:p>
          </p:txBody>
        </p:sp>
        <p:sp>
          <p:nvSpPr>
            <p:cNvPr id="695395" name="AutoShape 99"/>
            <p:cNvSpPr>
              <a:spLocks noChangeArrowheads="1"/>
            </p:cNvSpPr>
            <p:nvPr/>
          </p:nvSpPr>
          <p:spPr bwMode="auto">
            <a:xfrm rot="-1561776">
              <a:off x="3506" y="1738"/>
              <a:ext cx="384" cy="240"/>
            </a:xfrm>
            <a:prstGeom prst="curvedDownArrow">
              <a:avLst>
                <a:gd name="adj1" fmla="val 32000"/>
                <a:gd name="adj2" fmla="val 64000"/>
                <a:gd name="adj3" fmla="val 33333"/>
              </a:avLst>
            </a:prstGeom>
            <a:solidFill>
              <a:srgbClr val="FF0066"/>
            </a:solidFill>
            <a:ln w="9525">
              <a:solidFill>
                <a:schemeClr val="tx1"/>
              </a:solidFill>
              <a:miter lim="800000"/>
              <a:headEnd type="none" w="sm" len="sm"/>
              <a:tailEnd type="none" w="sm" len="sm"/>
            </a:ln>
            <a:effectLst/>
          </p:spPr>
          <p:txBody>
            <a:bodyPr wrap="none" anchor="ctr"/>
            <a:lstStyle/>
            <a:p>
              <a:endParaRPr lang="en-US"/>
            </a:p>
          </p:txBody>
        </p:sp>
        <p:sp>
          <p:nvSpPr>
            <p:cNvPr id="695396" name="Text Box 100"/>
            <p:cNvSpPr txBox="1">
              <a:spLocks noChangeArrowheads="1"/>
            </p:cNvSpPr>
            <p:nvPr/>
          </p:nvSpPr>
          <p:spPr bwMode="auto">
            <a:xfrm>
              <a:off x="3840" y="1776"/>
              <a:ext cx="672" cy="192"/>
            </a:xfrm>
            <a:prstGeom prst="rect">
              <a:avLst/>
            </a:prstGeom>
            <a:noFill/>
            <a:ln w="9525">
              <a:noFill/>
              <a:miter lim="800000"/>
              <a:headEnd type="none" w="sm" len="sm"/>
              <a:tailEnd type="none" w="sm" len="sm"/>
            </a:ln>
            <a:effectLst/>
          </p:spPr>
          <p:txBody>
            <a:bodyPr>
              <a:spAutoFit/>
            </a:bodyPr>
            <a:lstStyle/>
            <a:p>
              <a:pPr algn="l">
                <a:spcBef>
                  <a:spcPct val="50000"/>
                </a:spcBef>
              </a:pPr>
              <a:r>
                <a:rPr lang="en-US" sz="1400" b="1" dirty="0">
                  <a:solidFill>
                    <a:srgbClr val="002060"/>
                  </a:solidFill>
                  <a:latin typeface="Tahoma" pitchFamily="34" charset="0"/>
                </a:rPr>
                <a:t>RESPON</a:t>
              </a:r>
              <a:endParaRPr lang="en-GB" sz="1400" b="1" dirty="0">
                <a:solidFill>
                  <a:srgbClr val="002060"/>
                </a:solidFill>
                <a:latin typeface="Tahoma" pitchFamily="34" charset="0"/>
              </a:endParaRPr>
            </a:p>
          </p:txBody>
        </p:sp>
      </p:grpSp>
    </p:spTree>
  </p:cSld>
  <p:clrMapOvr>
    <a:masterClrMapping/>
  </p:clrMapOvr>
  <p:transition>
    <p:dissolv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lgn="l"/>
            <a:r>
              <a:rPr lang="en-US" sz="3200"/>
              <a:t>Perbedaan Behavioristik dan Kognitif</a:t>
            </a:r>
          </a:p>
        </p:txBody>
      </p:sp>
      <p:graphicFrame>
        <p:nvGraphicFramePr>
          <p:cNvPr id="35885" name="Group 45"/>
          <p:cNvGraphicFramePr>
            <a:graphicFrameLocks noGrp="1"/>
          </p:cNvGraphicFramePr>
          <p:nvPr/>
        </p:nvGraphicFramePr>
        <p:xfrm>
          <a:off x="228600" y="1295400"/>
          <a:ext cx="8915400" cy="4917440"/>
        </p:xfrm>
        <a:graphic>
          <a:graphicData uri="http://schemas.openxmlformats.org/drawingml/2006/table">
            <a:tbl>
              <a:tblPr/>
              <a:tblGrid>
                <a:gridCol w="4457700"/>
                <a:gridCol w="4457700"/>
              </a:tblGrid>
              <a:tr h="812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4000" b="0" i="0" u="none" strike="noStrike" cap="none" normalizeH="0" baseline="0" smtClean="0">
                          <a:ln>
                            <a:noFill/>
                          </a:ln>
                          <a:solidFill>
                            <a:schemeClr val="tx1"/>
                          </a:solidFill>
                          <a:effectLst/>
                          <a:latin typeface="Arial" pitchFamily="34" charset="0"/>
                        </a:rPr>
                        <a:t>Behavioristik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4000" b="0" i="0" u="none" strike="noStrike" cap="none" normalizeH="0" baseline="0" smtClean="0">
                          <a:ln>
                            <a:noFill/>
                          </a:ln>
                          <a:solidFill>
                            <a:schemeClr val="tx1"/>
                          </a:solidFill>
                          <a:effectLst/>
                          <a:latin typeface="Arial" pitchFamily="34" charset="0"/>
                        </a:rPr>
                        <a:t>Kognitif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Mementingkan pengaruh lingkungan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Mementingkan apa yang ada dalam diri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Mementingkan bagian2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Mementingkan fungsi kognitif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Hasil belajar terbentuk secara mekanis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Terjadi keseimbangan dalam diri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Mementingkan pembentukan kebiasaan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Mementingkan terbentuknya struktur kognitif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812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Memecahkan masalah dengan trial and error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rPr>
                        <a:t>Didasarkan pada insight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id-ID">
              <a:solidFill>
                <a:schemeClr val="tx2">
                  <a:satMod val="200000"/>
                </a:schemeClr>
              </a:solidFill>
            </a:endParaRPr>
          </a:p>
        </p:txBody>
      </p:sp>
      <p:sp>
        <p:nvSpPr>
          <p:cNvPr id="3" name="Content Placeholder 2"/>
          <p:cNvSpPr>
            <a:spLocks noGrp="1"/>
          </p:cNvSpPr>
          <p:nvPr>
            <p:ph idx="1"/>
          </p:nvPr>
        </p:nvSpPr>
        <p:spPr/>
        <p:txBody>
          <a:bodyPr>
            <a:normAutofit fontScale="85000" lnSpcReduction="10000"/>
          </a:bodyPr>
          <a:lstStyle/>
          <a:p>
            <a:pPr marL="411480" fontAlgn="auto">
              <a:spcAft>
                <a:spcPts val="0"/>
              </a:spcAft>
              <a:buFont typeface="Wingdings"/>
              <a:buChar char=""/>
              <a:defRPr/>
            </a:pPr>
            <a:r>
              <a:rPr lang="en-US" dirty="0" err="1" smtClean="0"/>
              <a:t>Teori</a:t>
            </a:r>
            <a:r>
              <a:rPr lang="en-US" dirty="0" smtClean="0"/>
              <a:t> </a:t>
            </a:r>
            <a:r>
              <a:rPr lang="en-US" dirty="0" err="1" smtClean="0"/>
              <a:t>pembelajaran</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kumpulan</a:t>
            </a:r>
            <a:r>
              <a:rPr lang="en-US" dirty="0" smtClean="0"/>
              <a:t> </a:t>
            </a:r>
            <a:r>
              <a:rPr lang="en-US" dirty="0" err="1" smtClean="0"/>
              <a:t>prinsip-prinsip</a:t>
            </a:r>
            <a:r>
              <a:rPr lang="en-US" dirty="0" smtClean="0"/>
              <a:t> yang </a:t>
            </a:r>
            <a:r>
              <a:rPr lang="en-US" dirty="0" err="1" smtClean="0"/>
              <a:t>terintegrasi</a:t>
            </a:r>
            <a:r>
              <a:rPr lang="en-US" dirty="0" smtClean="0"/>
              <a:t> </a:t>
            </a:r>
            <a:r>
              <a:rPr lang="en-US" dirty="0" err="1" smtClean="0"/>
              <a:t>dan</a:t>
            </a:r>
            <a:r>
              <a:rPr lang="en-US" dirty="0" smtClean="0"/>
              <a:t> yang </a:t>
            </a:r>
            <a:r>
              <a:rPr lang="en-US" dirty="0" err="1" smtClean="0"/>
              <a:t>memberikan</a:t>
            </a:r>
            <a:r>
              <a:rPr lang="en-US" dirty="0" smtClean="0"/>
              <a:t> </a:t>
            </a:r>
            <a:r>
              <a:rPr lang="en-US" dirty="0" err="1" smtClean="0"/>
              <a:t>preskripsi</a:t>
            </a:r>
            <a:r>
              <a:rPr lang="en-US" dirty="0" smtClean="0"/>
              <a:t> </a:t>
            </a:r>
            <a:r>
              <a:rPr lang="en-US" dirty="0" err="1" smtClean="0"/>
              <a:t>untuk</a:t>
            </a:r>
            <a:r>
              <a:rPr lang="en-US" dirty="0" smtClean="0"/>
              <a:t> </a:t>
            </a:r>
            <a:r>
              <a:rPr lang="en-US" dirty="0" err="1" smtClean="0"/>
              <a:t>mengatur</a:t>
            </a:r>
            <a:r>
              <a:rPr lang="en-US" dirty="0" smtClean="0"/>
              <a:t> </a:t>
            </a:r>
            <a:r>
              <a:rPr lang="en-US" dirty="0" err="1" smtClean="0"/>
              <a:t>situasi</a:t>
            </a:r>
            <a:r>
              <a:rPr lang="en-US" dirty="0" smtClean="0"/>
              <a:t> </a:t>
            </a:r>
            <a:r>
              <a:rPr lang="en-US" dirty="0" err="1" smtClean="0"/>
              <a:t>atau</a:t>
            </a:r>
            <a:r>
              <a:rPr lang="en-US" dirty="0" smtClean="0"/>
              <a:t> </a:t>
            </a:r>
            <a:r>
              <a:rPr lang="en-US" dirty="0" err="1" smtClean="0"/>
              <a:t>lingkungan</a:t>
            </a:r>
            <a:r>
              <a:rPr lang="en-US" dirty="0" smtClean="0"/>
              <a:t> </a:t>
            </a:r>
            <a:r>
              <a:rPr lang="en-US" dirty="0" err="1" smtClean="0"/>
              <a:t>belajar</a:t>
            </a:r>
            <a:r>
              <a:rPr lang="en-US" dirty="0" smtClean="0"/>
              <a:t> </a:t>
            </a:r>
            <a:r>
              <a:rPr lang="en-US" dirty="0" err="1" smtClean="0"/>
              <a:t>sedemikian</a:t>
            </a:r>
            <a:r>
              <a:rPr lang="en-US" dirty="0" smtClean="0"/>
              <a:t> </a:t>
            </a:r>
            <a:r>
              <a:rPr lang="en-US" dirty="0" err="1" smtClean="0"/>
              <a:t>rupa</a:t>
            </a:r>
            <a:r>
              <a:rPr lang="en-US" dirty="0" smtClean="0"/>
              <a:t> </a:t>
            </a:r>
            <a:r>
              <a:rPr lang="en-US" dirty="0" err="1" smtClean="0"/>
              <a:t>sehingga</a:t>
            </a:r>
            <a:r>
              <a:rPr lang="en-US" dirty="0" smtClean="0"/>
              <a:t> </a:t>
            </a:r>
            <a:r>
              <a:rPr lang="en-US" dirty="0" err="1" smtClean="0"/>
              <a:t>dapat</a:t>
            </a:r>
            <a:r>
              <a:rPr lang="en-US" dirty="0" smtClean="0"/>
              <a:t> </a:t>
            </a:r>
            <a:r>
              <a:rPr lang="en-US" dirty="0" err="1" smtClean="0"/>
              <a:t>membantu</a:t>
            </a:r>
            <a:r>
              <a:rPr lang="en-US" dirty="0" smtClean="0"/>
              <a:t> </a:t>
            </a:r>
            <a:r>
              <a:rPr lang="en-US" dirty="0" err="1" smtClean="0"/>
              <a:t>siswa</a:t>
            </a:r>
            <a:r>
              <a:rPr lang="en-US" dirty="0" smtClean="0"/>
              <a:t> </a:t>
            </a:r>
            <a:r>
              <a:rPr lang="en-US" dirty="0" err="1" smtClean="0"/>
              <a:t>mencapai</a:t>
            </a:r>
            <a:r>
              <a:rPr lang="en-US" dirty="0" smtClean="0"/>
              <a:t> </a:t>
            </a:r>
            <a:r>
              <a:rPr lang="en-US" dirty="0" err="1" smtClean="0"/>
              <a:t>tujuan</a:t>
            </a:r>
            <a:r>
              <a:rPr lang="en-US" dirty="0" smtClean="0"/>
              <a:t> </a:t>
            </a:r>
            <a:r>
              <a:rPr lang="en-US" dirty="0" err="1" smtClean="0"/>
              <a:t>belajarnya</a:t>
            </a:r>
            <a:r>
              <a:rPr lang="en-US" dirty="0" smtClean="0"/>
              <a:t> </a:t>
            </a:r>
            <a:r>
              <a:rPr lang="en-US" dirty="0" err="1" smtClean="0"/>
              <a:t>dengan</a:t>
            </a:r>
            <a:r>
              <a:rPr lang="en-US" dirty="0" smtClean="0"/>
              <a:t> </a:t>
            </a:r>
            <a:r>
              <a:rPr lang="en-US" dirty="0" err="1" smtClean="0"/>
              <a:t>mudah</a:t>
            </a:r>
            <a:r>
              <a:rPr lang="en-US" dirty="0" smtClean="0"/>
              <a:t>. </a:t>
            </a:r>
            <a:endParaRPr lang="id-ID" dirty="0" smtClean="0"/>
          </a:p>
          <a:p>
            <a:pPr marL="411480" fontAlgn="auto">
              <a:spcAft>
                <a:spcPts val="0"/>
              </a:spcAft>
              <a:buFont typeface="Wingdings"/>
              <a:buChar char=""/>
              <a:defRPr/>
            </a:pPr>
            <a:r>
              <a:rPr lang="en-US" dirty="0" err="1" smtClean="0"/>
              <a:t>Teori-teori</a:t>
            </a:r>
            <a:r>
              <a:rPr lang="en-US" dirty="0" smtClean="0"/>
              <a:t> </a:t>
            </a:r>
            <a:r>
              <a:rPr lang="en-US" dirty="0" err="1" smtClean="0"/>
              <a:t>pembelajaran</a:t>
            </a:r>
            <a:r>
              <a:rPr lang="en-US" dirty="0" smtClean="0"/>
              <a:t> </a:t>
            </a:r>
            <a:r>
              <a:rPr lang="en-US" dirty="0" err="1" smtClean="0"/>
              <a:t>ini</a:t>
            </a:r>
            <a:r>
              <a:rPr lang="en-US" dirty="0" smtClean="0"/>
              <a:t> </a:t>
            </a:r>
            <a:r>
              <a:rPr lang="en-US" dirty="0" err="1" smtClean="0"/>
              <a:t>memberikan</a:t>
            </a:r>
            <a:r>
              <a:rPr lang="en-US" dirty="0" smtClean="0"/>
              <a:t> </a:t>
            </a:r>
            <a:r>
              <a:rPr lang="en-US" dirty="0" err="1" smtClean="0"/>
              <a:t>arahan</a:t>
            </a:r>
            <a:r>
              <a:rPr lang="en-US" dirty="0" smtClean="0"/>
              <a:t> </a:t>
            </a:r>
            <a:r>
              <a:rPr lang="en-US" dirty="0" err="1" smtClean="0"/>
              <a:t>dalam</a:t>
            </a:r>
            <a:r>
              <a:rPr lang="en-US" dirty="0" smtClean="0"/>
              <a:t> </a:t>
            </a:r>
            <a:r>
              <a:rPr lang="en-US" dirty="0" err="1" smtClean="0"/>
              <a:t>pemilihan</a:t>
            </a:r>
            <a:r>
              <a:rPr lang="en-US" dirty="0" smtClean="0"/>
              <a:t> </a:t>
            </a:r>
            <a:r>
              <a:rPr lang="en-US" dirty="0" err="1" smtClean="0"/>
              <a:t>metode</a:t>
            </a:r>
            <a:r>
              <a:rPr lang="en-US" dirty="0" smtClean="0"/>
              <a:t> </a:t>
            </a:r>
            <a:r>
              <a:rPr lang="en-US" dirty="0" err="1" smtClean="0"/>
              <a:t>pembelajaran</a:t>
            </a:r>
            <a:r>
              <a:rPr lang="en-US" dirty="0" smtClean="0"/>
              <a:t>.</a:t>
            </a:r>
            <a:endParaRPr lang="id-ID" dirty="0" smtClean="0"/>
          </a:p>
          <a:p>
            <a:pPr marL="411480" fontAlgn="auto">
              <a:spcAft>
                <a:spcPts val="0"/>
              </a:spcAft>
              <a:buFont typeface="Wingdings"/>
              <a:buChar char=""/>
              <a:defRPr/>
            </a:pPr>
            <a:r>
              <a:rPr lang="en-US" dirty="0" smtClean="0"/>
              <a:t> </a:t>
            </a:r>
            <a:r>
              <a:rPr lang="en-US" dirty="0" err="1" smtClean="0"/>
              <a:t>Teori-teori</a:t>
            </a:r>
            <a:r>
              <a:rPr lang="en-US" dirty="0" smtClean="0"/>
              <a:t> </a:t>
            </a:r>
            <a:r>
              <a:rPr lang="en-US" dirty="0" err="1" smtClean="0"/>
              <a:t>psikologi</a:t>
            </a:r>
            <a:r>
              <a:rPr lang="en-US" dirty="0" smtClean="0"/>
              <a:t> </a:t>
            </a:r>
            <a:r>
              <a:rPr lang="en-US" dirty="0" err="1" smtClean="0"/>
              <a:t>dan</a:t>
            </a:r>
            <a:r>
              <a:rPr lang="en-US" dirty="0" smtClean="0"/>
              <a:t> </a:t>
            </a:r>
            <a:r>
              <a:rPr lang="en-US" dirty="0" err="1" smtClean="0"/>
              <a:t>teori</a:t>
            </a:r>
            <a:r>
              <a:rPr lang="en-US" dirty="0" smtClean="0"/>
              <a:t> </a:t>
            </a:r>
            <a:r>
              <a:rPr lang="en-US" dirty="0" err="1" smtClean="0"/>
              <a:t>belajar</a:t>
            </a:r>
            <a:r>
              <a:rPr lang="en-US" dirty="0" smtClean="0"/>
              <a:t> </a:t>
            </a:r>
            <a:r>
              <a:rPr lang="en-US" dirty="0" err="1" smtClean="0"/>
              <a:t>merupakan</a:t>
            </a:r>
            <a:r>
              <a:rPr lang="en-US" dirty="0" smtClean="0"/>
              <a:t> </a:t>
            </a:r>
            <a:r>
              <a:rPr lang="en-US" dirty="0" err="1" smtClean="0"/>
              <a:t>dasar</a:t>
            </a:r>
            <a:r>
              <a:rPr lang="en-US" dirty="0" smtClean="0"/>
              <a:t> </a:t>
            </a:r>
            <a:r>
              <a:rPr lang="en-US" dirty="0" err="1" smtClean="0"/>
              <a:t>pengembangan</a:t>
            </a:r>
            <a:r>
              <a:rPr lang="en-US" dirty="0" smtClean="0"/>
              <a:t> </a:t>
            </a:r>
            <a:r>
              <a:rPr lang="en-US" dirty="0" err="1" smtClean="0"/>
              <a:t>teori</a:t>
            </a:r>
            <a:r>
              <a:rPr lang="en-US" dirty="0" smtClean="0"/>
              <a:t> </a:t>
            </a:r>
            <a:r>
              <a:rPr lang="en-US" dirty="0" err="1" smtClean="0"/>
              <a:t>pembelajaran</a:t>
            </a:r>
            <a:r>
              <a:rPr lang="en-US" dirty="0" smtClean="0"/>
              <a:t>.</a:t>
            </a:r>
            <a:endParaRPr lang="id-ID" dirty="0" smtClean="0"/>
          </a:p>
          <a:p>
            <a:pPr marL="411480" fontAlgn="auto">
              <a:spcAft>
                <a:spcPts val="0"/>
              </a:spcAft>
              <a:buFont typeface="Wingdings"/>
              <a:buChar char=""/>
              <a:defRPr/>
            </a:pPr>
            <a:endParaRPr lang="id-ID"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1378" name="Object 2"/>
          <p:cNvGraphicFramePr>
            <a:graphicFrameLocks noChangeAspect="1"/>
          </p:cNvGraphicFramePr>
          <p:nvPr/>
        </p:nvGraphicFramePr>
        <p:xfrm>
          <a:off x="1600200" y="4419600"/>
          <a:ext cx="2971800" cy="2438400"/>
        </p:xfrm>
        <a:graphic>
          <a:graphicData uri="http://schemas.openxmlformats.org/presentationml/2006/ole">
            <p:oleObj spid="_x0000_s4098" name="Clip" r:id="rId3" imgW="3717360" imgH="3352320" progId="">
              <p:embed/>
            </p:oleObj>
          </a:graphicData>
        </a:graphic>
      </p:graphicFrame>
      <p:sp>
        <p:nvSpPr>
          <p:cNvPr id="741379" name="Oval 3"/>
          <p:cNvSpPr>
            <a:spLocks noChangeArrowheads="1"/>
          </p:cNvSpPr>
          <p:nvPr/>
        </p:nvSpPr>
        <p:spPr bwMode="auto">
          <a:xfrm>
            <a:off x="990600" y="4572000"/>
            <a:ext cx="914400" cy="914400"/>
          </a:xfrm>
          <a:prstGeom prst="ellipse">
            <a:avLst/>
          </a:pr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741380" name="AutoShape 4" descr="Shingle"/>
          <p:cNvSpPr>
            <a:spLocks noChangeArrowheads="1"/>
          </p:cNvSpPr>
          <p:nvPr/>
        </p:nvSpPr>
        <p:spPr bwMode="auto">
          <a:xfrm rot="-1287089">
            <a:off x="2819400" y="1828800"/>
            <a:ext cx="3187700" cy="2244725"/>
          </a:xfrm>
          <a:prstGeom prst="wedgeEllipseCallout">
            <a:avLst>
              <a:gd name="adj1" fmla="val -28884"/>
              <a:gd name="adj2" fmla="val 56884"/>
            </a:avLst>
          </a:prstGeom>
          <a:pattFill prst="shingle">
            <a:fgClr>
              <a:srgbClr val="000008"/>
            </a:fgClr>
            <a:bgClr>
              <a:srgbClr val="FFFFFF"/>
            </a:bgClr>
          </a:pattFill>
          <a:ln w="12700">
            <a:solidFill>
              <a:srgbClr val="FF0066"/>
            </a:solidFill>
            <a:miter lim="800000"/>
            <a:headEnd type="none" w="sm" len="sm"/>
            <a:tailEnd type="none" w="sm" len="sm"/>
          </a:ln>
          <a:effectLst>
            <a:outerShdw dist="107763" dir="13500000" algn="ctr" rotWithShape="0">
              <a:schemeClr val="bg2"/>
            </a:outerShdw>
          </a:effectLst>
        </p:spPr>
        <p:txBody>
          <a:bodyPr wrap="none" anchor="ctr"/>
          <a:lstStyle/>
          <a:p>
            <a:pPr eaLnBrk="0" hangingPunct="0"/>
            <a:endParaRPr lang="en-US" sz="1600">
              <a:latin typeface="Arial" charset="0"/>
            </a:endParaRPr>
          </a:p>
        </p:txBody>
      </p:sp>
      <p:sp>
        <p:nvSpPr>
          <p:cNvPr id="741381" name="AutoShape 5"/>
          <p:cNvSpPr>
            <a:spLocks noChangeArrowheads="1"/>
          </p:cNvSpPr>
          <p:nvPr/>
        </p:nvSpPr>
        <p:spPr bwMode="auto">
          <a:xfrm rot="1378523">
            <a:off x="2209800" y="1295400"/>
            <a:ext cx="1600200" cy="5778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741382" name="AutoShape 6"/>
          <p:cNvSpPr>
            <a:spLocks noChangeArrowheads="1"/>
          </p:cNvSpPr>
          <p:nvPr/>
        </p:nvSpPr>
        <p:spPr bwMode="auto">
          <a:xfrm rot="-411466">
            <a:off x="1524000" y="2974975"/>
            <a:ext cx="1295400" cy="5778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741383" name="AutoShape 7"/>
          <p:cNvSpPr>
            <a:spLocks noChangeArrowheads="1"/>
          </p:cNvSpPr>
          <p:nvPr/>
        </p:nvSpPr>
        <p:spPr bwMode="auto">
          <a:xfrm rot="412375">
            <a:off x="1600200" y="2057400"/>
            <a:ext cx="1447800" cy="5778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66"/>
          </a:solidFill>
          <a:ln w="12700" cap="sq">
            <a:solidFill>
              <a:schemeClr val="tx1"/>
            </a:solidFill>
            <a:miter lim="800000"/>
            <a:headEnd type="none" w="sm" len="sm"/>
            <a:tailEnd type="none" w="sm" len="sm"/>
          </a:ln>
          <a:effectLst/>
        </p:spPr>
        <p:txBody>
          <a:bodyPr wrap="none" anchor="ctr"/>
          <a:lstStyle/>
          <a:p>
            <a:endParaRPr lang="en-US"/>
          </a:p>
        </p:txBody>
      </p:sp>
      <p:sp>
        <p:nvSpPr>
          <p:cNvPr id="741384" name="Text Box 8"/>
          <p:cNvSpPr txBox="1">
            <a:spLocks noChangeArrowheads="1"/>
          </p:cNvSpPr>
          <p:nvPr/>
        </p:nvSpPr>
        <p:spPr bwMode="auto">
          <a:xfrm>
            <a:off x="1371600" y="0"/>
            <a:ext cx="6248400" cy="579438"/>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3200">
                <a:solidFill>
                  <a:srgbClr val="FF3399"/>
                </a:solidFill>
                <a:latin typeface="Tahoma" pitchFamily="34" charset="0"/>
              </a:rPr>
              <a:t>Teori Belajar KONSTRUKTIVISME</a:t>
            </a:r>
            <a:endParaRPr lang="en-GB" sz="3200">
              <a:solidFill>
                <a:srgbClr val="FF3399"/>
              </a:solidFill>
              <a:latin typeface="Tahoma" pitchFamily="34" charset="0"/>
            </a:endParaRPr>
          </a:p>
        </p:txBody>
      </p:sp>
      <p:sp>
        <p:nvSpPr>
          <p:cNvPr id="741385" name="Oval 9"/>
          <p:cNvSpPr>
            <a:spLocks noChangeArrowheads="1"/>
          </p:cNvSpPr>
          <p:nvPr/>
        </p:nvSpPr>
        <p:spPr bwMode="auto">
          <a:xfrm>
            <a:off x="4114800" y="2819400"/>
            <a:ext cx="76200" cy="76200"/>
          </a:xfrm>
          <a:prstGeom prst="ellipse">
            <a:avLst/>
          </a:prstGeom>
          <a:solidFill>
            <a:srgbClr val="FF0066"/>
          </a:solidFill>
          <a:ln w="12700" cap="sq">
            <a:solidFill>
              <a:schemeClr val="tx1"/>
            </a:solidFill>
            <a:miter lim="800000"/>
            <a:headEnd type="none" w="sm" len="sm"/>
            <a:tailEnd type="none" w="sm" len="sm"/>
          </a:ln>
          <a:effectLst/>
        </p:spPr>
        <p:txBody>
          <a:bodyPr wrap="none" anchor="ctr"/>
          <a:lstStyle/>
          <a:p>
            <a:endParaRPr lang="en-US"/>
          </a:p>
        </p:txBody>
      </p:sp>
      <p:sp>
        <p:nvSpPr>
          <p:cNvPr id="741386" name="Line 10"/>
          <p:cNvSpPr>
            <a:spLocks noChangeShapeType="1"/>
          </p:cNvSpPr>
          <p:nvPr/>
        </p:nvSpPr>
        <p:spPr bwMode="auto">
          <a:xfrm>
            <a:off x="4191000" y="2895600"/>
            <a:ext cx="0" cy="381000"/>
          </a:xfrm>
          <a:prstGeom prst="line">
            <a:avLst/>
          </a:prstGeom>
          <a:noFill/>
          <a:ln w="12700" cap="sq">
            <a:solidFill>
              <a:schemeClr val="tx1"/>
            </a:solidFill>
            <a:miter lim="800000"/>
            <a:headEnd type="none" w="sm" len="sm"/>
            <a:tailEnd type="triangle" w="sm" len="sm"/>
          </a:ln>
          <a:effectLst/>
        </p:spPr>
        <p:txBody>
          <a:bodyPr wrap="none"/>
          <a:lstStyle/>
          <a:p>
            <a:endParaRPr lang="en-US"/>
          </a:p>
        </p:txBody>
      </p:sp>
      <p:sp>
        <p:nvSpPr>
          <p:cNvPr id="741387" name="Line 11"/>
          <p:cNvSpPr>
            <a:spLocks noChangeShapeType="1"/>
          </p:cNvSpPr>
          <p:nvPr/>
        </p:nvSpPr>
        <p:spPr bwMode="auto">
          <a:xfrm>
            <a:off x="3505200" y="2819400"/>
            <a:ext cx="1447800" cy="76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388" name="Line 12"/>
          <p:cNvSpPr>
            <a:spLocks noChangeShapeType="1"/>
          </p:cNvSpPr>
          <p:nvPr/>
        </p:nvSpPr>
        <p:spPr bwMode="auto">
          <a:xfrm flipH="1">
            <a:off x="4114800" y="2819400"/>
            <a:ext cx="762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389" name="Line 13"/>
          <p:cNvSpPr>
            <a:spLocks noChangeShapeType="1"/>
          </p:cNvSpPr>
          <p:nvPr/>
        </p:nvSpPr>
        <p:spPr bwMode="auto">
          <a:xfrm>
            <a:off x="4191000" y="3124200"/>
            <a:ext cx="228600" cy="152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390" name="Line 14"/>
          <p:cNvSpPr>
            <a:spLocks noChangeShapeType="1"/>
          </p:cNvSpPr>
          <p:nvPr/>
        </p:nvSpPr>
        <p:spPr bwMode="auto">
          <a:xfrm flipH="1">
            <a:off x="4495800" y="2895600"/>
            <a:ext cx="76200" cy="7620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391" name="Line 15"/>
          <p:cNvSpPr>
            <a:spLocks noChangeShapeType="1"/>
          </p:cNvSpPr>
          <p:nvPr/>
        </p:nvSpPr>
        <p:spPr bwMode="auto">
          <a:xfrm>
            <a:off x="4495800" y="3200400"/>
            <a:ext cx="3048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392" name="Line 16"/>
          <p:cNvSpPr>
            <a:spLocks noChangeShapeType="1"/>
          </p:cNvSpPr>
          <p:nvPr/>
        </p:nvSpPr>
        <p:spPr bwMode="auto">
          <a:xfrm flipH="1">
            <a:off x="3810000" y="2819400"/>
            <a:ext cx="3048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393" name="Line 17"/>
          <p:cNvSpPr>
            <a:spLocks noChangeShapeType="1"/>
          </p:cNvSpPr>
          <p:nvPr/>
        </p:nvSpPr>
        <p:spPr bwMode="auto">
          <a:xfrm flipV="1">
            <a:off x="4191000" y="2286000"/>
            <a:ext cx="9906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394" name="Line 18"/>
          <p:cNvSpPr>
            <a:spLocks noChangeShapeType="1"/>
          </p:cNvSpPr>
          <p:nvPr/>
        </p:nvSpPr>
        <p:spPr bwMode="auto">
          <a:xfrm flipH="1" flipV="1">
            <a:off x="3962400" y="2209800"/>
            <a:ext cx="228600" cy="609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395" name="Line 19"/>
          <p:cNvSpPr>
            <a:spLocks noChangeShapeType="1"/>
          </p:cNvSpPr>
          <p:nvPr/>
        </p:nvSpPr>
        <p:spPr bwMode="auto">
          <a:xfrm flipH="1">
            <a:off x="3276600" y="2590800"/>
            <a:ext cx="838200" cy="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396" name="Line 20"/>
          <p:cNvSpPr>
            <a:spLocks noChangeShapeType="1"/>
          </p:cNvSpPr>
          <p:nvPr/>
        </p:nvSpPr>
        <p:spPr bwMode="auto">
          <a:xfrm>
            <a:off x="3733800" y="2590800"/>
            <a:ext cx="3810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397" name="Line 21"/>
          <p:cNvSpPr>
            <a:spLocks noChangeShapeType="1"/>
          </p:cNvSpPr>
          <p:nvPr/>
        </p:nvSpPr>
        <p:spPr bwMode="auto">
          <a:xfrm flipV="1">
            <a:off x="4114800" y="2057400"/>
            <a:ext cx="1524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398" name="Line 22"/>
          <p:cNvSpPr>
            <a:spLocks noChangeShapeType="1"/>
          </p:cNvSpPr>
          <p:nvPr/>
        </p:nvSpPr>
        <p:spPr bwMode="auto">
          <a:xfrm flipV="1">
            <a:off x="4114800" y="2209800"/>
            <a:ext cx="609600" cy="3810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399" name="Line 23"/>
          <p:cNvSpPr>
            <a:spLocks noChangeShapeType="1"/>
          </p:cNvSpPr>
          <p:nvPr/>
        </p:nvSpPr>
        <p:spPr bwMode="auto">
          <a:xfrm flipH="1">
            <a:off x="3429000" y="3048000"/>
            <a:ext cx="533400" cy="76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00" name="Line 24"/>
          <p:cNvSpPr>
            <a:spLocks noChangeShapeType="1"/>
          </p:cNvSpPr>
          <p:nvPr/>
        </p:nvSpPr>
        <p:spPr bwMode="auto">
          <a:xfrm flipH="1" flipV="1">
            <a:off x="4114800" y="3276600"/>
            <a:ext cx="381000" cy="152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01" name="Line 25"/>
          <p:cNvSpPr>
            <a:spLocks noChangeShapeType="1"/>
          </p:cNvSpPr>
          <p:nvPr/>
        </p:nvSpPr>
        <p:spPr bwMode="auto">
          <a:xfrm>
            <a:off x="3810000" y="3276600"/>
            <a:ext cx="304800" cy="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02" name="Line 26"/>
          <p:cNvSpPr>
            <a:spLocks noChangeShapeType="1"/>
          </p:cNvSpPr>
          <p:nvPr/>
        </p:nvSpPr>
        <p:spPr bwMode="auto">
          <a:xfrm>
            <a:off x="3962400" y="3048000"/>
            <a:ext cx="1524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03" name="Line 27"/>
          <p:cNvSpPr>
            <a:spLocks noChangeShapeType="1"/>
          </p:cNvSpPr>
          <p:nvPr/>
        </p:nvSpPr>
        <p:spPr bwMode="auto">
          <a:xfrm>
            <a:off x="4191000" y="2895600"/>
            <a:ext cx="152400" cy="3048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04" name="Line 28"/>
          <p:cNvSpPr>
            <a:spLocks noChangeShapeType="1"/>
          </p:cNvSpPr>
          <p:nvPr/>
        </p:nvSpPr>
        <p:spPr bwMode="auto">
          <a:xfrm flipV="1">
            <a:off x="4572000" y="2286000"/>
            <a:ext cx="609600" cy="609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05" name="Line 29"/>
          <p:cNvSpPr>
            <a:spLocks noChangeShapeType="1"/>
          </p:cNvSpPr>
          <p:nvPr/>
        </p:nvSpPr>
        <p:spPr bwMode="auto">
          <a:xfrm flipV="1">
            <a:off x="4876800" y="2362200"/>
            <a:ext cx="2286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06" name="Line 30"/>
          <p:cNvSpPr>
            <a:spLocks noChangeShapeType="1"/>
          </p:cNvSpPr>
          <p:nvPr/>
        </p:nvSpPr>
        <p:spPr bwMode="auto">
          <a:xfrm flipH="1">
            <a:off x="4800600" y="2895600"/>
            <a:ext cx="762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07" name="Line 31"/>
          <p:cNvSpPr>
            <a:spLocks noChangeShapeType="1"/>
          </p:cNvSpPr>
          <p:nvPr/>
        </p:nvSpPr>
        <p:spPr bwMode="auto">
          <a:xfrm>
            <a:off x="4572000" y="2895600"/>
            <a:ext cx="2286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08" name="Line 32"/>
          <p:cNvSpPr>
            <a:spLocks noChangeShapeType="1"/>
          </p:cNvSpPr>
          <p:nvPr/>
        </p:nvSpPr>
        <p:spPr bwMode="auto">
          <a:xfrm>
            <a:off x="4191000" y="2895600"/>
            <a:ext cx="5334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09" name="Line 33"/>
          <p:cNvSpPr>
            <a:spLocks noChangeShapeType="1"/>
          </p:cNvSpPr>
          <p:nvPr/>
        </p:nvSpPr>
        <p:spPr bwMode="auto">
          <a:xfrm>
            <a:off x="4724400" y="2286000"/>
            <a:ext cx="228600" cy="609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10" name="Line 34"/>
          <p:cNvSpPr>
            <a:spLocks noChangeShapeType="1"/>
          </p:cNvSpPr>
          <p:nvPr/>
        </p:nvSpPr>
        <p:spPr bwMode="auto">
          <a:xfrm>
            <a:off x="4114800" y="2590800"/>
            <a:ext cx="838200" cy="3048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11" name="Line 35"/>
          <p:cNvSpPr>
            <a:spLocks noChangeShapeType="1"/>
          </p:cNvSpPr>
          <p:nvPr/>
        </p:nvSpPr>
        <p:spPr bwMode="auto">
          <a:xfrm flipH="1">
            <a:off x="3429000" y="2819400"/>
            <a:ext cx="762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12" name="Line 36"/>
          <p:cNvSpPr>
            <a:spLocks noChangeShapeType="1"/>
          </p:cNvSpPr>
          <p:nvPr/>
        </p:nvSpPr>
        <p:spPr bwMode="auto">
          <a:xfrm flipH="1">
            <a:off x="3505200" y="2286000"/>
            <a:ext cx="4572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13" name="Line 37"/>
          <p:cNvSpPr>
            <a:spLocks noChangeShapeType="1"/>
          </p:cNvSpPr>
          <p:nvPr/>
        </p:nvSpPr>
        <p:spPr bwMode="auto">
          <a:xfrm>
            <a:off x="4953000" y="2895600"/>
            <a:ext cx="5334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14" name="Line 38"/>
          <p:cNvSpPr>
            <a:spLocks noChangeShapeType="1"/>
          </p:cNvSpPr>
          <p:nvPr/>
        </p:nvSpPr>
        <p:spPr bwMode="auto">
          <a:xfrm flipH="1">
            <a:off x="3657600" y="2895600"/>
            <a:ext cx="457200" cy="76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15" name="Line 39"/>
          <p:cNvSpPr>
            <a:spLocks noChangeShapeType="1"/>
          </p:cNvSpPr>
          <p:nvPr/>
        </p:nvSpPr>
        <p:spPr bwMode="auto">
          <a:xfrm>
            <a:off x="3810000" y="3276600"/>
            <a:ext cx="1524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16" name="Line 40"/>
          <p:cNvSpPr>
            <a:spLocks noChangeShapeType="1"/>
          </p:cNvSpPr>
          <p:nvPr/>
        </p:nvSpPr>
        <p:spPr bwMode="auto">
          <a:xfrm flipH="1">
            <a:off x="3962400" y="3352800"/>
            <a:ext cx="228600" cy="3048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17" name="Line 41"/>
          <p:cNvSpPr>
            <a:spLocks noChangeShapeType="1"/>
          </p:cNvSpPr>
          <p:nvPr/>
        </p:nvSpPr>
        <p:spPr bwMode="auto">
          <a:xfrm flipH="1">
            <a:off x="3962400" y="3429000"/>
            <a:ext cx="533400" cy="3048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18" name="Line 42"/>
          <p:cNvSpPr>
            <a:spLocks noChangeShapeType="1"/>
          </p:cNvSpPr>
          <p:nvPr/>
        </p:nvSpPr>
        <p:spPr bwMode="auto">
          <a:xfrm flipH="1">
            <a:off x="4953000" y="3124200"/>
            <a:ext cx="152400" cy="3810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19" name="Line 43"/>
          <p:cNvSpPr>
            <a:spLocks noChangeShapeType="1"/>
          </p:cNvSpPr>
          <p:nvPr/>
        </p:nvSpPr>
        <p:spPr bwMode="auto">
          <a:xfrm flipV="1">
            <a:off x="5257800" y="2743200"/>
            <a:ext cx="2286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20" name="Line 44"/>
          <p:cNvSpPr>
            <a:spLocks noChangeShapeType="1"/>
          </p:cNvSpPr>
          <p:nvPr/>
        </p:nvSpPr>
        <p:spPr bwMode="auto">
          <a:xfrm flipH="1" flipV="1">
            <a:off x="5181600" y="2362200"/>
            <a:ext cx="304800" cy="3810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21" name="Line 45"/>
          <p:cNvSpPr>
            <a:spLocks noChangeShapeType="1"/>
          </p:cNvSpPr>
          <p:nvPr/>
        </p:nvSpPr>
        <p:spPr bwMode="auto">
          <a:xfrm flipH="1">
            <a:off x="3352800" y="3124200"/>
            <a:ext cx="76200" cy="457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22" name="Line 46"/>
          <p:cNvSpPr>
            <a:spLocks noChangeShapeType="1"/>
          </p:cNvSpPr>
          <p:nvPr/>
        </p:nvSpPr>
        <p:spPr bwMode="auto">
          <a:xfrm>
            <a:off x="3429000" y="3124200"/>
            <a:ext cx="304800" cy="609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23" name="Line 47"/>
          <p:cNvSpPr>
            <a:spLocks noChangeShapeType="1"/>
          </p:cNvSpPr>
          <p:nvPr/>
        </p:nvSpPr>
        <p:spPr bwMode="auto">
          <a:xfrm flipV="1">
            <a:off x="4267200" y="1981200"/>
            <a:ext cx="762000" cy="76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24" name="Line 48"/>
          <p:cNvSpPr>
            <a:spLocks noChangeShapeType="1"/>
          </p:cNvSpPr>
          <p:nvPr/>
        </p:nvSpPr>
        <p:spPr bwMode="auto">
          <a:xfrm>
            <a:off x="4191000" y="2590800"/>
            <a:ext cx="14478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25" name="Line 49"/>
          <p:cNvSpPr>
            <a:spLocks noChangeShapeType="1"/>
          </p:cNvSpPr>
          <p:nvPr/>
        </p:nvSpPr>
        <p:spPr bwMode="auto">
          <a:xfrm flipH="1">
            <a:off x="3124200" y="3124200"/>
            <a:ext cx="304800" cy="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26" name="Line 50"/>
          <p:cNvSpPr>
            <a:spLocks noChangeShapeType="1"/>
          </p:cNvSpPr>
          <p:nvPr/>
        </p:nvSpPr>
        <p:spPr bwMode="auto">
          <a:xfrm flipH="1" flipV="1">
            <a:off x="3276600" y="2590800"/>
            <a:ext cx="1524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27" name="Line 51"/>
          <p:cNvSpPr>
            <a:spLocks noChangeShapeType="1"/>
          </p:cNvSpPr>
          <p:nvPr/>
        </p:nvSpPr>
        <p:spPr bwMode="auto">
          <a:xfrm flipH="1">
            <a:off x="3124200" y="2819400"/>
            <a:ext cx="381000" cy="76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28" name="Line 52"/>
          <p:cNvSpPr>
            <a:spLocks noChangeShapeType="1"/>
          </p:cNvSpPr>
          <p:nvPr/>
        </p:nvSpPr>
        <p:spPr bwMode="auto">
          <a:xfrm>
            <a:off x="3962400" y="3733800"/>
            <a:ext cx="2286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29" name="Line 53"/>
          <p:cNvSpPr>
            <a:spLocks noChangeShapeType="1"/>
          </p:cNvSpPr>
          <p:nvPr/>
        </p:nvSpPr>
        <p:spPr bwMode="auto">
          <a:xfrm flipH="1">
            <a:off x="4191000" y="3657600"/>
            <a:ext cx="3048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30" name="Line 54"/>
          <p:cNvSpPr>
            <a:spLocks noChangeShapeType="1"/>
          </p:cNvSpPr>
          <p:nvPr/>
        </p:nvSpPr>
        <p:spPr bwMode="auto">
          <a:xfrm flipV="1">
            <a:off x="4495800" y="3505200"/>
            <a:ext cx="457200" cy="762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31" name="Line 55"/>
          <p:cNvSpPr>
            <a:spLocks noChangeShapeType="1"/>
          </p:cNvSpPr>
          <p:nvPr/>
        </p:nvSpPr>
        <p:spPr bwMode="auto">
          <a:xfrm>
            <a:off x="4953000" y="3505200"/>
            <a:ext cx="76200" cy="152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32" name="Line 56"/>
          <p:cNvSpPr>
            <a:spLocks noChangeShapeType="1"/>
          </p:cNvSpPr>
          <p:nvPr/>
        </p:nvSpPr>
        <p:spPr bwMode="auto">
          <a:xfrm flipV="1">
            <a:off x="4953000" y="2286000"/>
            <a:ext cx="609600" cy="609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33" name="Line 57"/>
          <p:cNvSpPr>
            <a:spLocks noChangeShapeType="1"/>
          </p:cNvSpPr>
          <p:nvPr/>
        </p:nvSpPr>
        <p:spPr bwMode="auto">
          <a:xfrm flipV="1">
            <a:off x="4953000" y="2057400"/>
            <a:ext cx="0" cy="7620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34" name="Line 58"/>
          <p:cNvSpPr>
            <a:spLocks noChangeShapeType="1"/>
          </p:cNvSpPr>
          <p:nvPr/>
        </p:nvSpPr>
        <p:spPr bwMode="auto">
          <a:xfrm flipV="1">
            <a:off x="4191000" y="2286000"/>
            <a:ext cx="533400" cy="5334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35" name="Line 59"/>
          <p:cNvSpPr>
            <a:spLocks noChangeShapeType="1"/>
          </p:cNvSpPr>
          <p:nvPr/>
        </p:nvSpPr>
        <p:spPr bwMode="auto">
          <a:xfrm>
            <a:off x="4953000" y="2057400"/>
            <a:ext cx="533400" cy="2286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36" name="Line 60"/>
          <p:cNvSpPr>
            <a:spLocks noChangeShapeType="1"/>
          </p:cNvSpPr>
          <p:nvPr/>
        </p:nvSpPr>
        <p:spPr bwMode="auto">
          <a:xfrm flipV="1">
            <a:off x="4724400" y="1905000"/>
            <a:ext cx="0" cy="38100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37" name="Line 61"/>
          <p:cNvSpPr>
            <a:spLocks noChangeShapeType="1"/>
          </p:cNvSpPr>
          <p:nvPr/>
        </p:nvSpPr>
        <p:spPr bwMode="auto">
          <a:xfrm>
            <a:off x="4038600" y="2286000"/>
            <a:ext cx="533400" cy="0"/>
          </a:xfrm>
          <a:prstGeom prst="line">
            <a:avLst/>
          </a:prstGeom>
          <a:noFill/>
          <a:ln w="12700" cap="sq">
            <a:solidFill>
              <a:srgbClr val="FF0066"/>
            </a:solidFill>
            <a:miter lim="800000"/>
            <a:headEnd type="none" w="sm" len="sm"/>
            <a:tailEnd type="triangle" w="sm" len="sm"/>
          </a:ln>
          <a:effectLst/>
        </p:spPr>
        <p:txBody>
          <a:bodyPr wrap="none"/>
          <a:lstStyle/>
          <a:p>
            <a:endParaRPr lang="en-US"/>
          </a:p>
        </p:txBody>
      </p:sp>
      <p:sp>
        <p:nvSpPr>
          <p:cNvPr id="741438" name="AutoShape 62"/>
          <p:cNvSpPr>
            <a:spLocks noChangeArrowheads="1"/>
          </p:cNvSpPr>
          <p:nvPr/>
        </p:nvSpPr>
        <p:spPr bwMode="auto">
          <a:xfrm rot="-11264191">
            <a:off x="6021388" y="2320925"/>
            <a:ext cx="1295400" cy="9144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993366"/>
          </a:solidFill>
          <a:ln w="12700" cap="sq">
            <a:solidFill>
              <a:schemeClr val="tx1"/>
            </a:solidFill>
            <a:miter lim="800000"/>
            <a:headEnd type="none" w="sm" len="sm"/>
            <a:tailEnd type="none" w="sm" len="sm"/>
          </a:ln>
          <a:effectLst/>
        </p:spPr>
        <p:txBody>
          <a:bodyPr wrap="none" anchor="ctr"/>
          <a:lstStyle/>
          <a:p>
            <a:endParaRPr lang="en-US"/>
          </a:p>
        </p:txBody>
      </p:sp>
      <p:sp>
        <p:nvSpPr>
          <p:cNvPr id="741439" name="AutoShape 63"/>
          <p:cNvSpPr>
            <a:spLocks noChangeArrowheads="1"/>
          </p:cNvSpPr>
          <p:nvPr/>
        </p:nvSpPr>
        <p:spPr bwMode="auto">
          <a:xfrm rot="-12105786">
            <a:off x="5580063" y="1165225"/>
            <a:ext cx="1295400" cy="9144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006699"/>
          </a:solidFill>
          <a:ln w="12700" cap="sq">
            <a:solidFill>
              <a:schemeClr val="tx1"/>
            </a:solidFill>
            <a:miter lim="800000"/>
            <a:headEnd type="none" w="sm" len="sm"/>
            <a:tailEnd type="none" w="sm" len="sm"/>
          </a:ln>
          <a:effectLst/>
        </p:spPr>
        <p:txBody>
          <a:bodyPr wrap="none" anchor="ctr"/>
          <a:lstStyle/>
          <a:p>
            <a:endParaRPr lang="en-US"/>
          </a:p>
        </p:txBody>
      </p:sp>
      <p:sp>
        <p:nvSpPr>
          <p:cNvPr id="741440" name="AutoShape 64"/>
          <p:cNvSpPr>
            <a:spLocks noChangeArrowheads="1"/>
          </p:cNvSpPr>
          <p:nvPr/>
        </p:nvSpPr>
        <p:spPr bwMode="auto">
          <a:xfrm rot="-14974373">
            <a:off x="4529931" y="797719"/>
            <a:ext cx="992188" cy="9144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993366"/>
          </a:solidFill>
          <a:ln w="12700" cap="sq">
            <a:solidFill>
              <a:schemeClr val="tx1"/>
            </a:solidFill>
            <a:miter lim="800000"/>
            <a:headEnd type="none" w="sm" len="sm"/>
            <a:tailEnd type="none" w="sm" len="sm"/>
          </a:ln>
          <a:effectLst/>
        </p:spPr>
        <p:txBody>
          <a:bodyPr wrap="none" anchor="ctr"/>
          <a:lstStyle/>
          <a:p>
            <a:endParaRPr lang="en-US"/>
          </a:p>
        </p:txBody>
      </p:sp>
      <p:sp>
        <p:nvSpPr>
          <p:cNvPr id="741442" name="Text Box 66"/>
          <p:cNvSpPr txBox="1">
            <a:spLocks noChangeArrowheads="1"/>
          </p:cNvSpPr>
          <p:nvPr/>
        </p:nvSpPr>
        <p:spPr bwMode="auto">
          <a:xfrm rot="-3618789">
            <a:off x="-213518" y="1683544"/>
            <a:ext cx="2971800" cy="579437"/>
          </a:xfrm>
          <a:prstGeom prst="rect">
            <a:avLst/>
          </a:prstGeom>
          <a:noFill/>
          <a:ln w="9525">
            <a:noFill/>
            <a:miter lim="800000"/>
            <a:headEnd type="none" w="sm" len="sm"/>
            <a:tailEnd type="none" w="sm" len="sm"/>
          </a:ln>
          <a:effectLst/>
        </p:spPr>
        <p:txBody>
          <a:bodyPr>
            <a:spAutoFit/>
          </a:bodyPr>
          <a:lstStyle/>
          <a:p>
            <a:pPr>
              <a:spcBef>
                <a:spcPct val="50000"/>
              </a:spcBef>
            </a:pPr>
            <a:r>
              <a:rPr lang="en-US" sz="3200" b="1" dirty="0" err="1">
                <a:solidFill>
                  <a:schemeClr val="accent4">
                    <a:lumMod val="95000"/>
                    <a:lumOff val="5000"/>
                  </a:schemeClr>
                </a:solidFill>
                <a:latin typeface="Tahoma" pitchFamily="34" charset="0"/>
              </a:rPr>
              <a:t>Lingkungan</a:t>
            </a:r>
            <a:endParaRPr lang="en-GB" sz="3200" b="1" dirty="0">
              <a:solidFill>
                <a:schemeClr val="accent4">
                  <a:lumMod val="95000"/>
                  <a:lumOff val="5000"/>
                </a:schemeClr>
              </a:solidFill>
              <a:latin typeface="Tahoma" pitchFamily="34" charset="0"/>
            </a:endParaRPr>
          </a:p>
        </p:txBody>
      </p:sp>
      <p:sp>
        <p:nvSpPr>
          <p:cNvPr id="741443" name="Text Box 67"/>
          <p:cNvSpPr txBox="1">
            <a:spLocks noChangeArrowheads="1"/>
          </p:cNvSpPr>
          <p:nvPr/>
        </p:nvSpPr>
        <p:spPr bwMode="auto">
          <a:xfrm rot="3599724">
            <a:off x="6119019" y="1569244"/>
            <a:ext cx="3048000" cy="579438"/>
          </a:xfrm>
          <a:prstGeom prst="rect">
            <a:avLst/>
          </a:prstGeom>
          <a:noFill/>
          <a:ln w="9525">
            <a:noFill/>
            <a:miter lim="800000"/>
            <a:headEnd type="none" w="sm" len="sm"/>
            <a:tailEnd type="none" w="sm" len="sm"/>
          </a:ln>
          <a:effectLst/>
        </p:spPr>
        <p:txBody>
          <a:bodyPr>
            <a:spAutoFit/>
          </a:bodyPr>
          <a:lstStyle/>
          <a:p>
            <a:pPr>
              <a:spcBef>
                <a:spcPct val="50000"/>
              </a:spcBef>
            </a:pPr>
            <a:r>
              <a:rPr lang="en-US" sz="3200" b="1" dirty="0" err="1">
                <a:solidFill>
                  <a:schemeClr val="accent4">
                    <a:lumMod val="95000"/>
                    <a:lumOff val="5000"/>
                  </a:schemeClr>
                </a:solidFill>
                <a:latin typeface="Tahoma" pitchFamily="34" charset="0"/>
              </a:rPr>
              <a:t>Lingkungan</a:t>
            </a:r>
            <a:endParaRPr lang="en-GB" sz="3200" b="1" dirty="0">
              <a:solidFill>
                <a:schemeClr val="accent4">
                  <a:lumMod val="95000"/>
                  <a:lumOff val="5000"/>
                </a:schemeClr>
              </a:solidFill>
              <a:latin typeface="Tahoma" pitchFamily="34" charset="0"/>
            </a:endParaRPr>
          </a:p>
        </p:txBody>
      </p:sp>
      <p:sp>
        <p:nvSpPr>
          <p:cNvPr id="741441" name="Text Box 65"/>
          <p:cNvSpPr txBox="1">
            <a:spLocks noChangeArrowheads="1"/>
          </p:cNvSpPr>
          <p:nvPr/>
        </p:nvSpPr>
        <p:spPr bwMode="auto">
          <a:xfrm>
            <a:off x="3352800" y="2057400"/>
            <a:ext cx="2286000" cy="1187450"/>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2400" b="1">
                <a:latin typeface="Tahoma" pitchFamily="34" charset="0"/>
              </a:rPr>
              <a:t>AKTIF MEMBANGUN SENDIRI</a:t>
            </a:r>
            <a:endParaRPr lang="en-GB" sz="2400" b="1">
              <a:latin typeface="Tahoma"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1155700" y="1231900"/>
            <a:ext cx="7772400" cy="5486400"/>
          </a:xfrm>
          <a:solidFill>
            <a:srgbClr val="FFF189"/>
          </a:solidFill>
        </p:spPr>
        <p:txBody>
          <a:bodyPr/>
          <a:lstStyle/>
          <a:p>
            <a:pPr marL="609600" indent="-609600">
              <a:buFontTx/>
              <a:buNone/>
            </a:pPr>
            <a:r>
              <a:rPr lang="en-US" dirty="0"/>
              <a:t>     </a:t>
            </a:r>
            <a:r>
              <a:rPr lang="en-US" dirty="0" err="1">
                <a:solidFill>
                  <a:srgbClr val="0000FF"/>
                </a:solidFill>
              </a:rPr>
              <a:t>Konstruktivisme</a:t>
            </a:r>
            <a:r>
              <a:rPr lang="en-US" dirty="0">
                <a:solidFill>
                  <a:srgbClr val="0000FF"/>
                </a:solidFill>
              </a:rPr>
              <a:t> </a:t>
            </a:r>
            <a:r>
              <a:rPr lang="en-US" dirty="0" err="1">
                <a:solidFill>
                  <a:srgbClr val="0000FF"/>
                </a:solidFill>
              </a:rPr>
              <a:t>adalah</a:t>
            </a:r>
            <a:r>
              <a:rPr lang="en-US" dirty="0">
                <a:solidFill>
                  <a:srgbClr val="0000FF"/>
                </a:solidFill>
              </a:rPr>
              <a:t> </a:t>
            </a:r>
            <a:r>
              <a:rPr lang="en-US" dirty="0" err="1">
                <a:solidFill>
                  <a:srgbClr val="0000FF"/>
                </a:solidFill>
              </a:rPr>
              <a:t>salah</a:t>
            </a:r>
            <a:r>
              <a:rPr lang="en-US" dirty="0">
                <a:solidFill>
                  <a:srgbClr val="0000FF"/>
                </a:solidFill>
              </a:rPr>
              <a:t> </a:t>
            </a:r>
            <a:r>
              <a:rPr lang="en-US" dirty="0" err="1">
                <a:solidFill>
                  <a:srgbClr val="0000FF"/>
                </a:solidFill>
              </a:rPr>
              <a:t>satu</a:t>
            </a:r>
            <a:r>
              <a:rPr lang="en-US" dirty="0">
                <a:solidFill>
                  <a:srgbClr val="0000FF"/>
                </a:solidFill>
              </a:rPr>
              <a:t> </a:t>
            </a:r>
            <a:r>
              <a:rPr lang="en-US" dirty="0" err="1">
                <a:solidFill>
                  <a:srgbClr val="0000FF"/>
                </a:solidFill>
              </a:rPr>
              <a:t>aliran</a:t>
            </a:r>
            <a:r>
              <a:rPr lang="en-US" dirty="0">
                <a:solidFill>
                  <a:srgbClr val="0000FF"/>
                </a:solidFill>
              </a:rPr>
              <a:t> </a:t>
            </a:r>
            <a:r>
              <a:rPr lang="en-US" dirty="0" err="1">
                <a:solidFill>
                  <a:srgbClr val="0000FF"/>
                </a:solidFill>
              </a:rPr>
              <a:t>filsafat</a:t>
            </a:r>
            <a:r>
              <a:rPr lang="en-US" dirty="0">
                <a:solidFill>
                  <a:srgbClr val="0000FF"/>
                </a:solidFill>
              </a:rPr>
              <a:t> </a:t>
            </a:r>
            <a:r>
              <a:rPr lang="en-US" dirty="0" err="1">
                <a:solidFill>
                  <a:srgbClr val="0000FF"/>
                </a:solidFill>
              </a:rPr>
              <a:t>pengetahuan</a:t>
            </a:r>
            <a:r>
              <a:rPr lang="en-US" dirty="0">
                <a:solidFill>
                  <a:srgbClr val="0000FF"/>
                </a:solidFill>
              </a:rPr>
              <a:t> (</a:t>
            </a:r>
            <a:r>
              <a:rPr lang="en-US" dirty="0" err="1">
                <a:solidFill>
                  <a:srgbClr val="0000FF"/>
                </a:solidFill>
              </a:rPr>
              <a:t>epistemologi</a:t>
            </a:r>
            <a:r>
              <a:rPr lang="en-US" dirty="0">
                <a:solidFill>
                  <a:srgbClr val="0000FF"/>
                </a:solidFill>
              </a:rPr>
              <a:t>) yang </a:t>
            </a:r>
            <a:r>
              <a:rPr lang="en-US" dirty="0" err="1">
                <a:solidFill>
                  <a:srgbClr val="0000FF"/>
                </a:solidFill>
              </a:rPr>
              <a:t>mempertanyakan</a:t>
            </a:r>
            <a:r>
              <a:rPr lang="en-US" dirty="0">
                <a:solidFill>
                  <a:srgbClr val="0000FF"/>
                </a:solidFill>
              </a:rPr>
              <a:t>:  </a:t>
            </a:r>
          </a:p>
          <a:p>
            <a:pPr marL="609600" indent="-609600">
              <a:buFontTx/>
              <a:buNone/>
            </a:pPr>
            <a:endParaRPr lang="en-US" dirty="0">
              <a:solidFill>
                <a:srgbClr val="0000FF"/>
              </a:solidFill>
            </a:endParaRPr>
          </a:p>
          <a:p>
            <a:pPr marL="609600" indent="-609600" algn="ctr">
              <a:buFontTx/>
              <a:buAutoNum type="arabicPeriod"/>
            </a:pPr>
            <a:r>
              <a:rPr lang="en-US" dirty="0" err="1">
                <a:solidFill>
                  <a:srgbClr val="990000"/>
                </a:solidFill>
              </a:rPr>
              <a:t>Apa</a:t>
            </a:r>
            <a:r>
              <a:rPr lang="en-US" dirty="0">
                <a:solidFill>
                  <a:srgbClr val="990000"/>
                </a:solidFill>
              </a:rPr>
              <a:t> </a:t>
            </a:r>
            <a:r>
              <a:rPr lang="en-US" dirty="0" err="1">
                <a:solidFill>
                  <a:srgbClr val="990000"/>
                </a:solidFill>
              </a:rPr>
              <a:t>itu</a:t>
            </a:r>
            <a:r>
              <a:rPr lang="en-US" dirty="0">
                <a:solidFill>
                  <a:srgbClr val="990000"/>
                </a:solidFill>
              </a:rPr>
              <a:t> </a:t>
            </a:r>
            <a:r>
              <a:rPr lang="en-US" dirty="0" err="1">
                <a:solidFill>
                  <a:srgbClr val="990000"/>
                </a:solidFill>
              </a:rPr>
              <a:t>pengetahuan</a:t>
            </a:r>
            <a:r>
              <a:rPr lang="en-US" dirty="0"/>
              <a:t> </a:t>
            </a:r>
          </a:p>
          <a:p>
            <a:pPr marL="609600" indent="-609600">
              <a:buFontTx/>
              <a:buNone/>
            </a:pPr>
            <a:endParaRPr lang="en-US" dirty="0"/>
          </a:p>
          <a:p>
            <a:pPr marL="609600" indent="-609600" algn="ctr">
              <a:buFontTx/>
              <a:buAutoNum type="arabicPeriod" startAt="2"/>
            </a:pPr>
            <a:r>
              <a:rPr lang="en-US" dirty="0" err="1">
                <a:solidFill>
                  <a:schemeClr val="bg2"/>
                </a:solidFill>
              </a:rPr>
              <a:t>Bagaimana</a:t>
            </a:r>
            <a:r>
              <a:rPr lang="en-US" dirty="0">
                <a:solidFill>
                  <a:schemeClr val="bg2"/>
                </a:solidFill>
              </a:rPr>
              <a:t> </a:t>
            </a:r>
            <a:r>
              <a:rPr lang="en-US" dirty="0" err="1">
                <a:solidFill>
                  <a:schemeClr val="bg2"/>
                </a:solidFill>
              </a:rPr>
              <a:t>orang</a:t>
            </a:r>
            <a:r>
              <a:rPr lang="en-US" dirty="0">
                <a:solidFill>
                  <a:schemeClr val="bg2"/>
                </a:solidFill>
              </a:rPr>
              <a:t> </a:t>
            </a:r>
            <a:r>
              <a:rPr lang="en-US" dirty="0" err="1">
                <a:solidFill>
                  <a:schemeClr val="bg2"/>
                </a:solidFill>
              </a:rPr>
              <a:t>membangun</a:t>
            </a:r>
            <a:r>
              <a:rPr lang="en-US" dirty="0">
                <a:solidFill>
                  <a:schemeClr val="bg2"/>
                </a:solidFill>
              </a:rPr>
              <a:t> </a:t>
            </a:r>
            <a:r>
              <a:rPr lang="en-US" dirty="0" err="1">
                <a:solidFill>
                  <a:schemeClr val="bg2"/>
                </a:solidFill>
              </a:rPr>
              <a:t>pengetahuan</a:t>
            </a:r>
            <a:r>
              <a:rPr lang="en-US" dirty="0">
                <a:solidFill>
                  <a:schemeClr val="bg2"/>
                </a:solidFill>
              </a:rPr>
              <a:t>.</a:t>
            </a:r>
          </a:p>
          <a:p>
            <a:pPr marL="609600" indent="-609600"/>
            <a:endParaRPr lang="en-US" dirty="0">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 calcmode="lin" valueType="num">
                                      <p:cBhvr additive="base">
                                        <p:cTn id="7" dur="5000" fill="hold"/>
                                        <p:tgtEl>
                                          <p:spTgt spid="55299">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5529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5299">
                                            <p:txEl>
                                              <p:pRg st="2" end="2"/>
                                            </p:txEl>
                                          </p:spTgt>
                                        </p:tgtEl>
                                        <p:attrNameLst>
                                          <p:attrName>style.visibility</p:attrName>
                                        </p:attrNameLst>
                                      </p:cBhvr>
                                      <p:to>
                                        <p:strVal val="visible"/>
                                      </p:to>
                                    </p:set>
                                    <p:anim calcmode="lin" valueType="num">
                                      <p:cBhvr additive="base">
                                        <p:cTn id="13" dur="5000" fill="hold"/>
                                        <p:tgtEl>
                                          <p:spTgt spid="55299">
                                            <p:txEl>
                                              <p:pRg st="2" end="2"/>
                                            </p:txEl>
                                          </p:spTgt>
                                        </p:tgtEl>
                                        <p:attrNameLst>
                                          <p:attrName>ppt_x</p:attrName>
                                        </p:attrNameLst>
                                      </p:cBhvr>
                                      <p:tavLst>
                                        <p:tav tm="0">
                                          <p:val>
                                            <p:strVal val="0-#ppt_w/2"/>
                                          </p:val>
                                        </p:tav>
                                        <p:tav tm="100000">
                                          <p:val>
                                            <p:strVal val="#ppt_x"/>
                                          </p:val>
                                        </p:tav>
                                      </p:tavLst>
                                    </p:anim>
                                    <p:anim calcmode="lin" valueType="num">
                                      <p:cBhvr additive="base">
                                        <p:cTn id="14" dur="5000" fill="hold"/>
                                        <p:tgtEl>
                                          <p:spTgt spid="552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55299">
                                            <p:txEl>
                                              <p:pRg st="4" end="4"/>
                                            </p:txEl>
                                          </p:spTgt>
                                        </p:tgtEl>
                                        <p:attrNameLst>
                                          <p:attrName>style.visibility</p:attrName>
                                        </p:attrNameLst>
                                      </p:cBhvr>
                                      <p:to>
                                        <p:strVal val="visible"/>
                                      </p:to>
                                    </p:set>
                                    <p:anim calcmode="lin" valueType="num">
                                      <p:cBhvr additive="base">
                                        <p:cTn id="19" dur="5000" fill="hold"/>
                                        <p:tgtEl>
                                          <p:spTgt spid="55299">
                                            <p:txEl>
                                              <p:pRg st="4" end="4"/>
                                            </p:txEl>
                                          </p:spTgt>
                                        </p:tgtEl>
                                        <p:attrNameLst>
                                          <p:attrName>ppt_x</p:attrName>
                                        </p:attrNameLst>
                                      </p:cBhvr>
                                      <p:tavLst>
                                        <p:tav tm="0">
                                          <p:val>
                                            <p:strVal val="1+#ppt_w/2"/>
                                          </p:val>
                                        </p:tav>
                                        <p:tav tm="100000">
                                          <p:val>
                                            <p:strVal val="#ppt_x"/>
                                          </p:val>
                                        </p:tav>
                                      </p:tavLst>
                                    </p:anim>
                                    <p:anim calcmode="lin" valueType="num">
                                      <p:cBhvr additive="base">
                                        <p:cTn id="20" dur="5000" fill="hold"/>
                                        <p:tgtEl>
                                          <p:spTgt spid="5529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a:r>
              <a:rPr lang="en-US" sz="3000">
                <a:latin typeface="Tahoma" pitchFamily="34" charset="0"/>
              </a:rPr>
              <a:t>PENGARUH KONSTRUKTIVISME </a:t>
            </a:r>
            <a:br>
              <a:rPr lang="en-US" sz="3000">
                <a:latin typeface="Tahoma" pitchFamily="34" charset="0"/>
              </a:rPr>
            </a:br>
            <a:r>
              <a:rPr lang="en-US" sz="3000">
                <a:latin typeface="Tahoma" pitchFamily="34" charset="0"/>
              </a:rPr>
              <a:t>TERHADAP PROSES BELAJAR</a:t>
            </a:r>
            <a:endParaRPr lang="id-ID" sz="3000">
              <a:latin typeface="Tahoma" pitchFamily="34" charset="0"/>
            </a:endParaRPr>
          </a:p>
        </p:txBody>
      </p:sp>
      <p:sp>
        <p:nvSpPr>
          <p:cNvPr id="11267" name="Rectangle 3"/>
          <p:cNvSpPr>
            <a:spLocks noGrp="1" noChangeArrowheads="1"/>
          </p:cNvSpPr>
          <p:nvPr>
            <p:ph type="body" idx="1"/>
          </p:nvPr>
        </p:nvSpPr>
        <p:spPr>
          <a:xfrm>
            <a:off x="971550" y="2205038"/>
            <a:ext cx="7958138" cy="4176712"/>
          </a:xfrm>
        </p:spPr>
        <p:txBody>
          <a:bodyPr/>
          <a:lstStyle/>
          <a:p>
            <a:pPr>
              <a:lnSpc>
                <a:spcPct val="80000"/>
              </a:lnSpc>
            </a:pPr>
            <a:r>
              <a:rPr lang="en-US" sz="2400">
                <a:latin typeface="Tahoma" pitchFamily="34" charset="0"/>
              </a:rPr>
              <a:t>Belajar berarti membentuk makna</a:t>
            </a:r>
          </a:p>
          <a:p>
            <a:pPr>
              <a:lnSpc>
                <a:spcPct val="80000"/>
              </a:lnSpc>
            </a:pPr>
            <a:r>
              <a:rPr lang="en-US" sz="2400">
                <a:latin typeface="Tahoma" pitchFamily="34" charset="0"/>
              </a:rPr>
              <a:t>Konstruksi arti merupakan proses terus menerus</a:t>
            </a:r>
          </a:p>
          <a:p>
            <a:pPr>
              <a:lnSpc>
                <a:spcPct val="80000"/>
              </a:lnSpc>
            </a:pPr>
            <a:r>
              <a:rPr lang="en-US" sz="2400">
                <a:latin typeface="Tahoma" pitchFamily="34" charset="0"/>
              </a:rPr>
              <a:t>Belajar bukan mengumpulkan fakta, tetapi proses pengembangan pemikiran membentuk pengertian baru</a:t>
            </a:r>
          </a:p>
          <a:p>
            <a:pPr>
              <a:lnSpc>
                <a:spcPct val="80000"/>
              </a:lnSpc>
            </a:pPr>
            <a:r>
              <a:rPr lang="en-US" sz="2400">
                <a:latin typeface="Tahoma" pitchFamily="34" charset="0"/>
              </a:rPr>
              <a:t>Proses belajar terjadi saat skema seseorang dalam kesenjangan </a:t>
            </a:r>
            <a:r>
              <a:rPr lang="en-US" sz="2400" i="1">
                <a:latin typeface="Tahoma" pitchFamily="34" charset="0"/>
              </a:rPr>
              <a:t>(desequilibrium)</a:t>
            </a:r>
          </a:p>
          <a:p>
            <a:pPr>
              <a:lnSpc>
                <a:spcPct val="80000"/>
              </a:lnSpc>
            </a:pPr>
            <a:r>
              <a:rPr lang="en-US" sz="2400">
                <a:latin typeface="Tahoma" pitchFamily="34" charset="0"/>
              </a:rPr>
              <a:t>Hasil belajar dipengaruhi pengalaman dunia fisik dan lingkungan</a:t>
            </a:r>
          </a:p>
          <a:p>
            <a:pPr>
              <a:lnSpc>
                <a:spcPct val="80000"/>
              </a:lnSpc>
            </a:pPr>
            <a:r>
              <a:rPr lang="en-US" sz="2400">
                <a:latin typeface="Tahoma" pitchFamily="34" charset="0"/>
              </a:rPr>
              <a:t>Hasil belajar tergantung pada apa yang telah diketahui sebelumnya</a:t>
            </a:r>
            <a:endParaRPr lang="id-ID" sz="2400">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p:cTn id="7" dur="500" decel="50000" fill="hold">
                                          <p:stCondLst>
                                            <p:cond delay="0"/>
                                          </p:stCondLst>
                                        </p:cTn>
                                        <p:tgtEl>
                                          <p:spTgt spid="1126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126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1266"/>
                                        </p:tgtEl>
                                        <p:attrNameLst>
                                          <p:attrName>ppt_w</p:attrName>
                                        </p:attrNameLst>
                                      </p:cBhvr>
                                      <p:tavLst>
                                        <p:tav tm="0">
                                          <p:val>
                                            <p:strVal val="#ppt_w*.05"/>
                                          </p:val>
                                        </p:tav>
                                        <p:tav tm="100000">
                                          <p:val>
                                            <p:strVal val="#ppt_w"/>
                                          </p:val>
                                        </p:tav>
                                      </p:tavLst>
                                    </p:anim>
                                    <p:anim calcmode="lin" valueType="num">
                                      <p:cBhvr>
                                        <p:cTn id="10" dur="1000" fill="hold"/>
                                        <p:tgtEl>
                                          <p:spTgt spid="1126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126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126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126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1266"/>
                                        </p:tgtEl>
                                      </p:cBhvr>
                                    </p:animEffect>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iterate type="lt">
                                    <p:tmPct val="10000"/>
                                  </p:iterate>
                                  <p:childTnLst>
                                    <p:set>
                                      <p:cBhvr>
                                        <p:cTn id="18" dur="1" fill="hold">
                                          <p:stCondLst>
                                            <p:cond delay="0"/>
                                          </p:stCondLst>
                                        </p:cTn>
                                        <p:tgtEl>
                                          <p:spTgt spid="11267">
                                            <p:txEl>
                                              <p:pRg st="0" end="0"/>
                                            </p:txEl>
                                          </p:spTgt>
                                        </p:tgtEl>
                                        <p:attrNameLst>
                                          <p:attrName>style.visibility</p:attrName>
                                        </p:attrNameLst>
                                      </p:cBhvr>
                                      <p:to>
                                        <p:strVal val="visible"/>
                                      </p:to>
                                    </p:set>
                                    <p:animEffect transition="in" filter="fade">
                                      <p:cBhvr>
                                        <p:cTn id="19" dur="1000"/>
                                        <p:tgtEl>
                                          <p:spTgt spid="11267">
                                            <p:txEl>
                                              <p:pRg st="0" end="0"/>
                                            </p:txEl>
                                          </p:spTgt>
                                        </p:tgtEl>
                                      </p:cBhvr>
                                    </p:animEffect>
                                    <p:anim calcmode="lin" valueType="num">
                                      <p:cBhvr>
                                        <p:cTn id="20" dur="1000" fill="hold"/>
                                        <p:tgtEl>
                                          <p:spTgt spid="11267">
                                            <p:txEl>
                                              <p:pRg st="0" end="0"/>
                                            </p:txEl>
                                          </p:spTgt>
                                        </p:tgtEl>
                                        <p:attrNameLst>
                                          <p:attrName>ppt_w</p:attrName>
                                        </p:attrNameLst>
                                      </p:cBhvr>
                                      <p:tavLst>
                                        <p:tav tm="0" fmla="#ppt_w*sin(2.5*pi*$)">
                                          <p:val>
                                            <p:fltVal val="0"/>
                                          </p:val>
                                        </p:tav>
                                        <p:tav tm="100000">
                                          <p:val>
                                            <p:fltVal val="1"/>
                                          </p:val>
                                        </p:tav>
                                      </p:tavLst>
                                    </p:anim>
                                    <p:anim calcmode="lin" valueType="num">
                                      <p:cBhvr>
                                        <p:cTn id="21" dur="1000" fill="hold"/>
                                        <p:tgtEl>
                                          <p:spTgt spid="1126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grpId="0" nodeType="clickEffect">
                                  <p:stCondLst>
                                    <p:cond delay="0"/>
                                  </p:stCondLst>
                                  <p:iterate type="lt">
                                    <p:tmPct val="10000"/>
                                  </p:iterate>
                                  <p:childTnLst>
                                    <p:set>
                                      <p:cBhvr>
                                        <p:cTn id="25" dur="1" fill="hold">
                                          <p:stCondLst>
                                            <p:cond delay="0"/>
                                          </p:stCondLst>
                                        </p:cTn>
                                        <p:tgtEl>
                                          <p:spTgt spid="11267">
                                            <p:txEl>
                                              <p:pRg st="1" end="1"/>
                                            </p:txEl>
                                          </p:spTgt>
                                        </p:tgtEl>
                                        <p:attrNameLst>
                                          <p:attrName>style.visibility</p:attrName>
                                        </p:attrNameLst>
                                      </p:cBhvr>
                                      <p:to>
                                        <p:strVal val="visible"/>
                                      </p:to>
                                    </p:set>
                                    <p:animEffect transition="in" filter="fade">
                                      <p:cBhvr>
                                        <p:cTn id="26" dur="1000"/>
                                        <p:tgtEl>
                                          <p:spTgt spid="11267">
                                            <p:txEl>
                                              <p:pRg st="1" end="1"/>
                                            </p:txEl>
                                          </p:spTgt>
                                        </p:tgtEl>
                                      </p:cBhvr>
                                    </p:animEffect>
                                    <p:anim calcmode="lin" valueType="num">
                                      <p:cBhvr>
                                        <p:cTn id="27" dur="1000" fill="hold"/>
                                        <p:tgtEl>
                                          <p:spTgt spid="11267">
                                            <p:txEl>
                                              <p:pRg st="1" end="1"/>
                                            </p:txEl>
                                          </p:spTgt>
                                        </p:tgtEl>
                                        <p:attrNameLst>
                                          <p:attrName>ppt_w</p:attrName>
                                        </p:attrNameLst>
                                      </p:cBhvr>
                                      <p:tavLst>
                                        <p:tav tm="0" fmla="#ppt_w*sin(2.5*pi*$)">
                                          <p:val>
                                            <p:fltVal val="0"/>
                                          </p:val>
                                        </p:tav>
                                        <p:tav tm="100000">
                                          <p:val>
                                            <p:fltVal val="1"/>
                                          </p:val>
                                        </p:tav>
                                      </p:tavLst>
                                    </p:anim>
                                    <p:anim calcmode="lin" valueType="num">
                                      <p:cBhvr>
                                        <p:cTn id="28" dur="1000" fill="hold"/>
                                        <p:tgtEl>
                                          <p:spTgt spid="1126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grpId="0" nodeType="clickEffect">
                                  <p:stCondLst>
                                    <p:cond delay="0"/>
                                  </p:stCondLst>
                                  <p:iterate type="lt">
                                    <p:tmPct val="10000"/>
                                  </p:iterate>
                                  <p:childTnLst>
                                    <p:set>
                                      <p:cBhvr>
                                        <p:cTn id="32" dur="1" fill="hold">
                                          <p:stCondLst>
                                            <p:cond delay="0"/>
                                          </p:stCondLst>
                                        </p:cTn>
                                        <p:tgtEl>
                                          <p:spTgt spid="11267">
                                            <p:txEl>
                                              <p:pRg st="2" end="2"/>
                                            </p:txEl>
                                          </p:spTgt>
                                        </p:tgtEl>
                                        <p:attrNameLst>
                                          <p:attrName>style.visibility</p:attrName>
                                        </p:attrNameLst>
                                      </p:cBhvr>
                                      <p:to>
                                        <p:strVal val="visible"/>
                                      </p:to>
                                    </p:set>
                                    <p:animEffect transition="in" filter="fade">
                                      <p:cBhvr>
                                        <p:cTn id="33" dur="1000"/>
                                        <p:tgtEl>
                                          <p:spTgt spid="11267">
                                            <p:txEl>
                                              <p:pRg st="2" end="2"/>
                                            </p:txEl>
                                          </p:spTgt>
                                        </p:tgtEl>
                                      </p:cBhvr>
                                    </p:animEffect>
                                    <p:anim calcmode="lin" valueType="num">
                                      <p:cBhvr>
                                        <p:cTn id="34" dur="1000" fill="hold"/>
                                        <p:tgtEl>
                                          <p:spTgt spid="11267">
                                            <p:txEl>
                                              <p:pRg st="2" end="2"/>
                                            </p:txEl>
                                          </p:spTgt>
                                        </p:tgtEl>
                                        <p:attrNameLst>
                                          <p:attrName>ppt_w</p:attrName>
                                        </p:attrNameLst>
                                      </p:cBhvr>
                                      <p:tavLst>
                                        <p:tav tm="0" fmla="#ppt_w*sin(2.5*pi*$)">
                                          <p:val>
                                            <p:fltVal val="0"/>
                                          </p:val>
                                        </p:tav>
                                        <p:tav tm="100000">
                                          <p:val>
                                            <p:fltVal val="1"/>
                                          </p:val>
                                        </p:tav>
                                      </p:tavLst>
                                    </p:anim>
                                    <p:anim calcmode="lin" valueType="num">
                                      <p:cBhvr>
                                        <p:cTn id="35" dur="1000" fill="hold"/>
                                        <p:tgtEl>
                                          <p:spTgt spid="11267">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45" presetClass="entr" presetSubtype="0" fill="hold" grpId="0" nodeType="clickEffect">
                                  <p:stCondLst>
                                    <p:cond delay="0"/>
                                  </p:stCondLst>
                                  <p:iterate type="lt">
                                    <p:tmPct val="10000"/>
                                  </p:iterate>
                                  <p:childTnLst>
                                    <p:set>
                                      <p:cBhvr>
                                        <p:cTn id="39" dur="1" fill="hold">
                                          <p:stCondLst>
                                            <p:cond delay="0"/>
                                          </p:stCondLst>
                                        </p:cTn>
                                        <p:tgtEl>
                                          <p:spTgt spid="11267">
                                            <p:txEl>
                                              <p:pRg st="3" end="3"/>
                                            </p:txEl>
                                          </p:spTgt>
                                        </p:tgtEl>
                                        <p:attrNameLst>
                                          <p:attrName>style.visibility</p:attrName>
                                        </p:attrNameLst>
                                      </p:cBhvr>
                                      <p:to>
                                        <p:strVal val="visible"/>
                                      </p:to>
                                    </p:set>
                                    <p:animEffect transition="in" filter="fade">
                                      <p:cBhvr>
                                        <p:cTn id="40" dur="1000"/>
                                        <p:tgtEl>
                                          <p:spTgt spid="11267">
                                            <p:txEl>
                                              <p:pRg st="3" end="3"/>
                                            </p:txEl>
                                          </p:spTgt>
                                        </p:tgtEl>
                                      </p:cBhvr>
                                    </p:animEffect>
                                    <p:anim calcmode="lin" valueType="num">
                                      <p:cBhvr>
                                        <p:cTn id="41" dur="1000" fill="hold"/>
                                        <p:tgtEl>
                                          <p:spTgt spid="11267">
                                            <p:txEl>
                                              <p:pRg st="3" end="3"/>
                                            </p:txEl>
                                          </p:spTgt>
                                        </p:tgtEl>
                                        <p:attrNameLst>
                                          <p:attrName>ppt_w</p:attrName>
                                        </p:attrNameLst>
                                      </p:cBhvr>
                                      <p:tavLst>
                                        <p:tav tm="0" fmla="#ppt_w*sin(2.5*pi*$)">
                                          <p:val>
                                            <p:fltVal val="0"/>
                                          </p:val>
                                        </p:tav>
                                        <p:tav tm="100000">
                                          <p:val>
                                            <p:fltVal val="1"/>
                                          </p:val>
                                        </p:tav>
                                      </p:tavLst>
                                    </p:anim>
                                    <p:anim calcmode="lin" valueType="num">
                                      <p:cBhvr>
                                        <p:cTn id="42" dur="1000" fill="hold"/>
                                        <p:tgtEl>
                                          <p:spTgt spid="11267">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45" presetClass="entr" presetSubtype="0" fill="hold" grpId="0" nodeType="clickEffect">
                                  <p:stCondLst>
                                    <p:cond delay="0"/>
                                  </p:stCondLst>
                                  <p:iterate type="lt">
                                    <p:tmPct val="10000"/>
                                  </p:iterate>
                                  <p:childTnLst>
                                    <p:set>
                                      <p:cBhvr>
                                        <p:cTn id="46" dur="1" fill="hold">
                                          <p:stCondLst>
                                            <p:cond delay="0"/>
                                          </p:stCondLst>
                                        </p:cTn>
                                        <p:tgtEl>
                                          <p:spTgt spid="11267">
                                            <p:txEl>
                                              <p:pRg st="4" end="4"/>
                                            </p:txEl>
                                          </p:spTgt>
                                        </p:tgtEl>
                                        <p:attrNameLst>
                                          <p:attrName>style.visibility</p:attrName>
                                        </p:attrNameLst>
                                      </p:cBhvr>
                                      <p:to>
                                        <p:strVal val="visible"/>
                                      </p:to>
                                    </p:set>
                                    <p:animEffect transition="in" filter="fade">
                                      <p:cBhvr>
                                        <p:cTn id="47" dur="1000"/>
                                        <p:tgtEl>
                                          <p:spTgt spid="11267">
                                            <p:txEl>
                                              <p:pRg st="4" end="4"/>
                                            </p:txEl>
                                          </p:spTgt>
                                        </p:tgtEl>
                                      </p:cBhvr>
                                    </p:animEffect>
                                    <p:anim calcmode="lin" valueType="num">
                                      <p:cBhvr>
                                        <p:cTn id="48" dur="1000" fill="hold"/>
                                        <p:tgtEl>
                                          <p:spTgt spid="11267">
                                            <p:txEl>
                                              <p:pRg st="4" end="4"/>
                                            </p:txEl>
                                          </p:spTgt>
                                        </p:tgtEl>
                                        <p:attrNameLst>
                                          <p:attrName>ppt_w</p:attrName>
                                        </p:attrNameLst>
                                      </p:cBhvr>
                                      <p:tavLst>
                                        <p:tav tm="0" fmla="#ppt_w*sin(2.5*pi*$)">
                                          <p:val>
                                            <p:fltVal val="0"/>
                                          </p:val>
                                        </p:tav>
                                        <p:tav tm="100000">
                                          <p:val>
                                            <p:fltVal val="1"/>
                                          </p:val>
                                        </p:tav>
                                      </p:tavLst>
                                    </p:anim>
                                    <p:anim calcmode="lin" valueType="num">
                                      <p:cBhvr>
                                        <p:cTn id="49" dur="1000" fill="hold"/>
                                        <p:tgtEl>
                                          <p:spTgt spid="11267">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45" presetClass="entr" presetSubtype="0" fill="hold" grpId="0" nodeType="clickEffect">
                                  <p:stCondLst>
                                    <p:cond delay="0"/>
                                  </p:stCondLst>
                                  <p:iterate type="lt">
                                    <p:tmPct val="10000"/>
                                  </p:iterate>
                                  <p:childTnLst>
                                    <p:set>
                                      <p:cBhvr>
                                        <p:cTn id="53" dur="1" fill="hold">
                                          <p:stCondLst>
                                            <p:cond delay="0"/>
                                          </p:stCondLst>
                                        </p:cTn>
                                        <p:tgtEl>
                                          <p:spTgt spid="11267">
                                            <p:txEl>
                                              <p:pRg st="5" end="5"/>
                                            </p:txEl>
                                          </p:spTgt>
                                        </p:tgtEl>
                                        <p:attrNameLst>
                                          <p:attrName>style.visibility</p:attrName>
                                        </p:attrNameLst>
                                      </p:cBhvr>
                                      <p:to>
                                        <p:strVal val="visible"/>
                                      </p:to>
                                    </p:set>
                                    <p:animEffect transition="in" filter="fade">
                                      <p:cBhvr>
                                        <p:cTn id="54" dur="1000"/>
                                        <p:tgtEl>
                                          <p:spTgt spid="11267">
                                            <p:txEl>
                                              <p:pRg st="5" end="5"/>
                                            </p:txEl>
                                          </p:spTgt>
                                        </p:tgtEl>
                                      </p:cBhvr>
                                    </p:animEffect>
                                    <p:anim calcmode="lin" valueType="num">
                                      <p:cBhvr>
                                        <p:cTn id="55" dur="1000" fill="hold"/>
                                        <p:tgtEl>
                                          <p:spTgt spid="11267">
                                            <p:txEl>
                                              <p:pRg st="5" end="5"/>
                                            </p:txEl>
                                          </p:spTgt>
                                        </p:tgtEl>
                                        <p:attrNameLst>
                                          <p:attrName>ppt_w</p:attrName>
                                        </p:attrNameLst>
                                      </p:cBhvr>
                                      <p:tavLst>
                                        <p:tav tm="0" fmla="#ppt_w*sin(2.5*pi*$)">
                                          <p:val>
                                            <p:fltVal val="0"/>
                                          </p:val>
                                        </p:tav>
                                        <p:tav tm="100000">
                                          <p:val>
                                            <p:fltVal val="1"/>
                                          </p:val>
                                        </p:tav>
                                      </p:tavLst>
                                    </p:anim>
                                    <p:anim calcmode="lin" valueType="num">
                                      <p:cBhvr>
                                        <p:cTn id="56" dur="1000" fill="hold"/>
                                        <p:tgtEl>
                                          <p:spTgt spid="11267">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a:r>
              <a:rPr lang="en-US" sz="3200">
                <a:latin typeface="Tahoma" pitchFamily="34" charset="0"/>
              </a:rPr>
              <a:t>PENGARUH KONSTRUKTIVISME TERHADAP MAHASISWA</a:t>
            </a:r>
            <a:endParaRPr lang="id-ID" sz="3200">
              <a:latin typeface="Tahoma" pitchFamily="34" charset="0"/>
            </a:endParaRPr>
          </a:p>
        </p:txBody>
      </p:sp>
      <p:sp>
        <p:nvSpPr>
          <p:cNvPr id="12291" name="Rectangle 3"/>
          <p:cNvSpPr>
            <a:spLocks noGrp="1" noChangeArrowheads="1"/>
          </p:cNvSpPr>
          <p:nvPr>
            <p:ph type="body" idx="1"/>
          </p:nvPr>
        </p:nvSpPr>
        <p:spPr>
          <a:xfrm>
            <a:off x="755650" y="1463675"/>
            <a:ext cx="7778750" cy="4797425"/>
          </a:xfrm>
        </p:spPr>
        <p:txBody>
          <a:bodyPr/>
          <a:lstStyle/>
          <a:p>
            <a:pPr>
              <a:lnSpc>
                <a:spcPct val="80000"/>
              </a:lnSpc>
            </a:pPr>
            <a:r>
              <a:rPr lang="en-US" sz="2800" dirty="0" err="1">
                <a:latin typeface="Tahoma" pitchFamily="34" charset="0"/>
              </a:rPr>
              <a:t>Kegiatan</a:t>
            </a:r>
            <a:r>
              <a:rPr lang="en-US" sz="2800" dirty="0">
                <a:latin typeface="Tahoma" pitchFamily="34" charset="0"/>
              </a:rPr>
              <a:t> </a:t>
            </a:r>
            <a:r>
              <a:rPr lang="en-US" sz="2800" dirty="0" err="1">
                <a:latin typeface="Tahoma" pitchFamily="34" charset="0"/>
              </a:rPr>
              <a:t>belajar</a:t>
            </a:r>
            <a:r>
              <a:rPr lang="en-US" sz="2800" dirty="0">
                <a:latin typeface="Tahoma" pitchFamily="34" charset="0"/>
              </a:rPr>
              <a:t> </a:t>
            </a:r>
            <a:r>
              <a:rPr lang="en-US" sz="2800" dirty="0" err="1">
                <a:latin typeface="Tahoma" pitchFamily="34" charset="0"/>
              </a:rPr>
              <a:t>adalah</a:t>
            </a:r>
            <a:r>
              <a:rPr lang="en-US" sz="2800" dirty="0">
                <a:latin typeface="Tahoma" pitchFamily="34" charset="0"/>
              </a:rPr>
              <a:t> </a:t>
            </a:r>
            <a:r>
              <a:rPr lang="en-US" sz="2800" dirty="0" err="1">
                <a:latin typeface="Tahoma" pitchFamily="34" charset="0"/>
              </a:rPr>
              <a:t>kegiatan</a:t>
            </a:r>
            <a:r>
              <a:rPr lang="en-US" sz="2800" dirty="0">
                <a:latin typeface="Tahoma" pitchFamily="34" charset="0"/>
              </a:rPr>
              <a:t> </a:t>
            </a:r>
            <a:r>
              <a:rPr lang="en-US" sz="2800" dirty="0" err="1">
                <a:latin typeface="Tahoma" pitchFamily="34" charset="0"/>
              </a:rPr>
              <a:t>aktif</a:t>
            </a:r>
            <a:r>
              <a:rPr lang="en-US" sz="2800" dirty="0">
                <a:latin typeface="Tahoma" pitchFamily="34" charset="0"/>
              </a:rPr>
              <a:t> </a:t>
            </a:r>
            <a:r>
              <a:rPr lang="en-US" sz="2800" dirty="0" err="1" smtClean="0">
                <a:latin typeface="Tahoma" pitchFamily="34" charset="0"/>
              </a:rPr>
              <a:t>mahasiswa</a:t>
            </a:r>
            <a:r>
              <a:rPr lang="en-US" sz="2800" dirty="0" smtClean="0">
                <a:latin typeface="Tahoma" pitchFamily="34" charset="0"/>
              </a:rPr>
              <a:t> </a:t>
            </a:r>
            <a:r>
              <a:rPr lang="en-US" sz="2800" dirty="0" err="1">
                <a:latin typeface="Tahoma" pitchFamily="34" charset="0"/>
              </a:rPr>
              <a:t>menemukan</a:t>
            </a:r>
            <a:r>
              <a:rPr lang="en-US" sz="2800" dirty="0">
                <a:latin typeface="Tahoma" pitchFamily="34" charset="0"/>
              </a:rPr>
              <a:t> </a:t>
            </a:r>
            <a:r>
              <a:rPr lang="en-US" sz="2800" dirty="0" err="1">
                <a:latin typeface="Tahoma" pitchFamily="34" charset="0"/>
              </a:rPr>
              <a:t>sesuatu</a:t>
            </a:r>
            <a:r>
              <a:rPr lang="en-US" sz="2800" dirty="0">
                <a:latin typeface="Tahoma" pitchFamily="34" charset="0"/>
              </a:rPr>
              <a:t> </a:t>
            </a:r>
            <a:r>
              <a:rPr lang="en-US" sz="2800" dirty="0" err="1">
                <a:latin typeface="Tahoma" pitchFamily="34" charset="0"/>
              </a:rPr>
              <a:t>dan</a:t>
            </a:r>
            <a:r>
              <a:rPr lang="en-US" sz="2800" dirty="0">
                <a:latin typeface="Tahoma" pitchFamily="34" charset="0"/>
              </a:rPr>
              <a:t> </a:t>
            </a:r>
            <a:r>
              <a:rPr lang="en-US" sz="2800" dirty="0" err="1">
                <a:latin typeface="Tahoma" pitchFamily="34" charset="0"/>
              </a:rPr>
              <a:t>membangun</a:t>
            </a:r>
            <a:r>
              <a:rPr lang="en-US" sz="2800" dirty="0">
                <a:latin typeface="Tahoma" pitchFamily="34" charset="0"/>
              </a:rPr>
              <a:t> </a:t>
            </a:r>
            <a:r>
              <a:rPr lang="en-US" sz="2800" dirty="0" err="1">
                <a:latin typeface="Tahoma" pitchFamily="34" charset="0"/>
              </a:rPr>
              <a:t>sendiri</a:t>
            </a:r>
            <a:r>
              <a:rPr lang="en-US" sz="2800" dirty="0">
                <a:latin typeface="Tahoma" pitchFamily="34" charset="0"/>
              </a:rPr>
              <a:t> </a:t>
            </a:r>
            <a:r>
              <a:rPr lang="en-US" sz="2800" dirty="0" err="1">
                <a:latin typeface="Tahoma" pitchFamily="34" charset="0"/>
              </a:rPr>
              <a:t>pengetahuannya</a:t>
            </a:r>
            <a:endParaRPr lang="en-US" sz="2800" dirty="0">
              <a:latin typeface="Tahoma" pitchFamily="34" charset="0"/>
            </a:endParaRPr>
          </a:p>
          <a:p>
            <a:pPr>
              <a:lnSpc>
                <a:spcPct val="80000"/>
              </a:lnSpc>
            </a:pPr>
            <a:r>
              <a:rPr lang="en-US" sz="2800" dirty="0" err="1">
                <a:latin typeface="Tahoma" pitchFamily="34" charset="0"/>
              </a:rPr>
              <a:t>Setiap</a:t>
            </a:r>
            <a:r>
              <a:rPr lang="en-US" sz="2800" dirty="0">
                <a:latin typeface="Tahoma" pitchFamily="34" charset="0"/>
              </a:rPr>
              <a:t> </a:t>
            </a:r>
            <a:r>
              <a:rPr lang="en-US" sz="2800" dirty="0" err="1" smtClean="0">
                <a:latin typeface="Tahoma" pitchFamily="34" charset="0"/>
              </a:rPr>
              <a:t>mahasiswa</a:t>
            </a:r>
            <a:r>
              <a:rPr lang="en-US" sz="2800" dirty="0" smtClean="0">
                <a:latin typeface="Tahoma" pitchFamily="34" charset="0"/>
              </a:rPr>
              <a:t> </a:t>
            </a:r>
            <a:r>
              <a:rPr lang="en-US" sz="2800" dirty="0" err="1" smtClean="0">
                <a:latin typeface="Tahoma" pitchFamily="34" charset="0"/>
              </a:rPr>
              <a:t>mempunyai</a:t>
            </a:r>
            <a:r>
              <a:rPr lang="en-US" sz="2800" dirty="0" smtClean="0">
                <a:latin typeface="Tahoma" pitchFamily="34" charset="0"/>
              </a:rPr>
              <a:t> </a:t>
            </a:r>
            <a:r>
              <a:rPr lang="en-US" sz="2800" dirty="0" err="1">
                <a:latin typeface="Tahoma" pitchFamily="34" charset="0"/>
              </a:rPr>
              <a:t>cara</a:t>
            </a:r>
            <a:r>
              <a:rPr lang="en-US" sz="2800" dirty="0">
                <a:latin typeface="Tahoma" pitchFamily="34" charset="0"/>
              </a:rPr>
              <a:t> </a:t>
            </a:r>
            <a:r>
              <a:rPr lang="en-US" sz="2800" dirty="0" err="1">
                <a:latin typeface="Tahoma" pitchFamily="34" charset="0"/>
              </a:rPr>
              <a:t>sendiri</a:t>
            </a:r>
            <a:r>
              <a:rPr lang="en-US" sz="2800" dirty="0">
                <a:latin typeface="Tahoma" pitchFamily="34" charset="0"/>
              </a:rPr>
              <a:t> </a:t>
            </a:r>
            <a:r>
              <a:rPr lang="en-US" sz="2800" dirty="0" err="1">
                <a:latin typeface="Tahoma" pitchFamily="34" charset="0"/>
              </a:rPr>
              <a:t>untuk</a:t>
            </a:r>
            <a:r>
              <a:rPr lang="en-US" sz="2800" dirty="0">
                <a:latin typeface="Tahoma" pitchFamily="34" charset="0"/>
              </a:rPr>
              <a:t> </a:t>
            </a:r>
            <a:r>
              <a:rPr lang="en-US" sz="2800" dirty="0" err="1">
                <a:latin typeface="Tahoma" pitchFamily="34" charset="0"/>
              </a:rPr>
              <a:t>mengkonstruksikan</a:t>
            </a:r>
            <a:r>
              <a:rPr lang="en-US" sz="2800" dirty="0">
                <a:latin typeface="Tahoma" pitchFamily="34" charset="0"/>
              </a:rPr>
              <a:t> </a:t>
            </a:r>
            <a:r>
              <a:rPr lang="en-US" sz="2800" dirty="0" err="1">
                <a:latin typeface="Tahoma" pitchFamily="34" charset="0"/>
              </a:rPr>
              <a:t>pengetahuannya</a:t>
            </a:r>
            <a:r>
              <a:rPr lang="en-US" sz="2800" dirty="0">
                <a:latin typeface="Tahoma" pitchFamily="34" charset="0"/>
              </a:rPr>
              <a:t>, yang </a:t>
            </a:r>
            <a:r>
              <a:rPr lang="en-US" sz="2800" dirty="0" err="1">
                <a:latin typeface="Tahoma" pitchFamily="34" charset="0"/>
              </a:rPr>
              <a:t>kadang</a:t>
            </a:r>
            <a:r>
              <a:rPr lang="en-US" sz="2800" dirty="0">
                <a:latin typeface="Tahoma" pitchFamily="34" charset="0"/>
              </a:rPr>
              <a:t> </a:t>
            </a:r>
            <a:r>
              <a:rPr lang="en-US" sz="2800" dirty="0" err="1">
                <a:latin typeface="Tahoma" pitchFamily="34" charset="0"/>
              </a:rPr>
              <a:t>sangat</a:t>
            </a:r>
            <a:r>
              <a:rPr lang="en-US" sz="2800" dirty="0">
                <a:latin typeface="Tahoma" pitchFamily="34" charset="0"/>
              </a:rPr>
              <a:t> </a:t>
            </a:r>
            <a:r>
              <a:rPr lang="en-US" sz="2800" dirty="0" err="1">
                <a:latin typeface="Tahoma" pitchFamily="34" charset="0"/>
              </a:rPr>
              <a:t>berbeda</a:t>
            </a:r>
            <a:r>
              <a:rPr lang="en-US" sz="2800" dirty="0">
                <a:latin typeface="Tahoma" pitchFamily="34" charset="0"/>
              </a:rPr>
              <a:t> </a:t>
            </a:r>
            <a:r>
              <a:rPr lang="en-US" sz="2800" dirty="0" err="1">
                <a:latin typeface="Tahoma" pitchFamily="34" charset="0"/>
              </a:rPr>
              <a:t>dengan</a:t>
            </a:r>
            <a:r>
              <a:rPr lang="en-US" sz="2800" dirty="0">
                <a:latin typeface="Tahoma" pitchFamily="34" charset="0"/>
              </a:rPr>
              <a:t> </a:t>
            </a:r>
            <a:r>
              <a:rPr lang="en-US" sz="2800" dirty="0" err="1">
                <a:latin typeface="Tahoma" pitchFamily="34" charset="0"/>
              </a:rPr>
              <a:t>teman-temannya</a:t>
            </a:r>
            <a:r>
              <a:rPr lang="en-US" sz="2800" dirty="0">
                <a:latin typeface="Tahoma" pitchFamily="34" charset="0"/>
              </a:rPr>
              <a:t> </a:t>
            </a:r>
          </a:p>
          <a:p>
            <a:pPr>
              <a:lnSpc>
                <a:spcPct val="80000"/>
              </a:lnSpc>
            </a:pPr>
            <a:r>
              <a:rPr lang="en-US" sz="2800" dirty="0" err="1" smtClean="0">
                <a:latin typeface="Tahoma" pitchFamily="34" charset="0"/>
              </a:rPr>
              <a:t>Mahasiswa</a:t>
            </a:r>
            <a:r>
              <a:rPr lang="en-US" sz="2800" dirty="0" smtClean="0">
                <a:latin typeface="Tahoma" pitchFamily="34" charset="0"/>
              </a:rPr>
              <a:t> </a:t>
            </a:r>
            <a:r>
              <a:rPr lang="en-US" sz="2800" dirty="0" err="1" smtClean="0">
                <a:latin typeface="Tahoma" pitchFamily="34" charset="0"/>
              </a:rPr>
              <a:t>mencoba</a:t>
            </a:r>
            <a:r>
              <a:rPr lang="en-US" sz="2800" dirty="0" smtClean="0">
                <a:latin typeface="Tahoma" pitchFamily="34" charset="0"/>
              </a:rPr>
              <a:t> </a:t>
            </a:r>
            <a:r>
              <a:rPr lang="en-US" sz="2800" dirty="0" err="1">
                <a:latin typeface="Tahoma" pitchFamily="34" charset="0"/>
              </a:rPr>
              <a:t>bermacam</a:t>
            </a:r>
            <a:r>
              <a:rPr lang="en-US" sz="2800" dirty="0">
                <a:latin typeface="Tahoma" pitchFamily="34" charset="0"/>
              </a:rPr>
              <a:t> </a:t>
            </a:r>
            <a:r>
              <a:rPr lang="en-US" sz="2800" dirty="0" err="1">
                <a:latin typeface="Tahoma" pitchFamily="34" charset="0"/>
              </a:rPr>
              <a:t>cara</a:t>
            </a:r>
            <a:r>
              <a:rPr lang="en-US" sz="2800" dirty="0">
                <a:latin typeface="Tahoma" pitchFamily="34" charset="0"/>
              </a:rPr>
              <a:t> </a:t>
            </a:r>
            <a:r>
              <a:rPr lang="en-US" sz="2800" dirty="0" err="1">
                <a:latin typeface="Tahoma" pitchFamily="34" charset="0"/>
              </a:rPr>
              <a:t>belajar</a:t>
            </a:r>
            <a:r>
              <a:rPr lang="en-US" sz="2800" dirty="0">
                <a:latin typeface="Tahoma" pitchFamily="34" charset="0"/>
              </a:rPr>
              <a:t> yang </a:t>
            </a:r>
            <a:r>
              <a:rPr lang="en-US" sz="2800" dirty="0" err="1">
                <a:latin typeface="Tahoma" pitchFamily="34" charset="0"/>
              </a:rPr>
              <a:t>cocok</a:t>
            </a:r>
            <a:r>
              <a:rPr lang="en-US" sz="2800" dirty="0">
                <a:latin typeface="Tahoma" pitchFamily="34" charset="0"/>
              </a:rPr>
              <a:t> (</a:t>
            </a:r>
            <a:r>
              <a:rPr lang="en-US" sz="2800" dirty="0" err="1">
                <a:latin typeface="Tahoma" pitchFamily="34" charset="0"/>
              </a:rPr>
              <a:t>dosen</a:t>
            </a:r>
            <a:r>
              <a:rPr lang="en-US" sz="2800" dirty="0">
                <a:latin typeface="Tahoma" pitchFamily="34" charset="0"/>
              </a:rPr>
              <a:t> </a:t>
            </a:r>
            <a:r>
              <a:rPr lang="en-US" sz="2800" dirty="0" err="1">
                <a:latin typeface="Tahoma" pitchFamily="34" charset="0"/>
              </a:rPr>
              <a:t>perlu</a:t>
            </a:r>
            <a:r>
              <a:rPr lang="en-US" sz="2800" dirty="0">
                <a:latin typeface="Tahoma" pitchFamily="34" charset="0"/>
              </a:rPr>
              <a:t> </a:t>
            </a:r>
            <a:r>
              <a:rPr lang="en-US" sz="2800" dirty="0" err="1">
                <a:latin typeface="Tahoma" pitchFamily="34" charset="0"/>
              </a:rPr>
              <a:t>menciptakan</a:t>
            </a:r>
            <a:r>
              <a:rPr lang="en-US" sz="2800" dirty="0">
                <a:latin typeface="Tahoma" pitchFamily="34" charset="0"/>
              </a:rPr>
              <a:t> </a:t>
            </a:r>
            <a:r>
              <a:rPr lang="en-US" sz="2800" dirty="0" err="1">
                <a:latin typeface="Tahoma" pitchFamily="34" charset="0"/>
              </a:rPr>
              <a:t>bermacam</a:t>
            </a:r>
            <a:r>
              <a:rPr lang="en-US" sz="2800" dirty="0">
                <a:latin typeface="Tahoma" pitchFamily="34" charset="0"/>
              </a:rPr>
              <a:t> </a:t>
            </a:r>
            <a:r>
              <a:rPr lang="en-US" sz="2800" dirty="0" err="1">
                <a:latin typeface="Tahoma" pitchFamily="34" charset="0"/>
              </a:rPr>
              <a:t>situasi</a:t>
            </a:r>
            <a:r>
              <a:rPr lang="en-US" sz="2800" dirty="0">
                <a:latin typeface="Tahoma" pitchFamily="34" charset="0"/>
              </a:rPr>
              <a:t> </a:t>
            </a:r>
            <a:r>
              <a:rPr lang="en-US" sz="2800" dirty="0" err="1">
                <a:latin typeface="Tahoma" pitchFamily="34" charset="0"/>
              </a:rPr>
              <a:t>dan</a:t>
            </a:r>
            <a:r>
              <a:rPr lang="en-US" sz="2800" dirty="0">
                <a:latin typeface="Tahoma" pitchFamily="34" charset="0"/>
              </a:rPr>
              <a:t> </a:t>
            </a:r>
            <a:r>
              <a:rPr lang="en-US" sz="2800" dirty="0" err="1">
                <a:latin typeface="Tahoma" pitchFamily="34" charset="0"/>
              </a:rPr>
              <a:t>metode</a:t>
            </a:r>
            <a:r>
              <a:rPr lang="en-US" sz="2800" dirty="0">
                <a:latin typeface="Tahoma" pitchFamily="34" charset="0"/>
              </a:rPr>
              <a:t> yang </a:t>
            </a:r>
            <a:r>
              <a:rPr lang="en-US" sz="2800" dirty="0" err="1">
                <a:latin typeface="Tahoma" pitchFamily="34" charset="0"/>
              </a:rPr>
              <a:t>dapat</a:t>
            </a:r>
            <a:r>
              <a:rPr lang="en-US" sz="2800" dirty="0">
                <a:latin typeface="Tahoma" pitchFamily="34" charset="0"/>
              </a:rPr>
              <a:t> </a:t>
            </a:r>
            <a:r>
              <a:rPr lang="en-US" sz="2800" dirty="0" err="1">
                <a:latin typeface="Tahoma" pitchFamily="34" charset="0"/>
              </a:rPr>
              <a:t>membantu</a:t>
            </a:r>
            <a:r>
              <a:rPr lang="en-US" sz="2800" dirty="0">
                <a:latin typeface="Tahoma" pitchFamily="34" charset="0"/>
              </a:rPr>
              <a:t> </a:t>
            </a:r>
            <a:r>
              <a:rPr lang="en-US" sz="2800" dirty="0" err="1" smtClean="0">
                <a:latin typeface="Tahoma" pitchFamily="34" charset="0"/>
              </a:rPr>
              <a:t>mahasiswa</a:t>
            </a:r>
            <a:r>
              <a:rPr lang="en-US" sz="2800" dirty="0" smtClean="0">
                <a:latin typeface="Tahoma" pitchFamily="34" charset="0"/>
              </a:rPr>
              <a:t> </a:t>
            </a:r>
            <a:r>
              <a:rPr lang="en-US" sz="2800" dirty="0" err="1" smtClean="0">
                <a:latin typeface="Tahoma" pitchFamily="34" charset="0"/>
              </a:rPr>
              <a:t>belajar</a:t>
            </a:r>
            <a:r>
              <a:rPr lang="en-US" sz="2800" dirty="0">
                <a:latin typeface="Tahoma" pitchFamily="34" charset="0"/>
              </a:rPr>
              <a:t>)</a:t>
            </a:r>
          </a:p>
          <a:p>
            <a:pPr>
              <a:lnSpc>
                <a:spcPct val="80000"/>
              </a:lnSpc>
            </a:pPr>
            <a:r>
              <a:rPr lang="en-US" sz="2800" dirty="0" err="1" smtClean="0">
                <a:latin typeface="Tahoma" pitchFamily="34" charset="0"/>
              </a:rPr>
              <a:t>Mahasiswa</a:t>
            </a:r>
            <a:r>
              <a:rPr lang="en-US" sz="2800" dirty="0" smtClean="0">
                <a:latin typeface="Tahoma" pitchFamily="34" charset="0"/>
              </a:rPr>
              <a:t> </a:t>
            </a:r>
            <a:r>
              <a:rPr lang="en-US" sz="2800" dirty="0" err="1" smtClean="0">
                <a:latin typeface="Tahoma" pitchFamily="34" charset="0"/>
              </a:rPr>
              <a:t>belajar</a:t>
            </a:r>
            <a:r>
              <a:rPr lang="en-US" sz="2800" dirty="0" smtClean="0">
                <a:latin typeface="Tahoma" pitchFamily="34" charset="0"/>
              </a:rPr>
              <a:t> </a:t>
            </a:r>
            <a:r>
              <a:rPr lang="en-US" sz="2800" dirty="0" err="1">
                <a:latin typeface="Tahoma" pitchFamily="34" charset="0"/>
              </a:rPr>
              <a:t>dalam</a:t>
            </a:r>
            <a:r>
              <a:rPr lang="en-US" sz="2800" dirty="0">
                <a:latin typeface="Tahoma" pitchFamily="34" charset="0"/>
              </a:rPr>
              <a:t> </a:t>
            </a:r>
            <a:r>
              <a:rPr lang="en-US" sz="2800" dirty="0" err="1">
                <a:latin typeface="Tahoma" pitchFamily="34" charset="0"/>
              </a:rPr>
              <a:t>kelompok</a:t>
            </a:r>
            <a:r>
              <a:rPr lang="en-US" sz="2800" dirty="0">
                <a:latin typeface="Tahoma" pitchFamily="34" charset="0"/>
              </a:rPr>
              <a:t> </a:t>
            </a:r>
            <a:r>
              <a:rPr lang="en-US" sz="2800" dirty="0" err="1">
                <a:latin typeface="Tahoma" pitchFamily="34" charset="0"/>
              </a:rPr>
              <a:t>belajar</a:t>
            </a:r>
            <a:r>
              <a:rPr lang="en-US" sz="2800" dirty="0">
                <a:latin typeface="Tahoma" pitchFamily="34" charset="0"/>
              </a:rPr>
              <a:t>.</a:t>
            </a:r>
            <a:endParaRPr lang="id-ID" sz="2800" dirty="0">
              <a:latin typeface="Tahoma"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79388" y="188913"/>
            <a:ext cx="8064500" cy="954071"/>
          </a:xfrm>
        </p:spPr>
        <p:txBody>
          <a:bodyPr/>
          <a:lstStyle/>
          <a:p>
            <a:pPr algn="ctr"/>
            <a:r>
              <a:rPr lang="en-US" sz="2800" dirty="0" smtClean="0">
                <a:latin typeface="American Classic Extra Bold" pitchFamily="18" charset="0"/>
              </a:rPr>
              <a:t>PENGARUH </a:t>
            </a:r>
            <a:r>
              <a:rPr lang="en-US" sz="2800" dirty="0">
                <a:latin typeface="American Classic Extra Bold" pitchFamily="18" charset="0"/>
              </a:rPr>
              <a:t>KONSTRUKTIVISME TERHADAP </a:t>
            </a:r>
            <a:br>
              <a:rPr lang="en-US" sz="2800" dirty="0">
                <a:latin typeface="American Classic Extra Bold" pitchFamily="18" charset="0"/>
              </a:rPr>
            </a:br>
            <a:r>
              <a:rPr lang="en-US" sz="2800" dirty="0">
                <a:latin typeface="American Classic Extra Bold" pitchFamily="18" charset="0"/>
              </a:rPr>
              <a:t>STRATEGI PEMBELAJARAN </a:t>
            </a:r>
            <a:r>
              <a:rPr lang="en-US" sz="2800" dirty="0" smtClean="0">
                <a:latin typeface="American Classic Extra Bold" pitchFamily="18" charset="0"/>
              </a:rPr>
              <a:t>:</a:t>
            </a:r>
            <a:endParaRPr lang="id-ID" sz="2800" i="1" dirty="0">
              <a:latin typeface="American Classic Extra Bold" pitchFamily="18" charset="0"/>
            </a:endParaRPr>
          </a:p>
        </p:txBody>
      </p:sp>
      <p:sp>
        <p:nvSpPr>
          <p:cNvPr id="21507" name="Rectangle 3"/>
          <p:cNvSpPr>
            <a:spLocks noGrp="1" noChangeArrowheads="1"/>
          </p:cNvSpPr>
          <p:nvPr>
            <p:ph type="body" idx="1"/>
          </p:nvPr>
        </p:nvSpPr>
        <p:spPr>
          <a:xfrm>
            <a:off x="1000100" y="1643050"/>
            <a:ext cx="7386638" cy="3962400"/>
          </a:xfrm>
        </p:spPr>
        <p:txBody>
          <a:bodyPr/>
          <a:lstStyle/>
          <a:p>
            <a:pPr marL="609600" indent="-609600">
              <a:lnSpc>
                <a:spcPct val="90000"/>
              </a:lnSpc>
            </a:pPr>
            <a:r>
              <a:rPr lang="en-US" sz="2400" dirty="0" err="1">
                <a:latin typeface="American Classic Extra Bold" pitchFamily="18" charset="0"/>
              </a:rPr>
              <a:t>Ciri</a:t>
            </a:r>
            <a:r>
              <a:rPr lang="en-US" sz="2400" dirty="0">
                <a:latin typeface="American Classic Extra Bold" pitchFamily="18" charset="0"/>
              </a:rPr>
              <a:t> </a:t>
            </a:r>
            <a:r>
              <a:rPr lang="en-US" sz="2400" dirty="0" err="1">
                <a:latin typeface="American Classic Extra Bold" pitchFamily="18" charset="0"/>
              </a:rPr>
              <a:t>Pembelajaran</a:t>
            </a:r>
            <a:r>
              <a:rPr lang="en-US" sz="2400" dirty="0">
                <a:latin typeface="American Classic Extra Bold" pitchFamily="18" charset="0"/>
              </a:rPr>
              <a:t> </a:t>
            </a:r>
            <a:r>
              <a:rPr lang="en-US" sz="2400" dirty="0" err="1">
                <a:latin typeface="American Classic Extra Bold" pitchFamily="18" charset="0"/>
              </a:rPr>
              <a:t>konstruktivisme</a:t>
            </a:r>
            <a:r>
              <a:rPr lang="en-US" sz="2400" dirty="0">
                <a:latin typeface="American Classic Extra Bold" pitchFamily="18" charset="0"/>
              </a:rPr>
              <a:t> :</a:t>
            </a:r>
          </a:p>
          <a:p>
            <a:pPr marL="609600" indent="-609600">
              <a:lnSpc>
                <a:spcPct val="90000"/>
              </a:lnSpc>
              <a:buFont typeface="Wingdings" pitchFamily="2" charset="2"/>
              <a:buAutoNum type="arabicPeriod"/>
            </a:pPr>
            <a:r>
              <a:rPr lang="en-US" sz="2400" i="1" dirty="0" err="1">
                <a:latin typeface="American Classic Extra Bold" pitchFamily="18" charset="0"/>
              </a:rPr>
              <a:t>Orientasi</a:t>
            </a:r>
            <a:r>
              <a:rPr lang="en-US" sz="2400" dirty="0">
                <a:latin typeface="American Classic Extra Bold" pitchFamily="18" charset="0"/>
              </a:rPr>
              <a:t>, </a:t>
            </a:r>
            <a:r>
              <a:rPr lang="en-US" sz="2400" dirty="0" err="1">
                <a:latin typeface="American Classic Extra Bold" pitchFamily="18" charset="0"/>
              </a:rPr>
              <a:t>mengembangkan</a:t>
            </a:r>
            <a:r>
              <a:rPr lang="en-US" sz="2400" dirty="0">
                <a:latin typeface="American Classic Extra Bold" pitchFamily="18" charset="0"/>
              </a:rPr>
              <a:t> </a:t>
            </a:r>
            <a:r>
              <a:rPr lang="en-US" sz="2400" dirty="0" err="1">
                <a:latin typeface="American Classic Extra Bold" pitchFamily="18" charset="0"/>
              </a:rPr>
              <a:t>motivasi</a:t>
            </a:r>
            <a:r>
              <a:rPr lang="en-US" sz="2400" dirty="0">
                <a:latin typeface="American Classic Extra Bold" pitchFamily="18" charset="0"/>
              </a:rPr>
              <a:t>, </a:t>
            </a:r>
            <a:r>
              <a:rPr lang="en-US" sz="2400" dirty="0" err="1">
                <a:latin typeface="American Classic Extra Bold" pitchFamily="18" charset="0"/>
              </a:rPr>
              <a:t>mengadakan</a:t>
            </a:r>
            <a:r>
              <a:rPr lang="en-US" sz="2400" dirty="0">
                <a:latin typeface="American Classic Extra Bold" pitchFamily="18" charset="0"/>
              </a:rPr>
              <a:t> </a:t>
            </a:r>
            <a:r>
              <a:rPr lang="en-US" sz="2400" dirty="0" err="1">
                <a:latin typeface="American Classic Extra Bold" pitchFamily="18" charset="0"/>
              </a:rPr>
              <a:t>observasi</a:t>
            </a:r>
            <a:endParaRPr lang="en-US" sz="2400" dirty="0">
              <a:latin typeface="American Classic Extra Bold" pitchFamily="18" charset="0"/>
            </a:endParaRPr>
          </a:p>
          <a:p>
            <a:pPr marL="609600" indent="-609600">
              <a:lnSpc>
                <a:spcPct val="90000"/>
              </a:lnSpc>
              <a:buFont typeface="Wingdings" pitchFamily="2" charset="2"/>
              <a:buAutoNum type="arabicPeriod"/>
            </a:pPr>
            <a:r>
              <a:rPr lang="en-US" sz="2400" i="1" dirty="0" err="1">
                <a:latin typeface="American Classic Extra Bold" pitchFamily="18" charset="0"/>
              </a:rPr>
              <a:t>Elisitasi</a:t>
            </a:r>
            <a:r>
              <a:rPr lang="en-US" sz="2400" dirty="0">
                <a:latin typeface="American Classic Extra Bold" pitchFamily="18" charset="0"/>
              </a:rPr>
              <a:t>, </a:t>
            </a:r>
            <a:r>
              <a:rPr lang="en-US" sz="2400" dirty="0" err="1">
                <a:latin typeface="American Classic Extra Bold" pitchFamily="18" charset="0"/>
              </a:rPr>
              <a:t>mengungkapkan</a:t>
            </a:r>
            <a:r>
              <a:rPr lang="en-US" sz="2400" dirty="0">
                <a:latin typeface="American Classic Extra Bold" pitchFamily="18" charset="0"/>
              </a:rPr>
              <a:t> </a:t>
            </a:r>
            <a:r>
              <a:rPr lang="en-US" sz="2400" dirty="0" err="1">
                <a:latin typeface="American Classic Extra Bold" pitchFamily="18" charset="0"/>
              </a:rPr>
              <a:t>ide</a:t>
            </a:r>
            <a:r>
              <a:rPr lang="en-US" sz="2400" dirty="0">
                <a:latin typeface="American Classic Extra Bold" pitchFamily="18" charset="0"/>
              </a:rPr>
              <a:t> </a:t>
            </a:r>
            <a:r>
              <a:rPr lang="en-US" sz="2400" dirty="0" err="1">
                <a:latin typeface="American Classic Extra Bold" pitchFamily="18" charset="0"/>
              </a:rPr>
              <a:t>secara</a:t>
            </a:r>
            <a:r>
              <a:rPr lang="en-US" sz="2400" dirty="0">
                <a:latin typeface="American Classic Extra Bold" pitchFamily="18" charset="0"/>
              </a:rPr>
              <a:t> </a:t>
            </a:r>
            <a:r>
              <a:rPr lang="en-US" sz="2400" dirty="0" err="1">
                <a:latin typeface="American Classic Extra Bold" pitchFamily="18" charset="0"/>
              </a:rPr>
              <a:t>jelas</a:t>
            </a:r>
            <a:r>
              <a:rPr lang="en-US" sz="2400" dirty="0">
                <a:latin typeface="American Classic Extra Bold" pitchFamily="18" charset="0"/>
              </a:rPr>
              <a:t>, </a:t>
            </a:r>
            <a:r>
              <a:rPr lang="en-US" sz="2400" dirty="0" err="1">
                <a:latin typeface="American Classic Extra Bold" pitchFamily="18" charset="0"/>
              </a:rPr>
              <a:t>mewujudkan</a:t>
            </a:r>
            <a:r>
              <a:rPr lang="en-US" sz="2400" dirty="0">
                <a:latin typeface="American Classic Extra Bold" pitchFamily="18" charset="0"/>
              </a:rPr>
              <a:t> </a:t>
            </a:r>
            <a:r>
              <a:rPr lang="en-US" sz="2400" dirty="0" err="1">
                <a:latin typeface="American Classic Extra Bold" pitchFamily="18" charset="0"/>
              </a:rPr>
              <a:t>hasil</a:t>
            </a:r>
            <a:r>
              <a:rPr lang="en-US" sz="2400" dirty="0">
                <a:latin typeface="American Classic Extra Bold" pitchFamily="18" charset="0"/>
              </a:rPr>
              <a:t> </a:t>
            </a:r>
            <a:r>
              <a:rPr lang="en-US" sz="2400" dirty="0" err="1">
                <a:latin typeface="American Classic Extra Bold" pitchFamily="18" charset="0"/>
              </a:rPr>
              <a:t>observasi</a:t>
            </a:r>
            <a:endParaRPr lang="en-US" sz="2400" dirty="0">
              <a:latin typeface="American Classic Extra Bold" pitchFamily="18" charset="0"/>
            </a:endParaRPr>
          </a:p>
          <a:p>
            <a:pPr marL="609600" indent="-609600">
              <a:lnSpc>
                <a:spcPct val="90000"/>
              </a:lnSpc>
              <a:buFont typeface="Wingdings" pitchFamily="2" charset="2"/>
              <a:buAutoNum type="arabicPeriod"/>
            </a:pPr>
            <a:r>
              <a:rPr lang="en-US" sz="2400" i="1" dirty="0" err="1">
                <a:latin typeface="American Classic Extra Bold" pitchFamily="18" charset="0"/>
              </a:rPr>
              <a:t>Restrukturisasi</a:t>
            </a:r>
            <a:r>
              <a:rPr lang="en-US" sz="2400" i="1" dirty="0">
                <a:latin typeface="American Classic Extra Bold" pitchFamily="18" charset="0"/>
              </a:rPr>
              <a:t> </a:t>
            </a:r>
            <a:r>
              <a:rPr lang="en-US" sz="2400" i="1" dirty="0" err="1">
                <a:latin typeface="American Classic Extra Bold" pitchFamily="18" charset="0"/>
              </a:rPr>
              <a:t>Ide</a:t>
            </a:r>
            <a:r>
              <a:rPr lang="en-US" sz="2400" dirty="0">
                <a:latin typeface="American Classic Extra Bold" pitchFamily="18" charset="0"/>
              </a:rPr>
              <a:t>, </a:t>
            </a:r>
            <a:r>
              <a:rPr lang="en-US" sz="2400" dirty="0" err="1">
                <a:latin typeface="American Classic Extra Bold" pitchFamily="18" charset="0"/>
              </a:rPr>
              <a:t>klarifikasi</a:t>
            </a:r>
            <a:r>
              <a:rPr lang="en-US" sz="2400" dirty="0">
                <a:latin typeface="American Classic Extra Bold" pitchFamily="18" charset="0"/>
              </a:rPr>
              <a:t> </a:t>
            </a:r>
            <a:r>
              <a:rPr lang="en-US" sz="2400" dirty="0" err="1">
                <a:latin typeface="American Classic Extra Bold" pitchFamily="18" charset="0"/>
              </a:rPr>
              <a:t>ide</a:t>
            </a:r>
            <a:r>
              <a:rPr lang="en-US" sz="2400" dirty="0">
                <a:latin typeface="American Classic Extra Bold" pitchFamily="18" charset="0"/>
              </a:rPr>
              <a:t>, </a:t>
            </a:r>
            <a:r>
              <a:rPr lang="en-US" sz="2400" dirty="0" err="1">
                <a:latin typeface="American Classic Extra Bold" pitchFamily="18" charset="0"/>
              </a:rPr>
              <a:t>membangun</a:t>
            </a:r>
            <a:r>
              <a:rPr lang="en-US" sz="2400" dirty="0">
                <a:latin typeface="American Classic Extra Bold" pitchFamily="18" charset="0"/>
              </a:rPr>
              <a:t> </a:t>
            </a:r>
            <a:r>
              <a:rPr lang="en-US" sz="2400" dirty="0" err="1">
                <a:latin typeface="American Classic Extra Bold" pitchFamily="18" charset="0"/>
              </a:rPr>
              <a:t>ide</a:t>
            </a:r>
            <a:r>
              <a:rPr lang="en-US" sz="2400" dirty="0">
                <a:latin typeface="American Classic Extra Bold" pitchFamily="18" charset="0"/>
              </a:rPr>
              <a:t> </a:t>
            </a:r>
            <a:r>
              <a:rPr lang="en-US" sz="2400" dirty="0" err="1">
                <a:latin typeface="American Classic Extra Bold" pitchFamily="18" charset="0"/>
              </a:rPr>
              <a:t>baru,mengevaluasi</a:t>
            </a:r>
            <a:r>
              <a:rPr lang="en-US" sz="2400" dirty="0">
                <a:latin typeface="American Classic Extra Bold" pitchFamily="18" charset="0"/>
              </a:rPr>
              <a:t> </a:t>
            </a:r>
            <a:r>
              <a:rPr lang="en-US" sz="2400" dirty="0" err="1">
                <a:latin typeface="American Classic Extra Bold" pitchFamily="18" charset="0"/>
              </a:rPr>
              <a:t>ide</a:t>
            </a:r>
            <a:r>
              <a:rPr lang="en-US" sz="2400" dirty="0">
                <a:latin typeface="American Classic Extra Bold" pitchFamily="18" charset="0"/>
              </a:rPr>
              <a:t> </a:t>
            </a:r>
            <a:r>
              <a:rPr lang="en-US" sz="2400" dirty="0" err="1">
                <a:latin typeface="American Classic Extra Bold" pitchFamily="18" charset="0"/>
              </a:rPr>
              <a:t>baru</a:t>
            </a:r>
            <a:endParaRPr lang="en-US" sz="2400" dirty="0">
              <a:latin typeface="American Classic Extra Bold" pitchFamily="18" charset="0"/>
            </a:endParaRPr>
          </a:p>
          <a:p>
            <a:pPr marL="609600" indent="-609600">
              <a:lnSpc>
                <a:spcPct val="90000"/>
              </a:lnSpc>
              <a:buFont typeface="Wingdings" pitchFamily="2" charset="2"/>
              <a:buAutoNum type="arabicPeriod"/>
            </a:pPr>
            <a:r>
              <a:rPr lang="en-US" sz="2400" i="1" dirty="0" err="1">
                <a:latin typeface="American Classic Extra Bold" pitchFamily="18" charset="0"/>
              </a:rPr>
              <a:t>Penggunaan</a:t>
            </a:r>
            <a:r>
              <a:rPr lang="en-US" sz="2400" i="1" dirty="0">
                <a:latin typeface="American Classic Extra Bold" pitchFamily="18" charset="0"/>
              </a:rPr>
              <a:t> </a:t>
            </a:r>
            <a:r>
              <a:rPr lang="en-US" sz="2400" i="1" dirty="0" err="1">
                <a:latin typeface="American Classic Extra Bold" pitchFamily="18" charset="0"/>
              </a:rPr>
              <a:t>ide</a:t>
            </a:r>
            <a:r>
              <a:rPr lang="en-US" sz="2400" i="1" dirty="0">
                <a:latin typeface="American Classic Extra Bold" pitchFamily="18" charset="0"/>
              </a:rPr>
              <a:t> </a:t>
            </a:r>
            <a:r>
              <a:rPr lang="en-US" sz="2400" i="1" dirty="0" err="1">
                <a:latin typeface="American Classic Extra Bold" pitchFamily="18" charset="0"/>
              </a:rPr>
              <a:t>dalam</a:t>
            </a:r>
            <a:r>
              <a:rPr lang="en-US" sz="2400" i="1" dirty="0">
                <a:latin typeface="American Classic Extra Bold" pitchFamily="18" charset="0"/>
              </a:rPr>
              <a:t> </a:t>
            </a:r>
            <a:r>
              <a:rPr lang="en-US" sz="2400" i="1" dirty="0" err="1">
                <a:latin typeface="American Classic Extra Bold" pitchFamily="18" charset="0"/>
              </a:rPr>
              <a:t>banyak</a:t>
            </a:r>
            <a:r>
              <a:rPr lang="en-US" sz="2400" i="1" dirty="0">
                <a:latin typeface="American Classic Extra Bold" pitchFamily="18" charset="0"/>
              </a:rPr>
              <a:t> </a:t>
            </a:r>
            <a:r>
              <a:rPr lang="en-US" sz="2400" i="1" dirty="0" err="1">
                <a:latin typeface="American Classic Extra Bold" pitchFamily="18" charset="0"/>
              </a:rPr>
              <a:t>situasi</a:t>
            </a:r>
            <a:r>
              <a:rPr lang="en-US" sz="2400" dirty="0">
                <a:latin typeface="American Classic Extra Bold" pitchFamily="18" charset="0"/>
              </a:rPr>
              <a:t>, </a:t>
            </a:r>
            <a:r>
              <a:rPr lang="en-US" sz="2400" dirty="0" err="1">
                <a:latin typeface="American Classic Extra Bold" pitchFamily="18" charset="0"/>
              </a:rPr>
              <a:t>aplikasi</a:t>
            </a:r>
            <a:r>
              <a:rPr lang="en-US" sz="2400" dirty="0">
                <a:latin typeface="American Classic Extra Bold" pitchFamily="18" charset="0"/>
              </a:rPr>
              <a:t> </a:t>
            </a:r>
            <a:r>
              <a:rPr lang="en-US" sz="2400" dirty="0" err="1">
                <a:latin typeface="American Classic Extra Bold" pitchFamily="18" charset="0"/>
              </a:rPr>
              <a:t>pada</a:t>
            </a:r>
            <a:r>
              <a:rPr lang="en-US" sz="2400" dirty="0">
                <a:latin typeface="American Classic Extra Bold" pitchFamily="18" charset="0"/>
              </a:rPr>
              <a:t> </a:t>
            </a:r>
            <a:r>
              <a:rPr lang="en-US" sz="2400" dirty="0" err="1">
                <a:latin typeface="American Classic Extra Bold" pitchFamily="18" charset="0"/>
              </a:rPr>
              <a:t>berbagai</a:t>
            </a:r>
            <a:r>
              <a:rPr lang="en-US" sz="2400" dirty="0">
                <a:latin typeface="American Classic Extra Bold" pitchFamily="18" charset="0"/>
              </a:rPr>
              <a:t> </a:t>
            </a:r>
            <a:r>
              <a:rPr lang="en-US" sz="2400" dirty="0" err="1">
                <a:latin typeface="American Classic Extra Bold" pitchFamily="18" charset="0"/>
              </a:rPr>
              <a:t>situasi</a:t>
            </a:r>
            <a:endParaRPr lang="en-US" sz="2400" dirty="0">
              <a:latin typeface="American Classic Extra Bold" pitchFamily="18" charset="0"/>
            </a:endParaRPr>
          </a:p>
          <a:p>
            <a:pPr marL="609600" indent="-609600">
              <a:lnSpc>
                <a:spcPct val="90000"/>
              </a:lnSpc>
              <a:buFont typeface="Wingdings" pitchFamily="2" charset="2"/>
              <a:buAutoNum type="arabicPeriod"/>
            </a:pPr>
            <a:r>
              <a:rPr lang="en-US" sz="2400" i="1" dirty="0">
                <a:latin typeface="American Classic Extra Bold" pitchFamily="18" charset="0"/>
              </a:rPr>
              <a:t>Review</a:t>
            </a:r>
            <a:r>
              <a:rPr lang="en-US" sz="2400" dirty="0">
                <a:latin typeface="American Classic Extra Bold" pitchFamily="18" charset="0"/>
              </a:rPr>
              <a:t>, </a:t>
            </a:r>
            <a:r>
              <a:rPr lang="en-US" sz="2400" dirty="0" err="1">
                <a:latin typeface="American Classic Extra Bold" pitchFamily="18" charset="0"/>
              </a:rPr>
              <a:t>merevisi</a:t>
            </a:r>
            <a:r>
              <a:rPr lang="en-US" sz="2400" dirty="0">
                <a:latin typeface="American Classic Extra Bold" pitchFamily="18" charset="0"/>
              </a:rPr>
              <a:t> </a:t>
            </a:r>
            <a:r>
              <a:rPr lang="en-US" sz="2400" dirty="0" err="1">
                <a:latin typeface="American Classic Extra Bold" pitchFamily="18" charset="0"/>
              </a:rPr>
              <a:t>dan</a:t>
            </a:r>
            <a:r>
              <a:rPr lang="en-US" sz="2400" dirty="0">
                <a:latin typeface="American Classic Extra Bold" pitchFamily="18" charset="0"/>
              </a:rPr>
              <a:t> </a:t>
            </a:r>
            <a:r>
              <a:rPr lang="en-US" sz="2400" dirty="0" err="1">
                <a:latin typeface="American Classic Extra Bold" pitchFamily="18" charset="0"/>
              </a:rPr>
              <a:t>mengubah</a:t>
            </a:r>
            <a:r>
              <a:rPr lang="en-US" sz="2400" dirty="0">
                <a:latin typeface="American Classic Extra Bold" pitchFamily="18" charset="0"/>
              </a:rPr>
              <a:t> </a:t>
            </a:r>
            <a:r>
              <a:rPr lang="en-US" sz="2400" dirty="0" err="1">
                <a:latin typeface="American Classic Extra Bold" pitchFamily="18" charset="0"/>
              </a:rPr>
              <a:t>ide</a:t>
            </a:r>
            <a:endParaRPr lang="id-ID" sz="2400" dirty="0">
              <a:latin typeface="American Classic Extra Bold"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sz="3200" dirty="0" err="1">
                <a:latin typeface="Times New Roman" pitchFamily="18" charset="0"/>
              </a:rPr>
              <a:t>Pembelajaran</a:t>
            </a:r>
            <a:r>
              <a:rPr lang="en-US" sz="3200" dirty="0">
                <a:latin typeface="Times New Roman" pitchFamily="18" charset="0"/>
              </a:rPr>
              <a:t> </a:t>
            </a:r>
            <a:r>
              <a:rPr lang="en-US" sz="3200" dirty="0" err="1">
                <a:latin typeface="Times New Roman" pitchFamily="18" charset="0"/>
              </a:rPr>
              <a:t>Tradisional</a:t>
            </a:r>
            <a:r>
              <a:rPr lang="en-US" sz="3200" dirty="0">
                <a:latin typeface="Times New Roman" pitchFamily="18" charset="0"/>
              </a:rPr>
              <a:t> </a:t>
            </a:r>
            <a:r>
              <a:rPr lang="en-US" sz="3200" dirty="0" err="1">
                <a:latin typeface="Times New Roman" pitchFamily="18" charset="0"/>
              </a:rPr>
              <a:t>vs</a:t>
            </a:r>
            <a:r>
              <a:rPr lang="en-US" sz="3200" dirty="0">
                <a:latin typeface="Times New Roman" pitchFamily="18" charset="0"/>
              </a:rPr>
              <a:t> </a:t>
            </a:r>
            <a:r>
              <a:rPr lang="en-US" sz="3200" dirty="0" err="1" smtClean="0">
                <a:latin typeface="Times New Roman" pitchFamily="18" charset="0"/>
              </a:rPr>
              <a:t>Konstruktivisme</a:t>
            </a:r>
            <a:endParaRPr lang="en-US" sz="3200" dirty="0">
              <a:latin typeface="Times New Roman" pitchFamily="18" charset="0"/>
            </a:endParaRPr>
          </a:p>
        </p:txBody>
      </p:sp>
      <p:sp>
        <p:nvSpPr>
          <p:cNvPr id="107524" name="Rectangle 4"/>
          <p:cNvSpPr>
            <a:spLocks noGrp="1" noChangeArrowheads="1"/>
          </p:cNvSpPr>
          <p:nvPr>
            <p:ph type="body" sz="half" idx="1"/>
          </p:nvPr>
        </p:nvSpPr>
        <p:spPr>
          <a:xfrm>
            <a:off x="468313" y="1600200"/>
            <a:ext cx="4027487" cy="4852988"/>
          </a:xfrm>
        </p:spPr>
        <p:txBody>
          <a:bodyPr/>
          <a:lstStyle/>
          <a:p>
            <a:r>
              <a:rPr lang="en-US" sz="2400" dirty="0" err="1">
                <a:latin typeface="Arial Black" pitchFamily="34" charset="0"/>
              </a:rPr>
              <a:t>Tradisional</a:t>
            </a:r>
            <a:r>
              <a:rPr lang="en-US" sz="2400" dirty="0">
                <a:latin typeface="Arial Black" pitchFamily="34" charset="0"/>
              </a:rPr>
              <a:t>:</a:t>
            </a:r>
          </a:p>
          <a:p>
            <a:pPr>
              <a:buFont typeface="Wingdings" pitchFamily="2" charset="2"/>
              <a:buNone/>
            </a:pPr>
            <a:r>
              <a:rPr lang="en-US" sz="1800" dirty="0">
                <a:latin typeface="Arial Black" pitchFamily="34" charset="0"/>
              </a:rPr>
              <a:t>1</a:t>
            </a:r>
            <a:r>
              <a:rPr lang="en-US" sz="1800" dirty="0"/>
              <a:t>. </a:t>
            </a:r>
            <a:r>
              <a:rPr lang="en-US" sz="1800" dirty="0" err="1"/>
              <a:t>Ruang</a:t>
            </a:r>
            <a:r>
              <a:rPr lang="en-US" sz="1800" dirty="0"/>
              <a:t> </a:t>
            </a:r>
            <a:r>
              <a:rPr lang="en-US" sz="1800" dirty="0" err="1"/>
              <a:t>lingkup</a:t>
            </a:r>
            <a:r>
              <a:rPr lang="en-US" sz="1800" dirty="0"/>
              <a:t> </a:t>
            </a:r>
            <a:r>
              <a:rPr lang="en-US" sz="1800" dirty="0" err="1"/>
              <a:t>terpisah</a:t>
            </a:r>
            <a:endParaRPr lang="en-US" sz="1800" dirty="0"/>
          </a:p>
          <a:p>
            <a:pPr>
              <a:buFont typeface="Wingdings" pitchFamily="2" charset="2"/>
              <a:buNone/>
            </a:pPr>
            <a:r>
              <a:rPr lang="en-US" sz="1800" dirty="0"/>
              <a:t>2. </a:t>
            </a:r>
            <a:r>
              <a:rPr lang="en-US" sz="1800" dirty="0" err="1" smtClean="0"/>
              <a:t>Kurikulum</a:t>
            </a:r>
            <a:r>
              <a:rPr lang="en-US" sz="1800" dirty="0" smtClean="0"/>
              <a:t> </a:t>
            </a:r>
            <a:r>
              <a:rPr lang="en-US" sz="1800" dirty="0" err="1"/>
              <a:t>secara</a:t>
            </a:r>
            <a:r>
              <a:rPr lang="en-US" sz="1800" dirty="0"/>
              <a:t> </a:t>
            </a:r>
            <a:r>
              <a:rPr lang="en-US" sz="1800" dirty="0" err="1"/>
              <a:t>tuntas</a:t>
            </a:r>
            <a:endParaRPr lang="en-US" sz="1800" dirty="0"/>
          </a:p>
          <a:p>
            <a:pPr>
              <a:buFont typeface="Wingdings" pitchFamily="2" charset="2"/>
              <a:buNone/>
            </a:pPr>
            <a:r>
              <a:rPr lang="en-US" sz="1800" dirty="0"/>
              <a:t>3. </a:t>
            </a:r>
            <a:r>
              <a:rPr lang="en-US" sz="1800" dirty="0" err="1"/>
              <a:t>Berdasar</a:t>
            </a:r>
            <a:r>
              <a:rPr lang="en-US" sz="1800" dirty="0"/>
              <a:t> </a:t>
            </a:r>
            <a:r>
              <a:rPr lang="en-US" sz="1800" dirty="0" err="1"/>
              <a:t>buku</a:t>
            </a:r>
            <a:r>
              <a:rPr lang="en-US" sz="1800" dirty="0"/>
              <a:t> </a:t>
            </a:r>
            <a:r>
              <a:rPr lang="en-US" sz="1800" dirty="0" err="1"/>
              <a:t>teks</a:t>
            </a:r>
            <a:endParaRPr lang="en-US" sz="1800" dirty="0"/>
          </a:p>
          <a:p>
            <a:pPr>
              <a:buFont typeface="Wingdings" pitchFamily="2" charset="2"/>
              <a:buNone/>
            </a:pPr>
            <a:r>
              <a:rPr lang="en-US" sz="1800" dirty="0"/>
              <a:t>4. </a:t>
            </a:r>
            <a:r>
              <a:rPr lang="en-US" sz="1800" dirty="0" err="1" smtClean="0">
                <a:latin typeface="Tahoma" pitchFamily="34" charset="0"/>
              </a:rPr>
              <a:t>Mahasiswa</a:t>
            </a:r>
            <a:r>
              <a:rPr lang="en-US" sz="1800" dirty="0" smtClean="0">
                <a:latin typeface="Tahoma" pitchFamily="34" charset="0"/>
              </a:rPr>
              <a:t> </a:t>
            </a:r>
            <a:r>
              <a:rPr lang="en-US" sz="1800" dirty="0" err="1" smtClean="0">
                <a:latin typeface="Tahoma" pitchFamily="34" charset="0"/>
              </a:rPr>
              <a:t>sebagai</a:t>
            </a:r>
            <a:r>
              <a:rPr lang="en-US" sz="1800" dirty="0" smtClean="0">
                <a:latin typeface="Tahoma" pitchFamily="34" charset="0"/>
              </a:rPr>
              <a:t> </a:t>
            </a:r>
            <a:r>
              <a:rPr lang="en-US" sz="1800" dirty="0" err="1" smtClean="0">
                <a:latin typeface="Tahoma" pitchFamily="34" charset="0"/>
              </a:rPr>
              <a:t>wadah</a:t>
            </a:r>
            <a:r>
              <a:rPr lang="en-US" sz="1800" dirty="0" smtClean="0">
                <a:latin typeface="Tahoma" pitchFamily="34" charset="0"/>
              </a:rPr>
              <a:t> </a:t>
            </a:r>
            <a:r>
              <a:rPr lang="en-US" sz="1800" dirty="0" smtClean="0"/>
              <a:t>yang </a:t>
            </a:r>
            <a:r>
              <a:rPr lang="en-US" sz="1800" dirty="0" err="1"/>
              <a:t>akan</a:t>
            </a:r>
            <a:r>
              <a:rPr lang="en-US" sz="1800" dirty="0"/>
              <a:t> </a:t>
            </a:r>
            <a:r>
              <a:rPr lang="en-US" sz="1800" dirty="0" err="1"/>
              <a:t>diisi</a:t>
            </a:r>
            <a:endParaRPr lang="en-US" sz="1800" dirty="0"/>
          </a:p>
          <a:p>
            <a:pPr>
              <a:buFont typeface="Wingdings" pitchFamily="2" charset="2"/>
              <a:buNone/>
            </a:pPr>
            <a:r>
              <a:rPr lang="en-US" sz="1800" dirty="0"/>
              <a:t>5. </a:t>
            </a:r>
            <a:r>
              <a:rPr lang="en-US" sz="1800" dirty="0" err="1"/>
              <a:t>Dosen</a:t>
            </a:r>
            <a:r>
              <a:rPr lang="en-US" sz="1800" dirty="0"/>
              <a:t> </a:t>
            </a:r>
            <a:r>
              <a:rPr lang="en-US" sz="1800" dirty="0" err="1"/>
              <a:t>mengajar</a:t>
            </a:r>
            <a:r>
              <a:rPr lang="en-US" sz="1800" dirty="0"/>
              <a:t> </a:t>
            </a:r>
            <a:r>
              <a:rPr lang="en-US" sz="1800" dirty="0" err="1"/>
              <a:t>dan</a:t>
            </a:r>
            <a:r>
              <a:rPr lang="en-US" sz="1800" dirty="0"/>
              <a:t> </a:t>
            </a:r>
            <a:r>
              <a:rPr lang="en-US" sz="1800" dirty="0" err="1" smtClean="0"/>
              <a:t>sebagai</a:t>
            </a:r>
            <a:r>
              <a:rPr lang="en-US" sz="1800" dirty="0" smtClean="0"/>
              <a:t> </a:t>
            </a:r>
            <a:r>
              <a:rPr lang="en-US" sz="1800" dirty="0" err="1" smtClean="0"/>
              <a:t>penyebar</a:t>
            </a:r>
            <a:r>
              <a:rPr lang="en-US" sz="1800" dirty="0" smtClean="0"/>
              <a:t> </a:t>
            </a:r>
            <a:r>
              <a:rPr lang="en-US" sz="1800" dirty="0" err="1"/>
              <a:t>informasi</a:t>
            </a:r>
            <a:endParaRPr lang="en-US" sz="1800" dirty="0"/>
          </a:p>
          <a:p>
            <a:pPr>
              <a:buFont typeface="Wingdings" pitchFamily="2" charset="2"/>
              <a:buNone/>
            </a:pPr>
            <a:r>
              <a:rPr lang="en-US" sz="1800" dirty="0"/>
              <a:t>6. </a:t>
            </a:r>
            <a:r>
              <a:rPr lang="en-US" sz="1800" dirty="0" err="1"/>
              <a:t>Mencari</a:t>
            </a:r>
            <a:r>
              <a:rPr lang="en-US" sz="1800" dirty="0"/>
              <a:t> </a:t>
            </a:r>
            <a:r>
              <a:rPr lang="en-US" sz="1800" dirty="0" err="1"/>
              <a:t>jawaban</a:t>
            </a:r>
            <a:r>
              <a:rPr lang="en-US" sz="1800" dirty="0"/>
              <a:t> yang </a:t>
            </a:r>
            <a:r>
              <a:rPr lang="en-US" sz="1800" dirty="0" err="1"/>
              <a:t>benar</a:t>
            </a:r>
            <a:endParaRPr lang="en-US" sz="1800" dirty="0"/>
          </a:p>
          <a:p>
            <a:pPr>
              <a:buFont typeface="Wingdings" pitchFamily="2" charset="2"/>
              <a:buNone/>
            </a:pPr>
            <a:r>
              <a:rPr lang="en-US" sz="1800" dirty="0"/>
              <a:t>7. </a:t>
            </a:r>
            <a:r>
              <a:rPr lang="en-US" sz="1800" dirty="0" err="1"/>
              <a:t>Penilaian</a:t>
            </a:r>
            <a:r>
              <a:rPr lang="en-US" sz="1800" dirty="0"/>
              <a:t> </a:t>
            </a:r>
            <a:r>
              <a:rPr lang="en-US" sz="1800" dirty="0" err="1"/>
              <a:t>terpisah</a:t>
            </a:r>
            <a:r>
              <a:rPr lang="en-US" sz="1800" dirty="0"/>
              <a:t> </a:t>
            </a:r>
            <a:r>
              <a:rPr lang="en-US" sz="1800" dirty="0" err="1"/>
              <a:t>dari</a:t>
            </a:r>
            <a:r>
              <a:rPr lang="en-US" sz="1800" dirty="0"/>
              <a:t> </a:t>
            </a:r>
            <a:r>
              <a:rPr lang="en-US" sz="1800" dirty="0" err="1"/>
              <a:t>proses</a:t>
            </a:r>
            <a:r>
              <a:rPr lang="en-US" sz="1800" dirty="0"/>
              <a:t> </a:t>
            </a:r>
            <a:r>
              <a:rPr lang="en-US" sz="1800" dirty="0" err="1"/>
              <a:t>belajar</a:t>
            </a:r>
            <a:endParaRPr lang="en-US" sz="1800" dirty="0"/>
          </a:p>
          <a:p>
            <a:pPr>
              <a:buFont typeface="Wingdings" pitchFamily="2" charset="2"/>
              <a:buNone/>
            </a:pPr>
            <a:r>
              <a:rPr lang="en-US" sz="1800" dirty="0"/>
              <a:t>8. </a:t>
            </a:r>
            <a:r>
              <a:rPr lang="en-US" sz="1800" dirty="0" err="1" smtClean="0">
                <a:latin typeface="Tahoma" pitchFamily="34" charset="0"/>
              </a:rPr>
              <a:t>mahasiswa</a:t>
            </a:r>
            <a:r>
              <a:rPr lang="en-US" sz="1800" dirty="0" smtClean="0">
                <a:latin typeface="Tahoma" pitchFamily="34" charset="0"/>
              </a:rPr>
              <a:t> </a:t>
            </a:r>
            <a:r>
              <a:rPr lang="en-US" sz="1800" dirty="0" err="1" smtClean="0"/>
              <a:t>bekerja</a:t>
            </a:r>
            <a:r>
              <a:rPr lang="en-US" sz="1800" dirty="0" smtClean="0"/>
              <a:t> </a:t>
            </a:r>
            <a:r>
              <a:rPr lang="en-US" sz="1800" dirty="0" err="1"/>
              <a:t>sendiri</a:t>
            </a:r>
            <a:endParaRPr lang="en-US" sz="1800" dirty="0"/>
          </a:p>
        </p:txBody>
      </p:sp>
      <p:sp>
        <p:nvSpPr>
          <p:cNvPr id="107525" name="Rectangle 5"/>
          <p:cNvSpPr>
            <a:spLocks noGrp="1" noChangeArrowheads="1"/>
          </p:cNvSpPr>
          <p:nvPr>
            <p:ph type="body" sz="half" idx="2"/>
          </p:nvPr>
        </p:nvSpPr>
        <p:spPr>
          <a:xfrm>
            <a:off x="4648200" y="1600200"/>
            <a:ext cx="4027488" cy="4781550"/>
          </a:xfrm>
        </p:spPr>
        <p:txBody>
          <a:bodyPr/>
          <a:lstStyle/>
          <a:p>
            <a:r>
              <a:rPr lang="en-US" sz="2400" dirty="0" err="1">
                <a:latin typeface="Arial Black" pitchFamily="34" charset="0"/>
              </a:rPr>
              <a:t>Konstruktivisme</a:t>
            </a:r>
            <a:r>
              <a:rPr lang="en-US" sz="2400" dirty="0">
                <a:latin typeface="Arial Black" pitchFamily="34" charset="0"/>
              </a:rPr>
              <a:t> :</a:t>
            </a:r>
          </a:p>
          <a:p>
            <a:pPr>
              <a:buFont typeface="Wingdings" pitchFamily="2" charset="2"/>
              <a:buNone/>
            </a:pPr>
            <a:r>
              <a:rPr lang="en-US" sz="1800" dirty="0">
                <a:latin typeface="Arial Black" pitchFamily="34" charset="0"/>
              </a:rPr>
              <a:t> 1</a:t>
            </a:r>
            <a:r>
              <a:rPr lang="en-US" sz="1800" dirty="0"/>
              <a:t>. </a:t>
            </a:r>
            <a:r>
              <a:rPr lang="en-US" sz="1800" dirty="0" err="1"/>
              <a:t>utuh</a:t>
            </a:r>
            <a:r>
              <a:rPr lang="en-US" sz="1800" dirty="0"/>
              <a:t>, </a:t>
            </a:r>
            <a:r>
              <a:rPr lang="en-US" sz="1800" dirty="0" err="1"/>
              <a:t>ada</a:t>
            </a:r>
            <a:r>
              <a:rPr lang="en-US" sz="1800" dirty="0"/>
              <a:t> </a:t>
            </a:r>
            <a:r>
              <a:rPr lang="en-US" sz="1800" dirty="0" err="1"/>
              <a:t>keterkaitan</a:t>
            </a:r>
            <a:r>
              <a:rPr lang="en-US" sz="1800" dirty="0"/>
              <a:t>  </a:t>
            </a:r>
          </a:p>
          <a:p>
            <a:pPr>
              <a:buFont typeface="Wingdings" pitchFamily="2" charset="2"/>
              <a:buNone/>
            </a:pPr>
            <a:r>
              <a:rPr lang="en-US" sz="1800" dirty="0"/>
              <a:t> 2. </a:t>
            </a:r>
            <a:r>
              <a:rPr lang="en-US" sz="1800" dirty="0" err="1"/>
              <a:t>Lebih</a:t>
            </a:r>
            <a:r>
              <a:rPr lang="en-US" sz="1800" dirty="0"/>
              <a:t> </a:t>
            </a:r>
            <a:r>
              <a:rPr lang="en-US" sz="1800" dirty="0" err="1"/>
              <a:t>penting</a:t>
            </a:r>
            <a:r>
              <a:rPr lang="en-US" sz="1800" dirty="0"/>
              <a:t> </a:t>
            </a:r>
            <a:r>
              <a:rPr lang="en-US" sz="1800" dirty="0" err="1"/>
              <a:t>pertanyaan</a:t>
            </a:r>
            <a:r>
              <a:rPr lang="en-US" sz="1800" dirty="0"/>
              <a:t> </a:t>
            </a:r>
            <a:r>
              <a:rPr lang="en-US" sz="1800" dirty="0" err="1" smtClean="0">
                <a:latin typeface="Tahoma" pitchFamily="34" charset="0"/>
              </a:rPr>
              <a:t>mahasiswa</a:t>
            </a:r>
            <a:r>
              <a:rPr lang="en-US" sz="1800" dirty="0" smtClean="0">
                <a:latin typeface="Tahoma" pitchFamily="34" charset="0"/>
              </a:rPr>
              <a:t> </a:t>
            </a:r>
            <a:r>
              <a:rPr lang="en-US" sz="1800" dirty="0" err="1" smtClean="0"/>
              <a:t>dan</a:t>
            </a:r>
            <a:r>
              <a:rPr lang="en-US" sz="1800" dirty="0" smtClean="0"/>
              <a:t> </a:t>
            </a:r>
            <a:r>
              <a:rPr lang="en-US" sz="1800" dirty="0" err="1" smtClean="0"/>
              <a:t>konstruksi</a:t>
            </a:r>
            <a:r>
              <a:rPr lang="en-US" sz="1800" dirty="0" smtClean="0"/>
              <a:t> </a:t>
            </a:r>
            <a:r>
              <a:rPr lang="en-US" sz="1800" dirty="0" err="1" smtClean="0"/>
              <a:t>jawaban</a:t>
            </a:r>
            <a:endParaRPr lang="en-US" sz="1800" dirty="0"/>
          </a:p>
          <a:p>
            <a:pPr>
              <a:buFont typeface="Wingdings" pitchFamily="2" charset="2"/>
              <a:buNone/>
            </a:pPr>
            <a:r>
              <a:rPr lang="en-US" sz="1800" dirty="0"/>
              <a:t>3. </a:t>
            </a:r>
            <a:r>
              <a:rPr lang="en-US" sz="1800" dirty="0" err="1"/>
              <a:t>Beragam</a:t>
            </a:r>
            <a:r>
              <a:rPr lang="en-US" sz="1800" dirty="0"/>
              <a:t> </a:t>
            </a:r>
            <a:r>
              <a:rPr lang="en-US" sz="1800" dirty="0" err="1"/>
              <a:t>sumber</a:t>
            </a:r>
            <a:endParaRPr lang="en-US" sz="1800" dirty="0"/>
          </a:p>
          <a:p>
            <a:pPr>
              <a:buFont typeface="Wingdings" pitchFamily="2" charset="2"/>
              <a:buNone/>
            </a:pPr>
            <a:r>
              <a:rPr lang="en-US" sz="1800" dirty="0"/>
              <a:t>4. </a:t>
            </a:r>
            <a:r>
              <a:rPr lang="en-US" sz="1800" dirty="0" err="1" smtClean="0">
                <a:latin typeface="Tahoma" pitchFamily="34" charset="0"/>
              </a:rPr>
              <a:t>mahasiswa</a:t>
            </a:r>
            <a:r>
              <a:rPr lang="en-US" sz="1800" dirty="0" smtClean="0">
                <a:latin typeface="Tahoma" pitchFamily="34" charset="0"/>
              </a:rPr>
              <a:t> </a:t>
            </a:r>
            <a:r>
              <a:rPr lang="en-US" sz="1800" dirty="0" err="1" smtClean="0">
                <a:latin typeface="Tahoma" pitchFamily="34" charset="0"/>
              </a:rPr>
              <a:t>sebagai</a:t>
            </a:r>
            <a:r>
              <a:rPr lang="en-US" sz="1800" dirty="0" smtClean="0">
                <a:latin typeface="Tahoma" pitchFamily="34" charset="0"/>
              </a:rPr>
              <a:t> </a:t>
            </a:r>
            <a:r>
              <a:rPr lang="en-US" sz="1800" dirty="0" err="1" smtClean="0"/>
              <a:t>Pemikir</a:t>
            </a:r>
            <a:endParaRPr lang="en-US" sz="1800" dirty="0"/>
          </a:p>
          <a:p>
            <a:pPr>
              <a:buFont typeface="Wingdings" pitchFamily="2" charset="2"/>
              <a:buNone/>
            </a:pPr>
            <a:r>
              <a:rPr lang="en-US" sz="1800" dirty="0"/>
              <a:t>5 .</a:t>
            </a:r>
            <a:r>
              <a:rPr lang="en-US" sz="1800" dirty="0" err="1"/>
              <a:t>Dosen</a:t>
            </a:r>
            <a:r>
              <a:rPr lang="en-US" sz="1800" dirty="0"/>
              <a:t> </a:t>
            </a:r>
            <a:r>
              <a:rPr lang="en-US" sz="1800" dirty="0" err="1"/>
              <a:t>interaktif</a:t>
            </a:r>
            <a:r>
              <a:rPr lang="en-US" sz="1800" dirty="0"/>
              <a:t>, mediator </a:t>
            </a:r>
            <a:r>
              <a:rPr lang="en-US" sz="1800" dirty="0" err="1"/>
              <a:t>dan</a:t>
            </a:r>
            <a:r>
              <a:rPr lang="en-US" sz="1800" dirty="0"/>
              <a:t> </a:t>
            </a:r>
            <a:r>
              <a:rPr lang="en-US" sz="1800" dirty="0" err="1"/>
              <a:t>fasilitator</a:t>
            </a:r>
            <a:endParaRPr lang="en-US" sz="1800" dirty="0"/>
          </a:p>
          <a:p>
            <a:pPr>
              <a:buFont typeface="Wingdings" pitchFamily="2" charset="2"/>
              <a:buNone/>
            </a:pPr>
            <a:r>
              <a:rPr lang="en-US" sz="1800" dirty="0"/>
              <a:t>6. </a:t>
            </a:r>
            <a:r>
              <a:rPr lang="en-US" sz="1800" dirty="0" err="1"/>
              <a:t>Dosen</a:t>
            </a:r>
            <a:r>
              <a:rPr lang="en-US" sz="1800" dirty="0"/>
              <a:t> </a:t>
            </a:r>
            <a:r>
              <a:rPr lang="en-US" sz="1800" dirty="0" err="1"/>
              <a:t>mengikuti</a:t>
            </a:r>
            <a:r>
              <a:rPr lang="en-US" sz="1800" dirty="0"/>
              <a:t> </a:t>
            </a:r>
            <a:r>
              <a:rPr lang="en-US" sz="1800" dirty="0" err="1"/>
              <a:t>pola</a:t>
            </a:r>
            <a:r>
              <a:rPr lang="en-US" sz="1800" dirty="0"/>
              <a:t> </a:t>
            </a:r>
            <a:r>
              <a:rPr lang="en-US" sz="1800" dirty="0" err="1"/>
              <a:t>pikir</a:t>
            </a:r>
            <a:r>
              <a:rPr lang="en-US" sz="1800" dirty="0"/>
              <a:t> </a:t>
            </a:r>
            <a:r>
              <a:rPr lang="en-US" sz="1800" dirty="0" err="1" smtClean="0">
                <a:latin typeface="Tahoma" pitchFamily="34" charset="0"/>
              </a:rPr>
              <a:t>mahasiswa</a:t>
            </a:r>
            <a:endParaRPr lang="en-US" sz="1800" dirty="0"/>
          </a:p>
          <a:p>
            <a:pPr>
              <a:buFont typeface="Wingdings" pitchFamily="2" charset="2"/>
              <a:buNone/>
            </a:pPr>
            <a:r>
              <a:rPr lang="en-US" sz="1800" dirty="0"/>
              <a:t>7. </a:t>
            </a:r>
            <a:r>
              <a:rPr lang="en-US" sz="1800" dirty="0" err="1"/>
              <a:t>Penilaian</a:t>
            </a:r>
            <a:r>
              <a:rPr lang="en-US" sz="1800" dirty="0"/>
              <a:t> integral </a:t>
            </a:r>
            <a:r>
              <a:rPr lang="en-US" sz="1800" dirty="0" err="1"/>
              <a:t>mengenai</a:t>
            </a:r>
            <a:r>
              <a:rPr lang="en-US" sz="1800" dirty="0"/>
              <a:t> </a:t>
            </a:r>
            <a:r>
              <a:rPr lang="en-US" sz="1800" dirty="0" err="1"/>
              <a:t>hasil</a:t>
            </a:r>
            <a:r>
              <a:rPr lang="en-US" sz="1800" dirty="0"/>
              <a:t> </a:t>
            </a:r>
            <a:r>
              <a:rPr lang="en-US" sz="1800" dirty="0" err="1"/>
              <a:t>kerja</a:t>
            </a:r>
            <a:r>
              <a:rPr lang="en-US" sz="1800" dirty="0"/>
              <a:t> </a:t>
            </a:r>
            <a:r>
              <a:rPr lang="en-US" sz="1800" dirty="0" err="1" smtClean="0">
                <a:latin typeface="Tahoma" pitchFamily="34" charset="0"/>
              </a:rPr>
              <a:t>mahasiswa</a:t>
            </a:r>
            <a:endParaRPr lang="en-US" sz="1800" dirty="0"/>
          </a:p>
          <a:p>
            <a:pPr>
              <a:buFont typeface="Wingdings" pitchFamily="2" charset="2"/>
              <a:buNone/>
            </a:pPr>
            <a:r>
              <a:rPr lang="en-US" sz="1800" dirty="0"/>
              <a:t>8. </a:t>
            </a:r>
            <a:r>
              <a:rPr lang="en-US" sz="1800" dirty="0" err="1"/>
              <a:t>Lebih</a:t>
            </a:r>
            <a:r>
              <a:rPr lang="en-US" sz="1800" dirty="0"/>
              <a:t> </a:t>
            </a:r>
            <a:r>
              <a:rPr lang="en-US" sz="1800" dirty="0" err="1"/>
              <a:t>banyak</a:t>
            </a:r>
            <a:r>
              <a:rPr lang="en-US" sz="1800" dirty="0"/>
              <a:t> </a:t>
            </a:r>
            <a:r>
              <a:rPr lang="en-US" sz="1800" dirty="0" err="1"/>
              <a:t>belajar</a:t>
            </a:r>
            <a:r>
              <a:rPr lang="en-US" sz="1800" dirty="0"/>
              <a:t> </a:t>
            </a:r>
            <a:r>
              <a:rPr lang="en-US" sz="1800" dirty="0" err="1"/>
              <a:t>berkelompok</a:t>
            </a:r>
            <a:endParaRPr lang="en-US" sz="1800" dirty="0"/>
          </a:p>
          <a:p>
            <a:pPr>
              <a:buFont typeface="Wingdings" pitchFamily="2" charset="2"/>
              <a:buNone/>
            </a:pPr>
            <a:endParaRPr lang="en-US" sz="1800" dirty="0">
              <a:latin typeface="Arial Black"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a:xfrm>
            <a:off x="468313" y="1"/>
            <a:ext cx="7775575" cy="1214422"/>
          </a:xfrm>
        </p:spPr>
        <p:txBody>
          <a:bodyPr/>
          <a:lstStyle/>
          <a:p>
            <a:pPr algn="ctr"/>
            <a:r>
              <a:rPr lang="en-US" sz="3000" dirty="0">
                <a:latin typeface="Tahoma" pitchFamily="34" charset="0"/>
              </a:rPr>
              <a:t/>
            </a:r>
            <a:br>
              <a:rPr lang="en-US" sz="3000" dirty="0">
                <a:latin typeface="Tahoma" pitchFamily="34" charset="0"/>
              </a:rPr>
            </a:br>
            <a:r>
              <a:rPr lang="en-US" sz="3000" dirty="0">
                <a:latin typeface="Tahoma" pitchFamily="34" charset="0"/>
              </a:rPr>
              <a:t> STRATEGI PEMBELAJARAN KONSTRUKTIVISME </a:t>
            </a:r>
            <a:br>
              <a:rPr lang="en-US" sz="3000" dirty="0">
                <a:latin typeface="Tahoma" pitchFamily="34" charset="0"/>
              </a:rPr>
            </a:br>
            <a:endParaRPr lang="id-ID" sz="3000" dirty="0">
              <a:latin typeface="Tahoma" pitchFamily="34" charset="0"/>
            </a:endParaRPr>
          </a:p>
        </p:txBody>
      </p:sp>
      <p:sp>
        <p:nvSpPr>
          <p:cNvPr id="14339" name="Rectangle 3"/>
          <p:cNvSpPr>
            <a:spLocks noGrp="1" noRot="1" noChangeArrowheads="1"/>
          </p:cNvSpPr>
          <p:nvPr>
            <p:ph type="body" idx="1"/>
          </p:nvPr>
        </p:nvSpPr>
        <p:spPr>
          <a:xfrm>
            <a:off x="609600" y="1412875"/>
            <a:ext cx="7924800" cy="4895850"/>
          </a:xfrm>
        </p:spPr>
        <p:txBody>
          <a:bodyPr/>
          <a:lstStyle/>
          <a:p>
            <a:pPr>
              <a:lnSpc>
                <a:spcPct val="90000"/>
              </a:lnSpc>
              <a:buFont typeface="Wingdings" pitchFamily="2" charset="2"/>
              <a:buNone/>
            </a:pPr>
            <a:r>
              <a:rPr lang="en-US" dirty="0"/>
              <a:t>    </a:t>
            </a:r>
          </a:p>
          <a:p>
            <a:pPr>
              <a:lnSpc>
                <a:spcPct val="90000"/>
              </a:lnSpc>
              <a:buFont typeface="Wingdings" pitchFamily="2" charset="2"/>
              <a:buChar char="q"/>
            </a:pPr>
            <a:r>
              <a:rPr lang="en-US" dirty="0"/>
              <a:t>    </a:t>
            </a:r>
            <a:r>
              <a:rPr lang="en-US" dirty="0" err="1"/>
              <a:t>Belajar</a:t>
            </a:r>
            <a:r>
              <a:rPr lang="en-US" dirty="0"/>
              <a:t> </a:t>
            </a:r>
            <a:r>
              <a:rPr lang="en-US" dirty="0" err="1"/>
              <a:t>Aktif</a:t>
            </a:r>
            <a:endParaRPr lang="en-US" dirty="0"/>
          </a:p>
          <a:p>
            <a:pPr>
              <a:lnSpc>
                <a:spcPct val="90000"/>
              </a:lnSpc>
              <a:buFont typeface="Wingdings" pitchFamily="2" charset="2"/>
              <a:buChar char="q"/>
            </a:pPr>
            <a:r>
              <a:rPr lang="en-US" dirty="0"/>
              <a:t>    </a:t>
            </a:r>
            <a:r>
              <a:rPr lang="en-US" dirty="0" err="1"/>
              <a:t>Belajar</a:t>
            </a:r>
            <a:r>
              <a:rPr lang="en-US" dirty="0"/>
              <a:t> </a:t>
            </a:r>
            <a:r>
              <a:rPr lang="en-US" dirty="0" err="1"/>
              <a:t>Mandiri</a:t>
            </a:r>
            <a:endParaRPr lang="en-US" dirty="0"/>
          </a:p>
          <a:p>
            <a:pPr>
              <a:lnSpc>
                <a:spcPct val="90000"/>
              </a:lnSpc>
              <a:buFont typeface="Wingdings" pitchFamily="2" charset="2"/>
              <a:buChar char="q"/>
            </a:pPr>
            <a:r>
              <a:rPr lang="en-US" dirty="0" smtClean="0"/>
              <a:t>    </a:t>
            </a:r>
            <a:r>
              <a:rPr lang="en-US" dirty="0" err="1" smtClean="0"/>
              <a:t>Belajar</a:t>
            </a:r>
            <a:r>
              <a:rPr lang="en-US" dirty="0" smtClean="0"/>
              <a:t> </a:t>
            </a:r>
            <a:r>
              <a:rPr lang="en-US" dirty="0" err="1" smtClean="0"/>
              <a:t>Kooperatif</a:t>
            </a:r>
            <a:r>
              <a:rPr lang="en-US" dirty="0" smtClean="0"/>
              <a:t> </a:t>
            </a:r>
            <a:r>
              <a:rPr lang="en-US" dirty="0" err="1" smtClean="0"/>
              <a:t>dan</a:t>
            </a:r>
            <a:r>
              <a:rPr lang="en-US" dirty="0" smtClean="0"/>
              <a:t> </a:t>
            </a:r>
            <a:r>
              <a:rPr lang="en-US" dirty="0" err="1" smtClean="0"/>
              <a:t>Kolaboratif</a:t>
            </a:r>
            <a:endParaRPr lang="en-US" dirty="0"/>
          </a:p>
          <a:p>
            <a:pPr>
              <a:lnSpc>
                <a:spcPct val="90000"/>
              </a:lnSpc>
              <a:buFont typeface="Wingdings" pitchFamily="2" charset="2"/>
              <a:buChar char="q"/>
            </a:pPr>
            <a:r>
              <a:rPr lang="en-US" dirty="0"/>
              <a:t>    Generative Learning </a:t>
            </a:r>
          </a:p>
          <a:p>
            <a:pPr>
              <a:lnSpc>
                <a:spcPct val="90000"/>
              </a:lnSpc>
              <a:buFont typeface="Wingdings" pitchFamily="2" charset="2"/>
              <a:buChar char="q"/>
            </a:pPr>
            <a:r>
              <a:rPr lang="en-US" dirty="0"/>
              <a:t>    Model </a:t>
            </a:r>
            <a:r>
              <a:rPr lang="en-US" dirty="0" err="1"/>
              <a:t>Pembelajaran</a:t>
            </a:r>
            <a:r>
              <a:rPr lang="en-US" dirty="0"/>
              <a:t> </a:t>
            </a:r>
            <a:r>
              <a:rPr lang="en-US" dirty="0" err="1"/>
              <a:t>Kognitif</a:t>
            </a:r>
            <a:endParaRPr lang="en-US" dirty="0"/>
          </a:p>
          <a:p>
            <a:pPr>
              <a:lnSpc>
                <a:spcPct val="90000"/>
              </a:lnSpc>
              <a:buFont typeface="Wingdings" pitchFamily="2" charset="2"/>
              <a:buNone/>
            </a:pPr>
            <a:r>
              <a:rPr lang="en-US" dirty="0"/>
              <a:t>          -  </a:t>
            </a:r>
            <a:r>
              <a:rPr lang="en-US" i="1" dirty="0"/>
              <a:t>Problem based Learning</a:t>
            </a:r>
          </a:p>
          <a:p>
            <a:pPr>
              <a:lnSpc>
                <a:spcPct val="90000"/>
              </a:lnSpc>
              <a:buFont typeface="Wingdings" pitchFamily="2" charset="2"/>
              <a:buNone/>
            </a:pPr>
            <a:r>
              <a:rPr lang="en-US" i="1" dirty="0"/>
              <a:t>          -  Discovery learning</a:t>
            </a:r>
          </a:p>
          <a:p>
            <a:pPr>
              <a:lnSpc>
                <a:spcPct val="90000"/>
              </a:lnSpc>
              <a:buFont typeface="Wingdings" pitchFamily="2" charset="2"/>
              <a:buNone/>
            </a:pPr>
            <a:r>
              <a:rPr lang="en-US" i="1" dirty="0"/>
              <a:t>          -  Cognitive Strategies   </a:t>
            </a:r>
            <a:endParaRPr lang="id-ID"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a:r>
              <a:rPr lang="en-US" sz="3600">
                <a:latin typeface="Tahoma" pitchFamily="34" charset="0"/>
              </a:rPr>
              <a:t>BELAJAR AKTIF</a:t>
            </a:r>
            <a:endParaRPr lang="id-ID" sz="3600">
              <a:latin typeface="Tahoma" pitchFamily="34" charset="0"/>
            </a:endParaRPr>
          </a:p>
        </p:txBody>
      </p:sp>
      <p:sp>
        <p:nvSpPr>
          <p:cNvPr id="15363" name="Rectangle 3"/>
          <p:cNvSpPr>
            <a:spLocks noGrp="1" noChangeArrowheads="1"/>
          </p:cNvSpPr>
          <p:nvPr>
            <p:ph type="body" idx="1"/>
          </p:nvPr>
        </p:nvSpPr>
        <p:spPr>
          <a:xfrm>
            <a:off x="323850" y="1412875"/>
            <a:ext cx="8210550" cy="4606925"/>
          </a:xfrm>
        </p:spPr>
        <p:txBody>
          <a:bodyPr/>
          <a:lstStyle/>
          <a:p>
            <a:pPr>
              <a:lnSpc>
                <a:spcPct val="90000"/>
              </a:lnSpc>
            </a:pPr>
            <a:r>
              <a:rPr lang="en-US" sz="2400"/>
              <a:t>Peran Dosen dan Mahasiswa          : belajar mandiri </a:t>
            </a:r>
          </a:p>
          <a:p>
            <a:pPr>
              <a:lnSpc>
                <a:spcPct val="90000"/>
              </a:lnSpc>
            </a:pPr>
            <a:r>
              <a:rPr lang="en-US" sz="2400"/>
              <a:t>Mengapa Belajar Aktif</a:t>
            </a:r>
          </a:p>
          <a:p>
            <a:pPr>
              <a:lnSpc>
                <a:spcPct val="90000"/>
              </a:lnSpc>
            </a:pPr>
            <a:r>
              <a:rPr lang="en-US" sz="2400"/>
              <a:t>Bagaimana Cara Belajar Aktif</a:t>
            </a:r>
          </a:p>
          <a:p>
            <a:pPr>
              <a:lnSpc>
                <a:spcPct val="90000"/>
              </a:lnSpc>
              <a:buFont typeface="Wingdings" pitchFamily="2" charset="2"/>
              <a:buNone/>
            </a:pPr>
            <a:r>
              <a:rPr lang="en-US" sz="2400"/>
              <a:t>   </a:t>
            </a:r>
            <a:r>
              <a:rPr lang="en-US" sz="2400" i="1"/>
              <a:t>Strategi</a:t>
            </a:r>
            <a:r>
              <a:rPr lang="en-US" sz="2400"/>
              <a:t> :   -   Refleksi</a:t>
            </a:r>
          </a:p>
          <a:p>
            <a:pPr>
              <a:lnSpc>
                <a:spcPct val="90000"/>
              </a:lnSpc>
              <a:buFont typeface="Wingdings" pitchFamily="2" charset="2"/>
              <a:buNone/>
            </a:pPr>
            <a:r>
              <a:rPr lang="en-US" sz="2400"/>
              <a:t>                    -   Pertanyaan mahasiswa</a:t>
            </a:r>
          </a:p>
          <a:p>
            <a:pPr>
              <a:lnSpc>
                <a:spcPct val="90000"/>
              </a:lnSpc>
              <a:buFont typeface="Wingdings" pitchFamily="2" charset="2"/>
              <a:buNone/>
            </a:pPr>
            <a:r>
              <a:rPr lang="en-US" sz="2400"/>
              <a:t>                    -   Rangkuman</a:t>
            </a:r>
          </a:p>
          <a:p>
            <a:pPr>
              <a:lnSpc>
                <a:spcPct val="90000"/>
              </a:lnSpc>
              <a:buFont typeface="Wingdings" pitchFamily="2" charset="2"/>
              <a:buNone/>
            </a:pPr>
            <a:r>
              <a:rPr lang="en-US" sz="2400"/>
              <a:t>                    -   Pemetaan Kognitif</a:t>
            </a:r>
          </a:p>
          <a:p>
            <a:pPr>
              <a:lnSpc>
                <a:spcPct val="90000"/>
              </a:lnSpc>
              <a:buFont typeface="Wingdings" pitchFamily="2" charset="2"/>
              <a:buNone/>
            </a:pPr>
            <a:r>
              <a:rPr lang="en-US" sz="2400"/>
              <a:t>   </a:t>
            </a:r>
            <a:r>
              <a:rPr lang="en-US" sz="2400" i="1"/>
              <a:t>Pengelolaan Kelas, </a:t>
            </a:r>
            <a:r>
              <a:rPr lang="en-US" sz="2400"/>
              <a:t>beragam bukan saja ceramah</a:t>
            </a:r>
          </a:p>
          <a:p>
            <a:pPr>
              <a:lnSpc>
                <a:spcPct val="90000"/>
              </a:lnSpc>
              <a:buFont typeface="Wingdings" pitchFamily="2" charset="2"/>
              <a:buNone/>
            </a:pPr>
            <a:r>
              <a:rPr lang="en-US" sz="2400" i="1"/>
              <a:t>   Sumber Belajar, </a:t>
            </a:r>
            <a:r>
              <a:rPr lang="en-US" sz="2400"/>
              <a:t>beraneka ragam di dalam dan luar kelas</a:t>
            </a:r>
          </a:p>
          <a:p>
            <a:pPr>
              <a:lnSpc>
                <a:spcPct val="90000"/>
              </a:lnSpc>
              <a:buFont typeface="Wingdings" pitchFamily="2" charset="2"/>
              <a:buNone/>
            </a:pPr>
            <a:r>
              <a:rPr lang="en-US" sz="2400" i="1"/>
              <a:t>   Peran Mahasiswa, </a:t>
            </a:r>
            <a:r>
              <a:rPr lang="en-US" sz="2400"/>
              <a:t>perbedaan individu</a:t>
            </a:r>
          </a:p>
          <a:p>
            <a:pPr>
              <a:lnSpc>
                <a:spcPct val="90000"/>
              </a:lnSpc>
              <a:buFont typeface="Wingdings" pitchFamily="2" charset="2"/>
              <a:buNone/>
            </a:pPr>
            <a:r>
              <a:rPr lang="en-US" sz="2400" i="1"/>
              <a:t>   Umpan balik dan Penilaian hasil belajar mahasiswa</a:t>
            </a:r>
            <a:r>
              <a:rPr lang="en-US" sz="2400"/>
              <a:t> </a:t>
            </a:r>
            <a:endParaRPr lang="id-ID" sz="2400"/>
          </a:p>
        </p:txBody>
      </p:sp>
      <p:sp>
        <p:nvSpPr>
          <p:cNvPr id="15364" name="AutoShape 4"/>
          <p:cNvSpPr>
            <a:spLocks noChangeArrowheads="1"/>
          </p:cNvSpPr>
          <p:nvPr/>
        </p:nvSpPr>
        <p:spPr bwMode="auto">
          <a:xfrm>
            <a:off x="4932363" y="1628775"/>
            <a:ext cx="431800" cy="71438"/>
          </a:xfrm>
          <a:prstGeom prst="rightArrow">
            <a:avLst>
              <a:gd name="adj1" fmla="val 50000"/>
              <a:gd name="adj2" fmla="val 151110"/>
            </a:avLst>
          </a:prstGeom>
          <a:solidFill>
            <a:schemeClr val="accent1"/>
          </a:solid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6" name="Rectangle 8"/>
          <p:cNvSpPr>
            <a:spLocks noChangeArrowheads="1"/>
          </p:cNvSpPr>
          <p:nvPr/>
        </p:nvSpPr>
        <p:spPr bwMode="auto">
          <a:xfrm>
            <a:off x="1619250" y="5589588"/>
            <a:ext cx="2089150" cy="720725"/>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9575" name="Rectangle 7"/>
          <p:cNvSpPr>
            <a:spLocks noChangeArrowheads="1"/>
          </p:cNvSpPr>
          <p:nvPr/>
        </p:nvSpPr>
        <p:spPr bwMode="auto">
          <a:xfrm>
            <a:off x="1619250" y="4581525"/>
            <a:ext cx="2089150" cy="71913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9574" name="Rectangle 6"/>
          <p:cNvSpPr>
            <a:spLocks noChangeArrowheads="1"/>
          </p:cNvSpPr>
          <p:nvPr/>
        </p:nvSpPr>
        <p:spPr bwMode="auto">
          <a:xfrm>
            <a:off x="1692275" y="3716338"/>
            <a:ext cx="2017713" cy="6477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9573" name="Rectangle 5"/>
          <p:cNvSpPr>
            <a:spLocks noChangeArrowheads="1"/>
          </p:cNvSpPr>
          <p:nvPr/>
        </p:nvSpPr>
        <p:spPr bwMode="auto">
          <a:xfrm>
            <a:off x="1692275" y="2565400"/>
            <a:ext cx="2087563" cy="792163"/>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9572" name="Rectangle 4"/>
          <p:cNvSpPr>
            <a:spLocks noChangeArrowheads="1"/>
          </p:cNvSpPr>
          <p:nvPr/>
        </p:nvSpPr>
        <p:spPr bwMode="auto">
          <a:xfrm>
            <a:off x="1692275" y="1557338"/>
            <a:ext cx="2016125" cy="792162"/>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9571" name="Rectangle 3"/>
          <p:cNvSpPr>
            <a:spLocks noGrp="1" noChangeArrowheads="1"/>
          </p:cNvSpPr>
          <p:nvPr>
            <p:ph type="body" idx="1"/>
          </p:nvPr>
        </p:nvSpPr>
        <p:spPr>
          <a:xfrm>
            <a:off x="611188" y="1341438"/>
            <a:ext cx="7924800" cy="5040312"/>
          </a:xfrm>
        </p:spPr>
        <p:txBody>
          <a:bodyPr/>
          <a:lstStyle/>
          <a:p>
            <a:pPr>
              <a:buFont typeface="Wingdings" pitchFamily="2" charset="2"/>
              <a:buNone/>
            </a:pPr>
            <a:endParaRPr lang="en-US" sz="1800"/>
          </a:p>
          <a:p>
            <a:pPr>
              <a:buFont typeface="Wingdings" pitchFamily="2" charset="2"/>
              <a:buNone/>
            </a:pPr>
            <a:r>
              <a:rPr lang="en-US" sz="1800"/>
              <a:t>                 Effective habits                     Berdaya Nalar Efektif</a:t>
            </a:r>
          </a:p>
          <a:p>
            <a:pPr>
              <a:buFont typeface="Wingdings" pitchFamily="2" charset="2"/>
              <a:buNone/>
            </a:pPr>
            <a:r>
              <a:rPr lang="en-US" sz="1800"/>
              <a:t>                 of mind</a:t>
            </a:r>
          </a:p>
          <a:p>
            <a:pPr>
              <a:buFont typeface="Wingdings" pitchFamily="2" charset="2"/>
              <a:buNone/>
            </a:pPr>
            <a:endParaRPr lang="en-US" sz="1800"/>
          </a:p>
          <a:p>
            <a:pPr>
              <a:buFont typeface="Wingdings" pitchFamily="2" charset="2"/>
              <a:buNone/>
            </a:pPr>
            <a:r>
              <a:rPr lang="en-US" sz="1800"/>
              <a:t>                 Cooperation/                         Bekerjasama</a:t>
            </a:r>
          </a:p>
          <a:p>
            <a:pPr>
              <a:buFont typeface="Wingdings" pitchFamily="2" charset="2"/>
              <a:buNone/>
            </a:pPr>
            <a:r>
              <a:rPr lang="en-US" sz="1800"/>
              <a:t>                 Collaboration</a:t>
            </a:r>
          </a:p>
          <a:p>
            <a:pPr>
              <a:buFont typeface="Wingdings" pitchFamily="2" charset="2"/>
              <a:buNone/>
            </a:pPr>
            <a:endParaRPr lang="en-US" sz="1800"/>
          </a:p>
          <a:p>
            <a:pPr>
              <a:buFont typeface="Wingdings" pitchFamily="2" charset="2"/>
              <a:buNone/>
            </a:pPr>
            <a:r>
              <a:rPr lang="en-US" sz="1800"/>
              <a:t>                 Effective                                Berkomunikasi Efektif</a:t>
            </a:r>
          </a:p>
          <a:p>
            <a:pPr>
              <a:buFont typeface="Wingdings" pitchFamily="2" charset="2"/>
              <a:buNone/>
            </a:pPr>
            <a:r>
              <a:rPr lang="en-US" sz="1800"/>
              <a:t>                 Communication</a:t>
            </a:r>
          </a:p>
          <a:p>
            <a:pPr>
              <a:buFont typeface="Wingdings" pitchFamily="2" charset="2"/>
              <a:buNone/>
            </a:pPr>
            <a:endParaRPr lang="en-US" sz="1800"/>
          </a:p>
          <a:p>
            <a:pPr>
              <a:buFont typeface="Wingdings" pitchFamily="2" charset="2"/>
              <a:buNone/>
            </a:pPr>
            <a:r>
              <a:rPr lang="en-US" sz="1800"/>
              <a:t>                 Information                           Memproses Informasi </a:t>
            </a:r>
          </a:p>
          <a:p>
            <a:pPr>
              <a:buFont typeface="Wingdings" pitchFamily="2" charset="2"/>
              <a:buNone/>
            </a:pPr>
            <a:r>
              <a:rPr lang="en-US" sz="1800"/>
              <a:t>                 Processing</a:t>
            </a:r>
          </a:p>
          <a:p>
            <a:pPr>
              <a:buFont typeface="Wingdings" pitchFamily="2" charset="2"/>
              <a:buNone/>
            </a:pPr>
            <a:r>
              <a:rPr lang="en-US" sz="1800"/>
              <a:t>     </a:t>
            </a:r>
          </a:p>
          <a:p>
            <a:pPr>
              <a:buFont typeface="Wingdings" pitchFamily="2" charset="2"/>
              <a:buNone/>
            </a:pPr>
            <a:r>
              <a:rPr lang="en-US" sz="1800"/>
              <a:t>                 Complex                               Berpikir Kompleks</a:t>
            </a:r>
          </a:p>
          <a:p>
            <a:pPr>
              <a:buFont typeface="Wingdings" pitchFamily="2" charset="2"/>
              <a:buNone/>
            </a:pPr>
            <a:r>
              <a:rPr lang="en-US" sz="1800"/>
              <a:t>                 Thinking</a:t>
            </a:r>
          </a:p>
        </p:txBody>
      </p:sp>
      <p:sp>
        <p:nvSpPr>
          <p:cNvPr id="109570" name="Rectangle 2"/>
          <p:cNvSpPr>
            <a:spLocks noGrp="1" noChangeArrowheads="1"/>
          </p:cNvSpPr>
          <p:nvPr>
            <p:ph type="title"/>
          </p:nvPr>
        </p:nvSpPr>
        <p:spPr>
          <a:xfrm>
            <a:off x="755650" y="214313"/>
            <a:ext cx="8188325" cy="982662"/>
          </a:xfrm>
        </p:spPr>
        <p:txBody>
          <a:bodyPr/>
          <a:lstStyle/>
          <a:p>
            <a:r>
              <a:rPr lang="en-US" sz="3200" b="1">
                <a:latin typeface="American Classic Extra Bold" pitchFamily="18" charset="0"/>
              </a:rPr>
              <a:t>Jenjang Keterampilan Belajar Aktif</a:t>
            </a:r>
          </a:p>
        </p:txBody>
      </p:sp>
      <p:sp>
        <p:nvSpPr>
          <p:cNvPr id="109577" name="AutoShape 9"/>
          <p:cNvSpPr>
            <a:spLocks noChangeArrowheads="1"/>
          </p:cNvSpPr>
          <p:nvPr/>
        </p:nvSpPr>
        <p:spPr bwMode="auto">
          <a:xfrm>
            <a:off x="2555875" y="5373688"/>
            <a:ext cx="73025" cy="215900"/>
          </a:xfrm>
          <a:prstGeom prst="upArrow">
            <a:avLst>
              <a:gd name="adj1" fmla="val 50000"/>
              <a:gd name="adj2" fmla="val 73913"/>
            </a:avLst>
          </a:prstGeom>
          <a:solidFill>
            <a:schemeClr val="accent1"/>
          </a:solidFill>
          <a:ln w="9525">
            <a:solidFill>
              <a:schemeClr val="tx1"/>
            </a:solidFill>
            <a:miter lim="800000"/>
            <a:headEnd/>
            <a:tailEnd/>
          </a:ln>
          <a:effectLst/>
        </p:spPr>
        <p:txBody>
          <a:bodyPr wrap="none" anchor="ctr"/>
          <a:lstStyle/>
          <a:p>
            <a:endParaRPr lang="en-US"/>
          </a:p>
        </p:txBody>
      </p:sp>
      <p:sp>
        <p:nvSpPr>
          <p:cNvPr id="109578" name="AutoShape 10"/>
          <p:cNvSpPr>
            <a:spLocks noChangeArrowheads="1"/>
          </p:cNvSpPr>
          <p:nvPr/>
        </p:nvSpPr>
        <p:spPr bwMode="auto">
          <a:xfrm>
            <a:off x="2627313" y="4365625"/>
            <a:ext cx="73025" cy="215900"/>
          </a:xfrm>
          <a:prstGeom prst="upArrow">
            <a:avLst>
              <a:gd name="adj1" fmla="val 50000"/>
              <a:gd name="adj2" fmla="val 73913"/>
            </a:avLst>
          </a:prstGeom>
          <a:solidFill>
            <a:schemeClr val="accent1"/>
          </a:solidFill>
          <a:ln w="9525">
            <a:solidFill>
              <a:schemeClr val="tx1"/>
            </a:solidFill>
            <a:miter lim="800000"/>
            <a:headEnd/>
            <a:tailEnd/>
          </a:ln>
          <a:effectLst/>
        </p:spPr>
        <p:txBody>
          <a:bodyPr wrap="none" anchor="ctr"/>
          <a:lstStyle/>
          <a:p>
            <a:endParaRPr lang="en-US"/>
          </a:p>
        </p:txBody>
      </p:sp>
      <p:sp>
        <p:nvSpPr>
          <p:cNvPr id="109579" name="AutoShape 11"/>
          <p:cNvSpPr>
            <a:spLocks noChangeArrowheads="1"/>
          </p:cNvSpPr>
          <p:nvPr/>
        </p:nvSpPr>
        <p:spPr bwMode="auto">
          <a:xfrm>
            <a:off x="2627313" y="3500438"/>
            <a:ext cx="73025" cy="215900"/>
          </a:xfrm>
          <a:prstGeom prst="upArrow">
            <a:avLst>
              <a:gd name="adj1" fmla="val 50000"/>
              <a:gd name="adj2" fmla="val 73913"/>
            </a:avLst>
          </a:prstGeom>
          <a:solidFill>
            <a:schemeClr val="accent1"/>
          </a:solidFill>
          <a:ln w="9525">
            <a:solidFill>
              <a:schemeClr val="tx1"/>
            </a:solidFill>
            <a:miter lim="800000"/>
            <a:headEnd/>
            <a:tailEnd/>
          </a:ln>
          <a:effectLst/>
        </p:spPr>
        <p:txBody>
          <a:bodyPr wrap="none" anchor="ctr"/>
          <a:lstStyle/>
          <a:p>
            <a:endParaRPr lang="en-US"/>
          </a:p>
        </p:txBody>
      </p:sp>
      <p:sp>
        <p:nvSpPr>
          <p:cNvPr id="109580" name="AutoShape 12"/>
          <p:cNvSpPr>
            <a:spLocks noChangeArrowheads="1"/>
          </p:cNvSpPr>
          <p:nvPr/>
        </p:nvSpPr>
        <p:spPr bwMode="auto">
          <a:xfrm>
            <a:off x="2627313" y="2349500"/>
            <a:ext cx="73025" cy="215900"/>
          </a:xfrm>
          <a:prstGeom prst="upArrow">
            <a:avLst>
              <a:gd name="adj1" fmla="val 50000"/>
              <a:gd name="adj2" fmla="val 73913"/>
            </a:avLst>
          </a:prstGeom>
          <a:solidFill>
            <a:schemeClr val="accent1"/>
          </a:solid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solidFill>
            <a:srgbClr val="0000FF"/>
          </a:solidFill>
        </p:spPr>
        <p:txBody>
          <a:bodyPr/>
          <a:lstStyle/>
          <a:p>
            <a:pPr algn="ctr"/>
            <a:r>
              <a:rPr lang="en-US" sz="3200" dirty="0" err="1"/>
              <a:t>Implikasi</a:t>
            </a:r>
            <a:r>
              <a:rPr lang="en-US" sz="3200" dirty="0"/>
              <a:t> </a:t>
            </a:r>
            <a:r>
              <a:rPr lang="en-US" sz="3200" dirty="0" err="1"/>
              <a:t>Konstruktivisme</a:t>
            </a:r>
            <a:r>
              <a:rPr lang="en-US" sz="3200" dirty="0"/>
              <a:t> </a:t>
            </a:r>
            <a:r>
              <a:rPr lang="en-US" sz="3200" dirty="0" err="1"/>
              <a:t>terhadap</a:t>
            </a:r>
            <a:r>
              <a:rPr lang="en-US" sz="3200" dirty="0"/>
              <a:t> </a:t>
            </a:r>
            <a:r>
              <a:rPr lang="en-US" sz="3200" dirty="0" err="1"/>
              <a:t>Proses</a:t>
            </a:r>
            <a:r>
              <a:rPr lang="en-US" sz="3200" dirty="0"/>
              <a:t> </a:t>
            </a:r>
            <a:r>
              <a:rPr lang="en-US" sz="3200" dirty="0" err="1"/>
              <a:t>Mengajar</a:t>
            </a:r>
            <a:endParaRPr lang="en-US" sz="3200" dirty="0"/>
          </a:p>
        </p:txBody>
      </p:sp>
      <p:sp>
        <p:nvSpPr>
          <p:cNvPr id="48131" name="Rectangle 3"/>
          <p:cNvSpPr>
            <a:spLocks noGrp="1" noChangeArrowheads="1"/>
          </p:cNvSpPr>
          <p:nvPr>
            <p:ph type="body" idx="1"/>
          </p:nvPr>
        </p:nvSpPr>
        <p:spPr>
          <a:solidFill>
            <a:srgbClr val="FFF189"/>
          </a:solidFill>
        </p:spPr>
        <p:txBody>
          <a:bodyPr/>
          <a:lstStyle/>
          <a:p>
            <a:pPr marL="609600" indent="-609600">
              <a:buClr>
                <a:srgbClr val="000066"/>
              </a:buClr>
              <a:buFontTx/>
              <a:buAutoNum type="arabicPeriod"/>
            </a:pPr>
            <a:r>
              <a:rPr lang="en-US" dirty="0" err="1">
                <a:solidFill>
                  <a:srgbClr val="000066"/>
                </a:solidFill>
              </a:rPr>
              <a:t>Mengajar</a:t>
            </a:r>
            <a:r>
              <a:rPr lang="en-US" dirty="0">
                <a:solidFill>
                  <a:srgbClr val="000066"/>
                </a:solidFill>
              </a:rPr>
              <a:t> </a:t>
            </a:r>
            <a:r>
              <a:rPr lang="en-US" dirty="0" err="1">
                <a:solidFill>
                  <a:srgbClr val="000066"/>
                </a:solidFill>
              </a:rPr>
              <a:t>berarti</a:t>
            </a:r>
            <a:r>
              <a:rPr lang="en-US" dirty="0">
                <a:solidFill>
                  <a:srgbClr val="000066"/>
                </a:solidFill>
              </a:rPr>
              <a:t> </a:t>
            </a:r>
            <a:r>
              <a:rPr lang="en-US" dirty="0" err="1">
                <a:solidFill>
                  <a:srgbClr val="000066"/>
                </a:solidFill>
              </a:rPr>
              <a:t>memberi</a:t>
            </a:r>
            <a:r>
              <a:rPr lang="en-US" dirty="0">
                <a:solidFill>
                  <a:srgbClr val="000066"/>
                </a:solidFill>
              </a:rPr>
              <a:t> </a:t>
            </a:r>
            <a:r>
              <a:rPr lang="en-US" dirty="0" err="1">
                <a:solidFill>
                  <a:srgbClr val="000066"/>
                </a:solidFill>
              </a:rPr>
              <a:t>peluang</a:t>
            </a:r>
            <a:r>
              <a:rPr lang="en-US" dirty="0">
                <a:solidFill>
                  <a:srgbClr val="000066"/>
                </a:solidFill>
              </a:rPr>
              <a:t> </a:t>
            </a:r>
            <a:r>
              <a:rPr lang="en-US" dirty="0" err="1">
                <a:solidFill>
                  <a:srgbClr val="000066"/>
                </a:solidFill>
              </a:rPr>
              <a:t>dan</a:t>
            </a:r>
            <a:r>
              <a:rPr lang="en-US" dirty="0">
                <a:solidFill>
                  <a:srgbClr val="000066"/>
                </a:solidFill>
              </a:rPr>
              <a:t> </a:t>
            </a:r>
            <a:r>
              <a:rPr lang="en-US" dirty="0" err="1">
                <a:solidFill>
                  <a:srgbClr val="000066"/>
                </a:solidFill>
              </a:rPr>
              <a:t>fasilitas</a:t>
            </a:r>
            <a:r>
              <a:rPr lang="en-US" dirty="0">
                <a:solidFill>
                  <a:srgbClr val="000066"/>
                </a:solidFill>
              </a:rPr>
              <a:t> agar </a:t>
            </a:r>
            <a:r>
              <a:rPr lang="en-US" dirty="0" err="1">
                <a:solidFill>
                  <a:srgbClr val="000066"/>
                </a:solidFill>
              </a:rPr>
              <a:t>proses</a:t>
            </a:r>
            <a:r>
              <a:rPr lang="en-US" dirty="0">
                <a:solidFill>
                  <a:srgbClr val="000066"/>
                </a:solidFill>
              </a:rPr>
              <a:t> </a:t>
            </a:r>
            <a:r>
              <a:rPr lang="en-US" dirty="0" err="1">
                <a:solidFill>
                  <a:srgbClr val="000066"/>
                </a:solidFill>
              </a:rPr>
              <a:t>mengkonstruksi</a:t>
            </a:r>
            <a:r>
              <a:rPr lang="en-US" dirty="0">
                <a:solidFill>
                  <a:srgbClr val="000066"/>
                </a:solidFill>
              </a:rPr>
              <a:t> </a:t>
            </a:r>
            <a:r>
              <a:rPr lang="en-US" dirty="0" err="1">
                <a:solidFill>
                  <a:srgbClr val="000066"/>
                </a:solidFill>
              </a:rPr>
              <a:t>pengetahuan</a:t>
            </a:r>
            <a:r>
              <a:rPr lang="en-US" dirty="0">
                <a:solidFill>
                  <a:srgbClr val="000066"/>
                </a:solidFill>
              </a:rPr>
              <a:t> </a:t>
            </a:r>
            <a:r>
              <a:rPr lang="en-US" dirty="0" err="1">
                <a:solidFill>
                  <a:srgbClr val="000066"/>
                </a:solidFill>
              </a:rPr>
              <a:t>bisa</a:t>
            </a:r>
            <a:r>
              <a:rPr lang="en-US" dirty="0">
                <a:solidFill>
                  <a:srgbClr val="000066"/>
                </a:solidFill>
              </a:rPr>
              <a:t> </a:t>
            </a:r>
            <a:r>
              <a:rPr lang="en-US" dirty="0" err="1">
                <a:solidFill>
                  <a:srgbClr val="000066"/>
                </a:solidFill>
              </a:rPr>
              <a:t>terjadi</a:t>
            </a:r>
            <a:r>
              <a:rPr lang="en-US" dirty="0">
                <a:solidFill>
                  <a:srgbClr val="000066"/>
                </a:solidFill>
              </a:rPr>
              <a:t>.</a:t>
            </a:r>
          </a:p>
          <a:p>
            <a:pPr marL="609600" indent="-609600">
              <a:buFontTx/>
              <a:buNone/>
            </a:pPr>
            <a:r>
              <a:rPr lang="en-US" dirty="0">
                <a:solidFill>
                  <a:srgbClr val="000066"/>
                </a:solidFill>
              </a:rPr>
              <a:t>     </a:t>
            </a:r>
            <a:r>
              <a:rPr lang="en-US" dirty="0" err="1">
                <a:solidFill>
                  <a:srgbClr val="000066"/>
                </a:solidFill>
              </a:rPr>
              <a:t>Mengajar</a:t>
            </a:r>
            <a:r>
              <a:rPr lang="en-US" dirty="0">
                <a:solidFill>
                  <a:srgbClr val="000066"/>
                </a:solidFill>
              </a:rPr>
              <a:t> </a:t>
            </a:r>
            <a:r>
              <a:rPr lang="en-US" dirty="0" err="1">
                <a:solidFill>
                  <a:srgbClr val="000066"/>
                </a:solidFill>
              </a:rPr>
              <a:t>bukan</a:t>
            </a:r>
            <a:r>
              <a:rPr lang="en-US" dirty="0">
                <a:solidFill>
                  <a:srgbClr val="000066"/>
                </a:solidFill>
              </a:rPr>
              <a:t> </a:t>
            </a:r>
            <a:r>
              <a:rPr lang="en-US" dirty="0" err="1">
                <a:solidFill>
                  <a:srgbClr val="000066"/>
                </a:solidFill>
              </a:rPr>
              <a:t>proses</a:t>
            </a:r>
            <a:r>
              <a:rPr lang="en-US" dirty="0">
                <a:solidFill>
                  <a:srgbClr val="000066"/>
                </a:solidFill>
              </a:rPr>
              <a:t> </a:t>
            </a:r>
            <a:r>
              <a:rPr lang="en-US" dirty="0" err="1">
                <a:solidFill>
                  <a:srgbClr val="000066"/>
                </a:solidFill>
              </a:rPr>
              <a:t>memindahkan</a:t>
            </a:r>
            <a:r>
              <a:rPr lang="en-US" dirty="0">
                <a:solidFill>
                  <a:srgbClr val="000066"/>
                </a:solidFill>
              </a:rPr>
              <a:t> </a:t>
            </a:r>
            <a:r>
              <a:rPr lang="en-US" dirty="0" err="1">
                <a:solidFill>
                  <a:srgbClr val="000066"/>
                </a:solidFill>
              </a:rPr>
              <a:t>pengetahuan</a:t>
            </a:r>
            <a:r>
              <a:rPr lang="en-US" dirty="0">
                <a:solidFill>
                  <a:srgbClr val="000066"/>
                </a:solidFill>
              </a:rPr>
              <a:t> </a:t>
            </a:r>
            <a:r>
              <a:rPr lang="en-US" dirty="0" err="1">
                <a:solidFill>
                  <a:srgbClr val="000066"/>
                </a:solidFill>
              </a:rPr>
              <a:t>dari</a:t>
            </a:r>
            <a:r>
              <a:rPr lang="en-US" dirty="0">
                <a:solidFill>
                  <a:srgbClr val="000066"/>
                </a:solidFill>
              </a:rPr>
              <a:t> guru </a:t>
            </a:r>
            <a:r>
              <a:rPr lang="en-US" dirty="0" err="1">
                <a:solidFill>
                  <a:srgbClr val="000066"/>
                </a:solidFill>
              </a:rPr>
              <a:t>ke</a:t>
            </a:r>
            <a:r>
              <a:rPr lang="en-US" dirty="0">
                <a:solidFill>
                  <a:srgbClr val="000066"/>
                </a:solidFill>
              </a:rPr>
              <a:t> </a:t>
            </a:r>
            <a:r>
              <a:rPr lang="en-US" dirty="0" err="1">
                <a:solidFill>
                  <a:srgbClr val="000066"/>
                </a:solidFill>
              </a:rPr>
              <a:t>siswa</a:t>
            </a:r>
            <a:r>
              <a:rPr lang="en-US" dirty="0">
                <a:solidFill>
                  <a:srgbClr val="000066"/>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48130"/>
                                        </p:tgtEl>
                                        <p:attrNameLst>
                                          <p:attrName>style.visibility</p:attrName>
                                        </p:attrNameLst>
                                      </p:cBhvr>
                                      <p:to>
                                        <p:strVal val="visible"/>
                                      </p:to>
                                    </p:set>
                                    <p:animEffect transition="in" filter="circle(out)">
                                      <p:cBhvr>
                                        <p:cTn id="7" dur="5000"/>
                                        <p:tgtEl>
                                          <p:spTgt spid="4813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8131">
                                            <p:txEl>
                                              <p:pRg st="0" end="0"/>
                                            </p:txEl>
                                          </p:spTgt>
                                        </p:tgtEl>
                                        <p:attrNameLst>
                                          <p:attrName>style.visibility</p:attrName>
                                        </p:attrNameLst>
                                      </p:cBhvr>
                                      <p:to>
                                        <p:strVal val="visible"/>
                                      </p:to>
                                    </p:set>
                                    <p:animEffect transition="in" filter="circle(in)">
                                      <p:cBhvr>
                                        <p:cTn id="12" dur="5000"/>
                                        <p:tgtEl>
                                          <p:spTgt spid="48131">
                                            <p:txEl>
                                              <p:pRg st="0" end="0"/>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48131">
                                            <p:txEl>
                                              <p:pRg st="1" end="1"/>
                                            </p:txEl>
                                          </p:spTgt>
                                        </p:tgtEl>
                                        <p:attrNameLst>
                                          <p:attrName>style.visibility</p:attrName>
                                        </p:attrNameLst>
                                      </p:cBhvr>
                                      <p:to>
                                        <p:strVal val="visible"/>
                                      </p:to>
                                    </p:set>
                                    <p:animEffect transition="in" filter="circle(in)">
                                      <p:cBhvr>
                                        <p:cTn id="15" dur="5000"/>
                                        <p:tgtEl>
                                          <p:spTgt spid="481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z="3200" b="1" dirty="0" err="1" smtClean="0"/>
              <a:t>Apakah</a:t>
            </a:r>
            <a:r>
              <a:rPr lang="en-US" sz="3200" b="1" dirty="0" smtClean="0"/>
              <a:t> </a:t>
            </a:r>
            <a:r>
              <a:rPr lang="en-US" sz="3200" b="1" dirty="0" err="1" smtClean="0"/>
              <a:t>kegiatan</a:t>
            </a:r>
            <a:r>
              <a:rPr lang="en-US" sz="3200" b="1" dirty="0" smtClean="0"/>
              <a:t> </a:t>
            </a:r>
            <a:r>
              <a:rPr lang="en-US" sz="3200" b="1" dirty="0" err="1" smtClean="0"/>
              <a:t>ini</a:t>
            </a:r>
            <a:r>
              <a:rPr lang="en-US" sz="3200" b="1" dirty="0" smtClean="0"/>
              <a:t> </a:t>
            </a:r>
            <a:r>
              <a:rPr lang="en-US" sz="3200" b="1" dirty="0" err="1" smtClean="0"/>
              <a:t>termasuk</a:t>
            </a:r>
            <a:r>
              <a:rPr lang="en-US" sz="3200" b="1" dirty="0" smtClean="0"/>
              <a:t> </a:t>
            </a:r>
            <a:r>
              <a:rPr lang="en-US" sz="3200" b="1" dirty="0" err="1" smtClean="0"/>
              <a:t>belajar</a:t>
            </a:r>
            <a:r>
              <a:rPr lang="en-US" sz="3200" b="1" dirty="0" smtClean="0"/>
              <a:t>?</a:t>
            </a:r>
          </a:p>
        </p:txBody>
      </p:sp>
      <p:sp>
        <p:nvSpPr>
          <p:cNvPr id="3075" name="Rectangle 3"/>
          <p:cNvSpPr>
            <a:spLocks noGrp="1" noChangeArrowheads="1"/>
          </p:cNvSpPr>
          <p:nvPr>
            <p:ph type="body" idx="1"/>
          </p:nvPr>
        </p:nvSpPr>
        <p:spPr>
          <a:xfrm>
            <a:off x="457200" y="1600200"/>
            <a:ext cx="8458200" cy="5029200"/>
          </a:xfrm>
        </p:spPr>
        <p:txBody>
          <a:bodyPr/>
          <a:lstStyle/>
          <a:p>
            <a:pPr marL="609600" indent="-609600" eaLnBrk="1" hangingPunct="1"/>
            <a:r>
              <a:rPr lang="sv-SE" dirty="0" smtClean="0"/>
              <a:t>Pada awalnya, Siti tidak dapat berbahasa Inggris sekarang mahir berbahasa Inggris.</a:t>
            </a:r>
          </a:p>
          <a:p>
            <a:pPr marL="609600" indent="-609600" eaLnBrk="1" hangingPunct="1"/>
            <a:r>
              <a:rPr lang="sv-SE" dirty="0" smtClean="0"/>
              <a:t>Bayi yang tadinya tidak dapat duduk sekarang dapat duduk</a:t>
            </a:r>
          </a:p>
          <a:p>
            <a:pPr marL="609600" indent="-609600" eaLnBrk="1" hangingPunct="1"/>
            <a:r>
              <a:rPr lang="sv-SE" dirty="0" smtClean="0"/>
              <a:t>Doni secara kebetulan dapat memperbaiki HP tetapi ketika harus mengerjakan hal yang sama dalam waktu yang berbeda menemui kesulitan. </a:t>
            </a:r>
            <a:endParaRPr lang="en-US"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1371600" y="1357298"/>
            <a:ext cx="7772400" cy="4800600"/>
          </a:xfrm>
          <a:solidFill>
            <a:srgbClr val="FFF189"/>
          </a:solidFill>
        </p:spPr>
        <p:txBody>
          <a:bodyPr/>
          <a:lstStyle/>
          <a:p>
            <a:pPr marL="609600" indent="-609600">
              <a:lnSpc>
                <a:spcPct val="90000"/>
              </a:lnSpc>
              <a:buClr>
                <a:srgbClr val="000066"/>
              </a:buClr>
              <a:buFontTx/>
              <a:buAutoNum type="arabicPeriod" startAt="2"/>
            </a:pPr>
            <a:r>
              <a:rPr lang="en-US" dirty="0" err="1" smtClean="0">
                <a:solidFill>
                  <a:srgbClr val="000066"/>
                </a:solidFill>
              </a:rPr>
              <a:t>Dosen</a:t>
            </a:r>
            <a:r>
              <a:rPr lang="en-US" dirty="0" smtClean="0">
                <a:solidFill>
                  <a:srgbClr val="000066"/>
                </a:solidFill>
              </a:rPr>
              <a:t> </a:t>
            </a:r>
            <a:r>
              <a:rPr lang="en-US" dirty="0" err="1" smtClean="0">
                <a:solidFill>
                  <a:srgbClr val="000066"/>
                </a:solidFill>
              </a:rPr>
              <a:t>menjadi</a:t>
            </a:r>
            <a:r>
              <a:rPr lang="en-US" dirty="0" smtClean="0">
                <a:solidFill>
                  <a:srgbClr val="000066"/>
                </a:solidFill>
              </a:rPr>
              <a:t> </a:t>
            </a:r>
            <a:r>
              <a:rPr lang="en-US" dirty="0">
                <a:solidFill>
                  <a:srgbClr val="000066"/>
                </a:solidFill>
              </a:rPr>
              <a:t>mediator </a:t>
            </a:r>
            <a:r>
              <a:rPr lang="en-US" dirty="0" err="1">
                <a:solidFill>
                  <a:srgbClr val="000066"/>
                </a:solidFill>
              </a:rPr>
              <a:t>dan</a:t>
            </a:r>
            <a:r>
              <a:rPr lang="en-US" dirty="0">
                <a:solidFill>
                  <a:srgbClr val="000066"/>
                </a:solidFill>
              </a:rPr>
              <a:t> </a:t>
            </a:r>
            <a:r>
              <a:rPr lang="en-US" dirty="0" err="1">
                <a:solidFill>
                  <a:srgbClr val="000066"/>
                </a:solidFill>
              </a:rPr>
              <a:t>fasilitator</a:t>
            </a:r>
            <a:r>
              <a:rPr lang="en-US" dirty="0">
                <a:solidFill>
                  <a:srgbClr val="000066"/>
                </a:solidFill>
              </a:rPr>
              <a:t> </a:t>
            </a:r>
            <a:r>
              <a:rPr lang="en-US" dirty="0" err="1">
                <a:solidFill>
                  <a:srgbClr val="000066"/>
                </a:solidFill>
              </a:rPr>
              <a:t>dengan</a:t>
            </a:r>
            <a:r>
              <a:rPr lang="en-US" dirty="0">
                <a:solidFill>
                  <a:srgbClr val="000066"/>
                </a:solidFill>
              </a:rPr>
              <a:t> </a:t>
            </a:r>
            <a:r>
              <a:rPr lang="en-US" dirty="0" err="1">
                <a:solidFill>
                  <a:srgbClr val="000066"/>
                </a:solidFill>
              </a:rPr>
              <a:t>fungsi</a:t>
            </a:r>
            <a:r>
              <a:rPr lang="en-US" dirty="0">
                <a:solidFill>
                  <a:srgbClr val="000066"/>
                </a:solidFill>
              </a:rPr>
              <a:t> :</a:t>
            </a:r>
          </a:p>
          <a:p>
            <a:pPr marL="609600" indent="-609600">
              <a:lnSpc>
                <a:spcPct val="90000"/>
              </a:lnSpc>
              <a:buFontTx/>
              <a:buNone/>
            </a:pPr>
            <a:endParaRPr lang="en-US" dirty="0">
              <a:solidFill>
                <a:srgbClr val="000066"/>
              </a:solidFill>
            </a:endParaRPr>
          </a:p>
          <a:p>
            <a:pPr marL="990600" lvl="1" indent="-533400">
              <a:lnSpc>
                <a:spcPct val="90000"/>
              </a:lnSpc>
              <a:buFontTx/>
              <a:buAutoNum type="alphaLcPeriod"/>
            </a:pPr>
            <a:r>
              <a:rPr lang="en-US" dirty="0" err="1">
                <a:solidFill>
                  <a:srgbClr val="002060"/>
                </a:solidFill>
              </a:rPr>
              <a:t>menyediakan</a:t>
            </a:r>
            <a:r>
              <a:rPr lang="en-US" dirty="0">
                <a:solidFill>
                  <a:srgbClr val="002060"/>
                </a:solidFill>
              </a:rPr>
              <a:t> </a:t>
            </a:r>
            <a:r>
              <a:rPr lang="en-US" dirty="0" err="1">
                <a:solidFill>
                  <a:srgbClr val="002060"/>
                </a:solidFill>
              </a:rPr>
              <a:t>pengalaman</a:t>
            </a:r>
            <a:r>
              <a:rPr lang="en-US" dirty="0">
                <a:solidFill>
                  <a:srgbClr val="002060"/>
                </a:solidFill>
              </a:rPr>
              <a:t> </a:t>
            </a:r>
            <a:r>
              <a:rPr lang="en-US" dirty="0" err="1">
                <a:solidFill>
                  <a:srgbClr val="002060"/>
                </a:solidFill>
              </a:rPr>
              <a:t>belajar</a:t>
            </a:r>
            <a:endParaRPr lang="en-US" dirty="0">
              <a:solidFill>
                <a:srgbClr val="002060"/>
              </a:solidFill>
            </a:endParaRPr>
          </a:p>
          <a:p>
            <a:pPr marL="990600" lvl="1" indent="-533400">
              <a:lnSpc>
                <a:spcPct val="90000"/>
              </a:lnSpc>
              <a:buFontTx/>
              <a:buAutoNum type="alphaLcPeriod"/>
            </a:pPr>
            <a:r>
              <a:rPr lang="en-US" dirty="0" err="1">
                <a:solidFill>
                  <a:srgbClr val="002060"/>
                </a:solidFill>
              </a:rPr>
              <a:t>menyediakan</a:t>
            </a:r>
            <a:r>
              <a:rPr lang="en-US" dirty="0">
                <a:solidFill>
                  <a:srgbClr val="002060"/>
                </a:solidFill>
              </a:rPr>
              <a:t> </a:t>
            </a:r>
            <a:r>
              <a:rPr lang="en-US" dirty="0" err="1">
                <a:solidFill>
                  <a:srgbClr val="002060"/>
                </a:solidFill>
              </a:rPr>
              <a:t>kegiatan-kegiatan</a:t>
            </a:r>
            <a:r>
              <a:rPr lang="en-US" dirty="0">
                <a:solidFill>
                  <a:srgbClr val="002060"/>
                </a:solidFill>
              </a:rPr>
              <a:t> yang </a:t>
            </a:r>
            <a:r>
              <a:rPr lang="en-US" dirty="0" err="1">
                <a:solidFill>
                  <a:srgbClr val="002060"/>
                </a:solidFill>
              </a:rPr>
              <a:t>merangsang</a:t>
            </a:r>
            <a:endParaRPr lang="en-US" dirty="0">
              <a:solidFill>
                <a:srgbClr val="002060"/>
              </a:solidFill>
            </a:endParaRPr>
          </a:p>
          <a:p>
            <a:pPr marL="990600" lvl="1" indent="-533400">
              <a:lnSpc>
                <a:spcPct val="90000"/>
              </a:lnSpc>
              <a:buFontTx/>
              <a:buAutoNum type="alphaLcPeriod"/>
            </a:pPr>
            <a:r>
              <a:rPr lang="en-US" dirty="0" err="1">
                <a:solidFill>
                  <a:srgbClr val="002060"/>
                </a:solidFill>
              </a:rPr>
              <a:t>Memonitor</a:t>
            </a:r>
            <a:r>
              <a:rPr lang="en-US" dirty="0">
                <a:solidFill>
                  <a:srgbClr val="002060"/>
                </a:solidFill>
              </a:rPr>
              <a:t>, </a:t>
            </a:r>
            <a:r>
              <a:rPr lang="en-US" dirty="0" err="1">
                <a:solidFill>
                  <a:srgbClr val="002060"/>
                </a:solidFill>
              </a:rPr>
              <a:t>mengevaluasi</a:t>
            </a:r>
            <a:r>
              <a:rPr lang="en-US" dirty="0">
                <a:solidFill>
                  <a:srgbClr val="002060"/>
                </a:solidFill>
              </a:rPr>
              <a:t> </a:t>
            </a:r>
            <a:r>
              <a:rPr lang="en-US" dirty="0" err="1">
                <a:solidFill>
                  <a:srgbClr val="002060"/>
                </a:solidFill>
              </a:rPr>
              <a:t>memberi</a:t>
            </a:r>
            <a:r>
              <a:rPr lang="en-US" dirty="0">
                <a:solidFill>
                  <a:srgbClr val="002060"/>
                </a:solidFill>
              </a:rPr>
              <a:t> </a:t>
            </a:r>
            <a:r>
              <a:rPr lang="en-US" dirty="0" err="1">
                <a:solidFill>
                  <a:srgbClr val="002060"/>
                </a:solidFill>
              </a:rPr>
              <a:t>topangan</a:t>
            </a:r>
            <a:r>
              <a:rPr lang="en-US" dirty="0">
                <a:solidFill>
                  <a:srgbClr val="002060"/>
                </a:solidFill>
              </a:rPr>
              <a:t> </a:t>
            </a:r>
            <a:r>
              <a:rPr lang="en-US" dirty="0" err="1">
                <a:solidFill>
                  <a:srgbClr val="002060"/>
                </a:solidFill>
              </a:rPr>
              <a:t>selama</a:t>
            </a:r>
            <a:r>
              <a:rPr lang="en-US" dirty="0">
                <a:solidFill>
                  <a:srgbClr val="002060"/>
                </a:solidFill>
              </a:rPr>
              <a:t> poses </a:t>
            </a:r>
            <a:r>
              <a:rPr lang="en-US" dirty="0" err="1">
                <a:solidFill>
                  <a:srgbClr val="002060"/>
                </a:solidFill>
              </a:rPr>
              <a:t>siswa</a:t>
            </a:r>
            <a:r>
              <a:rPr lang="en-US" dirty="0">
                <a:solidFill>
                  <a:srgbClr val="002060"/>
                </a:solidFill>
              </a:rPr>
              <a:t> </a:t>
            </a:r>
            <a:r>
              <a:rPr lang="en-US" dirty="0" err="1">
                <a:solidFill>
                  <a:srgbClr val="002060"/>
                </a:solidFill>
              </a:rPr>
              <a:t>belajar</a:t>
            </a:r>
            <a:r>
              <a:rPr lang="en-US" dirty="0">
                <a:solidFill>
                  <a:srgbClr val="002060"/>
                </a:solidFill>
              </a:rPr>
              <a:t>.</a:t>
            </a:r>
          </a:p>
          <a:p>
            <a:pPr marL="990600" lvl="1" indent="-533400">
              <a:lnSpc>
                <a:spcPct val="90000"/>
              </a:lnSpc>
              <a:buFontTx/>
              <a:buAutoNum type="alphaLcPeriod"/>
            </a:pPr>
            <a:r>
              <a:rPr lang="en-US" dirty="0" err="1">
                <a:solidFill>
                  <a:srgbClr val="002060"/>
                </a:solidFill>
              </a:rPr>
              <a:t>memberi</a:t>
            </a:r>
            <a:r>
              <a:rPr lang="en-US" dirty="0">
                <a:solidFill>
                  <a:srgbClr val="002060"/>
                </a:solidFill>
              </a:rPr>
              <a:t> </a:t>
            </a:r>
            <a:r>
              <a:rPr lang="en-US" dirty="0" err="1">
                <a:solidFill>
                  <a:srgbClr val="002060"/>
                </a:solidFill>
              </a:rPr>
              <a:t>umpan</a:t>
            </a:r>
            <a:r>
              <a:rPr lang="en-US" dirty="0">
                <a:solidFill>
                  <a:srgbClr val="002060"/>
                </a:solidFill>
              </a:rPr>
              <a:t> </a:t>
            </a:r>
            <a:r>
              <a:rPr lang="en-US" dirty="0" err="1">
                <a:solidFill>
                  <a:srgbClr val="002060"/>
                </a:solidFill>
              </a:rPr>
              <a:t>balik</a:t>
            </a:r>
            <a:endParaRPr lang="en-US" dirty="0">
              <a:solidFill>
                <a:srgbClr val="002060"/>
              </a:solidFill>
            </a:endParaRPr>
          </a:p>
          <a:p>
            <a:pPr marL="609600" indent="-609600">
              <a:lnSpc>
                <a:spcPct val="90000"/>
              </a:lnSpc>
            </a:pPr>
            <a:endParaRPr lang="en-US" dirty="0">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additive="base">
                                        <p:cTn id="7" dur="5000" fill="hold"/>
                                        <p:tgtEl>
                                          <p:spTgt spid="49155">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491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9155">
                                            <p:txEl>
                                              <p:pRg st="2" end="2"/>
                                            </p:txEl>
                                          </p:spTgt>
                                        </p:tgtEl>
                                        <p:attrNameLst>
                                          <p:attrName>style.visibility</p:attrName>
                                        </p:attrNameLst>
                                      </p:cBhvr>
                                      <p:to>
                                        <p:strVal val="visible"/>
                                      </p:to>
                                    </p:set>
                                    <p:anim calcmode="lin" valueType="num">
                                      <p:cBhvr additive="base">
                                        <p:cTn id="13" dur="2000" fill="hold"/>
                                        <p:tgtEl>
                                          <p:spTgt spid="49155">
                                            <p:txEl>
                                              <p:pRg st="2" end="2"/>
                                            </p:txEl>
                                          </p:spTgt>
                                        </p:tgtEl>
                                        <p:attrNameLst>
                                          <p:attrName>ppt_x</p:attrName>
                                        </p:attrNameLst>
                                      </p:cBhvr>
                                      <p:tavLst>
                                        <p:tav tm="0">
                                          <p:val>
                                            <p:strVal val="0-#ppt_w/2"/>
                                          </p:val>
                                        </p:tav>
                                        <p:tav tm="100000">
                                          <p:val>
                                            <p:strVal val="#ppt_x"/>
                                          </p:val>
                                        </p:tav>
                                      </p:tavLst>
                                    </p:anim>
                                    <p:anim calcmode="lin" valueType="num">
                                      <p:cBhvr additive="base">
                                        <p:cTn id="14" dur="2000" fill="hold"/>
                                        <p:tgtEl>
                                          <p:spTgt spid="491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49155">
                                            <p:txEl>
                                              <p:pRg st="3" end="3"/>
                                            </p:txEl>
                                          </p:spTgt>
                                        </p:tgtEl>
                                        <p:attrNameLst>
                                          <p:attrName>style.visibility</p:attrName>
                                        </p:attrNameLst>
                                      </p:cBhvr>
                                      <p:to>
                                        <p:strVal val="visible"/>
                                      </p:to>
                                    </p:set>
                                    <p:anim calcmode="lin" valueType="num">
                                      <p:cBhvr additive="base">
                                        <p:cTn id="19" dur="2000" fill="hold"/>
                                        <p:tgtEl>
                                          <p:spTgt spid="49155">
                                            <p:txEl>
                                              <p:pRg st="3" end="3"/>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4915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49155">
                                            <p:txEl>
                                              <p:pRg st="4" end="4"/>
                                            </p:txEl>
                                          </p:spTgt>
                                        </p:tgtEl>
                                        <p:attrNameLst>
                                          <p:attrName>style.visibility</p:attrName>
                                        </p:attrNameLst>
                                      </p:cBhvr>
                                      <p:to>
                                        <p:strVal val="visible"/>
                                      </p:to>
                                    </p:set>
                                    <p:anim calcmode="lin" valueType="num">
                                      <p:cBhvr additive="base">
                                        <p:cTn id="25" dur="2000" fill="hold"/>
                                        <p:tgtEl>
                                          <p:spTgt spid="49155">
                                            <p:txEl>
                                              <p:pRg st="4" end="4"/>
                                            </p:txEl>
                                          </p:spTgt>
                                        </p:tgtEl>
                                        <p:attrNameLst>
                                          <p:attrName>ppt_x</p:attrName>
                                        </p:attrNameLst>
                                      </p:cBhvr>
                                      <p:tavLst>
                                        <p:tav tm="0">
                                          <p:val>
                                            <p:strVal val="0-#ppt_w/2"/>
                                          </p:val>
                                        </p:tav>
                                        <p:tav tm="100000">
                                          <p:val>
                                            <p:strVal val="#ppt_x"/>
                                          </p:val>
                                        </p:tav>
                                      </p:tavLst>
                                    </p:anim>
                                    <p:anim calcmode="lin" valueType="num">
                                      <p:cBhvr additive="base">
                                        <p:cTn id="26" dur="2000" fill="hold"/>
                                        <p:tgtEl>
                                          <p:spTgt spid="4915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49155">
                                            <p:txEl>
                                              <p:pRg st="5" end="5"/>
                                            </p:txEl>
                                          </p:spTgt>
                                        </p:tgtEl>
                                        <p:attrNameLst>
                                          <p:attrName>style.visibility</p:attrName>
                                        </p:attrNameLst>
                                      </p:cBhvr>
                                      <p:to>
                                        <p:strVal val="visible"/>
                                      </p:to>
                                    </p:set>
                                    <p:anim calcmode="lin" valueType="num">
                                      <p:cBhvr additive="base">
                                        <p:cTn id="31" dur="2000" fill="hold"/>
                                        <p:tgtEl>
                                          <p:spTgt spid="49155">
                                            <p:txEl>
                                              <p:pRg st="5" end="5"/>
                                            </p:txEl>
                                          </p:spTgt>
                                        </p:tgtEl>
                                        <p:attrNameLst>
                                          <p:attrName>ppt_x</p:attrName>
                                        </p:attrNameLst>
                                      </p:cBhvr>
                                      <p:tavLst>
                                        <p:tav tm="0">
                                          <p:val>
                                            <p:strVal val="1+#ppt_w/2"/>
                                          </p:val>
                                        </p:tav>
                                        <p:tav tm="100000">
                                          <p:val>
                                            <p:strVal val="#ppt_x"/>
                                          </p:val>
                                        </p:tav>
                                      </p:tavLst>
                                    </p:anim>
                                    <p:anim calcmode="lin" valueType="num">
                                      <p:cBhvr additive="base">
                                        <p:cTn id="32" dur="2000" fill="hold"/>
                                        <p:tgtEl>
                                          <p:spTgt spid="4915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1371600" y="1295400"/>
            <a:ext cx="7772400" cy="5562600"/>
          </a:xfrm>
          <a:solidFill>
            <a:srgbClr val="FFF189"/>
          </a:solidFill>
        </p:spPr>
        <p:txBody>
          <a:bodyPr/>
          <a:lstStyle/>
          <a:p>
            <a:pPr marL="609600" indent="-609600">
              <a:buClr>
                <a:srgbClr val="000066"/>
              </a:buClr>
              <a:buFontTx/>
              <a:buAutoNum type="arabicPeriod" startAt="3"/>
            </a:pPr>
            <a:r>
              <a:rPr lang="en-US" sz="2800" dirty="0" err="1">
                <a:solidFill>
                  <a:srgbClr val="000066"/>
                </a:solidFill>
              </a:rPr>
              <a:t>Beberapa</a:t>
            </a:r>
            <a:r>
              <a:rPr lang="en-US" sz="2800" dirty="0">
                <a:solidFill>
                  <a:srgbClr val="000066"/>
                </a:solidFill>
              </a:rPr>
              <a:t> </a:t>
            </a:r>
            <a:r>
              <a:rPr lang="en-US" sz="2800" dirty="0" err="1">
                <a:solidFill>
                  <a:srgbClr val="000066"/>
                </a:solidFill>
              </a:rPr>
              <a:t>hal</a:t>
            </a:r>
            <a:r>
              <a:rPr lang="en-US" sz="2800" dirty="0">
                <a:solidFill>
                  <a:srgbClr val="000066"/>
                </a:solidFill>
              </a:rPr>
              <a:t> yang </a:t>
            </a:r>
            <a:r>
              <a:rPr lang="en-US" sz="2800" dirty="0" err="1">
                <a:solidFill>
                  <a:srgbClr val="000066"/>
                </a:solidFill>
              </a:rPr>
              <a:t>perlu</a:t>
            </a:r>
            <a:r>
              <a:rPr lang="en-US" sz="2800" dirty="0">
                <a:solidFill>
                  <a:srgbClr val="000066"/>
                </a:solidFill>
              </a:rPr>
              <a:t> </a:t>
            </a:r>
            <a:r>
              <a:rPr lang="en-US" sz="2800" dirty="0" err="1">
                <a:solidFill>
                  <a:srgbClr val="000066"/>
                </a:solidFill>
              </a:rPr>
              <a:t>diperhatikan</a:t>
            </a:r>
            <a:r>
              <a:rPr lang="en-US" sz="2800" dirty="0">
                <a:solidFill>
                  <a:srgbClr val="000066"/>
                </a:solidFill>
              </a:rPr>
              <a:t> </a:t>
            </a:r>
            <a:r>
              <a:rPr lang="en-US" sz="2800" dirty="0" err="1" smtClean="0">
                <a:solidFill>
                  <a:srgbClr val="000066"/>
                </a:solidFill>
              </a:rPr>
              <a:t>Dosen</a:t>
            </a:r>
            <a:r>
              <a:rPr lang="en-US" sz="2800" dirty="0" smtClean="0">
                <a:solidFill>
                  <a:srgbClr val="000066"/>
                </a:solidFill>
              </a:rPr>
              <a:t>.</a:t>
            </a:r>
            <a:endParaRPr lang="en-US" sz="2800" dirty="0">
              <a:solidFill>
                <a:srgbClr val="000066"/>
              </a:solidFill>
            </a:endParaRPr>
          </a:p>
          <a:p>
            <a:pPr marL="990600" lvl="1" indent="-533400">
              <a:buClr>
                <a:srgbClr val="0000FF"/>
              </a:buClr>
              <a:buFontTx/>
              <a:buAutoNum type="alphaLcPeriod"/>
            </a:pPr>
            <a:r>
              <a:rPr lang="en-US" sz="2400" dirty="0" err="1">
                <a:solidFill>
                  <a:srgbClr val="0000FF"/>
                </a:solidFill>
              </a:rPr>
              <a:t>Hendaknya</a:t>
            </a:r>
            <a:r>
              <a:rPr lang="en-US" sz="2400" dirty="0">
                <a:solidFill>
                  <a:srgbClr val="0000FF"/>
                </a:solidFill>
              </a:rPr>
              <a:t> </a:t>
            </a:r>
            <a:r>
              <a:rPr lang="en-US" sz="2400" dirty="0" err="1">
                <a:solidFill>
                  <a:srgbClr val="0000FF"/>
                </a:solidFill>
              </a:rPr>
              <a:t>tidak</a:t>
            </a:r>
            <a:r>
              <a:rPr lang="en-US" sz="2400" dirty="0">
                <a:solidFill>
                  <a:srgbClr val="0000FF"/>
                </a:solidFill>
              </a:rPr>
              <a:t> </a:t>
            </a:r>
            <a:r>
              <a:rPr lang="en-US" sz="2400" dirty="0" err="1">
                <a:solidFill>
                  <a:srgbClr val="0000FF"/>
                </a:solidFill>
              </a:rPr>
              <a:t>melihat</a:t>
            </a:r>
            <a:r>
              <a:rPr lang="en-US" sz="2400" dirty="0">
                <a:solidFill>
                  <a:srgbClr val="0000FF"/>
                </a:solidFill>
              </a:rPr>
              <a:t> </a:t>
            </a:r>
            <a:r>
              <a:rPr lang="en-US" sz="2400" dirty="0" err="1">
                <a:solidFill>
                  <a:srgbClr val="0000FF"/>
                </a:solidFill>
              </a:rPr>
              <a:t>siswa</a:t>
            </a:r>
            <a:r>
              <a:rPr lang="en-US" sz="2400" dirty="0">
                <a:solidFill>
                  <a:srgbClr val="0000FF"/>
                </a:solidFill>
              </a:rPr>
              <a:t> </a:t>
            </a:r>
            <a:r>
              <a:rPr lang="en-US" sz="2400" dirty="0" err="1">
                <a:solidFill>
                  <a:srgbClr val="0000FF"/>
                </a:solidFill>
              </a:rPr>
              <a:t>sebagai</a:t>
            </a:r>
            <a:r>
              <a:rPr lang="en-US" sz="2400" dirty="0">
                <a:solidFill>
                  <a:srgbClr val="0000FF"/>
                </a:solidFill>
              </a:rPr>
              <a:t> </a:t>
            </a:r>
            <a:r>
              <a:rPr lang="en-US" sz="2400" dirty="0" err="1">
                <a:solidFill>
                  <a:srgbClr val="0000FF"/>
                </a:solidFill>
              </a:rPr>
              <a:t>tidak</a:t>
            </a:r>
            <a:r>
              <a:rPr lang="en-US" sz="2400" dirty="0">
                <a:solidFill>
                  <a:srgbClr val="0000FF"/>
                </a:solidFill>
              </a:rPr>
              <a:t> </a:t>
            </a:r>
            <a:r>
              <a:rPr lang="en-US" sz="2400" dirty="0" err="1">
                <a:solidFill>
                  <a:srgbClr val="0000FF"/>
                </a:solidFill>
              </a:rPr>
              <a:t>tahu</a:t>
            </a:r>
            <a:r>
              <a:rPr lang="en-US" sz="2400" dirty="0">
                <a:solidFill>
                  <a:srgbClr val="0000FF"/>
                </a:solidFill>
              </a:rPr>
              <a:t> </a:t>
            </a:r>
            <a:r>
              <a:rPr lang="en-US" sz="2400" dirty="0" err="1">
                <a:solidFill>
                  <a:srgbClr val="0000FF"/>
                </a:solidFill>
              </a:rPr>
              <a:t>apa-apa</a:t>
            </a:r>
            <a:r>
              <a:rPr lang="en-US" sz="2400" dirty="0">
                <a:solidFill>
                  <a:srgbClr val="0000FF"/>
                </a:solidFill>
              </a:rPr>
              <a:t>.</a:t>
            </a:r>
          </a:p>
          <a:p>
            <a:pPr marL="990600" lvl="1" indent="-533400">
              <a:buClr>
                <a:srgbClr val="0000FF"/>
              </a:buClr>
              <a:buFontTx/>
              <a:buAutoNum type="alphaLcPeriod"/>
            </a:pPr>
            <a:r>
              <a:rPr lang="en-US" sz="2400" dirty="0" err="1">
                <a:solidFill>
                  <a:srgbClr val="0000FF"/>
                </a:solidFill>
              </a:rPr>
              <a:t>Perlu</a:t>
            </a:r>
            <a:r>
              <a:rPr lang="en-US" sz="2400" dirty="0">
                <a:solidFill>
                  <a:srgbClr val="0000FF"/>
                </a:solidFill>
              </a:rPr>
              <a:t> </a:t>
            </a:r>
            <a:r>
              <a:rPr lang="en-US" sz="2400" dirty="0" err="1">
                <a:solidFill>
                  <a:srgbClr val="0000FF"/>
                </a:solidFill>
              </a:rPr>
              <a:t>mengerti</a:t>
            </a:r>
            <a:r>
              <a:rPr lang="en-US" sz="2400" dirty="0">
                <a:solidFill>
                  <a:srgbClr val="0000FF"/>
                </a:solidFill>
              </a:rPr>
              <a:t> </a:t>
            </a:r>
            <a:r>
              <a:rPr lang="en-US" sz="2400" dirty="0" err="1">
                <a:solidFill>
                  <a:srgbClr val="0000FF"/>
                </a:solidFill>
              </a:rPr>
              <a:t>cara</a:t>
            </a:r>
            <a:r>
              <a:rPr lang="en-US" sz="2400" dirty="0">
                <a:solidFill>
                  <a:srgbClr val="0000FF"/>
                </a:solidFill>
              </a:rPr>
              <a:t> </a:t>
            </a:r>
            <a:r>
              <a:rPr lang="en-US" sz="2400" dirty="0" err="1">
                <a:solidFill>
                  <a:srgbClr val="0000FF"/>
                </a:solidFill>
              </a:rPr>
              <a:t>berpikir</a:t>
            </a:r>
            <a:r>
              <a:rPr lang="en-US" sz="2400" dirty="0">
                <a:solidFill>
                  <a:srgbClr val="0000FF"/>
                </a:solidFill>
              </a:rPr>
              <a:t> </a:t>
            </a:r>
            <a:r>
              <a:rPr lang="en-US" sz="2400" dirty="0" err="1">
                <a:solidFill>
                  <a:srgbClr val="0000FF"/>
                </a:solidFill>
              </a:rPr>
              <a:t>siswa</a:t>
            </a:r>
            <a:r>
              <a:rPr lang="en-US" sz="2400" dirty="0">
                <a:solidFill>
                  <a:srgbClr val="0000FF"/>
                </a:solidFill>
              </a:rPr>
              <a:t>.</a:t>
            </a:r>
          </a:p>
          <a:p>
            <a:pPr marL="990600" lvl="1" indent="-533400">
              <a:buClr>
                <a:srgbClr val="0000FF"/>
              </a:buClr>
              <a:buFontTx/>
              <a:buAutoNum type="alphaLcPeriod"/>
            </a:pPr>
            <a:r>
              <a:rPr lang="en-US" sz="2400" dirty="0" err="1">
                <a:solidFill>
                  <a:srgbClr val="0000FF"/>
                </a:solidFill>
              </a:rPr>
              <a:t>Perlu</a:t>
            </a:r>
            <a:r>
              <a:rPr lang="en-US" sz="2400" dirty="0">
                <a:solidFill>
                  <a:srgbClr val="0000FF"/>
                </a:solidFill>
              </a:rPr>
              <a:t> </a:t>
            </a:r>
            <a:r>
              <a:rPr lang="en-US" sz="2400" dirty="0" err="1">
                <a:solidFill>
                  <a:srgbClr val="0000FF"/>
                </a:solidFill>
              </a:rPr>
              <a:t>mengerti</a:t>
            </a:r>
            <a:r>
              <a:rPr lang="en-US" sz="2400" dirty="0">
                <a:solidFill>
                  <a:srgbClr val="0000FF"/>
                </a:solidFill>
              </a:rPr>
              <a:t> </a:t>
            </a:r>
            <a:r>
              <a:rPr lang="en-US" sz="2400" dirty="0" err="1">
                <a:solidFill>
                  <a:srgbClr val="0000FF"/>
                </a:solidFill>
              </a:rPr>
              <a:t>sifat</a:t>
            </a:r>
            <a:r>
              <a:rPr lang="en-US" sz="2400" dirty="0">
                <a:solidFill>
                  <a:srgbClr val="0000FF"/>
                </a:solidFill>
              </a:rPr>
              <a:t> </a:t>
            </a:r>
            <a:r>
              <a:rPr lang="en-US" sz="2400" dirty="0" err="1">
                <a:solidFill>
                  <a:srgbClr val="0000FF"/>
                </a:solidFill>
              </a:rPr>
              <a:t>kesalahan</a:t>
            </a:r>
            <a:r>
              <a:rPr lang="en-US" sz="2400" dirty="0">
                <a:solidFill>
                  <a:srgbClr val="0000FF"/>
                </a:solidFill>
              </a:rPr>
              <a:t> </a:t>
            </a:r>
            <a:r>
              <a:rPr lang="en-US" sz="2400" dirty="0" err="1">
                <a:solidFill>
                  <a:srgbClr val="0000FF"/>
                </a:solidFill>
              </a:rPr>
              <a:t>siswa</a:t>
            </a:r>
            <a:r>
              <a:rPr lang="en-US" sz="2400" dirty="0">
                <a:solidFill>
                  <a:srgbClr val="0000FF"/>
                </a:solidFill>
              </a:rPr>
              <a:t>.</a:t>
            </a:r>
          </a:p>
          <a:p>
            <a:pPr marL="990600" lvl="1" indent="-533400">
              <a:buClr>
                <a:srgbClr val="0000FF"/>
              </a:buClr>
              <a:buFontTx/>
              <a:buAutoNum type="alphaLcPeriod"/>
            </a:pPr>
            <a:r>
              <a:rPr lang="en-US" sz="2400" dirty="0" err="1">
                <a:solidFill>
                  <a:srgbClr val="0000FF"/>
                </a:solidFill>
              </a:rPr>
              <a:t>Perlu</a:t>
            </a:r>
            <a:r>
              <a:rPr lang="en-US" sz="2400" dirty="0">
                <a:solidFill>
                  <a:srgbClr val="0000FF"/>
                </a:solidFill>
              </a:rPr>
              <a:t> </a:t>
            </a:r>
            <a:r>
              <a:rPr lang="en-US" sz="2400" dirty="0" err="1">
                <a:solidFill>
                  <a:srgbClr val="0000FF"/>
                </a:solidFill>
              </a:rPr>
              <a:t>membiarkan</a:t>
            </a:r>
            <a:r>
              <a:rPr lang="en-US" sz="2400" dirty="0">
                <a:solidFill>
                  <a:srgbClr val="0000FF"/>
                </a:solidFill>
              </a:rPr>
              <a:t> </a:t>
            </a:r>
            <a:r>
              <a:rPr lang="en-US" sz="2400" dirty="0" err="1">
                <a:solidFill>
                  <a:srgbClr val="0000FF"/>
                </a:solidFill>
              </a:rPr>
              <a:t>siswa</a:t>
            </a:r>
            <a:r>
              <a:rPr lang="en-US" sz="2400" dirty="0">
                <a:solidFill>
                  <a:srgbClr val="0000FF"/>
                </a:solidFill>
              </a:rPr>
              <a:t> </a:t>
            </a:r>
            <a:r>
              <a:rPr lang="en-US" sz="2400" dirty="0" err="1">
                <a:solidFill>
                  <a:srgbClr val="0000FF"/>
                </a:solidFill>
              </a:rPr>
              <a:t>menemukan</a:t>
            </a:r>
            <a:r>
              <a:rPr lang="en-US" sz="2400" dirty="0">
                <a:solidFill>
                  <a:srgbClr val="0000FF"/>
                </a:solidFill>
              </a:rPr>
              <a:t> </a:t>
            </a:r>
            <a:r>
              <a:rPr lang="en-US" sz="2400" dirty="0" err="1">
                <a:solidFill>
                  <a:srgbClr val="0000FF"/>
                </a:solidFill>
              </a:rPr>
              <a:t>caranya</a:t>
            </a:r>
            <a:r>
              <a:rPr lang="en-US" sz="2400" dirty="0">
                <a:solidFill>
                  <a:srgbClr val="0000FF"/>
                </a:solidFill>
              </a:rPr>
              <a:t> </a:t>
            </a:r>
            <a:r>
              <a:rPr lang="en-US" sz="2400" dirty="0" err="1">
                <a:solidFill>
                  <a:srgbClr val="0000FF"/>
                </a:solidFill>
              </a:rPr>
              <a:t>sendiri</a:t>
            </a:r>
            <a:r>
              <a:rPr lang="en-US" sz="2400" dirty="0">
                <a:solidFill>
                  <a:srgbClr val="0000FF"/>
                </a:solidFill>
              </a:rPr>
              <a:t> </a:t>
            </a:r>
            <a:r>
              <a:rPr lang="en-US" sz="2400" dirty="0" err="1">
                <a:solidFill>
                  <a:srgbClr val="0000FF"/>
                </a:solidFill>
              </a:rPr>
              <a:t>dalam</a:t>
            </a:r>
            <a:r>
              <a:rPr lang="en-US" sz="2400" dirty="0">
                <a:solidFill>
                  <a:srgbClr val="0000FF"/>
                </a:solidFill>
              </a:rPr>
              <a:t> </a:t>
            </a:r>
            <a:r>
              <a:rPr lang="en-US" sz="2400" dirty="0" err="1">
                <a:solidFill>
                  <a:srgbClr val="0000FF"/>
                </a:solidFill>
              </a:rPr>
              <a:t>menyelesaikan</a:t>
            </a:r>
            <a:r>
              <a:rPr lang="en-US" sz="2400" dirty="0">
                <a:solidFill>
                  <a:srgbClr val="0000FF"/>
                </a:solidFill>
              </a:rPr>
              <a:t> </a:t>
            </a:r>
            <a:r>
              <a:rPr lang="en-US" sz="2400" dirty="0" err="1">
                <a:solidFill>
                  <a:srgbClr val="0000FF"/>
                </a:solidFill>
              </a:rPr>
              <a:t>masalah</a:t>
            </a:r>
            <a:r>
              <a:rPr lang="en-US" sz="2400" dirty="0">
                <a:solidFill>
                  <a:srgbClr val="0000FF"/>
                </a:solidFill>
              </a:rPr>
              <a:t>.</a:t>
            </a:r>
          </a:p>
          <a:p>
            <a:pPr marL="990600" lvl="1" indent="-533400">
              <a:buClr>
                <a:srgbClr val="0000FF"/>
              </a:buClr>
              <a:buFontTx/>
              <a:buAutoNum type="alphaLcPeriod"/>
            </a:pPr>
            <a:r>
              <a:rPr lang="en-US" sz="2400" dirty="0" err="1">
                <a:solidFill>
                  <a:srgbClr val="0000FF"/>
                </a:solidFill>
              </a:rPr>
              <a:t>Perlu</a:t>
            </a:r>
            <a:r>
              <a:rPr lang="en-US" sz="2400" dirty="0">
                <a:solidFill>
                  <a:srgbClr val="0000FF"/>
                </a:solidFill>
              </a:rPr>
              <a:t> </a:t>
            </a:r>
            <a:r>
              <a:rPr lang="en-US" sz="2400" dirty="0" err="1">
                <a:solidFill>
                  <a:srgbClr val="0000FF"/>
                </a:solidFill>
              </a:rPr>
              <a:t>mengerti</a:t>
            </a:r>
            <a:r>
              <a:rPr lang="en-US" sz="2400" dirty="0">
                <a:solidFill>
                  <a:srgbClr val="0000FF"/>
                </a:solidFill>
              </a:rPr>
              <a:t> </a:t>
            </a:r>
            <a:r>
              <a:rPr lang="en-US" sz="2400" dirty="0" err="1">
                <a:solidFill>
                  <a:srgbClr val="0000FF"/>
                </a:solidFill>
              </a:rPr>
              <a:t>konteks</a:t>
            </a:r>
            <a:r>
              <a:rPr lang="en-US" sz="2400" dirty="0">
                <a:solidFill>
                  <a:srgbClr val="0000FF"/>
                </a:solidFill>
              </a:rPr>
              <a:t> </a:t>
            </a:r>
            <a:r>
              <a:rPr lang="en-US" sz="2400" dirty="0" err="1">
                <a:solidFill>
                  <a:srgbClr val="0000FF"/>
                </a:solidFill>
              </a:rPr>
              <a:t>materi</a:t>
            </a:r>
            <a:r>
              <a:rPr lang="en-US" sz="2400" dirty="0">
                <a:solidFill>
                  <a:srgbClr val="0000FF"/>
                </a:solidFill>
              </a:rPr>
              <a:t> </a:t>
            </a:r>
            <a:r>
              <a:rPr lang="en-US" sz="2400" dirty="0" err="1">
                <a:solidFill>
                  <a:srgbClr val="0000FF"/>
                </a:solidFill>
              </a:rPr>
              <a:t>dan</a:t>
            </a:r>
            <a:r>
              <a:rPr lang="en-US" sz="2400" dirty="0">
                <a:solidFill>
                  <a:srgbClr val="0000FF"/>
                </a:solidFill>
              </a:rPr>
              <a:t> </a:t>
            </a:r>
            <a:r>
              <a:rPr lang="en-US" sz="2400" dirty="0" err="1">
                <a:solidFill>
                  <a:srgbClr val="0000FF"/>
                </a:solidFill>
              </a:rPr>
              <a:t>konteks</a:t>
            </a:r>
            <a:r>
              <a:rPr lang="en-US" sz="2400" dirty="0">
                <a:solidFill>
                  <a:srgbClr val="0000FF"/>
                </a:solidFill>
              </a:rPr>
              <a:t> </a:t>
            </a:r>
            <a:r>
              <a:rPr lang="en-US" sz="2400" dirty="0" err="1">
                <a:solidFill>
                  <a:srgbClr val="0000FF"/>
                </a:solidFill>
              </a:rPr>
              <a:t>pengalaman</a:t>
            </a:r>
            <a:r>
              <a:rPr lang="en-US" sz="2400" dirty="0">
                <a:solidFill>
                  <a:srgbClr val="0000FF"/>
                </a:solidFill>
              </a:rPr>
              <a:t> </a:t>
            </a:r>
            <a:r>
              <a:rPr lang="en-US" sz="2400" dirty="0" err="1">
                <a:solidFill>
                  <a:srgbClr val="0000FF"/>
                </a:solidFill>
              </a:rPr>
              <a:t>siswa</a:t>
            </a:r>
            <a:endParaRPr lang="en-US" sz="2400" dirty="0">
              <a:solidFill>
                <a:srgbClr val="0000FF"/>
              </a:solidFill>
            </a:endParaRPr>
          </a:p>
          <a:p>
            <a:pPr marL="990600" lvl="1" indent="-533400">
              <a:buClr>
                <a:srgbClr val="0000FF"/>
              </a:buClr>
              <a:buFontTx/>
              <a:buAutoNum type="alphaLcPeriod"/>
            </a:pPr>
            <a:r>
              <a:rPr lang="en-US" sz="2400" dirty="0" err="1">
                <a:solidFill>
                  <a:srgbClr val="0000FF"/>
                </a:solidFill>
              </a:rPr>
              <a:t>Tidak</a:t>
            </a:r>
            <a:r>
              <a:rPr lang="en-US" sz="2400" dirty="0">
                <a:solidFill>
                  <a:srgbClr val="0000FF"/>
                </a:solidFill>
              </a:rPr>
              <a:t> </a:t>
            </a:r>
            <a:r>
              <a:rPr lang="en-US" sz="2400" dirty="0" err="1">
                <a:solidFill>
                  <a:srgbClr val="0000FF"/>
                </a:solidFill>
              </a:rPr>
              <a:t>terpaku</a:t>
            </a:r>
            <a:r>
              <a:rPr lang="en-US" sz="2400" dirty="0">
                <a:solidFill>
                  <a:srgbClr val="0000FF"/>
                </a:solidFill>
              </a:rPr>
              <a:t> </a:t>
            </a:r>
            <a:r>
              <a:rPr lang="en-US" sz="2400" dirty="0" err="1">
                <a:solidFill>
                  <a:srgbClr val="0000FF"/>
                </a:solidFill>
              </a:rPr>
              <a:t>pada</a:t>
            </a:r>
            <a:r>
              <a:rPr lang="en-US" sz="2400" dirty="0">
                <a:solidFill>
                  <a:srgbClr val="0000FF"/>
                </a:solidFill>
              </a:rPr>
              <a:t> </a:t>
            </a:r>
            <a:r>
              <a:rPr lang="en-US" sz="2400" dirty="0" err="1">
                <a:solidFill>
                  <a:srgbClr val="0000FF"/>
                </a:solidFill>
              </a:rPr>
              <a:t>satu-satunya</a:t>
            </a:r>
            <a:r>
              <a:rPr lang="en-US" sz="2400" dirty="0">
                <a:solidFill>
                  <a:srgbClr val="0000FF"/>
                </a:solidFill>
              </a:rPr>
              <a:t> </a:t>
            </a:r>
            <a:r>
              <a:rPr lang="en-US" sz="2400" dirty="0" err="1">
                <a:solidFill>
                  <a:srgbClr val="0000FF"/>
                </a:solidFill>
              </a:rPr>
              <a:t>strategi</a:t>
            </a:r>
            <a:r>
              <a:rPr lang="en-US" sz="2400" dirty="0">
                <a:solidFill>
                  <a:srgbClr val="0000FF"/>
                </a:solidFill>
              </a:rPr>
              <a:t> </a:t>
            </a:r>
            <a:r>
              <a:rPr lang="en-US" sz="2400" dirty="0" err="1">
                <a:solidFill>
                  <a:srgbClr val="0000FF"/>
                </a:solidFill>
              </a:rPr>
              <a:t>pembelajaran</a:t>
            </a:r>
            <a:r>
              <a:rPr lang="en-US" sz="2400" dirty="0">
                <a:solidFill>
                  <a:srgbClr val="0000FF"/>
                </a:solidFill>
              </a:rPr>
              <a:t>.</a:t>
            </a:r>
          </a:p>
          <a:p>
            <a:pPr marL="990600" lvl="1" indent="-533400">
              <a:buClr>
                <a:srgbClr val="0000FF"/>
              </a:buClr>
              <a:buFontTx/>
              <a:buAutoNum type="alphaLcPeriod"/>
            </a:pPr>
            <a:endParaRPr lang="en-US" sz="240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0179">
                                            <p:txEl>
                                              <p:pRg st="1" end="1"/>
                                            </p:txEl>
                                          </p:spTgt>
                                        </p:tgtEl>
                                        <p:attrNameLst>
                                          <p:attrName>style.visibility</p:attrName>
                                        </p:attrNameLst>
                                      </p:cBhvr>
                                      <p:to>
                                        <p:strVal val="visible"/>
                                      </p:to>
                                    </p:set>
                                    <p:anim calcmode="lin" valueType="num">
                                      <p:cBhvr additive="base">
                                        <p:cTn id="7" dur="500" fill="hold"/>
                                        <p:tgtEl>
                                          <p:spTgt spid="501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1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0179">
                                            <p:txEl>
                                              <p:pRg st="2" end="2"/>
                                            </p:txEl>
                                          </p:spTgt>
                                        </p:tgtEl>
                                        <p:attrNameLst>
                                          <p:attrName>style.visibility</p:attrName>
                                        </p:attrNameLst>
                                      </p:cBhvr>
                                      <p:to>
                                        <p:strVal val="visible"/>
                                      </p:to>
                                    </p:set>
                                    <p:anim calcmode="lin" valueType="num">
                                      <p:cBhvr additive="base">
                                        <p:cTn id="13"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0179">
                                            <p:txEl>
                                              <p:pRg st="3" end="3"/>
                                            </p:txEl>
                                          </p:spTgt>
                                        </p:tgtEl>
                                        <p:attrNameLst>
                                          <p:attrName>style.visibility</p:attrName>
                                        </p:attrNameLst>
                                      </p:cBhvr>
                                      <p:to>
                                        <p:strVal val="visible"/>
                                      </p:to>
                                    </p:set>
                                    <p:anim calcmode="lin" valueType="num">
                                      <p:cBhvr additive="base">
                                        <p:cTn id="19" dur="500" fill="hold"/>
                                        <p:tgtEl>
                                          <p:spTgt spid="5017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1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0179">
                                            <p:txEl>
                                              <p:pRg st="4" end="4"/>
                                            </p:txEl>
                                          </p:spTgt>
                                        </p:tgtEl>
                                        <p:attrNameLst>
                                          <p:attrName>style.visibility</p:attrName>
                                        </p:attrNameLst>
                                      </p:cBhvr>
                                      <p:to>
                                        <p:strVal val="visible"/>
                                      </p:to>
                                    </p:set>
                                    <p:anim calcmode="lin" valueType="num">
                                      <p:cBhvr additive="base">
                                        <p:cTn id="25" dur="500" fill="hold"/>
                                        <p:tgtEl>
                                          <p:spTgt spid="5017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01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0179">
                                            <p:txEl>
                                              <p:pRg st="5" end="5"/>
                                            </p:txEl>
                                          </p:spTgt>
                                        </p:tgtEl>
                                        <p:attrNameLst>
                                          <p:attrName>style.visibility</p:attrName>
                                        </p:attrNameLst>
                                      </p:cBhvr>
                                      <p:to>
                                        <p:strVal val="visible"/>
                                      </p:to>
                                    </p:set>
                                    <p:anim calcmode="lin" valueType="num">
                                      <p:cBhvr additive="base">
                                        <p:cTn id="31" dur="500" fill="hold"/>
                                        <p:tgtEl>
                                          <p:spTgt spid="5017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017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0179">
                                            <p:txEl>
                                              <p:pRg st="6" end="6"/>
                                            </p:txEl>
                                          </p:spTgt>
                                        </p:tgtEl>
                                        <p:attrNameLst>
                                          <p:attrName>style.visibility</p:attrName>
                                        </p:attrNameLst>
                                      </p:cBhvr>
                                      <p:to>
                                        <p:strVal val="visible"/>
                                      </p:to>
                                    </p:set>
                                    <p:anim calcmode="lin" valueType="num">
                                      <p:cBhvr additive="base">
                                        <p:cTn id="37" dur="500" fill="hold"/>
                                        <p:tgtEl>
                                          <p:spTgt spid="5017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017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1003300" y="1304925"/>
            <a:ext cx="7543800" cy="1462088"/>
          </a:xfrm>
          <a:solidFill>
            <a:srgbClr val="0000FF"/>
          </a:solidFill>
        </p:spPr>
        <p:txBody>
          <a:bodyPr/>
          <a:lstStyle/>
          <a:p>
            <a:pPr algn="ctr"/>
            <a:r>
              <a:rPr lang="en-US" sz="3200" dirty="0" err="1"/>
              <a:t>Beberapa</a:t>
            </a:r>
            <a:r>
              <a:rPr lang="en-US" sz="3200" dirty="0"/>
              <a:t> </a:t>
            </a:r>
            <a:r>
              <a:rPr lang="en-US" sz="3200" dirty="0" err="1"/>
              <a:t>Strategi</a:t>
            </a:r>
            <a:r>
              <a:rPr lang="en-US" sz="3200" dirty="0"/>
              <a:t> </a:t>
            </a:r>
            <a:r>
              <a:rPr lang="en-US" sz="3200" dirty="0" err="1"/>
              <a:t>Pembelajaran</a:t>
            </a:r>
            <a:r>
              <a:rPr lang="en-US" sz="3200" dirty="0"/>
              <a:t> yang </a:t>
            </a:r>
            <a:r>
              <a:rPr lang="en-US" sz="3200" dirty="0" err="1"/>
              <a:t>Konstruktivistik</a:t>
            </a:r>
            <a:endParaRPr lang="en-US" sz="3200" dirty="0"/>
          </a:p>
        </p:txBody>
      </p:sp>
      <p:sp>
        <p:nvSpPr>
          <p:cNvPr id="51203" name="Rectangle 3"/>
          <p:cNvSpPr>
            <a:spLocks noGrp="1" noChangeArrowheads="1"/>
          </p:cNvSpPr>
          <p:nvPr>
            <p:ph type="body" idx="1"/>
          </p:nvPr>
        </p:nvSpPr>
        <p:spPr>
          <a:xfrm>
            <a:off x="1357290" y="3302000"/>
            <a:ext cx="7024710" cy="3352800"/>
          </a:xfrm>
          <a:solidFill>
            <a:srgbClr val="FFF189"/>
          </a:solidFill>
        </p:spPr>
        <p:txBody>
          <a:bodyPr/>
          <a:lstStyle/>
          <a:p>
            <a:pPr marL="609600" indent="-609600" algn="ctr">
              <a:buFontTx/>
              <a:buNone/>
            </a:pPr>
            <a:r>
              <a:rPr lang="en-US" dirty="0"/>
              <a:t>     </a:t>
            </a:r>
            <a:r>
              <a:rPr lang="en-US" dirty="0" err="1">
                <a:solidFill>
                  <a:srgbClr val="000066"/>
                </a:solidFill>
              </a:rPr>
              <a:t>Secara</a:t>
            </a:r>
            <a:r>
              <a:rPr lang="en-US" dirty="0">
                <a:solidFill>
                  <a:srgbClr val="000066"/>
                </a:solidFill>
              </a:rPr>
              <a:t> </a:t>
            </a:r>
            <a:r>
              <a:rPr lang="en-US" dirty="0" err="1">
                <a:solidFill>
                  <a:srgbClr val="000066"/>
                </a:solidFill>
              </a:rPr>
              <a:t>singkat</a:t>
            </a:r>
            <a:r>
              <a:rPr lang="en-US" dirty="0">
                <a:solidFill>
                  <a:srgbClr val="000066"/>
                </a:solidFill>
              </a:rPr>
              <a:t> </a:t>
            </a:r>
            <a:r>
              <a:rPr lang="en-US" dirty="0" err="1">
                <a:solidFill>
                  <a:srgbClr val="000066"/>
                </a:solidFill>
              </a:rPr>
              <a:t>strategi</a:t>
            </a:r>
            <a:r>
              <a:rPr lang="en-US" dirty="0">
                <a:solidFill>
                  <a:srgbClr val="000066"/>
                </a:solidFill>
              </a:rPr>
              <a:t> </a:t>
            </a:r>
            <a:r>
              <a:rPr lang="en-US" dirty="0" err="1">
                <a:solidFill>
                  <a:srgbClr val="000066"/>
                </a:solidFill>
              </a:rPr>
              <a:t>pembelajaran</a:t>
            </a:r>
            <a:r>
              <a:rPr lang="en-US" dirty="0">
                <a:solidFill>
                  <a:srgbClr val="000066"/>
                </a:solidFill>
              </a:rPr>
              <a:t> yang </a:t>
            </a:r>
            <a:r>
              <a:rPr lang="en-US" dirty="0" err="1">
                <a:solidFill>
                  <a:srgbClr val="000066"/>
                </a:solidFill>
              </a:rPr>
              <a:t>konstruktivistik</a:t>
            </a:r>
            <a:r>
              <a:rPr lang="en-US" dirty="0">
                <a:solidFill>
                  <a:srgbClr val="000066"/>
                </a:solidFill>
              </a:rPr>
              <a:t> </a:t>
            </a:r>
            <a:r>
              <a:rPr lang="en-US" dirty="0" err="1">
                <a:solidFill>
                  <a:srgbClr val="000066"/>
                </a:solidFill>
              </a:rPr>
              <a:t>adalah</a:t>
            </a:r>
            <a:r>
              <a:rPr lang="en-US" dirty="0">
                <a:solidFill>
                  <a:srgbClr val="000066"/>
                </a:solidFill>
              </a:rPr>
              <a:t> </a:t>
            </a:r>
            <a:r>
              <a:rPr lang="en-US" dirty="0" err="1">
                <a:solidFill>
                  <a:srgbClr val="000066"/>
                </a:solidFill>
              </a:rPr>
              <a:t>strategi</a:t>
            </a:r>
            <a:r>
              <a:rPr lang="en-US" dirty="0">
                <a:solidFill>
                  <a:srgbClr val="000066"/>
                </a:solidFill>
              </a:rPr>
              <a:t> </a:t>
            </a:r>
            <a:r>
              <a:rPr lang="en-US" dirty="0" err="1">
                <a:solidFill>
                  <a:srgbClr val="000066"/>
                </a:solidFill>
              </a:rPr>
              <a:t>pembelajaran</a:t>
            </a:r>
            <a:r>
              <a:rPr lang="en-US" dirty="0">
                <a:solidFill>
                  <a:srgbClr val="000066"/>
                </a:solidFill>
              </a:rPr>
              <a:t> yang </a:t>
            </a:r>
            <a:r>
              <a:rPr lang="en-US" dirty="0" err="1">
                <a:solidFill>
                  <a:srgbClr val="000066"/>
                </a:solidFill>
              </a:rPr>
              <a:t>mengaktifkan</a:t>
            </a:r>
            <a:r>
              <a:rPr lang="en-US" dirty="0">
                <a:solidFill>
                  <a:srgbClr val="000066"/>
                </a:solidFill>
              </a:rPr>
              <a:t> </a:t>
            </a:r>
            <a:r>
              <a:rPr lang="en-US" dirty="0" err="1">
                <a:solidFill>
                  <a:srgbClr val="000066"/>
                </a:solidFill>
              </a:rPr>
              <a:t>siswa</a:t>
            </a:r>
            <a:r>
              <a:rPr lang="en-US" dirty="0">
                <a:solidFill>
                  <a:srgbClr val="000066"/>
                </a:solidFill>
              </a:rPr>
              <a:t>.</a:t>
            </a:r>
          </a:p>
          <a:p>
            <a:pPr marL="609600" indent="-609600">
              <a:buFontTx/>
              <a:buNone/>
            </a:pP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51202"/>
                                        </p:tgtEl>
                                        <p:attrNameLst>
                                          <p:attrName>style.visibility</p:attrName>
                                        </p:attrNameLst>
                                      </p:cBhvr>
                                      <p:to>
                                        <p:strVal val="visible"/>
                                      </p:to>
                                    </p:set>
                                    <p:animEffect transition="in" filter="circle(out)">
                                      <p:cBhvr>
                                        <p:cTn id="7" dur="5000"/>
                                        <p:tgtEl>
                                          <p:spTgt spid="5120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1203">
                                            <p:txEl>
                                              <p:pRg st="0" end="0"/>
                                            </p:txEl>
                                          </p:spTgt>
                                        </p:tgtEl>
                                        <p:attrNameLst>
                                          <p:attrName>style.visibility</p:attrName>
                                        </p:attrNameLst>
                                      </p:cBhvr>
                                      <p:to>
                                        <p:strVal val="visible"/>
                                      </p:to>
                                    </p:set>
                                    <p:anim calcmode="lin" valueType="num">
                                      <p:cBhvr additive="base">
                                        <p:cTn id="12" dur="5000" fill="hold"/>
                                        <p:tgtEl>
                                          <p:spTgt spid="51203">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5120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type="body" idx="1"/>
          </p:nvPr>
        </p:nvSpPr>
        <p:spPr>
          <a:xfrm>
            <a:off x="952500" y="1206500"/>
            <a:ext cx="7772400" cy="5562600"/>
          </a:xfrm>
        </p:spPr>
        <p:txBody>
          <a:bodyPr/>
          <a:lstStyle/>
          <a:p>
            <a:pPr marL="609600" indent="-609600">
              <a:buFontTx/>
              <a:buNone/>
            </a:pPr>
            <a:r>
              <a:rPr lang="en-US" sz="2800" dirty="0" err="1"/>
              <a:t>Contoh</a:t>
            </a:r>
            <a:r>
              <a:rPr lang="en-US" sz="2800" dirty="0"/>
              <a:t> :</a:t>
            </a:r>
          </a:p>
          <a:p>
            <a:pPr marL="609600" indent="-609600">
              <a:buFontTx/>
              <a:buAutoNum type="arabicPeriod"/>
            </a:pPr>
            <a:r>
              <a:rPr lang="en-US" sz="2800" dirty="0" err="1"/>
              <a:t>Strategi</a:t>
            </a:r>
            <a:r>
              <a:rPr lang="en-US" sz="2800" dirty="0"/>
              <a:t> </a:t>
            </a:r>
            <a:r>
              <a:rPr lang="en-US" sz="2800" dirty="0" err="1"/>
              <a:t>Pembelajaran</a:t>
            </a:r>
            <a:r>
              <a:rPr lang="en-US" sz="2800" dirty="0"/>
              <a:t> </a:t>
            </a:r>
            <a:r>
              <a:rPr lang="en-US" sz="2800" dirty="0" err="1"/>
              <a:t>Berbasis</a:t>
            </a:r>
            <a:r>
              <a:rPr lang="en-US" sz="2800" dirty="0"/>
              <a:t> </a:t>
            </a:r>
            <a:r>
              <a:rPr lang="en-US" sz="2800" dirty="0" err="1"/>
              <a:t>Inkuiri</a:t>
            </a:r>
            <a:endParaRPr lang="en-US" sz="2800" dirty="0"/>
          </a:p>
          <a:p>
            <a:pPr marL="609600" indent="-609600">
              <a:buFontTx/>
              <a:buNone/>
            </a:pPr>
            <a:r>
              <a:rPr lang="en-US" sz="2800" dirty="0"/>
              <a:t>    (</a:t>
            </a:r>
            <a:r>
              <a:rPr lang="en-US" sz="2800" i="1" dirty="0"/>
              <a:t>Inquiry Based Learning</a:t>
            </a:r>
            <a:r>
              <a:rPr lang="en-US" sz="2800" dirty="0"/>
              <a:t>)</a:t>
            </a:r>
          </a:p>
          <a:p>
            <a:pPr marL="609600" indent="-609600">
              <a:buFontTx/>
              <a:buAutoNum type="arabicPeriod" startAt="2"/>
            </a:pPr>
            <a:r>
              <a:rPr lang="en-US" sz="2800" dirty="0" err="1"/>
              <a:t>Strategi</a:t>
            </a:r>
            <a:r>
              <a:rPr lang="en-US" sz="2800" dirty="0"/>
              <a:t> </a:t>
            </a:r>
            <a:r>
              <a:rPr lang="en-US" sz="2800" dirty="0" err="1"/>
              <a:t>Pembelajaran</a:t>
            </a:r>
            <a:r>
              <a:rPr lang="en-US" sz="2800" dirty="0"/>
              <a:t> </a:t>
            </a:r>
            <a:r>
              <a:rPr lang="en-US" sz="2800" dirty="0" err="1"/>
              <a:t>Berbasis</a:t>
            </a:r>
            <a:r>
              <a:rPr lang="en-US" sz="2800" dirty="0"/>
              <a:t> </a:t>
            </a:r>
            <a:r>
              <a:rPr lang="en-US" sz="2800" dirty="0" err="1"/>
              <a:t>Masalah</a:t>
            </a:r>
            <a:r>
              <a:rPr lang="en-US" sz="2800" dirty="0"/>
              <a:t> (</a:t>
            </a:r>
            <a:r>
              <a:rPr lang="en-US" sz="2800" i="1" dirty="0"/>
              <a:t>Problem Based Learning)</a:t>
            </a:r>
          </a:p>
          <a:p>
            <a:pPr marL="609600" indent="-609600">
              <a:buFontTx/>
              <a:buAutoNum type="arabicPeriod" startAt="2"/>
            </a:pPr>
            <a:r>
              <a:rPr lang="en-US" sz="2800" dirty="0" err="1"/>
              <a:t>Strategi</a:t>
            </a:r>
            <a:r>
              <a:rPr lang="en-US" sz="2800" dirty="0"/>
              <a:t> </a:t>
            </a:r>
            <a:r>
              <a:rPr lang="en-US" sz="2800" dirty="0" err="1"/>
              <a:t>Pembelajaran</a:t>
            </a:r>
            <a:r>
              <a:rPr lang="en-US" sz="2800" dirty="0"/>
              <a:t> </a:t>
            </a:r>
            <a:r>
              <a:rPr lang="en-US" sz="2800" dirty="0" err="1"/>
              <a:t>Kontekstual</a:t>
            </a:r>
            <a:r>
              <a:rPr lang="en-US" sz="2800" dirty="0"/>
              <a:t> (</a:t>
            </a:r>
            <a:r>
              <a:rPr lang="en-US" sz="2800" i="1" dirty="0"/>
              <a:t>Contextual Teaching &amp; Learning = CTL</a:t>
            </a:r>
            <a:r>
              <a:rPr lang="en-US" sz="2800" dirty="0"/>
              <a:t>)</a:t>
            </a:r>
          </a:p>
          <a:p>
            <a:pPr marL="609600" indent="-609600">
              <a:buFontTx/>
              <a:buAutoNum type="arabicPeriod" startAt="2"/>
            </a:pPr>
            <a:r>
              <a:rPr lang="en-US" sz="2800" dirty="0" err="1"/>
              <a:t>Strategi</a:t>
            </a:r>
            <a:r>
              <a:rPr lang="en-US" sz="2800" dirty="0"/>
              <a:t> </a:t>
            </a:r>
            <a:r>
              <a:rPr lang="en-US" sz="2800" dirty="0" err="1"/>
              <a:t>Pembelajaran</a:t>
            </a:r>
            <a:r>
              <a:rPr lang="en-US" sz="2800" dirty="0"/>
              <a:t> </a:t>
            </a:r>
            <a:r>
              <a:rPr lang="en-US" sz="2800" dirty="0" err="1"/>
              <a:t>Kooperatif</a:t>
            </a:r>
            <a:r>
              <a:rPr lang="en-US" sz="2800" dirty="0"/>
              <a:t> (</a:t>
            </a:r>
            <a:r>
              <a:rPr lang="en-US" sz="2800" i="1" dirty="0"/>
              <a:t>Cooperative Learning</a:t>
            </a:r>
            <a:r>
              <a:rPr lang="en-US" sz="2800" dirty="0"/>
              <a:t>)</a:t>
            </a:r>
          </a:p>
          <a:p>
            <a:pPr marL="609600" indent="-609600">
              <a:buFontTx/>
              <a:buAutoNum type="arabicPeriod" startAt="2"/>
            </a:pPr>
            <a:endParaRPr lang="en-US" sz="28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additive="base">
                                        <p:cTn id="7" dur="5000" fill="hold"/>
                                        <p:tgtEl>
                                          <p:spTgt spid="52227">
                                            <p:txEl>
                                              <p:pRg st="0" end="0"/>
                                            </p:txEl>
                                          </p:spTgt>
                                        </p:tgtEl>
                                        <p:attrNameLst>
                                          <p:attrName>ppt_x</p:attrName>
                                        </p:attrNameLst>
                                      </p:cBhvr>
                                      <p:tavLst>
                                        <p:tav tm="0">
                                          <p:val>
                                            <p:strVal val="0-#ppt_w/2"/>
                                          </p:val>
                                        </p:tav>
                                        <p:tav tm="100000">
                                          <p:val>
                                            <p:strVal val="#ppt_x"/>
                                          </p:val>
                                        </p:tav>
                                      </p:tavLst>
                                    </p:anim>
                                    <p:anim calcmode="lin" valueType="num">
                                      <p:cBhvr additive="base">
                                        <p:cTn id="8" dur="5000" fill="hold"/>
                                        <p:tgtEl>
                                          <p:spTgt spid="522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2227">
                                            <p:txEl>
                                              <p:pRg st="1" end="1"/>
                                            </p:txEl>
                                          </p:spTgt>
                                        </p:tgtEl>
                                        <p:attrNameLst>
                                          <p:attrName>style.visibility</p:attrName>
                                        </p:attrNameLst>
                                      </p:cBhvr>
                                      <p:to>
                                        <p:strVal val="visible"/>
                                      </p:to>
                                    </p:set>
                                    <p:anim calcmode="lin" valueType="num">
                                      <p:cBhvr additive="base">
                                        <p:cTn id="13" dur="5000" fill="hold"/>
                                        <p:tgtEl>
                                          <p:spTgt spid="52227">
                                            <p:txEl>
                                              <p:pRg st="1" end="1"/>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5222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2227">
                                            <p:txEl>
                                              <p:pRg st="2" end="2"/>
                                            </p:txEl>
                                          </p:spTgt>
                                        </p:tgtEl>
                                        <p:attrNameLst>
                                          <p:attrName>style.visibility</p:attrName>
                                        </p:attrNameLst>
                                      </p:cBhvr>
                                      <p:to>
                                        <p:strVal val="visible"/>
                                      </p:to>
                                    </p:set>
                                    <p:anim calcmode="lin" valueType="num">
                                      <p:cBhvr additive="base">
                                        <p:cTn id="17" dur="5000" fill="hold"/>
                                        <p:tgtEl>
                                          <p:spTgt spid="52227">
                                            <p:txEl>
                                              <p:pRg st="2" end="2"/>
                                            </p:txEl>
                                          </p:spTgt>
                                        </p:tgtEl>
                                        <p:attrNameLst>
                                          <p:attrName>ppt_x</p:attrName>
                                        </p:attrNameLst>
                                      </p:cBhvr>
                                      <p:tavLst>
                                        <p:tav tm="0">
                                          <p:val>
                                            <p:strVal val="#ppt_x"/>
                                          </p:val>
                                        </p:tav>
                                        <p:tav tm="100000">
                                          <p:val>
                                            <p:strVal val="#ppt_x"/>
                                          </p:val>
                                        </p:tav>
                                      </p:tavLst>
                                    </p:anim>
                                    <p:anim calcmode="lin" valueType="num">
                                      <p:cBhvr additive="base">
                                        <p:cTn id="18" dur="5000" fill="hold"/>
                                        <p:tgtEl>
                                          <p:spTgt spid="522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2227">
                                            <p:txEl>
                                              <p:pRg st="3" end="3"/>
                                            </p:txEl>
                                          </p:spTgt>
                                        </p:tgtEl>
                                        <p:attrNameLst>
                                          <p:attrName>style.visibility</p:attrName>
                                        </p:attrNameLst>
                                      </p:cBhvr>
                                      <p:to>
                                        <p:strVal val="visible"/>
                                      </p:to>
                                    </p:set>
                                    <p:anim calcmode="lin" valueType="num">
                                      <p:cBhvr additive="base">
                                        <p:cTn id="23" dur="5000" fill="hold"/>
                                        <p:tgtEl>
                                          <p:spTgt spid="52227">
                                            <p:txEl>
                                              <p:pRg st="3" end="3"/>
                                            </p:txEl>
                                          </p:spTgt>
                                        </p:tgtEl>
                                        <p:attrNameLst>
                                          <p:attrName>ppt_x</p:attrName>
                                        </p:attrNameLst>
                                      </p:cBhvr>
                                      <p:tavLst>
                                        <p:tav tm="0">
                                          <p:val>
                                            <p:strVal val="#ppt_x"/>
                                          </p:val>
                                        </p:tav>
                                        <p:tav tm="100000">
                                          <p:val>
                                            <p:strVal val="#ppt_x"/>
                                          </p:val>
                                        </p:tav>
                                      </p:tavLst>
                                    </p:anim>
                                    <p:anim calcmode="lin" valueType="num">
                                      <p:cBhvr additive="base">
                                        <p:cTn id="24" dur="5000" fill="hold"/>
                                        <p:tgtEl>
                                          <p:spTgt spid="522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52227">
                                            <p:txEl>
                                              <p:pRg st="4" end="4"/>
                                            </p:txEl>
                                          </p:spTgt>
                                        </p:tgtEl>
                                        <p:attrNameLst>
                                          <p:attrName>style.visibility</p:attrName>
                                        </p:attrNameLst>
                                      </p:cBhvr>
                                      <p:to>
                                        <p:strVal val="visible"/>
                                      </p:to>
                                    </p:set>
                                    <p:anim calcmode="lin" valueType="num">
                                      <p:cBhvr additive="base">
                                        <p:cTn id="29" dur="5000" fill="hold"/>
                                        <p:tgtEl>
                                          <p:spTgt spid="52227">
                                            <p:txEl>
                                              <p:pRg st="4" end="4"/>
                                            </p:txEl>
                                          </p:spTgt>
                                        </p:tgtEl>
                                        <p:attrNameLst>
                                          <p:attrName>ppt_x</p:attrName>
                                        </p:attrNameLst>
                                      </p:cBhvr>
                                      <p:tavLst>
                                        <p:tav tm="0">
                                          <p:val>
                                            <p:strVal val="#ppt_x"/>
                                          </p:val>
                                        </p:tav>
                                        <p:tav tm="100000">
                                          <p:val>
                                            <p:strVal val="#ppt_x"/>
                                          </p:val>
                                        </p:tav>
                                      </p:tavLst>
                                    </p:anim>
                                    <p:anim calcmode="lin" valueType="num">
                                      <p:cBhvr additive="base">
                                        <p:cTn id="30" dur="5000" fill="hold"/>
                                        <p:tgtEl>
                                          <p:spTgt spid="522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52227">
                                            <p:txEl>
                                              <p:pRg st="5" end="5"/>
                                            </p:txEl>
                                          </p:spTgt>
                                        </p:tgtEl>
                                        <p:attrNameLst>
                                          <p:attrName>style.visibility</p:attrName>
                                        </p:attrNameLst>
                                      </p:cBhvr>
                                      <p:to>
                                        <p:strVal val="visible"/>
                                      </p:to>
                                    </p:set>
                                    <p:anim calcmode="lin" valueType="num">
                                      <p:cBhvr additive="base">
                                        <p:cTn id="35" dur="5000" fill="hold"/>
                                        <p:tgtEl>
                                          <p:spTgt spid="52227">
                                            <p:txEl>
                                              <p:pRg st="5" end="5"/>
                                            </p:txEl>
                                          </p:spTgt>
                                        </p:tgtEl>
                                        <p:attrNameLst>
                                          <p:attrName>ppt_x</p:attrName>
                                        </p:attrNameLst>
                                      </p:cBhvr>
                                      <p:tavLst>
                                        <p:tav tm="0">
                                          <p:val>
                                            <p:strVal val="#ppt_x"/>
                                          </p:val>
                                        </p:tav>
                                        <p:tav tm="100000">
                                          <p:val>
                                            <p:strVal val="#ppt_x"/>
                                          </p:val>
                                        </p:tav>
                                      </p:tavLst>
                                    </p:anim>
                                    <p:anim calcmode="lin" valueType="num">
                                      <p:cBhvr additive="base">
                                        <p:cTn id="36" dur="5000" fill="hold"/>
                                        <p:tgtEl>
                                          <p:spTgt spid="5222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277813"/>
            <a:ext cx="8077200" cy="788987"/>
          </a:xfrm>
        </p:spPr>
        <p:txBody>
          <a:bodyPr/>
          <a:lstStyle/>
          <a:p>
            <a:pPr eaLnBrk="1" hangingPunct="1"/>
            <a:r>
              <a:rPr lang="en-US" sz="3600" dirty="0" smtClean="0"/>
              <a:t>MENJADI DOSEN KONSTRUKTIVIS</a:t>
            </a:r>
          </a:p>
        </p:txBody>
      </p:sp>
      <p:pic>
        <p:nvPicPr>
          <p:cNvPr id="6" name="Picture 5"/>
          <p:cNvPicPr>
            <a:picLocks noChangeAspect="1" noChangeArrowheads="1"/>
          </p:cNvPicPr>
          <p:nvPr/>
        </p:nvPicPr>
        <p:blipFill>
          <a:blip r:embed="rId3"/>
          <a:srcRect/>
          <a:stretch>
            <a:fillRect/>
          </a:stretch>
        </p:blipFill>
        <p:spPr bwMode="auto">
          <a:xfrm>
            <a:off x="6553200" y="1165225"/>
            <a:ext cx="2133600" cy="2754313"/>
          </a:xfrm>
          <a:prstGeom prst="rect">
            <a:avLst/>
          </a:prstGeom>
          <a:noFill/>
          <a:ln w="9525">
            <a:noFill/>
            <a:miter lim="800000"/>
            <a:headEnd/>
            <a:tailEnd/>
          </a:ln>
        </p:spPr>
      </p:pic>
      <p:pic>
        <p:nvPicPr>
          <p:cNvPr id="7" name="Picture 4" descr="TRANSFER0f knowledge"/>
          <p:cNvPicPr>
            <a:picLocks noChangeAspect="1" noChangeArrowheads="1"/>
          </p:cNvPicPr>
          <p:nvPr/>
        </p:nvPicPr>
        <p:blipFill>
          <a:blip r:embed="rId4"/>
          <a:srcRect/>
          <a:stretch>
            <a:fillRect/>
          </a:stretch>
        </p:blipFill>
        <p:spPr bwMode="auto">
          <a:xfrm>
            <a:off x="609600" y="1152525"/>
            <a:ext cx="2133600" cy="3200400"/>
          </a:xfrm>
          <a:prstGeom prst="rect">
            <a:avLst/>
          </a:prstGeom>
          <a:noFill/>
          <a:ln w="9525">
            <a:noFill/>
            <a:miter lim="800000"/>
            <a:headEnd/>
            <a:tailEnd/>
          </a:ln>
        </p:spPr>
      </p:pic>
      <p:pic>
        <p:nvPicPr>
          <p:cNvPr id="8" name="Picture 2"/>
          <p:cNvPicPr>
            <a:picLocks noChangeAspect="1" noChangeArrowheads="1"/>
          </p:cNvPicPr>
          <p:nvPr/>
        </p:nvPicPr>
        <p:blipFill>
          <a:blip r:embed="rId5"/>
          <a:srcRect/>
          <a:stretch>
            <a:fillRect/>
          </a:stretch>
        </p:blipFill>
        <p:spPr bwMode="auto">
          <a:xfrm flipH="1">
            <a:off x="2754313" y="1208088"/>
            <a:ext cx="3124200" cy="3124200"/>
          </a:xfrm>
          <a:prstGeom prst="rect">
            <a:avLst/>
          </a:prstGeom>
          <a:noFill/>
          <a:ln w="9525">
            <a:noFill/>
            <a:miter lim="800000"/>
            <a:headEnd/>
            <a:tailEnd/>
          </a:ln>
        </p:spPr>
      </p:pic>
      <p:graphicFrame>
        <p:nvGraphicFramePr>
          <p:cNvPr id="9" name="Diagram 8"/>
          <p:cNvGraphicFramePr/>
          <p:nvPr/>
        </p:nvGraphicFramePr>
        <p:xfrm>
          <a:off x="4648200" y="1545783"/>
          <a:ext cx="1371600" cy="9144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0" name="Text Box 4"/>
          <p:cNvSpPr txBox="1">
            <a:spLocks noChangeArrowheads="1"/>
          </p:cNvSpPr>
          <p:nvPr/>
        </p:nvSpPr>
        <p:spPr bwMode="auto">
          <a:xfrm>
            <a:off x="990600" y="4397375"/>
            <a:ext cx="1295400" cy="1016000"/>
          </a:xfrm>
          <a:prstGeom prst="rect">
            <a:avLst/>
          </a:prstGeom>
          <a:solidFill>
            <a:srgbClr val="E5A071"/>
          </a:solidFill>
          <a:ln w="9525">
            <a:solidFill>
              <a:schemeClr val="tx1"/>
            </a:solidFill>
            <a:miter lim="800000"/>
            <a:headEnd/>
            <a:tailEnd/>
          </a:ln>
        </p:spPr>
        <p:txBody>
          <a:bodyPr>
            <a:spAutoFit/>
          </a:bodyPr>
          <a:lstStyle/>
          <a:p>
            <a:pPr algn="ctr">
              <a:spcBef>
                <a:spcPct val="50000"/>
              </a:spcBef>
            </a:pPr>
            <a:r>
              <a:rPr lang="en-US" sz="6000"/>
              <a:t>PF</a:t>
            </a:r>
          </a:p>
        </p:txBody>
      </p:sp>
      <p:sp>
        <p:nvSpPr>
          <p:cNvPr id="11" name="Text Box 5"/>
          <p:cNvSpPr txBox="1">
            <a:spLocks noChangeArrowheads="1"/>
          </p:cNvSpPr>
          <p:nvPr/>
        </p:nvSpPr>
        <p:spPr bwMode="auto">
          <a:xfrm>
            <a:off x="4114800" y="4371975"/>
            <a:ext cx="1295400" cy="1016000"/>
          </a:xfrm>
          <a:prstGeom prst="rect">
            <a:avLst/>
          </a:prstGeom>
          <a:solidFill>
            <a:srgbClr val="E5A071"/>
          </a:solidFill>
          <a:ln w="9525">
            <a:solidFill>
              <a:schemeClr val="tx1"/>
            </a:solidFill>
            <a:miter lim="800000"/>
            <a:headEnd/>
            <a:tailEnd/>
          </a:ln>
        </p:spPr>
        <p:txBody>
          <a:bodyPr>
            <a:spAutoFit/>
          </a:bodyPr>
          <a:lstStyle/>
          <a:p>
            <a:pPr algn="ctr">
              <a:spcBef>
                <a:spcPct val="50000"/>
              </a:spcBef>
            </a:pPr>
            <a:r>
              <a:rPr lang="en-US" sz="6000"/>
              <a:t>PI</a:t>
            </a:r>
          </a:p>
        </p:txBody>
      </p:sp>
      <p:sp>
        <p:nvSpPr>
          <p:cNvPr id="12" name="Text Box 6"/>
          <p:cNvSpPr txBox="1">
            <a:spLocks noChangeArrowheads="1"/>
          </p:cNvSpPr>
          <p:nvPr/>
        </p:nvSpPr>
        <p:spPr bwMode="auto">
          <a:xfrm>
            <a:off x="7162800" y="4321175"/>
            <a:ext cx="1295400" cy="1016000"/>
          </a:xfrm>
          <a:prstGeom prst="rect">
            <a:avLst/>
          </a:prstGeom>
          <a:solidFill>
            <a:srgbClr val="E5A071"/>
          </a:solidFill>
          <a:ln w="9525">
            <a:solidFill>
              <a:schemeClr val="tx1"/>
            </a:solidFill>
            <a:miter lim="800000"/>
            <a:headEnd/>
            <a:tailEnd/>
          </a:ln>
        </p:spPr>
        <p:txBody>
          <a:bodyPr>
            <a:spAutoFit/>
          </a:bodyPr>
          <a:lstStyle/>
          <a:p>
            <a:pPr algn="ctr">
              <a:spcBef>
                <a:spcPct val="50000"/>
              </a:spcBef>
            </a:pPr>
            <a:r>
              <a:rPr lang="en-US" sz="6000"/>
              <a:t>PK</a:t>
            </a:r>
          </a:p>
        </p:txBody>
      </p:sp>
      <p:sp>
        <p:nvSpPr>
          <p:cNvPr id="13" name="Line 7"/>
          <p:cNvSpPr>
            <a:spLocks noChangeShapeType="1"/>
          </p:cNvSpPr>
          <p:nvPr/>
        </p:nvSpPr>
        <p:spPr bwMode="auto">
          <a:xfrm>
            <a:off x="2438400" y="4930775"/>
            <a:ext cx="1524000" cy="0"/>
          </a:xfrm>
          <a:prstGeom prst="line">
            <a:avLst/>
          </a:prstGeom>
          <a:noFill/>
          <a:ln w="76200">
            <a:solidFill>
              <a:schemeClr val="tx1"/>
            </a:solidFill>
            <a:round/>
            <a:headEnd/>
            <a:tailEnd type="arrow" w="med" len="med"/>
          </a:ln>
        </p:spPr>
        <p:txBody>
          <a:bodyPr/>
          <a:lstStyle/>
          <a:p>
            <a:endParaRPr lang="en-US"/>
          </a:p>
        </p:txBody>
      </p:sp>
      <p:sp>
        <p:nvSpPr>
          <p:cNvPr id="14" name="Line 8"/>
          <p:cNvSpPr>
            <a:spLocks noChangeShapeType="1"/>
          </p:cNvSpPr>
          <p:nvPr/>
        </p:nvSpPr>
        <p:spPr bwMode="auto">
          <a:xfrm>
            <a:off x="5562600" y="4854575"/>
            <a:ext cx="1524000" cy="0"/>
          </a:xfrm>
          <a:prstGeom prst="line">
            <a:avLst/>
          </a:prstGeom>
          <a:noFill/>
          <a:ln w="76200">
            <a:solidFill>
              <a:schemeClr val="tx1"/>
            </a:solidFill>
            <a:round/>
            <a:headEnd/>
            <a:tailEnd type="arrow" w="med" len="med"/>
          </a:ln>
        </p:spPr>
        <p:txBody>
          <a:bodyPr/>
          <a:lstStyle/>
          <a:p>
            <a:endParaRPr lang="en-US"/>
          </a:p>
        </p:txBody>
      </p:sp>
      <p:sp>
        <p:nvSpPr>
          <p:cNvPr id="15" name="Line 9"/>
          <p:cNvSpPr>
            <a:spLocks noChangeShapeType="1"/>
          </p:cNvSpPr>
          <p:nvPr/>
        </p:nvSpPr>
        <p:spPr bwMode="auto">
          <a:xfrm>
            <a:off x="1447800" y="5661025"/>
            <a:ext cx="6705600" cy="0"/>
          </a:xfrm>
          <a:prstGeom prst="line">
            <a:avLst/>
          </a:prstGeom>
          <a:noFill/>
          <a:ln w="38100">
            <a:solidFill>
              <a:schemeClr val="tx1"/>
            </a:solidFill>
            <a:prstDash val="dash"/>
            <a:round/>
            <a:headEnd type="arrow" w="med" len="med"/>
            <a:tailEnd type="arrow" w="med" len="med"/>
          </a:ln>
        </p:spPr>
        <p:txBody>
          <a:bodyPr/>
          <a:lstStyle/>
          <a:p>
            <a:endParaRPr lang="en-US"/>
          </a:p>
        </p:txBody>
      </p:sp>
      <p:sp>
        <p:nvSpPr>
          <p:cNvPr id="16" name="Text Box 10"/>
          <p:cNvSpPr txBox="1">
            <a:spLocks noChangeArrowheads="1"/>
          </p:cNvSpPr>
          <p:nvPr/>
        </p:nvSpPr>
        <p:spPr bwMode="auto">
          <a:xfrm>
            <a:off x="977900" y="5738813"/>
            <a:ext cx="2057400" cy="366712"/>
          </a:xfrm>
          <a:prstGeom prst="rect">
            <a:avLst/>
          </a:prstGeom>
          <a:noFill/>
          <a:ln w="9525">
            <a:noFill/>
            <a:miter lim="800000"/>
            <a:headEnd/>
            <a:tailEnd/>
          </a:ln>
        </p:spPr>
        <p:txBody>
          <a:bodyPr>
            <a:spAutoFit/>
          </a:bodyPr>
          <a:lstStyle/>
          <a:p>
            <a:pPr>
              <a:spcBef>
                <a:spcPct val="50000"/>
              </a:spcBef>
            </a:pPr>
            <a:r>
              <a:rPr lang="en-US"/>
              <a:t>BEHAVIORISTIK</a:t>
            </a:r>
          </a:p>
        </p:txBody>
      </p:sp>
      <p:sp>
        <p:nvSpPr>
          <p:cNvPr id="17" name="Text Box 11"/>
          <p:cNvSpPr txBox="1">
            <a:spLocks noChangeArrowheads="1"/>
          </p:cNvSpPr>
          <p:nvPr/>
        </p:nvSpPr>
        <p:spPr bwMode="auto">
          <a:xfrm>
            <a:off x="6311900" y="5738813"/>
            <a:ext cx="2438400" cy="366712"/>
          </a:xfrm>
          <a:prstGeom prst="rect">
            <a:avLst/>
          </a:prstGeom>
          <a:noFill/>
          <a:ln w="9525">
            <a:noFill/>
            <a:miter lim="800000"/>
            <a:headEnd/>
            <a:tailEnd/>
          </a:ln>
        </p:spPr>
        <p:txBody>
          <a:bodyPr>
            <a:spAutoFit/>
          </a:bodyPr>
          <a:lstStyle/>
          <a:p>
            <a:pPr>
              <a:spcBef>
                <a:spcPct val="50000"/>
              </a:spcBef>
            </a:pPr>
            <a:r>
              <a:rPr lang="en-US"/>
              <a:t>KONSTRUKTIVISTIK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fill="hold"/>
                                        <p:tgtEl>
                                          <p:spTgt spid="12"/>
                                        </p:tgtEl>
                                        <p:attrNameLst>
                                          <p:attrName>ppt_x</p:attrName>
                                        </p:attrNameLst>
                                      </p:cBhvr>
                                      <p:tavLst>
                                        <p:tav tm="0">
                                          <p:val>
                                            <p:strVal val="#ppt_x"/>
                                          </p:val>
                                        </p:tav>
                                        <p:tav tm="100000">
                                          <p:val>
                                            <p:strVal val="#ppt_x"/>
                                          </p:val>
                                        </p:tav>
                                      </p:tavLst>
                                    </p:anim>
                                    <p:anim calcmode="lin" valueType="num">
                                      <p:cBhvr additive="base">
                                        <p:cTn id="4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checkerboard(across)">
                                      <p:cBhvr>
                                        <p:cTn id="47" dur="500"/>
                                        <p:tgtEl>
                                          <p:spTgt spid="13"/>
                                        </p:tgtEl>
                                      </p:cBhvr>
                                    </p:animEffect>
                                  </p:childTnLst>
                                </p:cTn>
                              </p:par>
                              <p:par>
                                <p:cTn id="48" presetID="5" presetClass="entr" presetSubtype="10" fill="hold" grpId="0" nodeType="with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checkerboard(across)">
                                      <p:cBhvr>
                                        <p:cTn id="50" dur="500"/>
                                        <p:tgtEl>
                                          <p:spTgt spid="14"/>
                                        </p:tgtEl>
                                      </p:cBhvr>
                                    </p:animEffect>
                                  </p:childTnLst>
                                </p:cTn>
                              </p:par>
                            </p:childTnLst>
                          </p:cTn>
                        </p:par>
                      </p:childTnLst>
                    </p:cTn>
                  </p:par>
                  <p:par>
                    <p:cTn id="51" fill="hold">
                      <p:stCondLst>
                        <p:cond delay="indefinite"/>
                      </p:stCondLst>
                      <p:childTnLst>
                        <p:par>
                          <p:cTn id="52" fill="hold">
                            <p:stCondLst>
                              <p:cond delay="0"/>
                            </p:stCondLst>
                            <p:childTnLst>
                              <p:par>
                                <p:cTn id="53" presetID="8" presetClass="entr" presetSubtype="16"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diamond(in)">
                                      <p:cBhvr>
                                        <p:cTn id="55" dur="1000"/>
                                        <p:tgtEl>
                                          <p:spTgt spid="15"/>
                                        </p:tgtEl>
                                      </p:cBhvr>
                                    </p:animEffect>
                                  </p:childTnLst>
                                </p:cTn>
                              </p:par>
                              <p:par>
                                <p:cTn id="56" presetID="8" presetClass="entr" presetSubtype="16" fill="hold" grpId="0" nodeType="with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diamond(in)">
                                      <p:cBhvr>
                                        <p:cTn id="58" dur="1000"/>
                                        <p:tgtEl>
                                          <p:spTgt spid="16"/>
                                        </p:tgtEl>
                                      </p:cBhvr>
                                    </p:animEffect>
                                  </p:childTnLst>
                                </p:cTn>
                              </p:par>
                              <p:par>
                                <p:cTn id="59" presetID="8" presetClass="entr" presetSubtype="16" fill="hold" grpId="0" nodeType="withEffect">
                                  <p:stCondLst>
                                    <p:cond delay="0"/>
                                  </p:stCondLst>
                                  <p:childTnLst>
                                    <p:set>
                                      <p:cBhvr>
                                        <p:cTn id="60" dur="1" fill="hold">
                                          <p:stCondLst>
                                            <p:cond delay="0"/>
                                          </p:stCondLst>
                                        </p:cTn>
                                        <p:tgtEl>
                                          <p:spTgt spid="17"/>
                                        </p:tgtEl>
                                        <p:attrNameLst>
                                          <p:attrName>style.visibility</p:attrName>
                                        </p:attrNameLst>
                                      </p:cBhvr>
                                      <p:to>
                                        <p:strVal val="visible"/>
                                      </p:to>
                                    </p:set>
                                    <p:animEffect transition="in" filter="diamond(in)">
                                      <p:cBhvr>
                                        <p:cTn id="61"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animBg="1"/>
      <p:bldP spid="11" grpId="0" animBg="1"/>
      <p:bldP spid="12" grpId="0" animBg="1"/>
      <p:bldP spid="13" grpId="0" animBg="1"/>
      <p:bldP spid="14" grpId="0" animBg="1"/>
      <p:bldP spid="15" grpId="0" animBg="1"/>
      <p:bldP spid="16" grpId="0"/>
      <p:bldP spid="17"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title"/>
          </p:nvPr>
        </p:nvSpPr>
        <p:spPr>
          <a:xfrm>
            <a:off x="571500" y="277813"/>
            <a:ext cx="7772400" cy="788987"/>
          </a:xfrm>
        </p:spPr>
        <p:txBody>
          <a:bodyPr/>
          <a:lstStyle/>
          <a:p>
            <a:pPr algn="ctr" eaLnBrk="1" hangingPunct="1"/>
            <a:r>
              <a:rPr lang="en-US" sz="3200" dirty="0" smtClean="0">
                <a:solidFill>
                  <a:srgbClr val="0070C0"/>
                </a:solidFill>
              </a:rPr>
              <a:t>TAKSONOMI KECAKAPAN HIDUP</a:t>
            </a:r>
            <a:br>
              <a:rPr lang="en-US" sz="3200" dirty="0" smtClean="0">
                <a:solidFill>
                  <a:srgbClr val="0070C0"/>
                </a:solidFill>
              </a:rPr>
            </a:br>
            <a:r>
              <a:rPr lang="en-US" sz="3200" dirty="0" smtClean="0">
                <a:solidFill>
                  <a:srgbClr val="0070C0"/>
                </a:solidFill>
              </a:rPr>
              <a:t>(LIFE SKILLS)</a:t>
            </a:r>
            <a:r>
              <a:rPr lang="en-US" sz="3200" dirty="0" smtClean="0"/>
              <a:t> </a:t>
            </a:r>
          </a:p>
        </p:txBody>
      </p:sp>
      <p:sp>
        <p:nvSpPr>
          <p:cNvPr id="12291" name="TextBox 6"/>
          <p:cNvSpPr txBox="1">
            <a:spLocks noChangeArrowheads="1"/>
          </p:cNvSpPr>
          <p:nvPr/>
        </p:nvSpPr>
        <p:spPr bwMode="auto">
          <a:xfrm>
            <a:off x="381000" y="3238500"/>
            <a:ext cx="2209800" cy="923925"/>
          </a:xfrm>
          <a:prstGeom prst="rect">
            <a:avLst/>
          </a:prstGeom>
          <a:noFill/>
          <a:ln w="9525">
            <a:noFill/>
            <a:miter lim="800000"/>
            <a:headEnd/>
            <a:tailEnd/>
          </a:ln>
        </p:spPr>
        <p:txBody>
          <a:bodyPr>
            <a:spAutoFit/>
          </a:bodyPr>
          <a:lstStyle/>
          <a:p>
            <a:pPr algn="r"/>
            <a:r>
              <a:rPr lang="en-US">
                <a:solidFill>
                  <a:schemeClr val="accent2"/>
                </a:solidFill>
              </a:rPr>
              <a:t>Kemampuan Disiplin Ilmu dalam bidangnya</a:t>
            </a:r>
          </a:p>
        </p:txBody>
      </p:sp>
      <p:sp>
        <p:nvSpPr>
          <p:cNvPr id="12292" name="TextBox 8"/>
          <p:cNvSpPr txBox="1">
            <a:spLocks noChangeArrowheads="1"/>
          </p:cNvSpPr>
          <p:nvPr/>
        </p:nvSpPr>
        <p:spPr bwMode="auto">
          <a:xfrm>
            <a:off x="6477000" y="3238500"/>
            <a:ext cx="2209800" cy="647700"/>
          </a:xfrm>
          <a:prstGeom prst="rect">
            <a:avLst/>
          </a:prstGeom>
          <a:solidFill>
            <a:schemeClr val="bg1"/>
          </a:solidFill>
          <a:ln w="9525">
            <a:noFill/>
            <a:miter lim="800000"/>
            <a:headEnd/>
            <a:tailEnd/>
          </a:ln>
        </p:spPr>
        <p:txBody>
          <a:bodyPr>
            <a:spAutoFit/>
          </a:bodyPr>
          <a:lstStyle/>
          <a:p>
            <a:r>
              <a:rPr lang="en-US">
                <a:solidFill>
                  <a:schemeClr val="accent2"/>
                </a:solidFill>
              </a:rPr>
              <a:t>Kemampuan Teknologi Baru</a:t>
            </a:r>
          </a:p>
        </p:txBody>
      </p:sp>
      <p:sp>
        <p:nvSpPr>
          <p:cNvPr id="12293" name="TextBox 9"/>
          <p:cNvSpPr txBox="1">
            <a:spLocks noChangeArrowheads="1"/>
          </p:cNvSpPr>
          <p:nvPr/>
        </p:nvSpPr>
        <p:spPr bwMode="auto">
          <a:xfrm>
            <a:off x="1066800" y="1828800"/>
            <a:ext cx="1524000" cy="646113"/>
          </a:xfrm>
          <a:prstGeom prst="rect">
            <a:avLst/>
          </a:prstGeom>
          <a:solidFill>
            <a:schemeClr val="bg1"/>
          </a:solidFill>
          <a:ln w="9525">
            <a:noFill/>
            <a:miter lim="800000"/>
            <a:headEnd/>
            <a:tailEnd/>
          </a:ln>
        </p:spPr>
        <p:txBody>
          <a:bodyPr>
            <a:spAutoFit/>
          </a:bodyPr>
          <a:lstStyle/>
          <a:p>
            <a:pPr algn="r"/>
            <a:r>
              <a:rPr lang="en-US">
                <a:solidFill>
                  <a:srgbClr val="0070C0"/>
                </a:solidFill>
              </a:rPr>
              <a:t>Kecakapan Analitik</a:t>
            </a:r>
          </a:p>
        </p:txBody>
      </p:sp>
      <p:sp>
        <p:nvSpPr>
          <p:cNvPr id="12294" name="TextBox 10"/>
          <p:cNvSpPr txBox="1">
            <a:spLocks noChangeArrowheads="1"/>
          </p:cNvSpPr>
          <p:nvPr/>
        </p:nvSpPr>
        <p:spPr bwMode="auto">
          <a:xfrm>
            <a:off x="3505200" y="1490663"/>
            <a:ext cx="1828800" cy="646112"/>
          </a:xfrm>
          <a:prstGeom prst="rect">
            <a:avLst/>
          </a:prstGeom>
          <a:solidFill>
            <a:schemeClr val="bg1"/>
          </a:solidFill>
          <a:ln w="9525">
            <a:noFill/>
            <a:miter lim="800000"/>
            <a:headEnd/>
            <a:tailEnd/>
          </a:ln>
        </p:spPr>
        <p:txBody>
          <a:bodyPr>
            <a:spAutoFit/>
          </a:bodyPr>
          <a:lstStyle/>
          <a:p>
            <a:pPr algn="ctr"/>
            <a:r>
              <a:rPr lang="en-US">
                <a:solidFill>
                  <a:srgbClr val="0070C0"/>
                </a:solidFill>
              </a:rPr>
              <a:t>Kecakapan Berkomunikasi</a:t>
            </a:r>
          </a:p>
        </p:txBody>
      </p:sp>
      <p:sp>
        <p:nvSpPr>
          <p:cNvPr id="12295" name="TextBox 11"/>
          <p:cNvSpPr txBox="1">
            <a:spLocks noChangeArrowheads="1"/>
          </p:cNvSpPr>
          <p:nvPr/>
        </p:nvSpPr>
        <p:spPr bwMode="auto">
          <a:xfrm>
            <a:off x="457200" y="5067300"/>
            <a:ext cx="2209800" cy="647700"/>
          </a:xfrm>
          <a:prstGeom prst="rect">
            <a:avLst/>
          </a:prstGeom>
          <a:solidFill>
            <a:schemeClr val="bg1"/>
          </a:solidFill>
          <a:ln w="9525">
            <a:noFill/>
            <a:miter lim="800000"/>
            <a:headEnd/>
            <a:tailEnd/>
          </a:ln>
        </p:spPr>
        <p:txBody>
          <a:bodyPr>
            <a:spAutoFit/>
          </a:bodyPr>
          <a:lstStyle/>
          <a:p>
            <a:pPr algn="r"/>
            <a:r>
              <a:rPr lang="en-US">
                <a:solidFill>
                  <a:srgbClr val="0070C0"/>
                </a:solidFill>
              </a:rPr>
              <a:t>Kemampuan Bekerja dalam Tim</a:t>
            </a:r>
          </a:p>
        </p:txBody>
      </p:sp>
      <p:sp>
        <p:nvSpPr>
          <p:cNvPr id="12296" name="TextBox 12"/>
          <p:cNvSpPr txBox="1">
            <a:spLocks noChangeArrowheads="1"/>
          </p:cNvSpPr>
          <p:nvPr/>
        </p:nvSpPr>
        <p:spPr bwMode="auto">
          <a:xfrm>
            <a:off x="6477000" y="4229100"/>
            <a:ext cx="1447800" cy="647700"/>
          </a:xfrm>
          <a:prstGeom prst="rect">
            <a:avLst/>
          </a:prstGeom>
          <a:solidFill>
            <a:schemeClr val="bg1"/>
          </a:solidFill>
          <a:ln w="9525">
            <a:noFill/>
            <a:miter lim="800000"/>
            <a:headEnd/>
            <a:tailEnd/>
          </a:ln>
        </p:spPr>
        <p:txBody>
          <a:bodyPr>
            <a:spAutoFit/>
          </a:bodyPr>
          <a:lstStyle/>
          <a:p>
            <a:r>
              <a:rPr lang="en-US">
                <a:solidFill>
                  <a:srgbClr val="0070C0"/>
                </a:solidFill>
              </a:rPr>
              <a:t>Kecakapan Sintesis</a:t>
            </a:r>
          </a:p>
        </p:txBody>
      </p:sp>
      <p:sp>
        <p:nvSpPr>
          <p:cNvPr id="12297" name="TextBox 13"/>
          <p:cNvSpPr txBox="1">
            <a:spLocks noChangeArrowheads="1"/>
          </p:cNvSpPr>
          <p:nvPr/>
        </p:nvSpPr>
        <p:spPr bwMode="auto">
          <a:xfrm>
            <a:off x="6019800" y="5106988"/>
            <a:ext cx="1752600" cy="922337"/>
          </a:xfrm>
          <a:prstGeom prst="rect">
            <a:avLst/>
          </a:prstGeom>
          <a:solidFill>
            <a:schemeClr val="bg1"/>
          </a:solidFill>
          <a:ln w="9525">
            <a:noFill/>
            <a:miter lim="800000"/>
            <a:headEnd/>
            <a:tailEnd/>
          </a:ln>
        </p:spPr>
        <p:txBody>
          <a:bodyPr>
            <a:spAutoFit/>
          </a:bodyPr>
          <a:lstStyle/>
          <a:p>
            <a:r>
              <a:rPr lang="en-US">
                <a:solidFill>
                  <a:srgbClr val="0070C0"/>
                </a:solidFill>
              </a:rPr>
              <a:t>Bijak dalam Menyelesaikan Masalah</a:t>
            </a:r>
          </a:p>
        </p:txBody>
      </p:sp>
      <p:sp>
        <p:nvSpPr>
          <p:cNvPr id="12298" name="TextBox 14"/>
          <p:cNvSpPr txBox="1">
            <a:spLocks noChangeArrowheads="1"/>
          </p:cNvSpPr>
          <p:nvPr/>
        </p:nvSpPr>
        <p:spPr bwMode="auto">
          <a:xfrm>
            <a:off x="3733800" y="5448300"/>
            <a:ext cx="1447800" cy="923925"/>
          </a:xfrm>
          <a:prstGeom prst="rect">
            <a:avLst/>
          </a:prstGeom>
          <a:solidFill>
            <a:schemeClr val="bg1"/>
          </a:solidFill>
          <a:ln w="9525">
            <a:noFill/>
            <a:miter lim="800000"/>
            <a:headEnd/>
            <a:tailEnd/>
          </a:ln>
        </p:spPr>
        <p:txBody>
          <a:bodyPr>
            <a:spAutoFit/>
          </a:bodyPr>
          <a:lstStyle/>
          <a:p>
            <a:pPr algn="ctr"/>
            <a:r>
              <a:rPr lang="en-US">
                <a:solidFill>
                  <a:srgbClr val="0070C0"/>
                </a:solidFill>
              </a:rPr>
              <a:t>Kecakapan Menghargai Keragaman</a:t>
            </a:r>
          </a:p>
        </p:txBody>
      </p:sp>
      <p:sp>
        <p:nvSpPr>
          <p:cNvPr id="12299" name="TextBox 15"/>
          <p:cNvSpPr txBox="1">
            <a:spLocks noChangeArrowheads="1"/>
          </p:cNvSpPr>
          <p:nvPr/>
        </p:nvSpPr>
        <p:spPr bwMode="auto">
          <a:xfrm>
            <a:off x="6292850" y="1711325"/>
            <a:ext cx="2209800" cy="646113"/>
          </a:xfrm>
          <a:prstGeom prst="rect">
            <a:avLst/>
          </a:prstGeom>
          <a:solidFill>
            <a:schemeClr val="bg1"/>
          </a:solidFill>
          <a:ln w="9525">
            <a:noFill/>
            <a:miter lim="800000"/>
            <a:headEnd/>
            <a:tailEnd/>
          </a:ln>
        </p:spPr>
        <p:txBody>
          <a:bodyPr>
            <a:spAutoFit/>
          </a:bodyPr>
          <a:lstStyle/>
          <a:p>
            <a:r>
              <a:rPr lang="en-US">
                <a:solidFill>
                  <a:srgbClr val="0070C0"/>
                </a:solidFill>
              </a:rPr>
              <a:t>Kemampuan Bekerja Mandiri</a:t>
            </a:r>
          </a:p>
        </p:txBody>
      </p:sp>
      <p:cxnSp>
        <p:nvCxnSpPr>
          <p:cNvPr id="18" name="Straight Connector 17"/>
          <p:cNvCxnSpPr/>
          <p:nvPr/>
        </p:nvCxnSpPr>
        <p:spPr>
          <a:xfrm>
            <a:off x="2667000" y="3695700"/>
            <a:ext cx="304800" cy="1588"/>
          </a:xfrm>
          <a:prstGeom prst="line">
            <a:avLst/>
          </a:prstGeom>
          <a:ln w="539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a:off x="6019800" y="3619500"/>
            <a:ext cx="304800" cy="1588"/>
          </a:xfrm>
          <a:prstGeom prst="line">
            <a:avLst/>
          </a:prstGeom>
          <a:ln w="539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flipH="1" flipV="1">
            <a:off x="2652713" y="4776788"/>
            <a:ext cx="381000" cy="381000"/>
          </a:xfrm>
          <a:prstGeom prst="line">
            <a:avLst/>
          </a:prstGeom>
          <a:ln w="539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flipH="1" flipV="1">
            <a:off x="4114801" y="5067300"/>
            <a:ext cx="609600" cy="3175"/>
          </a:xfrm>
          <a:prstGeom prst="line">
            <a:avLst/>
          </a:prstGeom>
          <a:ln w="539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V="1">
            <a:off x="5982494" y="4801394"/>
            <a:ext cx="381000" cy="303212"/>
          </a:xfrm>
          <a:prstGeom prst="line">
            <a:avLst/>
          </a:prstGeom>
          <a:ln w="539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4191794" y="2410619"/>
            <a:ext cx="457200" cy="1588"/>
          </a:xfrm>
          <a:prstGeom prst="line">
            <a:avLst/>
          </a:prstGeom>
          <a:ln w="539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0800000" flipV="1">
            <a:off x="6019800" y="2286000"/>
            <a:ext cx="227013" cy="323850"/>
          </a:xfrm>
          <a:prstGeom prst="line">
            <a:avLst/>
          </a:prstGeom>
          <a:ln w="539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2658269" y="2370931"/>
            <a:ext cx="247650" cy="230188"/>
          </a:xfrm>
          <a:prstGeom prst="line">
            <a:avLst/>
          </a:prstGeom>
          <a:ln w="539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2296" idx="1"/>
          </p:cNvCxnSpPr>
          <p:nvPr/>
        </p:nvCxnSpPr>
        <p:spPr>
          <a:xfrm rot="10800000">
            <a:off x="6096000" y="4419600"/>
            <a:ext cx="381000" cy="133350"/>
          </a:xfrm>
          <a:prstGeom prst="line">
            <a:avLst/>
          </a:prstGeom>
          <a:ln w="539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2309" name="TextBox 37"/>
          <p:cNvSpPr txBox="1">
            <a:spLocks noChangeArrowheads="1"/>
          </p:cNvSpPr>
          <p:nvPr/>
        </p:nvSpPr>
        <p:spPr bwMode="auto">
          <a:xfrm>
            <a:off x="7810500" y="6096000"/>
            <a:ext cx="1198563" cy="523875"/>
          </a:xfrm>
          <a:prstGeom prst="rect">
            <a:avLst/>
          </a:prstGeom>
          <a:solidFill>
            <a:schemeClr val="bg1"/>
          </a:solidFill>
          <a:ln w="9525">
            <a:noFill/>
            <a:miter lim="800000"/>
            <a:headEnd/>
            <a:tailEnd/>
          </a:ln>
        </p:spPr>
        <p:txBody>
          <a:bodyPr>
            <a:spAutoFit/>
          </a:bodyPr>
          <a:lstStyle/>
          <a:p>
            <a:r>
              <a:rPr lang="en-US" sz="1400">
                <a:solidFill>
                  <a:srgbClr val="0070C0"/>
                </a:solidFill>
              </a:rPr>
              <a:t>Soft Skills </a:t>
            </a:r>
            <a:r>
              <a:rPr lang="en-US" sz="1400">
                <a:solidFill>
                  <a:schemeClr val="accent2"/>
                </a:solidFill>
              </a:rPr>
              <a:t>Hard Skills</a:t>
            </a:r>
          </a:p>
        </p:txBody>
      </p:sp>
      <p:cxnSp>
        <p:nvCxnSpPr>
          <p:cNvPr id="40" name="Straight Connector 39"/>
          <p:cNvCxnSpPr/>
          <p:nvPr/>
        </p:nvCxnSpPr>
        <p:spPr>
          <a:xfrm>
            <a:off x="7335838" y="6234113"/>
            <a:ext cx="533400" cy="1587"/>
          </a:xfrm>
          <a:prstGeom prst="line">
            <a:avLst/>
          </a:prstGeom>
          <a:ln w="508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339013" y="6477000"/>
            <a:ext cx="533400" cy="1588"/>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2312" name="Picture 2" descr="d:\My Documents\My Pictures\DEMO\smp115-magic prying pan.jpg"/>
          <p:cNvPicPr>
            <a:picLocks noChangeAspect="1" noChangeArrowheads="1"/>
          </p:cNvPicPr>
          <p:nvPr/>
        </p:nvPicPr>
        <p:blipFill>
          <a:blip r:embed="rId3"/>
          <a:srcRect/>
          <a:stretch>
            <a:fillRect/>
          </a:stretch>
        </p:blipFill>
        <p:spPr bwMode="auto">
          <a:xfrm>
            <a:off x="3048000" y="2749550"/>
            <a:ext cx="2895600" cy="1924050"/>
          </a:xfrm>
          <a:prstGeom prst="rect">
            <a:avLst/>
          </a:prstGeom>
          <a:noFill/>
          <a:ln w="9525">
            <a:noFill/>
            <a:miter lim="800000"/>
            <a:headEnd/>
            <a:tailEnd/>
          </a:ln>
        </p:spPr>
      </p:pic>
    </p:spTree>
  </p:cSld>
  <p:clrMapOvr>
    <a:masterClrMapping/>
  </p:clrMapOvr>
  <p:transition>
    <p:cove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ounded Rectangle 5"/>
          <p:cNvSpPr>
            <a:spLocks noChangeArrowheads="1"/>
          </p:cNvSpPr>
          <p:nvPr/>
        </p:nvSpPr>
        <p:spPr bwMode="auto">
          <a:xfrm>
            <a:off x="3214688" y="4786313"/>
            <a:ext cx="1785937" cy="914400"/>
          </a:xfrm>
          <a:prstGeom prst="roundRect">
            <a:avLst>
              <a:gd name="adj" fmla="val 16667"/>
            </a:avLst>
          </a:prstGeom>
          <a:solidFill>
            <a:schemeClr val="accent1"/>
          </a:solidFill>
          <a:ln w="9525" algn="ctr">
            <a:solidFill>
              <a:schemeClr val="tx1"/>
            </a:solidFill>
            <a:round/>
            <a:headEnd/>
            <a:tailEnd/>
          </a:ln>
        </p:spPr>
        <p:txBody>
          <a:bodyPr/>
          <a:lstStyle/>
          <a:p>
            <a:endParaRPr lang="ms-MY"/>
          </a:p>
        </p:txBody>
      </p:sp>
      <p:sp>
        <p:nvSpPr>
          <p:cNvPr id="6147" name="Title 1"/>
          <p:cNvSpPr>
            <a:spLocks noGrp="1"/>
          </p:cNvSpPr>
          <p:nvPr>
            <p:ph type="title"/>
          </p:nvPr>
        </p:nvSpPr>
        <p:spPr/>
        <p:txBody>
          <a:bodyPr/>
          <a:lstStyle/>
          <a:p>
            <a:r>
              <a:rPr lang="en-US" dirty="0" err="1" smtClean="0"/>
              <a:t>Teori</a:t>
            </a:r>
            <a:r>
              <a:rPr lang="en-US" dirty="0" smtClean="0"/>
              <a:t> </a:t>
            </a:r>
            <a:r>
              <a:rPr lang="en-US" dirty="0" err="1" smtClean="0"/>
              <a:t>Pembelajaran</a:t>
            </a:r>
            <a:r>
              <a:rPr lang="en-US" dirty="0" smtClean="0"/>
              <a:t> Social Learning</a:t>
            </a:r>
            <a:endParaRPr lang="ms-MY" dirty="0" smtClean="0"/>
          </a:p>
        </p:txBody>
      </p:sp>
      <p:sp>
        <p:nvSpPr>
          <p:cNvPr id="6148" name="Content Placeholder 2"/>
          <p:cNvSpPr>
            <a:spLocks noGrp="1"/>
          </p:cNvSpPr>
          <p:nvPr>
            <p:ph idx="1"/>
          </p:nvPr>
        </p:nvSpPr>
        <p:spPr/>
        <p:txBody>
          <a:bodyPr/>
          <a:lstStyle/>
          <a:p>
            <a:r>
              <a:rPr lang="en-US" dirty="0" err="1" smtClean="0"/>
              <a:t>Tiga</a:t>
            </a:r>
            <a:r>
              <a:rPr lang="en-US" dirty="0" smtClean="0"/>
              <a:t> </a:t>
            </a:r>
            <a:r>
              <a:rPr lang="en-US" dirty="0" err="1" smtClean="0"/>
              <a:t>unsur</a:t>
            </a:r>
            <a:r>
              <a:rPr lang="en-US" dirty="0" smtClean="0"/>
              <a:t> </a:t>
            </a:r>
            <a:r>
              <a:rPr lang="en-US" dirty="0" err="1" smtClean="0"/>
              <a:t>utama</a:t>
            </a:r>
            <a:endParaRPr lang="en-US" dirty="0" smtClean="0"/>
          </a:p>
          <a:p>
            <a:pPr>
              <a:buFontTx/>
              <a:buNone/>
            </a:pPr>
            <a:endParaRPr lang="en-US" dirty="0" smtClean="0"/>
          </a:p>
          <a:p>
            <a:pPr lvl="1">
              <a:buFont typeface="Wingdings" pitchFamily="2" charset="2"/>
              <a:buChar char="Ø"/>
            </a:pPr>
            <a:r>
              <a:rPr lang="en-US" dirty="0" err="1" smtClean="0"/>
              <a:t>Individu</a:t>
            </a:r>
            <a:r>
              <a:rPr lang="en-US" dirty="0" smtClean="0"/>
              <a:t> (</a:t>
            </a:r>
            <a:r>
              <a:rPr lang="en-US" dirty="0" err="1" smtClean="0"/>
              <a:t>Motivasi</a:t>
            </a:r>
            <a:r>
              <a:rPr lang="en-US" dirty="0" smtClean="0"/>
              <a:t> </a:t>
            </a:r>
            <a:r>
              <a:rPr lang="en-US" dirty="0" err="1" smtClean="0"/>
              <a:t>intrinsik</a:t>
            </a:r>
            <a:r>
              <a:rPr lang="en-US" dirty="0" smtClean="0"/>
              <a:t>)</a:t>
            </a:r>
          </a:p>
          <a:p>
            <a:pPr lvl="1">
              <a:buFont typeface="Wingdings" pitchFamily="2" charset="2"/>
              <a:buChar char="Ø"/>
            </a:pPr>
            <a:r>
              <a:rPr lang="en-US" dirty="0" smtClean="0"/>
              <a:t> Milieu (</a:t>
            </a:r>
            <a:r>
              <a:rPr lang="en-US" dirty="0" err="1" smtClean="0"/>
              <a:t>Rangsangan</a:t>
            </a:r>
            <a:r>
              <a:rPr lang="en-US" dirty="0" smtClean="0"/>
              <a:t> </a:t>
            </a:r>
            <a:r>
              <a:rPr lang="en-US" dirty="0" err="1" smtClean="0"/>
              <a:t>lingkungan</a:t>
            </a:r>
            <a:r>
              <a:rPr lang="en-US" dirty="0" smtClean="0"/>
              <a:t>)</a:t>
            </a:r>
          </a:p>
          <a:p>
            <a:pPr lvl="1">
              <a:buFont typeface="Wingdings" pitchFamily="2" charset="2"/>
              <a:buChar char="Ø"/>
            </a:pPr>
            <a:r>
              <a:rPr lang="en-US" dirty="0" err="1" smtClean="0"/>
              <a:t>Tingkah</a:t>
            </a:r>
            <a:r>
              <a:rPr lang="en-US" dirty="0" smtClean="0"/>
              <a:t> </a:t>
            </a:r>
            <a:r>
              <a:rPr lang="en-US" dirty="0" err="1" smtClean="0"/>
              <a:t>Laku</a:t>
            </a:r>
            <a:endParaRPr lang="en-US" dirty="0" smtClean="0"/>
          </a:p>
        </p:txBody>
      </p:sp>
      <p:sp>
        <p:nvSpPr>
          <p:cNvPr id="6149" name="TextBox 4"/>
          <p:cNvSpPr txBox="1">
            <a:spLocks noChangeArrowheads="1"/>
          </p:cNvSpPr>
          <p:nvPr/>
        </p:nvSpPr>
        <p:spPr bwMode="auto">
          <a:xfrm>
            <a:off x="2928938" y="5072063"/>
            <a:ext cx="2571750" cy="369887"/>
          </a:xfrm>
          <a:prstGeom prst="rect">
            <a:avLst/>
          </a:prstGeom>
          <a:noFill/>
          <a:ln w="9525">
            <a:noFill/>
            <a:miter lim="800000"/>
            <a:headEnd/>
            <a:tailEnd/>
          </a:ln>
        </p:spPr>
        <p:txBody>
          <a:bodyPr>
            <a:spAutoFit/>
          </a:bodyPr>
          <a:lstStyle/>
          <a:p>
            <a:pPr algn="ctr"/>
            <a:r>
              <a:rPr lang="en-US"/>
              <a:t>I x P x T</a:t>
            </a:r>
            <a:endParaRPr lang="ms-MY"/>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err="1" smtClean="0"/>
              <a:t>Teori</a:t>
            </a:r>
            <a:r>
              <a:rPr lang="en-US" dirty="0" smtClean="0"/>
              <a:t> </a:t>
            </a:r>
            <a:r>
              <a:rPr lang="en-US" dirty="0" err="1" smtClean="0"/>
              <a:t>Pembelajaran</a:t>
            </a:r>
            <a:r>
              <a:rPr lang="en-US" dirty="0" smtClean="0"/>
              <a:t> Social Learning</a:t>
            </a:r>
            <a:endParaRPr lang="ms-MY" dirty="0" smtClean="0"/>
          </a:p>
        </p:txBody>
      </p:sp>
      <p:sp>
        <p:nvSpPr>
          <p:cNvPr id="7171" name="Content Placeholder 2"/>
          <p:cNvSpPr>
            <a:spLocks noGrp="1"/>
          </p:cNvSpPr>
          <p:nvPr>
            <p:ph idx="1"/>
          </p:nvPr>
        </p:nvSpPr>
        <p:spPr/>
        <p:txBody>
          <a:bodyPr/>
          <a:lstStyle/>
          <a:p>
            <a:r>
              <a:rPr lang="en-US" dirty="0" err="1" smtClean="0"/>
              <a:t>Teori</a:t>
            </a:r>
            <a:r>
              <a:rPr lang="en-US" dirty="0" smtClean="0"/>
              <a:t> </a:t>
            </a:r>
            <a:r>
              <a:rPr lang="en-US" dirty="0" err="1" smtClean="0"/>
              <a:t>Pemodelan</a:t>
            </a:r>
            <a:r>
              <a:rPr lang="en-US" dirty="0" smtClean="0"/>
              <a:t> : </a:t>
            </a:r>
            <a:r>
              <a:rPr lang="en-US" dirty="0" err="1" smtClean="0"/>
              <a:t>Bandura</a:t>
            </a:r>
            <a:endParaRPr lang="en-US" dirty="0" smtClean="0"/>
          </a:p>
          <a:p>
            <a:pPr lvl="1">
              <a:buFont typeface="Wingdings" pitchFamily="2" charset="2"/>
              <a:buChar char="Ø"/>
            </a:pPr>
            <a:r>
              <a:rPr lang="en-US" dirty="0" err="1" smtClean="0"/>
              <a:t>Tingkah</a:t>
            </a:r>
            <a:r>
              <a:rPr lang="en-US" dirty="0" smtClean="0"/>
              <a:t> </a:t>
            </a:r>
            <a:r>
              <a:rPr lang="en-US" dirty="0" err="1" smtClean="0"/>
              <a:t>laku</a:t>
            </a:r>
            <a:r>
              <a:rPr lang="en-US" dirty="0" smtClean="0"/>
              <a:t> </a:t>
            </a:r>
            <a:r>
              <a:rPr lang="en-US" dirty="0" err="1" smtClean="0"/>
              <a:t>kanak-kanak</a:t>
            </a:r>
            <a:r>
              <a:rPr lang="en-US" dirty="0" smtClean="0"/>
              <a:t> </a:t>
            </a:r>
            <a:r>
              <a:rPr lang="en-US" dirty="0" err="1" smtClean="0"/>
              <a:t>adalah</a:t>
            </a:r>
            <a:r>
              <a:rPr lang="en-US" dirty="0" smtClean="0"/>
              <a:t> </a:t>
            </a:r>
            <a:r>
              <a:rPr lang="en-US" dirty="0" err="1" smtClean="0"/>
              <a:t>dipelajari</a:t>
            </a:r>
            <a:r>
              <a:rPr lang="en-US" dirty="0" smtClean="0"/>
              <a:t> </a:t>
            </a:r>
            <a:r>
              <a:rPr lang="en-US" dirty="0" err="1" smtClean="0"/>
              <a:t>melalui</a:t>
            </a:r>
            <a:r>
              <a:rPr lang="en-US" dirty="0" smtClean="0"/>
              <a:t> </a:t>
            </a:r>
            <a:r>
              <a:rPr lang="en-US" dirty="0" err="1" smtClean="0"/>
              <a:t>peniruan</a:t>
            </a:r>
            <a:r>
              <a:rPr lang="en-US" dirty="0" smtClean="0"/>
              <a:t> </a:t>
            </a:r>
            <a:r>
              <a:rPr lang="en-US" dirty="0" err="1" smtClean="0"/>
              <a:t>atau</a:t>
            </a:r>
            <a:r>
              <a:rPr lang="en-US" dirty="0" smtClean="0"/>
              <a:t> </a:t>
            </a:r>
            <a:r>
              <a:rPr lang="en-US" dirty="0" err="1" smtClean="0"/>
              <a:t>pemodelan</a:t>
            </a:r>
            <a:r>
              <a:rPr lang="en-US" dirty="0" smtClean="0"/>
              <a:t>.</a:t>
            </a:r>
          </a:p>
          <a:p>
            <a:pPr lvl="1">
              <a:buFont typeface="Wingdings" pitchFamily="2" charset="2"/>
              <a:buChar char="Ø"/>
            </a:pPr>
            <a:r>
              <a:rPr lang="en-US" dirty="0" err="1" smtClean="0"/>
              <a:t>Orang</a:t>
            </a:r>
            <a:r>
              <a:rPr lang="en-US" dirty="0" smtClean="0"/>
              <a:t> </a:t>
            </a:r>
            <a:r>
              <a:rPr lang="en-US" dirty="0" err="1" smtClean="0"/>
              <a:t>diperhatikan</a:t>
            </a:r>
            <a:r>
              <a:rPr lang="en-US" dirty="0" smtClean="0"/>
              <a:t> </a:t>
            </a:r>
            <a:r>
              <a:rPr lang="en-US" dirty="0" err="1" smtClean="0"/>
              <a:t>sebagai</a:t>
            </a:r>
            <a:r>
              <a:rPr lang="en-US" dirty="0" smtClean="0"/>
              <a:t> </a:t>
            </a:r>
            <a:r>
              <a:rPr lang="en-US" b="1" dirty="0" smtClean="0"/>
              <a:t>model</a:t>
            </a:r>
            <a:r>
              <a:rPr lang="en-US" dirty="0" smtClean="0"/>
              <a:t>.</a:t>
            </a:r>
          </a:p>
          <a:p>
            <a:pPr lvl="1">
              <a:buFont typeface="Wingdings" pitchFamily="2" charset="2"/>
              <a:buChar char="Ø"/>
            </a:pPr>
            <a:r>
              <a:rPr lang="en-US" dirty="0" err="1" smtClean="0"/>
              <a:t>Proses</a:t>
            </a:r>
            <a:r>
              <a:rPr lang="en-US" dirty="0" smtClean="0"/>
              <a:t> </a:t>
            </a:r>
            <a:r>
              <a:rPr lang="en-US" dirty="0" err="1" smtClean="0"/>
              <a:t>pembelajaran</a:t>
            </a:r>
            <a:r>
              <a:rPr lang="en-US" dirty="0" smtClean="0"/>
              <a:t> </a:t>
            </a:r>
            <a:r>
              <a:rPr lang="en-US" dirty="0" err="1" smtClean="0"/>
              <a:t>melalui</a:t>
            </a:r>
            <a:r>
              <a:rPr lang="en-US" dirty="0" smtClean="0"/>
              <a:t> </a:t>
            </a:r>
            <a:r>
              <a:rPr lang="en-US" dirty="0" err="1" smtClean="0"/>
              <a:t>memperhatikan</a:t>
            </a:r>
            <a:r>
              <a:rPr lang="en-US" dirty="0" smtClean="0"/>
              <a:t> </a:t>
            </a:r>
            <a:r>
              <a:rPr lang="en-US" dirty="0" err="1" smtClean="0"/>
              <a:t>tingkah</a:t>
            </a:r>
            <a:r>
              <a:rPr lang="en-US" dirty="0" smtClean="0"/>
              <a:t> </a:t>
            </a:r>
            <a:r>
              <a:rPr lang="en-US" dirty="0" err="1" smtClean="0"/>
              <a:t>laku</a:t>
            </a:r>
            <a:r>
              <a:rPr lang="en-US" dirty="0" smtClean="0"/>
              <a:t> model </a:t>
            </a:r>
            <a:r>
              <a:rPr lang="en-US" dirty="0" err="1" smtClean="0"/>
              <a:t>sebagai</a:t>
            </a:r>
            <a:r>
              <a:rPr lang="en-US" dirty="0" smtClean="0"/>
              <a:t> </a:t>
            </a:r>
            <a:r>
              <a:rPr lang="en-US" b="1" dirty="0" err="1" smtClean="0"/>
              <a:t>permodelan</a:t>
            </a:r>
            <a:r>
              <a:rPr lang="en-US" dirty="0" smtClean="0"/>
              <a:t> (</a:t>
            </a:r>
            <a:r>
              <a:rPr lang="en-US" dirty="0" err="1" smtClean="0"/>
              <a:t>modelling</a:t>
            </a:r>
            <a:r>
              <a:rPr lang="en-US" dirty="0" smtClean="0"/>
              <a:t>).</a:t>
            </a:r>
            <a:endParaRPr lang="ms-MY"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err="1" smtClean="0"/>
              <a:t>Teori</a:t>
            </a:r>
            <a:r>
              <a:rPr lang="en-US" dirty="0" smtClean="0"/>
              <a:t> </a:t>
            </a:r>
            <a:r>
              <a:rPr lang="en-US" dirty="0" err="1" smtClean="0"/>
              <a:t>Pembelajaran</a:t>
            </a:r>
            <a:r>
              <a:rPr lang="en-US" dirty="0" smtClean="0"/>
              <a:t> Social Learning</a:t>
            </a:r>
            <a:endParaRPr lang="ms-MY" dirty="0" smtClean="0"/>
          </a:p>
        </p:txBody>
      </p:sp>
      <p:sp>
        <p:nvSpPr>
          <p:cNvPr id="8195" name="Content Placeholder 2"/>
          <p:cNvSpPr>
            <a:spLocks noGrp="1"/>
          </p:cNvSpPr>
          <p:nvPr>
            <p:ph idx="1"/>
          </p:nvPr>
        </p:nvSpPr>
        <p:spPr/>
        <p:txBody>
          <a:bodyPr/>
          <a:lstStyle/>
          <a:p>
            <a:r>
              <a:rPr lang="en-US" dirty="0" err="1" smtClean="0"/>
              <a:t>Teori</a:t>
            </a:r>
            <a:r>
              <a:rPr lang="en-US" dirty="0" smtClean="0"/>
              <a:t> </a:t>
            </a:r>
            <a:r>
              <a:rPr lang="en-US" dirty="0" err="1" smtClean="0"/>
              <a:t>Pemodelan</a:t>
            </a:r>
            <a:r>
              <a:rPr lang="en-US" dirty="0" smtClean="0"/>
              <a:t> : </a:t>
            </a:r>
            <a:r>
              <a:rPr lang="en-US" dirty="0" err="1" smtClean="0"/>
              <a:t>Bandura</a:t>
            </a:r>
            <a:endParaRPr lang="en-US" dirty="0" smtClean="0"/>
          </a:p>
          <a:p>
            <a:pPr lvl="1"/>
            <a:r>
              <a:rPr lang="en-US" dirty="0" smtClean="0"/>
              <a:t>4 </a:t>
            </a:r>
            <a:r>
              <a:rPr lang="en-US" dirty="0" err="1" smtClean="0"/>
              <a:t>unsur</a:t>
            </a:r>
            <a:r>
              <a:rPr lang="en-US" dirty="0" smtClean="0"/>
              <a:t> </a:t>
            </a:r>
            <a:r>
              <a:rPr lang="en-US" dirty="0" err="1" smtClean="0"/>
              <a:t>utama</a:t>
            </a:r>
            <a:endParaRPr lang="en-US" dirty="0" smtClean="0"/>
          </a:p>
          <a:p>
            <a:pPr lvl="2">
              <a:buFont typeface="Wingdings" pitchFamily="2" charset="2"/>
              <a:buChar char="Ø"/>
            </a:pPr>
            <a:r>
              <a:rPr lang="en-US" dirty="0" err="1" smtClean="0"/>
              <a:t>Perhatian</a:t>
            </a:r>
            <a:r>
              <a:rPr lang="en-US" dirty="0" smtClean="0"/>
              <a:t> (attention)</a:t>
            </a:r>
          </a:p>
          <a:p>
            <a:pPr lvl="2">
              <a:buFont typeface="Wingdings" pitchFamily="2" charset="2"/>
              <a:buChar char="Ø"/>
            </a:pPr>
            <a:r>
              <a:rPr lang="en-US" dirty="0" err="1" smtClean="0"/>
              <a:t>Mengingat</a:t>
            </a:r>
            <a:r>
              <a:rPr lang="en-US" dirty="0" smtClean="0"/>
              <a:t> (retention)</a:t>
            </a:r>
          </a:p>
          <a:p>
            <a:pPr lvl="2">
              <a:buFont typeface="Wingdings" pitchFamily="2" charset="2"/>
              <a:buChar char="Ø"/>
            </a:pPr>
            <a:r>
              <a:rPr lang="en-US" dirty="0" err="1" smtClean="0"/>
              <a:t>Reproduksi</a:t>
            </a:r>
            <a:r>
              <a:rPr lang="en-US" dirty="0" smtClean="0"/>
              <a:t> (reproduction)</a:t>
            </a:r>
          </a:p>
          <a:p>
            <a:pPr lvl="2">
              <a:buFont typeface="Wingdings" pitchFamily="2" charset="2"/>
              <a:buChar char="Ø"/>
            </a:pPr>
            <a:r>
              <a:rPr lang="en-US" dirty="0" err="1" smtClean="0"/>
              <a:t>Penguatan</a:t>
            </a:r>
            <a:r>
              <a:rPr lang="en-US" dirty="0" smtClean="0"/>
              <a:t>/</a:t>
            </a:r>
            <a:r>
              <a:rPr lang="en-US" dirty="0" err="1" smtClean="0"/>
              <a:t>Motivasi</a:t>
            </a:r>
            <a:r>
              <a:rPr lang="en-US" dirty="0" smtClean="0"/>
              <a:t> (reinforcement/motivation)</a:t>
            </a:r>
            <a:endParaRPr lang="ms-MY"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3" name="AutoShape 3"/>
          <p:cNvSpPr>
            <a:spLocks noChangeArrowheads="1"/>
          </p:cNvSpPr>
          <p:nvPr/>
        </p:nvSpPr>
        <p:spPr bwMode="gray">
          <a:xfrm>
            <a:off x="5562600" y="2743200"/>
            <a:ext cx="2819400" cy="2895600"/>
          </a:xfrm>
          <a:prstGeom prst="chevron">
            <a:avLst>
              <a:gd name="adj" fmla="val 16468"/>
            </a:avLst>
          </a:prstGeom>
          <a:gradFill rotWithShape="1">
            <a:gsLst>
              <a:gs pos="0">
                <a:schemeClr val="accent2"/>
              </a:gs>
              <a:gs pos="100000">
                <a:schemeClr val="accent2">
                  <a:gamma/>
                  <a:shade val="46275"/>
                  <a:invGamma/>
                </a:schemeClr>
              </a:gs>
            </a:gsLst>
            <a:lin ang="0" scaled="1"/>
          </a:gradFill>
          <a:ln w="38100">
            <a:solidFill>
              <a:srgbClr val="EAEAEA"/>
            </a:solidFill>
            <a:miter lim="800000"/>
            <a:headEnd/>
            <a:tailEnd/>
          </a:ln>
          <a:effectLst>
            <a:outerShdw dist="109250" dir="3267739" algn="ctr" rotWithShape="0">
              <a:schemeClr val="bg2">
                <a:alpha val="50000"/>
              </a:schemeClr>
            </a:outerShdw>
          </a:effectLst>
        </p:spPr>
        <p:txBody>
          <a:bodyPr anchor="ctr">
            <a:spAutoFit/>
          </a:bodyPr>
          <a:lstStyle/>
          <a:p>
            <a:pPr>
              <a:defRPr/>
            </a:pPr>
            <a:endParaRPr lang="en-US">
              <a:latin typeface="Tahoma" charset="0"/>
            </a:endParaRPr>
          </a:p>
        </p:txBody>
      </p:sp>
      <p:sp>
        <p:nvSpPr>
          <p:cNvPr id="230404" name="AutoShape 4"/>
          <p:cNvSpPr>
            <a:spLocks noChangeArrowheads="1"/>
          </p:cNvSpPr>
          <p:nvPr/>
        </p:nvSpPr>
        <p:spPr bwMode="gray">
          <a:xfrm>
            <a:off x="3200400" y="2743200"/>
            <a:ext cx="2971800" cy="2895600"/>
          </a:xfrm>
          <a:prstGeom prst="chevron">
            <a:avLst>
              <a:gd name="adj" fmla="val 17842"/>
            </a:avLst>
          </a:prstGeom>
          <a:gradFill rotWithShape="1">
            <a:gsLst>
              <a:gs pos="0">
                <a:schemeClr val="hlink"/>
              </a:gs>
              <a:gs pos="100000">
                <a:schemeClr val="hlink">
                  <a:gamma/>
                  <a:shade val="46275"/>
                  <a:invGamma/>
                </a:schemeClr>
              </a:gs>
            </a:gsLst>
            <a:lin ang="0" scaled="1"/>
          </a:gradFill>
          <a:ln w="38100">
            <a:solidFill>
              <a:srgbClr val="EAEAEA"/>
            </a:solidFill>
            <a:miter lim="800000"/>
            <a:headEnd/>
            <a:tailEnd/>
          </a:ln>
          <a:effectLst>
            <a:outerShdw dist="109250" dir="3267739" algn="ctr" rotWithShape="0">
              <a:schemeClr val="bg2">
                <a:alpha val="50000"/>
              </a:schemeClr>
            </a:outerShdw>
          </a:effectLst>
        </p:spPr>
        <p:txBody>
          <a:bodyPr anchor="ctr">
            <a:spAutoFit/>
          </a:bodyPr>
          <a:lstStyle/>
          <a:p>
            <a:pPr>
              <a:defRPr/>
            </a:pPr>
            <a:endParaRPr lang="en-US">
              <a:latin typeface="Tahoma" charset="0"/>
            </a:endParaRPr>
          </a:p>
        </p:txBody>
      </p:sp>
      <p:sp>
        <p:nvSpPr>
          <p:cNvPr id="230405" name="AutoShape 5"/>
          <p:cNvSpPr>
            <a:spLocks noChangeArrowheads="1"/>
          </p:cNvSpPr>
          <p:nvPr/>
        </p:nvSpPr>
        <p:spPr bwMode="gray">
          <a:xfrm>
            <a:off x="838200" y="2743200"/>
            <a:ext cx="2971800" cy="2895600"/>
          </a:xfrm>
          <a:prstGeom prst="chevron">
            <a:avLst>
              <a:gd name="adj" fmla="val 17842"/>
            </a:avLst>
          </a:prstGeom>
          <a:gradFill rotWithShape="1">
            <a:gsLst>
              <a:gs pos="0">
                <a:schemeClr val="accent1"/>
              </a:gs>
              <a:gs pos="100000">
                <a:schemeClr val="accent1">
                  <a:gamma/>
                  <a:shade val="46275"/>
                  <a:invGamma/>
                </a:schemeClr>
              </a:gs>
            </a:gsLst>
            <a:lin ang="0" scaled="1"/>
          </a:gradFill>
          <a:ln w="38100">
            <a:solidFill>
              <a:srgbClr val="EAEAEA"/>
            </a:solidFill>
            <a:miter lim="800000"/>
            <a:headEnd/>
            <a:tailEnd/>
          </a:ln>
          <a:effectLst>
            <a:outerShdw dist="109250" dir="3267739" algn="ctr" rotWithShape="0">
              <a:schemeClr val="bg2">
                <a:alpha val="50000"/>
              </a:schemeClr>
            </a:outerShdw>
          </a:effectLst>
        </p:spPr>
        <p:txBody>
          <a:bodyPr anchor="ctr">
            <a:spAutoFit/>
          </a:bodyPr>
          <a:lstStyle/>
          <a:p>
            <a:pPr algn="ctr">
              <a:defRPr/>
            </a:pPr>
            <a:endParaRPr lang="en-US"/>
          </a:p>
        </p:txBody>
      </p:sp>
      <p:sp>
        <p:nvSpPr>
          <p:cNvPr id="230406" name="AutoShape 6"/>
          <p:cNvSpPr>
            <a:spLocks noChangeArrowheads="1"/>
          </p:cNvSpPr>
          <p:nvPr/>
        </p:nvSpPr>
        <p:spPr bwMode="gray">
          <a:xfrm>
            <a:off x="1066800" y="1905000"/>
            <a:ext cx="2057400" cy="574675"/>
          </a:xfrm>
          <a:prstGeom prst="roundRect">
            <a:avLst>
              <a:gd name="adj" fmla="val 50000"/>
            </a:avLst>
          </a:prstGeom>
          <a:gradFill rotWithShape="1">
            <a:gsLst>
              <a:gs pos="0">
                <a:schemeClr val="accent1"/>
              </a:gs>
              <a:gs pos="100000">
                <a:schemeClr val="accent1">
                  <a:gamma/>
                  <a:shade val="46275"/>
                  <a:invGamma/>
                </a:schemeClr>
              </a:gs>
            </a:gsLst>
            <a:lin ang="0" scaled="1"/>
          </a:gradFill>
          <a:ln w="38100" algn="ctr">
            <a:solidFill>
              <a:srgbClr val="FFFFFF"/>
            </a:solidFill>
            <a:round/>
            <a:headEnd/>
            <a:tailEnd/>
          </a:ln>
          <a:effectLst>
            <a:outerShdw dist="63500" dir="3187806" algn="ctr" rotWithShape="0">
              <a:schemeClr val="bg2"/>
            </a:outerShdw>
          </a:effectLst>
        </p:spPr>
        <p:txBody>
          <a:bodyPr wrap="none" anchor="ctr"/>
          <a:lstStyle/>
          <a:p>
            <a:pPr algn="ctr">
              <a:defRPr/>
            </a:pPr>
            <a:r>
              <a:rPr lang="en-US" sz="2000" b="1" dirty="0" err="1">
                <a:solidFill>
                  <a:schemeClr val="bg1"/>
                </a:solidFill>
              </a:rPr>
              <a:t>Proses</a:t>
            </a:r>
            <a:r>
              <a:rPr lang="en-US" sz="2000" b="1" dirty="0">
                <a:solidFill>
                  <a:schemeClr val="bg1"/>
                </a:solidFill>
              </a:rPr>
              <a:t> 1</a:t>
            </a:r>
          </a:p>
        </p:txBody>
      </p:sp>
      <p:sp>
        <p:nvSpPr>
          <p:cNvPr id="230407" name="AutoShape 7"/>
          <p:cNvSpPr>
            <a:spLocks noChangeArrowheads="1"/>
          </p:cNvSpPr>
          <p:nvPr/>
        </p:nvSpPr>
        <p:spPr bwMode="gray">
          <a:xfrm>
            <a:off x="3386138" y="1905000"/>
            <a:ext cx="2057400" cy="574675"/>
          </a:xfrm>
          <a:prstGeom prst="roundRect">
            <a:avLst>
              <a:gd name="adj" fmla="val 50000"/>
            </a:avLst>
          </a:prstGeom>
          <a:gradFill rotWithShape="1">
            <a:gsLst>
              <a:gs pos="0">
                <a:schemeClr val="hlink"/>
              </a:gs>
              <a:gs pos="100000">
                <a:schemeClr val="hlink">
                  <a:gamma/>
                  <a:shade val="46275"/>
                  <a:invGamma/>
                </a:schemeClr>
              </a:gs>
            </a:gsLst>
            <a:lin ang="0" scaled="1"/>
          </a:gradFill>
          <a:ln w="38100" algn="ctr">
            <a:solidFill>
              <a:srgbClr val="FFFFFF"/>
            </a:solidFill>
            <a:round/>
            <a:headEnd/>
            <a:tailEnd/>
          </a:ln>
          <a:effectLst>
            <a:outerShdw dist="63500" dir="3187806" algn="ctr" rotWithShape="0">
              <a:schemeClr val="bg2"/>
            </a:outerShdw>
          </a:effectLst>
        </p:spPr>
        <p:txBody>
          <a:bodyPr wrap="none" anchor="ctr"/>
          <a:lstStyle/>
          <a:p>
            <a:pPr algn="ctr">
              <a:defRPr/>
            </a:pPr>
            <a:r>
              <a:rPr lang="en-US" sz="2000" b="1" dirty="0" err="1">
                <a:solidFill>
                  <a:schemeClr val="bg1"/>
                </a:solidFill>
              </a:rPr>
              <a:t>Proses</a:t>
            </a:r>
            <a:r>
              <a:rPr lang="en-US" sz="2000" b="1" dirty="0">
                <a:solidFill>
                  <a:schemeClr val="bg1"/>
                </a:solidFill>
              </a:rPr>
              <a:t> 2</a:t>
            </a:r>
          </a:p>
        </p:txBody>
      </p:sp>
      <p:sp>
        <p:nvSpPr>
          <p:cNvPr id="230408" name="AutoShape 8"/>
          <p:cNvSpPr>
            <a:spLocks noChangeArrowheads="1"/>
          </p:cNvSpPr>
          <p:nvPr/>
        </p:nvSpPr>
        <p:spPr bwMode="gray">
          <a:xfrm>
            <a:off x="5715000" y="1905000"/>
            <a:ext cx="2057400" cy="574675"/>
          </a:xfrm>
          <a:prstGeom prst="roundRect">
            <a:avLst>
              <a:gd name="adj" fmla="val 50000"/>
            </a:avLst>
          </a:prstGeom>
          <a:gradFill rotWithShape="1">
            <a:gsLst>
              <a:gs pos="0">
                <a:schemeClr val="accent2"/>
              </a:gs>
              <a:gs pos="100000">
                <a:schemeClr val="accent2">
                  <a:gamma/>
                  <a:shade val="46275"/>
                  <a:invGamma/>
                </a:schemeClr>
              </a:gs>
            </a:gsLst>
            <a:lin ang="0" scaled="1"/>
          </a:gradFill>
          <a:ln w="38100" algn="ctr">
            <a:solidFill>
              <a:srgbClr val="FFFFFF"/>
            </a:solidFill>
            <a:round/>
            <a:headEnd/>
            <a:tailEnd/>
          </a:ln>
          <a:effectLst>
            <a:outerShdw dist="63500" dir="3187806" algn="ctr" rotWithShape="0">
              <a:schemeClr val="bg2"/>
            </a:outerShdw>
          </a:effectLst>
        </p:spPr>
        <p:txBody>
          <a:bodyPr wrap="none" anchor="ctr"/>
          <a:lstStyle/>
          <a:p>
            <a:pPr algn="ctr">
              <a:defRPr/>
            </a:pPr>
            <a:r>
              <a:rPr lang="en-US" sz="2000" b="1" dirty="0" err="1">
                <a:solidFill>
                  <a:schemeClr val="bg1"/>
                </a:solidFill>
              </a:rPr>
              <a:t>Proses</a:t>
            </a:r>
            <a:r>
              <a:rPr lang="en-US" sz="2000" b="1" dirty="0">
                <a:solidFill>
                  <a:schemeClr val="bg1"/>
                </a:solidFill>
              </a:rPr>
              <a:t> 3</a:t>
            </a:r>
          </a:p>
        </p:txBody>
      </p:sp>
      <p:sp>
        <p:nvSpPr>
          <p:cNvPr id="9224" name="Text Box 9"/>
          <p:cNvSpPr txBox="1">
            <a:spLocks noChangeArrowheads="1"/>
          </p:cNvSpPr>
          <p:nvPr/>
        </p:nvSpPr>
        <p:spPr bwMode="auto">
          <a:xfrm>
            <a:off x="1504950" y="3924300"/>
            <a:ext cx="1871663" cy="369888"/>
          </a:xfrm>
          <a:prstGeom prst="rect">
            <a:avLst/>
          </a:prstGeom>
          <a:noFill/>
          <a:ln w="9525">
            <a:noFill/>
            <a:miter lim="800000"/>
            <a:headEnd/>
            <a:tailEnd/>
          </a:ln>
        </p:spPr>
        <p:txBody>
          <a:bodyPr>
            <a:spAutoFit/>
          </a:bodyPr>
          <a:lstStyle/>
          <a:p>
            <a:pPr>
              <a:spcBef>
                <a:spcPct val="50000"/>
              </a:spcBef>
            </a:pPr>
            <a:r>
              <a:rPr lang="en-US" b="1">
                <a:solidFill>
                  <a:schemeClr val="bg1"/>
                </a:solidFill>
              </a:rPr>
              <a:t>Perhatian</a:t>
            </a:r>
          </a:p>
        </p:txBody>
      </p:sp>
      <p:sp>
        <p:nvSpPr>
          <p:cNvPr id="9225" name="Text Box 10"/>
          <p:cNvSpPr txBox="1">
            <a:spLocks noChangeArrowheads="1"/>
          </p:cNvSpPr>
          <p:nvPr/>
        </p:nvSpPr>
        <p:spPr bwMode="auto">
          <a:xfrm>
            <a:off x="4035425" y="3924300"/>
            <a:ext cx="1871663" cy="369888"/>
          </a:xfrm>
          <a:prstGeom prst="rect">
            <a:avLst/>
          </a:prstGeom>
          <a:noFill/>
          <a:ln w="9525">
            <a:noFill/>
            <a:miter lim="800000"/>
            <a:headEnd/>
            <a:tailEnd/>
          </a:ln>
        </p:spPr>
        <p:txBody>
          <a:bodyPr>
            <a:spAutoFit/>
          </a:bodyPr>
          <a:lstStyle/>
          <a:p>
            <a:pPr>
              <a:spcBef>
                <a:spcPct val="50000"/>
              </a:spcBef>
            </a:pPr>
            <a:r>
              <a:rPr lang="en-US" b="1">
                <a:solidFill>
                  <a:schemeClr val="bg1"/>
                </a:solidFill>
              </a:rPr>
              <a:t>Mengingat</a:t>
            </a:r>
          </a:p>
        </p:txBody>
      </p:sp>
      <p:sp>
        <p:nvSpPr>
          <p:cNvPr id="9226" name="Text Box 11"/>
          <p:cNvSpPr txBox="1">
            <a:spLocks noChangeArrowheads="1"/>
          </p:cNvSpPr>
          <p:nvPr/>
        </p:nvSpPr>
        <p:spPr bwMode="auto">
          <a:xfrm>
            <a:off x="6315075" y="3924300"/>
            <a:ext cx="1914525" cy="369888"/>
          </a:xfrm>
          <a:prstGeom prst="rect">
            <a:avLst/>
          </a:prstGeom>
          <a:noFill/>
          <a:ln w="9525">
            <a:noFill/>
            <a:miter lim="800000"/>
            <a:headEnd/>
            <a:tailEnd/>
          </a:ln>
        </p:spPr>
        <p:txBody>
          <a:bodyPr>
            <a:spAutoFit/>
          </a:bodyPr>
          <a:lstStyle/>
          <a:p>
            <a:pPr>
              <a:spcBef>
                <a:spcPct val="50000"/>
              </a:spcBef>
            </a:pPr>
            <a:r>
              <a:rPr lang="en-US" b="1">
                <a:solidFill>
                  <a:schemeClr val="bg1"/>
                </a:solidFill>
              </a:rPr>
              <a:t>Reproduksi</a:t>
            </a:r>
          </a:p>
        </p:txBody>
      </p:sp>
      <p:sp>
        <p:nvSpPr>
          <p:cNvPr id="9227" name="Title 14"/>
          <p:cNvSpPr>
            <a:spLocks noGrp="1"/>
          </p:cNvSpPr>
          <p:nvPr>
            <p:ph type="title"/>
          </p:nvPr>
        </p:nvSpPr>
        <p:spPr/>
        <p:txBody>
          <a:bodyPr/>
          <a:lstStyle/>
          <a:p>
            <a:r>
              <a:rPr lang="en-US" sz="2800" smtClean="0"/>
              <a:t>Proses Pembelajaran Pemerhatian/Pemodelan</a:t>
            </a:r>
            <a:endParaRPr lang="ms-MY" sz="2800" smtClean="0"/>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id-ID"/>
              <a:t>Pembelajaran</a:t>
            </a:r>
            <a:endParaRPr lang="en-US"/>
          </a:p>
        </p:txBody>
      </p:sp>
      <p:sp>
        <p:nvSpPr>
          <p:cNvPr id="6147" name="Rectangle 3"/>
          <p:cNvSpPr>
            <a:spLocks noGrp="1" noChangeArrowheads="1"/>
          </p:cNvSpPr>
          <p:nvPr>
            <p:ph type="body" idx="1"/>
          </p:nvPr>
        </p:nvSpPr>
        <p:spPr/>
        <p:txBody>
          <a:bodyPr/>
          <a:lstStyle/>
          <a:p>
            <a:pPr>
              <a:buFontTx/>
              <a:buNone/>
            </a:pPr>
            <a:r>
              <a:rPr lang="en-US"/>
              <a:t>P</a:t>
            </a:r>
            <a:r>
              <a:rPr lang="id-ID"/>
              <a:t>roses interaksi antara peserta didik dengan lingkungannya, sehingga terjadi perubahan perilaku ke arah yang lebih baik.  Sedangkan pembelajaran menurut Sudjana (2000: 6) </a:t>
            </a:r>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5" name="AutoShape 5"/>
          <p:cNvSpPr>
            <a:spLocks noChangeArrowheads="1"/>
          </p:cNvSpPr>
          <p:nvPr/>
        </p:nvSpPr>
        <p:spPr bwMode="gray">
          <a:xfrm>
            <a:off x="1000125" y="2571750"/>
            <a:ext cx="2971800" cy="2895600"/>
          </a:xfrm>
          <a:prstGeom prst="chevron">
            <a:avLst>
              <a:gd name="adj" fmla="val 17842"/>
            </a:avLst>
          </a:prstGeom>
          <a:gradFill rotWithShape="1">
            <a:gsLst>
              <a:gs pos="0">
                <a:schemeClr val="accent1"/>
              </a:gs>
              <a:gs pos="100000">
                <a:schemeClr val="accent1">
                  <a:gamma/>
                  <a:shade val="46275"/>
                  <a:invGamma/>
                </a:schemeClr>
              </a:gs>
            </a:gsLst>
            <a:lin ang="0" scaled="1"/>
          </a:gradFill>
          <a:ln w="38100">
            <a:solidFill>
              <a:srgbClr val="EAEAEA"/>
            </a:solidFill>
            <a:miter lim="800000"/>
            <a:headEnd/>
            <a:tailEnd/>
          </a:ln>
          <a:effectLst>
            <a:outerShdw dist="109250" dir="3267739" algn="ctr" rotWithShape="0">
              <a:schemeClr val="bg2">
                <a:alpha val="50000"/>
              </a:schemeClr>
            </a:outerShdw>
          </a:effectLst>
        </p:spPr>
        <p:txBody>
          <a:bodyPr anchor="ctr">
            <a:spAutoFit/>
          </a:bodyPr>
          <a:lstStyle/>
          <a:p>
            <a:pPr algn="ctr">
              <a:defRPr/>
            </a:pPr>
            <a:endParaRPr lang="en-US" dirty="0"/>
          </a:p>
        </p:txBody>
      </p:sp>
      <p:sp>
        <p:nvSpPr>
          <p:cNvPr id="230406" name="AutoShape 6"/>
          <p:cNvSpPr>
            <a:spLocks noChangeArrowheads="1"/>
          </p:cNvSpPr>
          <p:nvPr/>
        </p:nvSpPr>
        <p:spPr bwMode="gray">
          <a:xfrm>
            <a:off x="1285875" y="1785938"/>
            <a:ext cx="2057400" cy="574675"/>
          </a:xfrm>
          <a:prstGeom prst="roundRect">
            <a:avLst>
              <a:gd name="adj" fmla="val 50000"/>
            </a:avLst>
          </a:prstGeom>
          <a:gradFill rotWithShape="1">
            <a:gsLst>
              <a:gs pos="0">
                <a:schemeClr val="accent1"/>
              </a:gs>
              <a:gs pos="100000">
                <a:schemeClr val="accent1">
                  <a:gamma/>
                  <a:shade val="46275"/>
                  <a:invGamma/>
                </a:schemeClr>
              </a:gs>
            </a:gsLst>
            <a:lin ang="0" scaled="1"/>
          </a:gradFill>
          <a:ln w="38100" algn="ctr">
            <a:solidFill>
              <a:srgbClr val="FFFFFF"/>
            </a:solidFill>
            <a:round/>
            <a:headEnd/>
            <a:tailEnd/>
          </a:ln>
          <a:effectLst>
            <a:outerShdw dist="63500" dir="3187806" algn="ctr" rotWithShape="0">
              <a:schemeClr val="bg2"/>
            </a:outerShdw>
          </a:effectLst>
        </p:spPr>
        <p:txBody>
          <a:bodyPr wrap="none" anchor="ctr"/>
          <a:lstStyle/>
          <a:p>
            <a:pPr algn="ctr">
              <a:defRPr/>
            </a:pPr>
            <a:r>
              <a:rPr lang="en-US" sz="2000" b="1" dirty="0" err="1">
                <a:solidFill>
                  <a:schemeClr val="bg1"/>
                </a:solidFill>
              </a:rPr>
              <a:t>Proses</a:t>
            </a:r>
            <a:r>
              <a:rPr lang="en-US" sz="2000" b="1" dirty="0">
                <a:solidFill>
                  <a:schemeClr val="bg1"/>
                </a:solidFill>
              </a:rPr>
              <a:t> 4</a:t>
            </a:r>
          </a:p>
        </p:txBody>
      </p:sp>
      <p:sp>
        <p:nvSpPr>
          <p:cNvPr id="10244" name="Text Box 9"/>
          <p:cNvSpPr txBox="1">
            <a:spLocks noChangeArrowheads="1"/>
          </p:cNvSpPr>
          <p:nvPr/>
        </p:nvSpPr>
        <p:spPr bwMode="auto">
          <a:xfrm>
            <a:off x="1357313" y="3714750"/>
            <a:ext cx="2643187" cy="369888"/>
          </a:xfrm>
          <a:prstGeom prst="rect">
            <a:avLst/>
          </a:prstGeom>
          <a:noFill/>
          <a:ln w="9525">
            <a:noFill/>
            <a:miter lim="800000"/>
            <a:headEnd/>
            <a:tailEnd/>
          </a:ln>
        </p:spPr>
        <p:txBody>
          <a:bodyPr>
            <a:spAutoFit/>
          </a:bodyPr>
          <a:lstStyle/>
          <a:p>
            <a:pPr>
              <a:spcBef>
                <a:spcPct val="50000"/>
              </a:spcBef>
            </a:pPr>
            <a:r>
              <a:rPr lang="en-US" b="1" dirty="0" err="1" smtClean="0">
                <a:solidFill>
                  <a:schemeClr val="bg1"/>
                </a:solidFill>
              </a:rPr>
              <a:t>Penguatan</a:t>
            </a:r>
            <a:r>
              <a:rPr lang="en-US" b="1" dirty="0" smtClean="0">
                <a:solidFill>
                  <a:schemeClr val="bg1"/>
                </a:solidFill>
              </a:rPr>
              <a:t>/</a:t>
            </a:r>
            <a:r>
              <a:rPr lang="en-US" b="1" dirty="0" err="1" smtClean="0">
                <a:solidFill>
                  <a:schemeClr val="bg1"/>
                </a:solidFill>
              </a:rPr>
              <a:t>Motivasi</a:t>
            </a:r>
            <a:endParaRPr lang="en-US" b="1" dirty="0">
              <a:solidFill>
                <a:schemeClr val="bg1"/>
              </a:solidFill>
            </a:endParaRPr>
          </a:p>
        </p:txBody>
      </p:sp>
      <p:sp>
        <p:nvSpPr>
          <p:cNvPr id="10245" name="Title 14"/>
          <p:cNvSpPr>
            <a:spLocks noGrp="1"/>
          </p:cNvSpPr>
          <p:nvPr>
            <p:ph type="title"/>
          </p:nvPr>
        </p:nvSpPr>
        <p:spPr/>
        <p:txBody>
          <a:bodyPr/>
          <a:lstStyle/>
          <a:p>
            <a:r>
              <a:rPr lang="en-US" sz="2800" smtClean="0"/>
              <a:t>Proses Pembelajaran Pemerhatian/Pemodelan</a:t>
            </a:r>
            <a:endParaRPr lang="ms-MY" sz="2800" smtClean="0"/>
          </a:p>
        </p:txBody>
      </p:sp>
    </p:spTree>
    <p:custDataLst>
      <p:tags r:id="rId1"/>
    </p:custData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noChangeArrowheads="1"/>
          </p:cNvSpPr>
          <p:nvPr>
            <p:ph type="title"/>
          </p:nvPr>
        </p:nvSpPr>
        <p:spPr/>
        <p:txBody>
          <a:bodyPr/>
          <a:lstStyle/>
          <a:p>
            <a:r>
              <a:rPr lang="en-US" sz="2800" smtClean="0"/>
              <a:t>Jenis-Jenis Peniruan</a:t>
            </a:r>
          </a:p>
        </p:txBody>
      </p:sp>
      <p:sp>
        <p:nvSpPr>
          <p:cNvPr id="13315" name="AutoShape 1027"/>
          <p:cNvSpPr>
            <a:spLocks noChangeArrowheads="1"/>
          </p:cNvSpPr>
          <p:nvPr/>
        </p:nvSpPr>
        <p:spPr bwMode="auto">
          <a:xfrm>
            <a:off x="5507038" y="3214688"/>
            <a:ext cx="1676400" cy="2714625"/>
          </a:xfrm>
          <a:prstGeom prst="roundRect">
            <a:avLst>
              <a:gd name="adj" fmla="val 13745"/>
            </a:avLst>
          </a:prstGeom>
          <a:solidFill>
            <a:srgbClr val="F2E714">
              <a:alpha val="30196"/>
            </a:srgbClr>
          </a:solidFill>
          <a:ln w="38100">
            <a:solidFill>
              <a:schemeClr val="bg2"/>
            </a:solidFill>
            <a:round/>
            <a:headEnd/>
            <a:tailEnd/>
          </a:ln>
        </p:spPr>
        <p:txBody>
          <a:bodyPr wrap="none" anchor="ctr"/>
          <a:lstStyle/>
          <a:p>
            <a:endParaRPr lang="ms-MY"/>
          </a:p>
        </p:txBody>
      </p:sp>
      <p:sp>
        <p:nvSpPr>
          <p:cNvPr id="13316" name="AutoShape 1028"/>
          <p:cNvSpPr>
            <a:spLocks noChangeArrowheads="1"/>
          </p:cNvSpPr>
          <p:nvPr/>
        </p:nvSpPr>
        <p:spPr bwMode="auto">
          <a:xfrm>
            <a:off x="3738563" y="3214688"/>
            <a:ext cx="1666875" cy="2714625"/>
          </a:xfrm>
          <a:prstGeom prst="roundRect">
            <a:avLst>
              <a:gd name="adj" fmla="val 13745"/>
            </a:avLst>
          </a:prstGeom>
          <a:solidFill>
            <a:srgbClr val="F2E714">
              <a:alpha val="30196"/>
            </a:srgbClr>
          </a:solidFill>
          <a:ln w="38100">
            <a:solidFill>
              <a:schemeClr val="bg2"/>
            </a:solidFill>
            <a:round/>
            <a:headEnd/>
            <a:tailEnd/>
          </a:ln>
        </p:spPr>
        <p:txBody>
          <a:bodyPr wrap="none" anchor="ctr"/>
          <a:lstStyle/>
          <a:p>
            <a:endParaRPr lang="ms-MY"/>
          </a:p>
        </p:txBody>
      </p:sp>
      <p:sp>
        <p:nvSpPr>
          <p:cNvPr id="13317" name="AutoShape 1029"/>
          <p:cNvSpPr>
            <a:spLocks noChangeArrowheads="1"/>
          </p:cNvSpPr>
          <p:nvPr/>
        </p:nvSpPr>
        <p:spPr bwMode="auto">
          <a:xfrm>
            <a:off x="1922463" y="3214688"/>
            <a:ext cx="1714500" cy="2714625"/>
          </a:xfrm>
          <a:prstGeom prst="roundRect">
            <a:avLst>
              <a:gd name="adj" fmla="val 13745"/>
            </a:avLst>
          </a:prstGeom>
          <a:solidFill>
            <a:srgbClr val="F4EB3E">
              <a:alpha val="30196"/>
            </a:srgbClr>
          </a:solidFill>
          <a:ln w="38100">
            <a:solidFill>
              <a:schemeClr val="bg2"/>
            </a:solidFill>
            <a:round/>
            <a:headEnd/>
            <a:tailEnd/>
          </a:ln>
        </p:spPr>
        <p:txBody>
          <a:bodyPr wrap="none" anchor="ctr"/>
          <a:lstStyle/>
          <a:p>
            <a:endParaRPr lang="ms-MY"/>
          </a:p>
        </p:txBody>
      </p:sp>
      <p:sp>
        <p:nvSpPr>
          <p:cNvPr id="13318" name="AutoShape 1030"/>
          <p:cNvSpPr>
            <a:spLocks noChangeArrowheads="1"/>
          </p:cNvSpPr>
          <p:nvPr/>
        </p:nvSpPr>
        <p:spPr bwMode="auto">
          <a:xfrm>
            <a:off x="142875" y="3286125"/>
            <a:ext cx="1676400" cy="2714625"/>
          </a:xfrm>
          <a:prstGeom prst="roundRect">
            <a:avLst>
              <a:gd name="adj" fmla="val 13745"/>
            </a:avLst>
          </a:prstGeom>
          <a:solidFill>
            <a:srgbClr val="F2E714">
              <a:alpha val="30196"/>
            </a:srgbClr>
          </a:solidFill>
          <a:ln w="38100">
            <a:solidFill>
              <a:schemeClr val="bg2"/>
            </a:solidFill>
            <a:round/>
            <a:headEnd/>
            <a:tailEnd/>
          </a:ln>
        </p:spPr>
        <p:txBody>
          <a:bodyPr wrap="none" anchor="ctr"/>
          <a:lstStyle/>
          <a:p>
            <a:endParaRPr lang="ms-MY"/>
          </a:p>
        </p:txBody>
      </p:sp>
      <p:sp>
        <p:nvSpPr>
          <p:cNvPr id="233480" name="Rectangle 1032"/>
          <p:cNvSpPr>
            <a:spLocks noChangeArrowheads="1"/>
          </p:cNvSpPr>
          <p:nvPr/>
        </p:nvSpPr>
        <p:spPr bwMode="gray">
          <a:xfrm rot="3419336">
            <a:off x="521494" y="1813719"/>
            <a:ext cx="1008063" cy="1108075"/>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hlink"/>
            </a:extrusionClr>
          </a:sp3d>
        </p:spPr>
        <p:txBody>
          <a:bodyPr wrap="none" anchor="ctr">
            <a:flatTx/>
          </a:bodyPr>
          <a:lstStyle/>
          <a:p>
            <a:pPr>
              <a:defRPr/>
            </a:pPr>
            <a:endParaRPr lang="en-US">
              <a:latin typeface="Tahoma" charset="0"/>
            </a:endParaRPr>
          </a:p>
        </p:txBody>
      </p:sp>
      <p:grpSp>
        <p:nvGrpSpPr>
          <p:cNvPr id="13320" name="Group 1033"/>
          <p:cNvGrpSpPr>
            <a:grpSpLocks/>
          </p:cNvGrpSpPr>
          <p:nvPr/>
        </p:nvGrpSpPr>
        <p:grpSpPr bwMode="auto">
          <a:xfrm>
            <a:off x="1714500" y="2000250"/>
            <a:ext cx="785813" cy="142875"/>
            <a:chOff x="2003" y="3439"/>
            <a:chExt cx="468" cy="244"/>
          </a:xfrm>
        </p:grpSpPr>
        <p:sp>
          <p:nvSpPr>
            <p:cNvPr id="13352" name="Oval 1034"/>
            <p:cNvSpPr>
              <a:spLocks noChangeArrowheads="1"/>
            </p:cNvSpPr>
            <p:nvPr/>
          </p:nvSpPr>
          <p:spPr bwMode="gray">
            <a:xfrm>
              <a:off x="2003" y="3439"/>
              <a:ext cx="79" cy="242"/>
            </a:xfrm>
            <a:prstGeom prst="ellipse">
              <a:avLst/>
            </a:prstGeom>
            <a:gradFill rotWithShape="0">
              <a:gsLst>
                <a:gs pos="0">
                  <a:srgbClr val="767676"/>
                </a:gs>
                <a:gs pos="50000">
                  <a:srgbClr val="FFFFFF"/>
                </a:gs>
                <a:gs pos="100000">
                  <a:srgbClr val="767676"/>
                </a:gs>
              </a:gsLst>
              <a:lin ang="5400000" scaled="1"/>
            </a:gradFill>
            <a:ln w="9525">
              <a:noFill/>
              <a:round/>
              <a:headEnd/>
              <a:tailEnd/>
            </a:ln>
          </p:spPr>
          <p:txBody>
            <a:bodyPr wrap="none" anchor="ctr"/>
            <a:lstStyle/>
            <a:p>
              <a:endParaRPr lang="ms-MY"/>
            </a:p>
          </p:txBody>
        </p:sp>
        <p:sp>
          <p:nvSpPr>
            <p:cNvPr id="13353" name="Rectangle 1035"/>
            <p:cNvSpPr>
              <a:spLocks noChangeArrowheads="1"/>
            </p:cNvSpPr>
            <p:nvPr/>
          </p:nvSpPr>
          <p:spPr bwMode="gray">
            <a:xfrm>
              <a:off x="2048" y="3441"/>
              <a:ext cx="388" cy="242"/>
            </a:xfrm>
            <a:prstGeom prst="rect">
              <a:avLst/>
            </a:prstGeom>
            <a:gradFill rotWithShape="0">
              <a:gsLst>
                <a:gs pos="0">
                  <a:srgbClr val="767676"/>
                </a:gs>
                <a:gs pos="50000">
                  <a:srgbClr val="FFFFFF"/>
                </a:gs>
                <a:gs pos="100000">
                  <a:srgbClr val="767676"/>
                </a:gs>
              </a:gsLst>
              <a:lin ang="5400000" scaled="1"/>
            </a:gradFill>
            <a:ln w="9525">
              <a:noFill/>
              <a:miter lim="800000"/>
              <a:headEnd/>
              <a:tailEnd/>
            </a:ln>
          </p:spPr>
          <p:txBody>
            <a:bodyPr wrap="none" anchor="ctr"/>
            <a:lstStyle/>
            <a:p>
              <a:endParaRPr lang="ms-MY"/>
            </a:p>
          </p:txBody>
        </p:sp>
        <p:sp>
          <p:nvSpPr>
            <p:cNvPr id="233484" name="Oval 1036"/>
            <p:cNvSpPr>
              <a:spLocks noChangeArrowheads="1"/>
            </p:cNvSpPr>
            <p:nvPr/>
          </p:nvSpPr>
          <p:spPr bwMode="gray">
            <a:xfrm>
              <a:off x="2400" y="3442"/>
              <a:ext cx="71" cy="236"/>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p:spPr>
          <p:txBody>
            <a:bodyPr wrap="none" anchor="ctr"/>
            <a:lstStyle/>
            <a:p>
              <a:pPr>
                <a:defRPr/>
              </a:pPr>
              <a:endParaRPr lang="en-US">
                <a:latin typeface="Tahoma" charset="0"/>
              </a:endParaRPr>
            </a:p>
          </p:txBody>
        </p:sp>
        <p:sp>
          <p:nvSpPr>
            <p:cNvPr id="233485" name="Oval 1037"/>
            <p:cNvSpPr>
              <a:spLocks noChangeArrowheads="1"/>
            </p:cNvSpPr>
            <p:nvPr/>
          </p:nvSpPr>
          <p:spPr bwMode="gray">
            <a:xfrm>
              <a:off x="2438" y="3520"/>
              <a:ext cx="20" cy="68"/>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9525">
              <a:noFill/>
              <a:round/>
              <a:headEnd/>
              <a:tailEnd/>
            </a:ln>
            <a:effectLst/>
          </p:spPr>
          <p:txBody>
            <a:bodyPr wrap="none" anchor="ctr"/>
            <a:lstStyle/>
            <a:p>
              <a:pPr>
                <a:defRPr/>
              </a:pPr>
              <a:endParaRPr lang="en-US">
                <a:latin typeface="Tahoma" charset="0"/>
              </a:endParaRPr>
            </a:p>
          </p:txBody>
        </p:sp>
      </p:grpSp>
      <p:sp>
        <p:nvSpPr>
          <p:cNvPr id="13321" name="Rectangle 1038"/>
          <p:cNvSpPr>
            <a:spLocks noChangeArrowheads="1"/>
          </p:cNvSpPr>
          <p:nvPr/>
        </p:nvSpPr>
        <p:spPr bwMode="gray">
          <a:xfrm rot="3419336">
            <a:off x="2307431" y="1813719"/>
            <a:ext cx="1008063" cy="1108075"/>
          </a:xfrm>
          <a:prstGeom prst="rect">
            <a:avLst/>
          </a:prstGeom>
          <a:solidFill>
            <a:schemeClr val="accent1"/>
          </a:solidFill>
          <a:ln w="9525">
            <a:miter lim="800000"/>
            <a:headEnd/>
            <a:tailEnd/>
          </a:ln>
          <a:scene3d>
            <a:camera prst="legacyPerspectiveFront">
              <a:rot lat="0" lon="1500000" rev="0"/>
            </a:camera>
            <a:lightRig rig="legacyFlat4" dir="b"/>
          </a:scene3d>
          <a:sp3d extrusionH="887400" prstMaterial="legacyMatte">
            <a:bevelT w="13500" h="13500" prst="angle"/>
            <a:bevelB w="13500" h="13500" prst="angle"/>
            <a:extrusionClr>
              <a:schemeClr val="accent1"/>
            </a:extrusionClr>
          </a:sp3d>
        </p:spPr>
        <p:txBody>
          <a:bodyPr wrap="none" anchor="ctr">
            <a:flatTx/>
          </a:bodyPr>
          <a:lstStyle/>
          <a:p>
            <a:endParaRPr lang="ms-MY"/>
          </a:p>
        </p:txBody>
      </p:sp>
      <p:sp>
        <p:nvSpPr>
          <p:cNvPr id="233492" name="Rectangle 1044"/>
          <p:cNvSpPr>
            <a:spLocks noChangeArrowheads="1"/>
          </p:cNvSpPr>
          <p:nvPr/>
        </p:nvSpPr>
        <p:spPr bwMode="gray">
          <a:xfrm rot="3419336">
            <a:off x="4021932" y="1742281"/>
            <a:ext cx="1008062" cy="1108075"/>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hlink"/>
            </a:extrusionClr>
          </a:sp3d>
        </p:spPr>
        <p:txBody>
          <a:bodyPr wrap="none" anchor="ctr">
            <a:flatTx/>
          </a:bodyPr>
          <a:lstStyle/>
          <a:p>
            <a:pPr>
              <a:defRPr/>
            </a:pPr>
            <a:endParaRPr lang="en-US">
              <a:latin typeface="Tahoma" charset="0"/>
            </a:endParaRPr>
          </a:p>
        </p:txBody>
      </p:sp>
      <p:sp>
        <p:nvSpPr>
          <p:cNvPr id="13323" name="Rectangle 1050"/>
          <p:cNvSpPr>
            <a:spLocks noChangeArrowheads="1"/>
          </p:cNvSpPr>
          <p:nvPr/>
        </p:nvSpPr>
        <p:spPr bwMode="gray">
          <a:xfrm rot="3419336">
            <a:off x="5736432" y="1742281"/>
            <a:ext cx="1008062" cy="1108075"/>
          </a:xfrm>
          <a:prstGeom prst="rect">
            <a:avLst/>
          </a:prstGeom>
          <a:solidFill>
            <a:schemeClr val="accent1"/>
          </a:solidFill>
          <a:ln w="9525">
            <a:miter lim="800000"/>
            <a:headEnd/>
            <a:tailEnd/>
          </a:ln>
          <a:scene3d>
            <a:camera prst="legacyPerspectiveFront">
              <a:rot lat="0" lon="1500000" rev="0"/>
            </a:camera>
            <a:lightRig rig="legacyFlat4" dir="b"/>
          </a:scene3d>
          <a:sp3d extrusionH="887400" prstMaterial="legacyMatte">
            <a:bevelT w="13500" h="13500" prst="angle"/>
            <a:bevelB w="13500" h="13500" prst="angle"/>
            <a:extrusionClr>
              <a:schemeClr val="accent1"/>
            </a:extrusionClr>
          </a:sp3d>
        </p:spPr>
        <p:txBody>
          <a:bodyPr wrap="none" anchor="ctr">
            <a:flatTx/>
          </a:bodyPr>
          <a:lstStyle/>
          <a:p>
            <a:endParaRPr lang="ms-MY"/>
          </a:p>
        </p:txBody>
      </p:sp>
      <p:sp>
        <p:nvSpPr>
          <p:cNvPr id="13324" name="Rectangle 1051"/>
          <p:cNvSpPr>
            <a:spLocks noChangeArrowheads="1"/>
          </p:cNvSpPr>
          <p:nvPr/>
        </p:nvSpPr>
        <p:spPr bwMode="gray">
          <a:xfrm>
            <a:off x="500063" y="2143125"/>
            <a:ext cx="1392237" cy="338138"/>
          </a:xfrm>
          <a:prstGeom prst="rect">
            <a:avLst/>
          </a:prstGeom>
          <a:noFill/>
          <a:ln w="9525">
            <a:noFill/>
            <a:miter lim="800000"/>
            <a:headEnd/>
            <a:tailEnd/>
          </a:ln>
        </p:spPr>
        <p:txBody>
          <a:bodyPr wrap="none">
            <a:spAutoFit/>
          </a:bodyPr>
          <a:lstStyle/>
          <a:p>
            <a:r>
              <a:rPr lang="en-US" sz="1600" b="1">
                <a:solidFill>
                  <a:srgbClr val="FFFF66"/>
                </a:solidFill>
              </a:rPr>
              <a:t>1. Langsung</a:t>
            </a:r>
          </a:p>
        </p:txBody>
      </p:sp>
      <p:sp>
        <p:nvSpPr>
          <p:cNvPr id="13325" name="Rectangle 1052"/>
          <p:cNvSpPr>
            <a:spLocks noChangeArrowheads="1"/>
          </p:cNvSpPr>
          <p:nvPr/>
        </p:nvSpPr>
        <p:spPr bwMode="gray">
          <a:xfrm>
            <a:off x="2071688" y="2143125"/>
            <a:ext cx="1787525" cy="338138"/>
          </a:xfrm>
          <a:prstGeom prst="rect">
            <a:avLst/>
          </a:prstGeom>
          <a:noFill/>
          <a:ln w="9525">
            <a:noFill/>
            <a:miter lim="800000"/>
            <a:headEnd/>
            <a:tailEnd/>
          </a:ln>
        </p:spPr>
        <p:txBody>
          <a:bodyPr wrap="none">
            <a:spAutoFit/>
          </a:bodyPr>
          <a:lstStyle/>
          <a:p>
            <a:r>
              <a:rPr lang="en-US" sz="1600" b="1">
                <a:solidFill>
                  <a:srgbClr val="FFFF66"/>
                </a:solidFill>
              </a:rPr>
              <a:t>2. Tak Langsung</a:t>
            </a:r>
          </a:p>
        </p:txBody>
      </p:sp>
      <p:sp>
        <p:nvSpPr>
          <p:cNvPr id="13326" name="Rectangle 1053"/>
          <p:cNvSpPr>
            <a:spLocks noChangeArrowheads="1"/>
          </p:cNvSpPr>
          <p:nvPr/>
        </p:nvSpPr>
        <p:spPr bwMode="gray">
          <a:xfrm>
            <a:off x="4000500" y="2143125"/>
            <a:ext cx="1427163" cy="338138"/>
          </a:xfrm>
          <a:prstGeom prst="rect">
            <a:avLst/>
          </a:prstGeom>
          <a:noFill/>
          <a:ln w="9525">
            <a:noFill/>
            <a:miter lim="800000"/>
            <a:headEnd/>
            <a:tailEnd/>
          </a:ln>
        </p:spPr>
        <p:txBody>
          <a:bodyPr wrap="none">
            <a:spAutoFit/>
          </a:bodyPr>
          <a:lstStyle/>
          <a:p>
            <a:r>
              <a:rPr lang="en-US" sz="1600" b="1">
                <a:solidFill>
                  <a:srgbClr val="FFFF66"/>
                </a:solidFill>
              </a:rPr>
              <a:t>3. Gabungan</a:t>
            </a:r>
          </a:p>
        </p:txBody>
      </p:sp>
      <p:sp>
        <p:nvSpPr>
          <p:cNvPr id="13327" name="Rectangle 1054"/>
          <p:cNvSpPr>
            <a:spLocks noChangeArrowheads="1"/>
          </p:cNvSpPr>
          <p:nvPr/>
        </p:nvSpPr>
        <p:spPr bwMode="gray">
          <a:xfrm>
            <a:off x="5500688" y="2143125"/>
            <a:ext cx="1643399" cy="338554"/>
          </a:xfrm>
          <a:prstGeom prst="rect">
            <a:avLst/>
          </a:prstGeom>
          <a:noFill/>
          <a:ln w="9525">
            <a:noFill/>
            <a:miter lim="800000"/>
            <a:headEnd/>
            <a:tailEnd/>
          </a:ln>
        </p:spPr>
        <p:txBody>
          <a:bodyPr wrap="none">
            <a:spAutoFit/>
          </a:bodyPr>
          <a:lstStyle/>
          <a:p>
            <a:pPr algn="ctr"/>
            <a:r>
              <a:rPr lang="en-US" sz="1600" b="1" dirty="0">
                <a:solidFill>
                  <a:srgbClr val="FFFF66"/>
                </a:solidFill>
              </a:rPr>
              <a:t>4. </a:t>
            </a:r>
            <a:r>
              <a:rPr lang="en-US" sz="1600" b="1" dirty="0" err="1" smtClean="0">
                <a:solidFill>
                  <a:srgbClr val="FFFF66"/>
                </a:solidFill>
              </a:rPr>
              <a:t>Penyaringan</a:t>
            </a:r>
            <a:endParaRPr lang="en-US" sz="1600" b="1" dirty="0">
              <a:solidFill>
                <a:srgbClr val="FFFF66"/>
              </a:solidFill>
            </a:endParaRPr>
          </a:p>
        </p:txBody>
      </p:sp>
      <p:sp>
        <p:nvSpPr>
          <p:cNvPr id="233503" name="Rectangle 1055"/>
          <p:cNvSpPr>
            <a:spLocks noChangeArrowheads="1"/>
          </p:cNvSpPr>
          <p:nvPr/>
        </p:nvSpPr>
        <p:spPr bwMode="auto">
          <a:xfrm>
            <a:off x="214313" y="3500438"/>
            <a:ext cx="1571625" cy="1384995"/>
          </a:xfrm>
          <a:prstGeom prst="rect">
            <a:avLst/>
          </a:prstGeom>
          <a:noFill/>
          <a:ln w="9525">
            <a:noFill/>
            <a:miter lim="800000"/>
            <a:headEnd/>
            <a:tailEnd/>
          </a:ln>
        </p:spPr>
        <p:txBody>
          <a:bodyPr>
            <a:spAutoFit/>
          </a:bodyPr>
          <a:lstStyle/>
          <a:p>
            <a:pPr marL="120650" indent="-120650" algn="l">
              <a:buFontTx/>
              <a:buChar char="•"/>
            </a:pPr>
            <a:r>
              <a:rPr lang="en-US" sz="1200" dirty="0" err="1"/>
              <a:t>Meniru</a:t>
            </a:r>
            <a:r>
              <a:rPr lang="en-US" sz="1200" dirty="0"/>
              <a:t> </a:t>
            </a:r>
            <a:r>
              <a:rPr lang="en-US" sz="1200" dirty="0" err="1"/>
              <a:t>tingkah</a:t>
            </a:r>
            <a:r>
              <a:rPr lang="en-US" sz="1200" dirty="0"/>
              <a:t> </a:t>
            </a:r>
            <a:r>
              <a:rPr lang="en-US" sz="1200" dirty="0" err="1"/>
              <a:t>laku</a:t>
            </a:r>
            <a:r>
              <a:rPr lang="en-US" sz="1200" dirty="0"/>
              <a:t> yang </a:t>
            </a:r>
            <a:r>
              <a:rPr lang="en-US" sz="1200" dirty="0" err="1"/>
              <a:t>ditunjukkan</a:t>
            </a:r>
            <a:r>
              <a:rPr lang="en-US" sz="1200" dirty="0"/>
              <a:t> </a:t>
            </a:r>
            <a:r>
              <a:rPr lang="en-US" sz="1200" dirty="0" err="1"/>
              <a:t>oleh</a:t>
            </a:r>
            <a:r>
              <a:rPr lang="en-US" sz="1200" dirty="0"/>
              <a:t> model </a:t>
            </a:r>
            <a:r>
              <a:rPr lang="en-US" sz="1200" dirty="0" err="1"/>
              <a:t>melalui</a:t>
            </a:r>
            <a:r>
              <a:rPr lang="en-US" sz="1200" dirty="0"/>
              <a:t> </a:t>
            </a:r>
            <a:r>
              <a:rPr lang="en-US" sz="1200" dirty="0" err="1"/>
              <a:t>proses</a:t>
            </a:r>
            <a:r>
              <a:rPr lang="en-US" sz="1200" dirty="0"/>
              <a:t> </a:t>
            </a:r>
            <a:r>
              <a:rPr lang="en-US" sz="1200" dirty="0" err="1"/>
              <a:t>perhatian</a:t>
            </a:r>
            <a:r>
              <a:rPr lang="en-US" sz="1200" dirty="0"/>
              <a:t>.</a:t>
            </a:r>
          </a:p>
          <a:p>
            <a:pPr marL="120650" indent="-120650" algn="l">
              <a:buFontTx/>
              <a:buChar char="•"/>
            </a:pPr>
            <a:r>
              <a:rPr lang="en-US" sz="1200" dirty="0" err="1"/>
              <a:t>Cth</a:t>
            </a:r>
            <a:r>
              <a:rPr lang="en-US" sz="1200" dirty="0"/>
              <a:t>: </a:t>
            </a:r>
            <a:r>
              <a:rPr lang="en-US" sz="1200" dirty="0" err="1"/>
              <a:t>meniru</a:t>
            </a:r>
            <a:r>
              <a:rPr lang="en-US" sz="1200" dirty="0"/>
              <a:t> </a:t>
            </a:r>
            <a:r>
              <a:rPr lang="en-US" sz="1200" dirty="0" err="1"/>
              <a:t>gaya</a:t>
            </a:r>
            <a:r>
              <a:rPr lang="en-US" sz="1200" dirty="0"/>
              <a:t> </a:t>
            </a:r>
            <a:r>
              <a:rPr lang="en-US" sz="1200" dirty="0" err="1"/>
              <a:t>penyanyi</a:t>
            </a:r>
            <a:r>
              <a:rPr lang="en-US" sz="1200" dirty="0"/>
              <a:t> </a:t>
            </a:r>
            <a:r>
              <a:rPr lang="en-US" sz="1200" dirty="0" err="1" smtClean="0"/>
              <a:t>terkenal</a:t>
            </a:r>
            <a:endParaRPr lang="en-US" sz="1200" dirty="0"/>
          </a:p>
        </p:txBody>
      </p:sp>
      <p:sp>
        <p:nvSpPr>
          <p:cNvPr id="233504" name="Rectangle 1056"/>
          <p:cNvSpPr>
            <a:spLocks noChangeArrowheads="1"/>
          </p:cNvSpPr>
          <p:nvPr/>
        </p:nvSpPr>
        <p:spPr bwMode="auto">
          <a:xfrm>
            <a:off x="2000250" y="3357563"/>
            <a:ext cx="1428750" cy="2123658"/>
          </a:xfrm>
          <a:prstGeom prst="rect">
            <a:avLst/>
          </a:prstGeom>
          <a:noFill/>
          <a:ln w="9525">
            <a:noFill/>
            <a:miter lim="800000"/>
            <a:headEnd/>
            <a:tailEnd/>
          </a:ln>
        </p:spPr>
        <p:txBody>
          <a:bodyPr>
            <a:spAutoFit/>
          </a:bodyPr>
          <a:lstStyle/>
          <a:p>
            <a:pPr marL="120650" indent="-120650" algn="l">
              <a:buFontTx/>
              <a:buChar char="•"/>
            </a:pPr>
            <a:r>
              <a:rPr lang="en-US" sz="1200" dirty="0" err="1"/>
              <a:t>Melalui</a:t>
            </a:r>
            <a:r>
              <a:rPr lang="en-US" sz="1200" dirty="0"/>
              <a:t> </a:t>
            </a:r>
            <a:r>
              <a:rPr lang="en-US" sz="1200" dirty="0" err="1"/>
              <a:t>imaginasi</a:t>
            </a:r>
            <a:r>
              <a:rPr lang="en-US" sz="1200" dirty="0"/>
              <a:t> </a:t>
            </a:r>
            <a:r>
              <a:rPr lang="en-US" sz="1200" dirty="0" err="1" smtClean="0"/>
              <a:t>secara</a:t>
            </a:r>
            <a:r>
              <a:rPr lang="en-US" sz="1200" dirty="0" smtClean="0"/>
              <a:t> </a:t>
            </a:r>
            <a:r>
              <a:rPr lang="en-US" sz="1200" dirty="0" err="1"/>
              <a:t>tidak</a:t>
            </a:r>
            <a:r>
              <a:rPr lang="en-US" sz="1200" dirty="0"/>
              <a:t> </a:t>
            </a:r>
            <a:r>
              <a:rPr lang="en-US" sz="1200" dirty="0" err="1"/>
              <a:t>langsung</a:t>
            </a:r>
            <a:r>
              <a:rPr lang="en-US" sz="1200" dirty="0"/>
              <a:t>.</a:t>
            </a:r>
          </a:p>
          <a:p>
            <a:pPr marL="120650" indent="-120650" algn="l">
              <a:buFontTx/>
              <a:buChar char="•"/>
            </a:pPr>
            <a:r>
              <a:rPr lang="en-US" sz="1200" dirty="0" err="1"/>
              <a:t>Cth</a:t>
            </a:r>
            <a:r>
              <a:rPr lang="en-US" sz="1200" dirty="0"/>
              <a:t>: </a:t>
            </a:r>
            <a:r>
              <a:rPr lang="en-US" sz="1200" dirty="0" err="1"/>
              <a:t>meniru</a:t>
            </a:r>
            <a:r>
              <a:rPr lang="en-US" sz="1200" dirty="0"/>
              <a:t> </a:t>
            </a:r>
            <a:r>
              <a:rPr lang="en-US" sz="1200" dirty="0" err="1"/>
              <a:t>watak</a:t>
            </a:r>
            <a:r>
              <a:rPr lang="en-US" sz="1200" dirty="0"/>
              <a:t> yang </a:t>
            </a:r>
            <a:r>
              <a:rPr lang="en-US" sz="1200" dirty="0" err="1"/>
              <a:t>dibaca</a:t>
            </a:r>
            <a:r>
              <a:rPr lang="en-US" sz="1200" dirty="0"/>
              <a:t> </a:t>
            </a:r>
            <a:r>
              <a:rPr lang="en-US" sz="1200" dirty="0" err="1"/>
              <a:t>dalam</a:t>
            </a:r>
            <a:r>
              <a:rPr lang="en-US" sz="1200" dirty="0"/>
              <a:t> </a:t>
            </a:r>
            <a:r>
              <a:rPr lang="en-US" sz="1200" dirty="0" err="1"/>
              <a:t>buku</a:t>
            </a:r>
            <a:r>
              <a:rPr lang="en-US" sz="1200" dirty="0"/>
              <a:t>., </a:t>
            </a:r>
            <a:r>
              <a:rPr lang="en-US" sz="1200" dirty="0" err="1"/>
              <a:t>memerhati</a:t>
            </a:r>
            <a:r>
              <a:rPr lang="en-US" sz="1200" dirty="0"/>
              <a:t> </a:t>
            </a:r>
            <a:r>
              <a:rPr lang="en-US" sz="1200" dirty="0" err="1" smtClean="0"/>
              <a:t>kan</a:t>
            </a:r>
            <a:r>
              <a:rPr lang="en-US" sz="1200" dirty="0" smtClean="0"/>
              <a:t> </a:t>
            </a:r>
            <a:r>
              <a:rPr lang="en-US" sz="1200" dirty="0" err="1" smtClean="0"/>
              <a:t>cara</a:t>
            </a:r>
            <a:r>
              <a:rPr lang="en-US" sz="1200" dirty="0" smtClean="0"/>
              <a:t> </a:t>
            </a:r>
            <a:r>
              <a:rPr lang="en-US" sz="1200" dirty="0" err="1" smtClean="0"/>
              <a:t>seorang</a:t>
            </a:r>
            <a:r>
              <a:rPr lang="en-US" sz="1200" dirty="0" smtClean="0"/>
              <a:t> </a:t>
            </a:r>
            <a:r>
              <a:rPr lang="en-US" sz="1200" dirty="0"/>
              <a:t>guru  </a:t>
            </a:r>
            <a:r>
              <a:rPr lang="en-US" sz="1200" dirty="0" err="1" smtClean="0"/>
              <a:t>mengajar</a:t>
            </a:r>
            <a:endParaRPr lang="en-US" sz="1200" dirty="0"/>
          </a:p>
        </p:txBody>
      </p:sp>
      <p:sp>
        <p:nvSpPr>
          <p:cNvPr id="233505" name="Rectangle 1057"/>
          <p:cNvSpPr>
            <a:spLocks noChangeArrowheads="1"/>
          </p:cNvSpPr>
          <p:nvPr/>
        </p:nvSpPr>
        <p:spPr bwMode="auto">
          <a:xfrm>
            <a:off x="3857625" y="3286125"/>
            <a:ext cx="1571625" cy="1938338"/>
          </a:xfrm>
          <a:prstGeom prst="rect">
            <a:avLst/>
          </a:prstGeom>
          <a:noFill/>
          <a:ln w="9525">
            <a:noFill/>
            <a:miter lim="800000"/>
            <a:headEnd/>
            <a:tailEnd/>
          </a:ln>
        </p:spPr>
        <p:txBody>
          <a:bodyPr>
            <a:spAutoFit/>
          </a:bodyPr>
          <a:lstStyle/>
          <a:p>
            <a:pPr algn="l">
              <a:buFont typeface="Arial" charset="0"/>
              <a:buChar char="•"/>
            </a:pPr>
            <a:r>
              <a:rPr lang="en-US" sz="1200" dirty="0"/>
              <a:t> </a:t>
            </a:r>
            <a:r>
              <a:rPr lang="en-US" sz="1200" dirty="0" err="1"/>
              <a:t>menggabung</a:t>
            </a:r>
            <a:r>
              <a:rPr lang="en-US" sz="1200" dirty="0"/>
              <a:t> </a:t>
            </a:r>
            <a:r>
              <a:rPr lang="en-US" sz="1200" dirty="0" err="1"/>
              <a:t>tingkah</a:t>
            </a:r>
            <a:r>
              <a:rPr lang="en-US" sz="1200" dirty="0"/>
              <a:t> </a:t>
            </a:r>
            <a:r>
              <a:rPr lang="en-US" sz="1200" dirty="0" err="1"/>
              <a:t>laku</a:t>
            </a:r>
            <a:r>
              <a:rPr lang="en-US" sz="1200" dirty="0"/>
              <a:t> yang </a:t>
            </a:r>
            <a:r>
              <a:rPr lang="en-US" sz="1200" dirty="0" err="1"/>
              <a:t>berlainan</a:t>
            </a:r>
            <a:r>
              <a:rPr lang="en-US" sz="1200" dirty="0"/>
              <a:t>.</a:t>
            </a:r>
          </a:p>
          <a:p>
            <a:pPr algn="l">
              <a:buFont typeface="Arial" charset="0"/>
              <a:buChar char="•"/>
            </a:pPr>
            <a:r>
              <a:rPr lang="en-US" sz="1200" dirty="0" err="1"/>
              <a:t>Peniruan</a:t>
            </a:r>
            <a:r>
              <a:rPr lang="en-US" sz="1200" dirty="0"/>
              <a:t> </a:t>
            </a:r>
            <a:r>
              <a:rPr lang="en-US" sz="1200" dirty="0" err="1"/>
              <a:t>langsung</a:t>
            </a:r>
            <a:r>
              <a:rPr lang="en-US" sz="1200" dirty="0"/>
              <a:t> </a:t>
            </a:r>
            <a:r>
              <a:rPr lang="en-US" sz="1200" dirty="0" err="1"/>
              <a:t>dan</a:t>
            </a:r>
            <a:r>
              <a:rPr lang="en-US" sz="1200" dirty="0"/>
              <a:t> </a:t>
            </a:r>
            <a:r>
              <a:rPr lang="en-US" sz="1200" dirty="0" err="1"/>
              <a:t>tidak</a:t>
            </a:r>
            <a:r>
              <a:rPr lang="en-US" sz="1200" dirty="0"/>
              <a:t> </a:t>
            </a:r>
            <a:r>
              <a:rPr lang="en-US" sz="1200" dirty="0" err="1"/>
              <a:t>langsung</a:t>
            </a:r>
            <a:r>
              <a:rPr lang="en-US" sz="1200" dirty="0"/>
              <a:t>.</a:t>
            </a:r>
          </a:p>
          <a:p>
            <a:pPr algn="l">
              <a:buFont typeface="Arial" charset="0"/>
              <a:buChar char="•"/>
            </a:pPr>
            <a:r>
              <a:rPr lang="en-US" sz="1200" dirty="0" err="1"/>
              <a:t>Cth</a:t>
            </a:r>
            <a:r>
              <a:rPr lang="en-US" sz="1200" dirty="0"/>
              <a:t> : </a:t>
            </a:r>
            <a:r>
              <a:rPr lang="en-US" sz="1200" dirty="0" err="1" smtClean="0"/>
              <a:t>siswa</a:t>
            </a:r>
            <a:r>
              <a:rPr lang="en-US" sz="1200" dirty="0" smtClean="0"/>
              <a:t> </a:t>
            </a:r>
            <a:r>
              <a:rPr lang="en-US" sz="1200" dirty="0" err="1" smtClean="0"/>
              <a:t>meniru</a:t>
            </a:r>
            <a:r>
              <a:rPr lang="en-US" sz="1200" dirty="0" smtClean="0"/>
              <a:t> </a:t>
            </a:r>
            <a:r>
              <a:rPr lang="en-US" sz="1200" dirty="0" err="1"/>
              <a:t>gaya</a:t>
            </a:r>
            <a:r>
              <a:rPr lang="en-US" sz="1200" dirty="0"/>
              <a:t> </a:t>
            </a:r>
            <a:r>
              <a:rPr lang="en-US" sz="1200" dirty="0" err="1"/>
              <a:t>gurunya</a:t>
            </a:r>
            <a:r>
              <a:rPr lang="en-US" sz="1200" dirty="0"/>
              <a:t> </a:t>
            </a:r>
            <a:r>
              <a:rPr lang="en-US" sz="1200" dirty="0" err="1"/>
              <a:t>melukis</a:t>
            </a:r>
            <a:r>
              <a:rPr lang="en-US" sz="1200" dirty="0"/>
              <a:t> </a:t>
            </a:r>
            <a:r>
              <a:rPr lang="en-US" sz="1200" dirty="0" err="1"/>
              <a:t>dan</a:t>
            </a:r>
            <a:r>
              <a:rPr lang="en-US" sz="1200" dirty="0"/>
              <a:t> </a:t>
            </a:r>
            <a:r>
              <a:rPr lang="en-US" sz="1200" dirty="0" err="1"/>
              <a:t>cara</a:t>
            </a:r>
            <a:r>
              <a:rPr lang="en-US" sz="1200" dirty="0"/>
              <a:t> </a:t>
            </a:r>
            <a:r>
              <a:rPr lang="en-US" sz="1200" dirty="0" err="1"/>
              <a:t>mewarna</a:t>
            </a:r>
            <a:r>
              <a:rPr lang="en-US" sz="1200" dirty="0"/>
              <a:t> </a:t>
            </a:r>
            <a:r>
              <a:rPr lang="en-US" sz="1200" dirty="0" err="1" smtClean="0"/>
              <a:t>dari</a:t>
            </a:r>
            <a:r>
              <a:rPr lang="en-US" sz="1200" dirty="0" smtClean="0"/>
              <a:t> </a:t>
            </a:r>
            <a:r>
              <a:rPr lang="en-US" sz="1200" dirty="0" err="1"/>
              <a:t>buku</a:t>
            </a:r>
            <a:r>
              <a:rPr lang="en-US" sz="1200" dirty="0"/>
              <a:t> yang </a:t>
            </a:r>
            <a:r>
              <a:rPr lang="en-US" sz="1200" dirty="0" err="1"/>
              <a:t>dibacanya</a:t>
            </a:r>
            <a:r>
              <a:rPr lang="en-US" sz="1200" dirty="0"/>
              <a:t>.</a:t>
            </a:r>
          </a:p>
        </p:txBody>
      </p:sp>
      <p:sp>
        <p:nvSpPr>
          <p:cNvPr id="233506" name="Rectangle 1058"/>
          <p:cNvSpPr>
            <a:spLocks noChangeArrowheads="1"/>
          </p:cNvSpPr>
          <p:nvPr/>
        </p:nvSpPr>
        <p:spPr bwMode="auto">
          <a:xfrm>
            <a:off x="5572125" y="3357563"/>
            <a:ext cx="1428750" cy="1754326"/>
          </a:xfrm>
          <a:prstGeom prst="rect">
            <a:avLst/>
          </a:prstGeom>
          <a:noFill/>
          <a:ln w="9525">
            <a:noFill/>
            <a:miter lim="800000"/>
            <a:headEnd/>
            <a:tailEnd/>
          </a:ln>
        </p:spPr>
        <p:txBody>
          <a:bodyPr>
            <a:spAutoFit/>
          </a:bodyPr>
          <a:lstStyle/>
          <a:p>
            <a:pPr marL="120650" indent="-120650" algn="l">
              <a:buFontTx/>
              <a:buChar char="•"/>
            </a:pPr>
            <a:r>
              <a:rPr lang="en-US" sz="1200" dirty="0" err="1"/>
              <a:t>Tingkah</a:t>
            </a:r>
            <a:r>
              <a:rPr lang="en-US" sz="1200" dirty="0"/>
              <a:t> </a:t>
            </a:r>
            <a:r>
              <a:rPr lang="en-US" sz="1200" dirty="0" err="1"/>
              <a:t>laku</a:t>
            </a:r>
            <a:r>
              <a:rPr lang="en-US" sz="1200" dirty="0"/>
              <a:t> yang </a:t>
            </a:r>
            <a:r>
              <a:rPr lang="en-US" sz="1200" dirty="0" err="1"/>
              <a:t>ditiru</a:t>
            </a:r>
            <a:r>
              <a:rPr lang="en-US" sz="1200" dirty="0"/>
              <a:t> </a:t>
            </a:r>
            <a:r>
              <a:rPr lang="en-US" sz="1200" dirty="0" err="1"/>
              <a:t>hanya</a:t>
            </a:r>
            <a:r>
              <a:rPr lang="en-US" sz="1200" dirty="0"/>
              <a:t> </a:t>
            </a:r>
            <a:r>
              <a:rPr lang="en-US" sz="1200" dirty="0" err="1"/>
              <a:t>sesuai</a:t>
            </a:r>
            <a:r>
              <a:rPr lang="en-US" sz="1200" dirty="0"/>
              <a:t> </a:t>
            </a:r>
            <a:r>
              <a:rPr lang="en-US" sz="1200" dirty="0" err="1"/>
              <a:t>untuk</a:t>
            </a:r>
            <a:r>
              <a:rPr lang="en-US" sz="1200" dirty="0"/>
              <a:t> </a:t>
            </a:r>
            <a:r>
              <a:rPr lang="en-US" sz="1200" dirty="0" err="1"/>
              <a:t>situasi</a:t>
            </a:r>
            <a:r>
              <a:rPr lang="en-US" sz="1200" dirty="0"/>
              <a:t> </a:t>
            </a:r>
            <a:r>
              <a:rPr lang="en-US" sz="1200" dirty="0" err="1"/>
              <a:t>tertentu</a:t>
            </a:r>
            <a:r>
              <a:rPr lang="en-US" sz="1200" dirty="0"/>
              <a:t> </a:t>
            </a:r>
            <a:r>
              <a:rPr lang="en-US" sz="1200" dirty="0" err="1" smtClean="0"/>
              <a:t>saja</a:t>
            </a:r>
            <a:r>
              <a:rPr lang="en-US" sz="1200" dirty="0"/>
              <a:t>.</a:t>
            </a:r>
          </a:p>
          <a:p>
            <a:pPr marL="120650" indent="-120650" algn="l">
              <a:buFontTx/>
              <a:buChar char="•"/>
            </a:pPr>
            <a:r>
              <a:rPr lang="en-US" sz="1200" dirty="0" err="1" smtClean="0"/>
              <a:t>Meniru</a:t>
            </a:r>
            <a:r>
              <a:rPr lang="en-US" sz="1200" dirty="0" smtClean="0"/>
              <a:t> </a:t>
            </a:r>
            <a:r>
              <a:rPr lang="en-US" sz="1200" dirty="0" err="1" smtClean="0"/>
              <a:t>pakaian</a:t>
            </a:r>
            <a:r>
              <a:rPr lang="en-US" sz="1200" dirty="0" smtClean="0"/>
              <a:t> </a:t>
            </a:r>
            <a:r>
              <a:rPr lang="en-US" sz="1200" dirty="0" err="1"/>
              <a:t>di</a:t>
            </a:r>
            <a:r>
              <a:rPr lang="en-US" sz="1200" dirty="0"/>
              <a:t> </a:t>
            </a:r>
            <a:r>
              <a:rPr lang="en-US" sz="1200" dirty="0" err="1"/>
              <a:t>tv</a:t>
            </a:r>
            <a:r>
              <a:rPr lang="en-US" sz="1200" dirty="0"/>
              <a:t>, </a:t>
            </a:r>
            <a:r>
              <a:rPr lang="en-US" sz="1200" dirty="0" err="1"/>
              <a:t>tapi</a:t>
            </a:r>
            <a:r>
              <a:rPr lang="en-US" sz="1200" dirty="0"/>
              <a:t> </a:t>
            </a:r>
            <a:r>
              <a:rPr lang="en-US" sz="1200" dirty="0" err="1"/>
              <a:t>tak</a:t>
            </a:r>
            <a:r>
              <a:rPr lang="en-US" sz="1200" dirty="0"/>
              <a:t> </a:t>
            </a:r>
            <a:r>
              <a:rPr lang="en-US" sz="1200" dirty="0" err="1"/>
              <a:t>boleh</a:t>
            </a:r>
            <a:r>
              <a:rPr lang="en-US" sz="1200" dirty="0"/>
              <a:t> </a:t>
            </a:r>
            <a:r>
              <a:rPr lang="en-US" sz="1200" dirty="0" err="1"/>
              <a:t>pakai</a:t>
            </a:r>
            <a:r>
              <a:rPr lang="en-US" sz="1200" dirty="0"/>
              <a:t> </a:t>
            </a:r>
            <a:r>
              <a:rPr lang="en-US" sz="1200" dirty="0" err="1"/>
              <a:t>di</a:t>
            </a:r>
            <a:r>
              <a:rPr lang="en-US" sz="1200" dirty="0"/>
              <a:t> </a:t>
            </a:r>
            <a:r>
              <a:rPr lang="en-US" sz="1200" dirty="0" err="1"/>
              <a:t>sekolah</a:t>
            </a:r>
            <a:r>
              <a:rPr lang="en-US" sz="1200" dirty="0"/>
              <a:t>.</a:t>
            </a:r>
          </a:p>
        </p:txBody>
      </p:sp>
      <p:grpSp>
        <p:nvGrpSpPr>
          <p:cNvPr id="13332" name="Group 1033"/>
          <p:cNvGrpSpPr>
            <a:grpSpLocks/>
          </p:cNvGrpSpPr>
          <p:nvPr/>
        </p:nvGrpSpPr>
        <p:grpSpPr bwMode="auto">
          <a:xfrm>
            <a:off x="3429000" y="1857375"/>
            <a:ext cx="785813" cy="142875"/>
            <a:chOff x="2003" y="3439"/>
            <a:chExt cx="468" cy="244"/>
          </a:xfrm>
        </p:grpSpPr>
        <p:sp>
          <p:nvSpPr>
            <p:cNvPr id="13348" name="Oval 1034"/>
            <p:cNvSpPr>
              <a:spLocks noChangeArrowheads="1"/>
            </p:cNvSpPr>
            <p:nvPr/>
          </p:nvSpPr>
          <p:spPr bwMode="gray">
            <a:xfrm>
              <a:off x="2003" y="3439"/>
              <a:ext cx="79" cy="242"/>
            </a:xfrm>
            <a:prstGeom prst="ellipse">
              <a:avLst/>
            </a:prstGeom>
            <a:gradFill rotWithShape="0">
              <a:gsLst>
                <a:gs pos="0">
                  <a:srgbClr val="767676"/>
                </a:gs>
                <a:gs pos="50000">
                  <a:srgbClr val="FFFFFF"/>
                </a:gs>
                <a:gs pos="100000">
                  <a:srgbClr val="767676"/>
                </a:gs>
              </a:gsLst>
              <a:lin ang="5400000" scaled="1"/>
            </a:gradFill>
            <a:ln w="9525">
              <a:noFill/>
              <a:round/>
              <a:headEnd/>
              <a:tailEnd/>
            </a:ln>
          </p:spPr>
          <p:txBody>
            <a:bodyPr wrap="none" anchor="ctr"/>
            <a:lstStyle/>
            <a:p>
              <a:endParaRPr lang="ms-MY"/>
            </a:p>
          </p:txBody>
        </p:sp>
        <p:sp>
          <p:nvSpPr>
            <p:cNvPr id="13349" name="Rectangle 1035"/>
            <p:cNvSpPr>
              <a:spLocks noChangeArrowheads="1"/>
            </p:cNvSpPr>
            <p:nvPr/>
          </p:nvSpPr>
          <p:spPr bwMode="gray">
            <a:xfrm>
              <a:off x="2048" y="3441"/>
              <a:ext cx="388" cy="242"/>
            </a:xfrm>
            <a:prstGeom prst="rect">
              <a:avLst/>
            </a:prstGeom>
            <a:gradFill rotWithShape="0">
              <a:gsLst>
                <a:gs pos="0">
                  <a:srgbClr val="767676"/>
                </a:gs>
                <a:gs pos="50000">
                  <a:srgbClr val="FFFFFF"/>
                </a:gs>
                <a:gs pos="100000">
                  <a:srgbClr val="767676"/>
                </a:gs>
              </a:gsLst>
              <a:lin ang="5400000" scaled="1"/>
            </a:gradFill>
            <a:ln w="9525">
              <a:noFill/>
              <a:miter lim="800000"/>
              <a:headEnd/>
              <a:tailEnd/>
            </a:ln>
          </p:spPr>
          <p:txBody>
            <a:bodyPr wrap="none" anchor="ctr"/>
            <a:lstStyle/>
            <a:p>
              <a:endParaRPr lang="ms-MY"/>
            </a:p>
          </p:txBody>
        </p:sp>
        <p:sp>
          <p:nvSpPr>
            <p:cNvPr id="46" name="Oval 1036"/>
            <p:cNvSpPr>
              <a:spLocks noChangeArrowheads="1"/>
            </p:cNvSpPr>
            <p:nvPr/>
          </p:nvSpPr>
          <p:spPr bwMode="gray">
            <a:xfrm>
              <a:off x="2400" y="3442"/>
              <a:ext cx="71" cy="236"/>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p:spPr>
          <p:txBody>
            <a:bodyPr wrap="none" anchor="ctr"/>
            <a:lstStyle/>
            <a:p>
              <a:pPr>
                <a:defRPr/>
              </a:pPr>
              <a:endParaRPr lang="en-US">
                <a:latin typeface="Tahoma" charset="0"/>
              </a:endParaRPr>
            </a:p>
          </p:txBody>
        </p:sp>
        <p:sp>
          <p:nvSpPr>
            <p:cNvPr id="47" name="Oval 1037"/>
            <p:cNvSpPr>
              <a:spLocks noChangeArrowheads="1"/>
            </p:cNvSpPr>
            <p:nvPr/>
          </p:nvSpPr>
          <p:spPr bwMode="gray">
            <a:xfrm>
              <a:off x="2438" y="3520"/>
              <a:ext cx="20" cy="68"/>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9525">
              <a:noFill/>
              <a:round/>
              <a:headEnd/>
              <a:tailEnd/>
            </a:ln>
            <a:effectLst/>
          </p:spPr>
          <p:txBody>
            <a:bodyPr wrap="none" anchor="ctr"/>
            <a:lstStyle/>
            <a:p>
              <a:pPr>
                <a:defRPr/>
              </a:pPr>
              <a:endParaRPr lang="en-US">
                <a:latin typeface="Tahoma" charset="0"/>
              </a:endParaRPr>
            </a:p>
          </p:txBody>
        </p:sp>
      </p:grpSp>
      <p:grpSp>
        <p:nvGrpSpPr>
          <p:cNvPr id="13333" name="Group 1033"/>
          <p:cNvGrpSpPr>
            <a:grpSpLocks/>
          </p:cNvGrpSpPr>
          <p:nvPr/>
        </p:nvGrpSpPr>
        <p:grpSpPr bwMode="auto">
          <a:xfrm>
            <a:off x="5214938" y="1857375"/>
            <a:ext cx="785812" cy="142875"/>
            <a:chOff x="2003" y="3439"/>
            <a:chExt cx="468" cy="244"/>
          </a:xfrm>
        </p:grpSpPr>
        <p:sp>
          <p:nvSpPr>
            <p:cNvPr id="13344" name="Oval 1034"/>
            <p:cNvSpPr>
              <a:spLocks noChangeArrowheads="1"/>
            </p:cNvSpPr>
            <p:nvPr/>
          </p:nvSpPr>
          <p:spPr bwMode="gray">
            <a:xfrm>
              <a:off x="2003" y="3439"/>
              <a:ext cx="79" cy="242"/>
            </a:xfrm>
            <a:prstGeom prst="ellipse">
              <a:avLst/>
            </a:prstGeom>
            <a:gradFill rotWithShape="0">
              <a:gsLst>
                <a:gs pos="0">
                  <a:srgbClr val="767676"/>
                </a:gs>
                <a:gs pos="50000">
                  <a:srgbClr val="FFFFFF"/>
                </a:gs>
                <a:gs pos="100000">
                  <a:srgbClr val="767676"/>
                </a:gs>
              </a:gsLst>
              <a:lin ang="5400000" scaled="1"/>
            </a:gradFill>
            <a:ln w="9525">
              <a:noFill/>
              <a:round/>
              <a:headEnd/>
              <a:tailEnd/>
            </a:ln>
          </p:spPr>
          <p:txBody>
            <a:bodyPr wrap="none" anchor="ctr"/>
            <a:lstStyle/>
            <a:p>
              <a:endParaRPr lang="ms-MY"/>
            </a:p>
          </p:txBody>
        </p:sp>
        <p:sp>
          <p:nvSpPr>
            <p:cNvPr id="13345" name="Rectangle 1035"/>
            <p:cNvSpPr>
              <a:spLocks noChangeArrowheads="1"/>
            </p:cNvSpPr>
            <p:nvPr/>
          </p:nvSpPr>
          <p:spPr bwMode="gray">
            <a:xfrm>
              <a:off x="2048" y="3441"/>
              <a:ext cx="388" cy="242"/>
            </a:xfrm>
            <a:prstGeom prst="rect">
              <a:avLst/>
            </a:prstGeom>
            <a:gradFill rotWithShape="0">
              <a:gsLst>
                <a:gs pos="0">
                  <a:srgbClr val="767676"/>
                </a:gs>
                <a:gs pos="50000">
                  <a:srgbClr val="FFFFFF"/>
                </a:gs>
                <a:gs pos="100000">
                  <a:srgbClr val="767676"/>
                </a:gs>
              </a:gsLst>
              <a:lin ang="5400000" scaled="1"/>
            </a:gradFill>
            <a:ln w="9525">
              <a:noFill/>
              <a:miter lim="800000"/>
              <a:headEnd/>
              <a:tailEnd/>
            </a:ln>
          </p:spPr>
          <p:txBody>
            <a:bodyPr wrap="none" anchor="ctr"/>
            <a:lstStyle/>
            <a:p>
              <a:endParaRPr lang="ms-MY"/>
            </a:p>
          </p:txBody>
        </p:sp>
        <p:sp>
          <p:nvSpPr>
            <p:cNvPr id="56" name="Oval 1036"/>
            <p:cNvSpPr>
              <a:spLocks noChangeArrowheads="1"/>
            </p:cNvSpPr>
            <p:nvPr/>
          </p:nvSpPr>
          <p:spPr bwMode="gray">
            <a:xfrm>
              <a:off x="2400" y="3442"/>
              <a:ext cx="71" cy="236"/>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p:spPr>
          <p:txBody>
            <a:bodyPr wrap="none" anchor="ctr"/>
            <a:lstStyle/>
            <a:p>
              <a:pPr>
                <a:defRPr/>
              </a:pPr>
              <a:endParaRPr lang="en-US">
                <a:latin typeface="Tahoma" charset="0"/>
              </a:endParaRPr>
            </a:p>
          </p:txBody>
        </p:sp>
        <p:sp>
          <p:nvSpPr>
            <p:cNvPr id="57" name="Oval 1037"/>
            <p:cNvSpPr>
              <a:spLocks noChangeArrowheads="1"/>
            </p:cNvSpPr>
            <p:nvPr/>
          </p:nvSpPr>
          <p:spPr bwMode="gray">
            <a:xfrm>
              <a:off x="2438" y="3520"/>
              <a:ext cx="20" cy="68"/>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9525">
              <a:noFill/>
              <a:round/>
              <a:headEnd/>
              <a:tailEnd/>
            </a:ln>
            <a:effectLst/>
          </p:spPr>
          <p:txBody>
            <a:bodyPr wrap="none" anchor="ctr"/>
            <a:lstStyle/>
            <a:p>
              <a:pPr>
                <a:defRPr/>
              </a:pPr>
              <a:endParaRPr lang="en-US">
                <a:latin typeface="Tahoma" charset="0"/>
              </a:endParaRPr>
            </a:p>
          </p:txBody>
        </p:sp>
      </p:grpSp>
      <p:grpSp>
        <p:nvGrpSpPr>
          <p:cNvPr id="13334" name="Group 1033"/>
          <p:cNvGrpSpPr>
            <a:grpSpLocks/>
          </p:cNvGrpSpPr>
          <p:nvPr/>
        </p:nvGrpSpPr>
        <p:grpSpPr bwMode="auto">
          <a:xfrm>
            <a:off x="6929438" y="1857375"/>
            <a:ext cx="785812" cy="142875"/>
            <a:chOff x="2003" y="3439"/>
            <a:chExt cx="468" cy="244"/>
          </a:xfrm>
        </p:grpSpPr>
        <p:sp>
          <p:nvSpPr>
            <p:cNvPr id="13340" name="Oval 1034"/>
            <p:cNvSpPr>
              <a:spLocks noChangeArrowheads="1"/>
            </p:cNvSpPr>
            <p:nvPr/>
          </p:nvSpPr>
          <p:spPr bwMode="gray">
            <a:xfrm>
              <a:off x="2003" y="3439"/>
              <a:ext cx="79" cy="242"/>
            </a:xfrm>
            <a:prstGeom prst="ellipse">
              <a:avLst/>
            </a:prstGeom>
            <a:gradFill rotWithShape="0">
              <a:gsLst>
                <a:gs pos="0">
                  <a:srgbClr val="767676"/>
                </a:gs>
                <a:gs pos="50000">
                  <a:srgbClr val="FFFFFF"/>
                </a:gs>
                <a:gs pos="100000">
                  <a:srgbClr val="767676"/>
                </a:gs>
              </a:gsLst>
              <a:lin ang="5400000" scaled="1"/>
            </a:gradFill>
            <a:ln w="9525">
              <a:noFill/>
              <a:round/>
              <a:headEnd/>
              <a:tailEnd/>
            </a:ln>
          </p:spPr>
          <p:txBody>
            <a:bodyPr wrap="none" anchor="ctr"/>
            <a:lstStyle/>
            <a:p>
              <a:endParaRPr lang="ms-MY"/>
            </a:p>
          </p:txBody>
        </p:sp>
        <p:sp>
          <p:nvSpPr>
            <p:cNvPr id="13341" name="Rectangle 1035"/>
            <p:cNvSpPr>
              <a:spLocks noChangeArrowheads="1"/>
            </p:cNvSpPr>
            <p:nvPr/>
          </p:nvSpPr>
          <p:spPr bwMode="gray">
            <a:xfrm>
              <a:off x="2048" y="3441"/>
              <a:ext cx="388" cy="242"/>
            </a:xfrm>
            <a:prstGeom prst="rect">
              <a:avLst/>
            </a:prstGeom>
            <a:gradFill rotWithShape="0">
              <a:gsLst>
                <a:gs pos="0">
                  <a:srgbClr val="767676"/>
                </a:gs>
                <a:gs pos="50000">
                  <a:srgbClr val="FFFFFF"/>
                </a:gs>
                <a:gs pos="100000">
                  <a:srgbClr val="767676"/>
                </a:gs>
              </a:gsLst>
              <a:lin ang="5400000" scaled="1"/>
            </a:gradFill>
            <a:ln w="9525">
              <a:noFill/>
              <a:miter lim="800000"/>
              <a:headEnd/>
              <a:tailEnd/>
            </a:ln>
          </p:spPr>
          <p:txBody>
            <a:bodyPr wrap="none" anchor="ctr"/>
            <a:lstStyle/>
            <a:p>
              <a:endParaRPr lang="ms-MY"/>
            </a:p>
          </p:txBody>
        </p:sp>
        <p:sp>
          <p:nvSpPr>
            <p:cNvPr id="61" name="Oval 1036"/>
            <p:cNvSpPr>
              <a:spLocks noChangeArrowheads="1"/>
            </p:cNvSpPr>
            <p:nvPr/>
          </p:nvSpPr>
          <p:spPr bwMode="gray">
            <a:xfrm>
              <a:off x="2400" y="3442"/>
              <a:ext cx="71" cy="236"/>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p:spPr>
          <p:txBody>
            <a:bodyPr wrap="none" anchor="ctr"/>
            <a:lstStyle/>
            <a:p>
              <a:pPr>
                <a:defRPr/>
              </a:pPr>
              <a:endParaRPr lang="en-US">
                <a:latin typeface="Tahoma" charset="0"/>
              </a:endParaRPr>
            </a:p>
          </p:txBody>
        </p:sp>
        <p:sp>
          <p:nvSpPr>
            <p:cNvPr id="62" name="Oval 1037"/>
            <p:cNvSpPr>
              <a:spLocks noChangeArrowheads="1"/>
            </p:cNvSpPr>
            <p:nvPr/>
          </p:nvSpPr>
          <p:spPr bwMode="gray">
            <a:xfrm>
              <a:off x="2438" y="3520"/>
              <a:ext cx="20" cy="68"/>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9525">
              <a:noFill/>
              <a:round/>
              <a:headEnd/>
              <a:tailEnd/>
            </a:ln>
            <a:effectLst/>
          </p:spPr>
          <p:txBody>
            <a:bodyPr wrap="none" anchor="ctr"/>
            <a:lstStyle/>
            <a:p>
              <a:pPr>
                <a:defRPr/>
              </a:pPr>
              <a:endParaRPr lang="en-US">
                <a:latin typeface="Tahoma" charset="0"/>
              </a:endParaRPr>
            </a:p>
          </p:txBody>
        </p:sp>
      </p:grpSp>
      <p:sp>
        <p:nvSpPr>
          <p:cNvPr id="13335" name="Rectangle 1054"/>
          <p:cNvSpPr>
            <a:spLocks noChangeArrowheads="1"/>
          </p:cNvSpPr>
          <p:nvPr/>
        </p:nvSpPr>
        <p:spPr bwMode="gray">
          <a:xfrm>
            <a:off x="7572375" y="2000250"/>
            <a:ext cx="1412875" cy="584200"/>
          </a:xfrm>
          <a:prstGeom prst="rect">
            <a:avLst/>
          </a:prstGeom>
          <a:noFill/>
          <a:ln w="9525">
            <a:noFill/>
            <a:miter lim="800000"/>
            <a:headEnd/>
            <a:tailEnd/>
          </a:ln>
        </p:spPr>
        <p:txBody>
          <a:bodyPr wrap="none">
            <a:spAutoFit/>
          </a:bodyPr>
          <a:lstStyle/>
          <a:p>
            <a:pPr algn="ctr"/>
            <a:r>
              <a:rPr lang="en-US" sz="1600" b="1">
                <a:solidFill>
                  <a:srgbClr val="FFFF66"/>
                </a:solidFill>
              </a:rPr>
              <a:t>4. Tak Sekat </a:t>
            </a:r>
          </a:p>
          <a:p>
            <a:pPr algn="ctr"/>
            <a:r>
              <a:rPr lang="en-US" sz="1600" b="1">
                <a:solidFill>
                  <a:srgbClr val="FFFF66"/>
                </a:solidFill>
              </a:rPr>
              <a:t>Laluan</a:t>
            </a:r>
          </a:p>
        </p:txBody>
      </p:sp>
      <p:sp>
        <p:nvSpPr>
          <p:cNvPr id="64" name="Rectangle 1044"/>
          <p:cNvSpPr>
            <a:spLocks noChangeArrowheads="1"/>
          </p:cNvSpPr>
          <p:nvPr/>
        </p:nvSpPr>
        <p:spPr bwMode="gray">
          <a:xfrm rot="3419336">
            <a:off x="7522370" y="1742281"/>
            <a:ext cx="1008062" cy="1108075"/>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hlink"/>
            </a:extrusionClr>
          </a:sp3d>
        </p:spPr>
        <p:txBody>
          <a:bodyPr wrap="none" anchor="ctr">
            <a:flatTx/>
          </a:bodyPr>
          <a:lstStyle/>
          <a:p>
            <a:pPr>
              <a:defRPr/>
            </a:pPr>
            <a:endParaRPr lang="en-US">
              <a:latin typeface="Tahoma" charset="0"/>
            </a:endParaRPr>
          </a:p>
        </p:txBody>
      </p:sp>
      <p:sp>
        <p:nvSpPr>
          <p:cNvPr id="13337" name="Rectangle 1054"/>
          <p:cNvSpPr>
            <a:spLocks noChangeArrowheads="1"/>
          </p:cNvSpPr>
          <p:nvPr/>
        </p:nvSpPr>
        <p:spPr bwMode="gray">
          <a:xfrm>
            <a:off x="7500938" y="2071688"/>
            <a:ext cx="1414169" cy="584775"/>
          </a:xfrm>
          <a:prstGeom prst="rect">
            <a:avLst/>
          </a:prstGeom>
          <a:noFill/>
          <a:ln w="9525">
            <a:noFill/>
            <a:miter lim="800000"/>
            <a:headEnd/>
            <a:tailEnd/>
          </a:ln>
        </p:spPr>
        <p:txBody>
          <a:bodyPr wrap="none">
            <a:spAutoFit/>
          </a:bodyPr>
          <a:lstStyle/>
          <a:p>
            <a:pPr algn="ctr"/>
            <a:r>
              <a:rPr lang="en-US" sz="1600" b="1" dirty="0">
                <a:solidFill>
                  <a:srgbClr val="FFFF66"/>
                </a:solidFill>
              </a:rPr>
              <a:t>5. </a:t>
            </a:r>
            <a:r>
              <a:rPr lang="en-US" sz="1600" b="1" dirty="0" err="1" smtClean="0">
                <a:solidFill>
                  <a:srgbClr val="FFFF66"/>
                </a:solidFill>
              </a:rPr>
              <a:t>Tanpa</a:t>
            </a:r>
            <a:r>
              <a:rPr lang="en-US" sz="1600" b="1" dirty="0" smtClean="0">
                <a:solidFill>
                  <a:srgbClr val="FFFF66"/>
                </a:solidFill>
              </a:rPr>
              <a:t> </a:t>
            </a:r>
          </a:p>
          <a:p>
            <a:pPr algn="ctr"/>
            <a:r>
              <a:rPr lang="en-US" sz="1600" b="1" dirty="0" err="1" smtClean="0">
                <a:solidFill>
                  <a:srgbClr val="FFFF66"/>
                </a:solidFill>
              </a:rPr>
              <a:t>Penyaringan</a:t>
            </a:r>
            <a:endParaRPr lang="en-US" sz="1600" b="1" dirty="0">
              <a:solidFill>
                <a:srgbClr val="FFFF66"/>
              </a:solidFill>
            </a:endParaRPr>
          </a:p>
        </p:txBody>
      </p:sp>
      <p:sp>
        <p:nvSpPr>
          <p:cNvPr id="13338" name="AutoShape 1027"/>
          <p:cNvSpPr>
            <a:spLocks noChangeArrowheads="1"/>
          </p:cNvSpPr>
          <p:nvPr/>
        </p:nvSpPr>
        <p:spPr bwMode="auto">
          <a:xfrm>
            <a:off x="7286625" y="3143250"/>
            <a:ext cx="1643063" cy="2714625"/>
          </a:xfrm>
          <a:prstGeom prst="roundRect">
            <a:avLst>
              <a:gd name="adj" fmla="val 13745"/>
            </a:avLst>
          </a:prstGeom>
          <a:solidFill>
            <a:srgbClr val="F2E714">
              <a:alpha val="30196"/>
            </a:srgbClr>
          </a:solidFill>
          <a:ln w="38100">
            <a:solidFill>
              <a:schemeClr val="bg2"/>
            </a:solidFill>
            <a:round/>
            <a:headEnd/>
            <a:tailEnd/>
          </a:ln>
        </p:spPr>
        <p:txBody>
          <a:bodyPr wrap="none" anchor="ctr"/>
          <a:lstStyle/>
          <a:p>
            <a:endParaRPr lang="ms-MY"/>
          </a:p>
        </p:txBody>
      </p:sp>
      <p:sp>
        <p:nvSpPr>
          <p:cNvPr id="67" name="Rectangle 1058"/>
          <p:cNvSpPr>
            <a:spLocks noChangeArrowheads="1"/>
          </p:cNvSpPr>
          <p:nvPr/>
        </p:nvSpPr>
        <p:spPr bwMode="auto">
          <a:xfrm>
            <a:off x="7429500" y="3429000"/>
            <a:ext cx="1428750" cy="1569660"/>
          </a:xfrm>
          <a:prstGeom prst="rect">
            <a:avLst/>
          </a:prstGeom>
          <a:noFill/>
          <a:ln w="9525">
            <a:noFill/>
            <a:miter lim="800000"/>
            <a:headEnd/>
            <a:tailEnd/>
          </a:ln>
        </p:spPr>
        <p:txBody>
          <a:bodyPr>
            <a:spAutoFit/>
          </a:bodyPr>
          <a:lstStyle/>
          <a:p>
            <a:pPr marL="120650" indent="-120650" algn="l">
              <a:buFontTx/>
              <a:buChar char="•"/>
            </a:pPr>
            <a:r>
              <a:rPr lang="en-US" sz="1200" dirty="0" err="1"/>
              <a:t>Tingkah</a:t>
            </a:r>
            <a:r>
              <a:rPr lang="en-US" sz="1200" dirty="0"/>
              <a:t> </a:t>
            </a:r>
            <a:r>
              <a:rPr lang="en-US" sz="1200" dirty="0" err="1"/>
              <a:t>laku</a:t>
            </a:r>
            <a:r>
              <a:rPr lang="en-US" sz="1200" dirty="0"/>
              <a:t> yang </a:t>
            </a:r>
            <a:r>
              <a:rPr lang="en-US" sz="1200" dirty="0" err="1"/>
              <a:t>ditiru</a:t>
            </a:r>
            <a:r>
              <a:rPr lang="en-US" sz="1200" dirty="0"/>
              <a:t> </a:t>
            </a:r>
            <a:r>
              <a:rPr lang="en-US" sz="1200" dirty="0" err="1" smtClean="0"/>
              <a:t>sesuai</a:t>
            </a:r>
            <a:r>
              <a:rPr lang="en-US" sz="1200" dirty="0" smtClean="0"/>
              <a:t> </a:t>
            </a:r>
            <a:r>
              <a:rPr lang="en-US" sz="1200" dirty="0" err="1" smtClean="0"/>
              <a:t>untuk</a:t>
            </a:r>
            <a:r>
              <a:rPr lang="en-US" sz="1200" dirty="0" smtClean="0"/>
              <a:t> </a:t>
            </a:r>
            <a:r>
              <a:rPr lang="en-US" sz="1200" dirty="0" err="1" smtClean="0"/>
              <a:t>segala</a:t>
            </a:r>
            <a:r>
              <a:rPr lang="en-US" sz="1200" dirty="0" smtClean="0"/>
              <a:t> </a:t>
            </a:r>
            <a:r>
              <a:rPr lang="en-US" sz="1200" dirty="0" err="1" smtClean="0"/>
              <a:t>situasi</a:t>
            </a:r>
            <a:endParaRPr lang="en-US" sz="1200" dirty="0"/>
          </a:p>
          <a:p>
            <a:pPr marL="120650" indent="-120650" algn="l">
              <a:buFontTx/>
              <a:buChar char="•"/>
            </a:pPr>
            <a:r>
              <a:rPr lang="en-US" sz="1200" dirty="0" err="1"/>
              <a:t>Cth</a:t>
            </a:r>
            <a:r>
              <a:rPr lang="en-US" sz="1200" dirty="0"/>
              <a:t>: </a:t>
            </a:r>
            <a:r>
              <a:rPr lang="en-US" sz="1200" dirty="0" err="1"/>
              <a:t>pelajar</a:t>
            </a:r>
            <a:r>
              <a:rPr lang="en-US" sz="1200" dirty="0"/>
              <a:t> </a:t>
            </a:r>
            <a:r>
              <a:rPr lang="en-US" sz="1200" dirty="0" err="1"/>
              <a:t>meniru</a:t>
            </a:r>
            <a:r>
              <a:rPr lang="en-US" sz="1200" dirty="0"/>
              <a:t> </a:t>
            </a:r>
            <a:r>
              <a:rPr lang="en-US" sz="1200" dirty="0" err="1"/>
              <a:t>gaya</a:t>
            </a:r>
            <a:r>
              <a:rPr lang="en-US" sz="1200" dirty="0"/>
              <a:t> </a:t>
            </a:r>
            <a:r>
              <a:rPr lang="en-US" sz="1200" dirty="0" err="1"/>
              <a:t>berbudi</a:t>
            </a:r>
            <a:r>
              <a:rPr lang="en-US" sz="1200" dirty="0"/>
              <a:t> </a:t>
            </a:r>
            <a:r>
              <a:rPr lang="en-US" sz="1200" dirty="0" err="1"/>
              <a:t>bahasa</a:t>
            </a:r>
            <a:r>
              <a:rPr lang="en-US" sz="1200" dirty="0"/>
              <a:t> </a:t>
            </a:r>
            <a:r>
              <a:rPr lang="en-US" sz="1200" dirty="0" err="1"/>
              <a:t>gurunya</a:t>
            </a:r>
            <a:r>
              <a:rPr lang="en-US" sz="1200" dirty="0"/>
              <a: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33503"/>
                                        </p:tgtEl>
                                        <p:attrNameLst>
                                          <p:attrName>style.visibility</p:attrName>
                                        </p:attrNameLst>
                                      </p:cBhvr>
                                      <p:to>
                                        <p:strVal val="visible"/>
                                      </p:to>
                                    </p:set>
                                    <p:animEffect transition="in" filter="checkerboard(across)">
                                      <p:cBhvr>
                                        <p:cTn id="7" dur="500"/>
                                        <p:tgtEl>
                                          <p:spTgt spid="23350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33504"/>
                                        </p:tgtEl>
                                        <p:attrNameLst>
                                          <p:attrName>style.visibility</p:attrName>
                                        </p:attrNameLst>
                                      </p:cBhvr>
                                      <p:to>
                                        <p:strVal val="visible"/>
                                      </p:to>
                                    </p:set>
                                    <p:animEffect transition="in" filter="checkerboard(across)">
                                      <p:cBhvr>
                                        <p:cTn id="12" dur="500"/>
                                        <p:tgtEl>
                                          <p:spTgt spid="23350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33505"/>
                                        </p:tgtEl>
                                        <p:attrNameLst>
                                          <p:attrName>style.visibility</p:attrName>
                                        </p:attrNameLst>
                                      </p:cBhvr>
                                      <p:to>
                                        <p:strVal val="visible"/>
                                      </p:to>
                                    </p:set>
                                    <p:animEffect transition="in" filter="checkerboard(across)">
                                      <p:cBhvr>
                                        <p:cTn id="17" dur="500"/>
                                        <p:tgtEl>
                                          <p:spTgt spid="233505"/>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33506"/>
                                        </p:tgtEl>
                                        <p:attrNameLst>
                                          <p:attrName>style.visibility</p:attrName>
                                        </p:attrNameLst>
                                      </p:cBhvr>
                                      <p:to>
                                        <p:strVal val="visible"/>
                                      </p:to>
                                    </p:set>
                                    <p:animEffect transition="in" filter="checkerboard(across)">
                                      <p:cBhvr>
                                        <p:cTn id="22" dur="500"/>
                                        <p:tgtEl>
                                          <p:spTgt spid="233506"/>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67"/>
                                        </p:tgtEl>
                                        <p:attrNameLst>
                                          <p:attrName>style.visibility</p:attrName>
                                        </p:attrNameLst>
                                      </p:cBhvr>
                                      <p:to>
                                        <p:strVal val="visible"/>
                                      </p:to>
                                    </p:set>
                                    <p:animEffect transition="in" filter="checkerboard(across)">
                                      <p:cBhvr>
                                        <p:cTn id="27"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503" grpId="0"/>
      <p:bldP spid="233504" grpId="0"/>
      <p:bldP spid="233505" grpId="0"/>
      <p:bldP spid="233506" grpId="0"/>
      <p:bldP spid="67"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Implikasi Teori Pemodelan Bandura</a:t>
            </a:r>
            <a:endParaRPr lang="ms-MY" smtClean="0"/>
          </a:p>
        </p:txBody>
      </p:sp>
      <p:sp>
        <p:nvSpPr>
          <p:cNvPr id="3" name="Content Placeholder 2"/>
          <p:cNvSpPr>
            <a:spLocks noGrp="1"/>
          </p:cNvSpPr>
          <p:nvPr>
            <p:ph idx="1"/>
          </p:nvPr>
        </p:nvSpPr>
        <p:spPr>
          <a:xfrm>
            <a:off x="0" y="1143000"/>
            <a:ext cx="9144000" cy="5715000"/>
          </a:xfrm>
        </p:spPr>
        <p:txBody>
          <a:bodyPr/>
          <a:lstStyle/>
          <a:p>
            <a:r>
              <a:rPr lang="en-US" sz="2800" dirty="0" err="1" smtClean="0"/>
              <a:t>Penyampaian</a:t>
            </a:r>
            <a:r>
              <a:rPr lang="en-US" sz="2800" dirty="0" smtClean="0"/>
              <a:t> </a:t>
            </a:r>
            <a:r>
              <a:rPr lang="en-US" sz="2800" dirty="0" err="1" smtClean="0"/>
              <a:t>dosen</a:t>
            </a:r>
            <a:r>
              <a:rPr lang="en-US" sz="2800" dirty="0" smtClean="0"/>
              <a:t> </a:t>
            </a:r>
            <a:r>
              <a:rPr lang="en-US" sz="2800" dirty="0" err="1" smtClean="0"/>
              <a:t>sebaiknya</a:t>
            </a:r>
            <a:r>
              <a:rPr lang="en-US" sz="2800" dirty="0" smtClean="0"/>
              <a:t> </a:t>
            </a:r>
            <a:r>
              <a:rPr lang="en-US" sz="2800" dirty="0" err="1" smtClean="0"/>
              <a:t>cukup</a:t>
            </a:r>
            <a:r>
              <a:rPr lang="en-US" sz="2800" dirty="0" smtClean="0"/>
              <a:t> </a:t>
            </a:r>
            <a:r>
              <a:rPr lang="en-US" sz="2800" dirty="0" err="1" smtClean="0"/>
              <a:t>menarik</a:t>
            </a:r>
            <a:r>
              <a:rPr lang="en-US" sz="2800" dirty="0" smtClean="0"/>
              <a:t> </a:t>
            </a:r>
            <a:r>
              <a:rPr lang="en-US" sz="2800" dirty="0" err="1" smtClean="0"/>
              <a:t>bagi</a:t>
            </a:r>
            <a:r>
              <a:rPr lang="en-US" sz="2800" dirty="0" smtClean="0"/>
              <a:t> </a:t>
            </a:r>
            <a:r>
              <a:rPr lang="en-US" sz="2800" dirty="0" err="1" smtClean="0"/>
              <a:t>siswa</a:t>
            </a:r>
            <a:r>
              <a:rPr lang="en-US" sz="2800" dirty="0" smtClean="0"/>
              <a:t>.</a:t>
            </a:r>
          </a:p>
          <a:p>
            <a:r>
              <a:rPr lang="en-US" sz="2800" dirty="0" err="1" smtClean="0"/>
              <a:t>Demontrasi</a:t>
            </a:r>
            <a:r>
              <a:rPr lang="en-US" sz="2800" dirty="0" smtClean="0"/>
              <a:t> </a:t>
            </a:r>
            <a:r>
              <a:rPr lang="en-US" sz="2800" dirty="0" err="1" smtClean="0"/>
              <a:t>dosen</a:t>
            </a:r>
            <a:r>
              <a:rPr lang="en-US" sz="2800" dirty="0" smtClean="0"/>
              <a:t> </a:t>
            </a:r>
            <a:r>
              <a:rPr lang="en-US" sz="2800" dirty="0" err="1" smtClean="0"/>
              <a:t>secara</a:t>
            </a:r>
            <a:r>
              <a:rPr lang="en-US" sz="2800" dirty="0" smtClean="0"/>
              <a:t> </a:t>
            </a:r>
            <a:r>
              <a:rPr lang="en-US" sz="2800" dirty="0" err="1" smtClean="0"/>
              <a:t>singkat</a:t>
            </a:r>
            <a:r>
              <a:rPr lang="en-US" sz="2800" dirty="0" smtClean="0"/>
              <a:t> </a:t>
            </a:r>
            <a:r>
              <a:rPr lang="en-US" sz="2800" dirty="0" err="1" smtClean="0"/>
              <a:t>dan</a:t>
            </a:r>
            <a:r>
              <a:rPr lang="en-US" sz="2800" dirty="0" smtClean="0"/>
              <a:t> </a:t>
            </a:r>
            <a:r>
              <a:rPr lang="en-US" sz="2800" dirty="0" err="1" smtClean="0"/>
              <a:t>jelas</a:t>
            </a:r>
            <a:r>
              <a:rPr lang="en-US" sz="2800" dirty="0" smtClean="0"/>
              <a:t> agar </a:t>
            </a:r>
            <a:r>
              <a:rPr lang="en-US" sz="2800" dirty="0" err="1" smtClean="0"/>
              <a:t>mudah</a:t>
            </a:r>
            <a:r>
              <a:rPr lang="en-US" sz="2800" dirty="0" smtClean="0"/>
              <a:t> </a:t>
            </a:r>
            <a:r>
              <a:rPr lang="en-US" sz="2800" dirty="0" err="1" smtClean="0"/>
              <a:t>ditirukan</a:t>
            </a:r>
            <a:r>
              <a:rPr lang="en-US" sz="2800" dirty="0" smtClean="0"/>
              <a:t> </a:t>
            </a:r>
            <a:r>
              <a:rPr lang="en-US" sz="2800" dirty="0" err="1" smtClean="0"/>
              <a:t>siswa</a:t>
            </a:r>
            <a:endParaRPr lang="en-US" sz="2800" dirty="0" smtClean="0"/>
          </a:p>
          <a:p>
            <a:r>
              <a:rPr lang="en-US" sz="2800" dirty="0" err="1" smtClean="0"/>
              <a:t>Dosen</a:t>
            </a:r>
            <a:r>
              <a:rPr lang="en-US" sz="2800" dirty="0" smtClean="0"/>
              <a:t> </a:t>
            </a:r>
            <a:r>
              <a:rPr lang="en-US" sz="2800" dirty="0" err="1" smtClean="0"/>
              <a:t>dapat</a:t>
            </a:r>
            <a:r>
              <a:rPr lang="en-US" sz="2800" dirty="0" smtClean="0"/>
              <a:t> </a:t>
            </a:r>
            <a:r>
              <a:rPr lang="en-US" sz="2800" dirty="0" err="1" smtClean="0"/>
              <a:t>menggunakan</a:t>
            </a:r>
            <a:r>
              <a:rPr lang="en-US" sz="2800" dirty="0" smtClean="0"/>
              <a:t> </a:t>
            </a:r>
            <a:r>
              <a:rPr lang="en-US" sz="2800" dirty="0" err="1" smtClean="0"/>
              <a:t>rekan</a:t>
            </a:r>
            <a:r>
              <a:rPr lang="en-US" sz="2800" dirty="0" smtClean="0"/>
              <a:t> </a:t>
            </a:r>
            <a:r>
              <a:rPr lang="en-US" sz="2800" dirty="0" err="1" smtClean="0"/>
              <a:t>sebaya</a:t>
            </a:r>
            <a:r>
              <a:rPr lang="en-US" sz="2800" dirty="0" smtClean="0"/>
              <a:t> </a:t>
            </a:r>
            <a:r>
              <a:rPr lang="en-US" sz="2800" dirty="0" err="1" smtClean="0"/>
              <a:t>sebagai</a:t>
            </a:r>
            <a:r>
              <a:rPr lang="en-US" sz="2800" dirty="0" smtClean="0"/>
              <a:t> model</a:t>
            </a:r>
          </a:p>
        </p:txBody>
      </p:sp>
      <p:sp>
        <p:nvSpPr>
          <p:cNvPr id="18436" name="AutoShape 17">
            <a:hlinkClick r:id="rId2" action="ppaction://hlinksldjump" highlightClick="1"/>
          </p:cNvPr>
          <p:cNvSpPr>
            <a:spLocks noChangeArrowheads="1"/>
          </p:cNvSpPr>
          <p:nvPr/>
        </p:nvSpPr>
        <p:spPr bwMode="auto">
          <a:xfrm>
            <a:off x="7500938" y="5857875"/>
            <a:ext cx="762000" cy="685800"/>
          </a:xfrm>
          <a:prstGeom prst="actionButtonForwardNext">
            <a:avLst/>
          </a:prstGeom>
          <a:noFill/>
          <a:ln w="9525">
            <a:noFill/>
            <a:miter lim="800000"/>
            <a:headEnd/>
            <a:tailEnd/>
          </a:ln>
        </p:spPr>
        <p:txBody>
          <a:bodyPr wrap="none" anchor="ctr"/>
          <a:lstStyle/>
          <a:p>
            <a:endParaRPr lang="ms-MY"/>
          </a:p>
        </p:txBody>
      </p:sp>
      <p:pic>
        <p:nvPicPr>
          <p:cNvPr id="18437" name="Picture 14" descr="9S">
            <a:hlinkClick r:id="rId3" action="ppaction://hlinksldjump"/>
          </p:cNvPr>
          <p:cNvPicPr>
            <a:picLocks noChangeAspect="1" noChangeArrowheads="1" noCrop="1"/>
          </p:cNvPicPr>
          <p:nvPr/>
        </p:nvPicPr>
        <p:blipFill>
          <a:blip r:embed="rId4"/>
          <a:srcRect/>
          <a:stretch>
            <a:fillRect/>
          </a:stretch>
        </p:blipFill>
        <p:spPr bwMode="auto">
          <a:xfrm>
            <a:off x="8143875" y="5929313"/>
            <a:ext cx="723900" cy="723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err="1" smtClean="0"/>
              <a:t>Kelompok</a:t>
            </a:r>
            <a:r>
              <a:rPr lang="en-US" dirty="0" smtClean="0"/>
              <a:t> </a:t>
            </a:r>
            <a:r>
              <a:rPr lang="en-US" dirty="0" err="1" smtClean="0"/>
              <a:t>Humanis</a:t>
            </a:r>
            <a:endParaRPr lang="ms-MY" dirty="0" smtClean="0"/>
          </a:p>
        </p:txBody>
      </p:sp>
      <p:sp>
        <p:nvSpPr>
          <p:cNvPr id="19459" name="Content Placeholder 2"/>
          <p:cNvSpPr>
            <a:spLocks noGrp="1"/>
          </p:cNvSpPr>
          <p:nvPr>
            <p:ph idx="1"/>
          </p:nvPr>
        </p:nvSpPr>
        <p:spPr>
          <a:xfrm>
            <a:off x="0" y="1143000"/>
            <a:ext cx="9144000" cy="5715000"/>
          </a:xfrm>
        </p:spPr>
        <p:txBody>
          <a:bodyPr/>
          <a:lstStyle/>
          <a:p>
            <a:r>
              <a:rPr lang="en-US" dirty="0" err="1" smtClean="0"/>
              <a:t>Fitrah</a:t>
            </a:r>
            <a:r>
              <a:rPr lang="en-US" dirty="0" smtClean="0"/>
              <a:t> </a:t>
            </a:r>
            <a:r>
              <a:rPr lang="en-US" dirty="0" err="1" smtClean="0"/>
              <a:t>manusia</a:t>
            </a:r>
            <a:r>
              <a:rPr lang="en-US" dirty="0" smtClean="0"/>
              <a:t> – </a:t>
            </a:r>
            <a:r>
              <a:rPr lang="en-US" dirty="0" err="1" smtClean="0"/>
              <a:t>mulia</a:t>
            </a:r>
            <a:r>
              <a:rPr lang="en-US" dirty="0" smtClean="0"/>
              <a:t> </a:t>
            </a:r>
            <a:r>
              <a:rPr lang="en-US" dirty="0" err="1" smtClean="0"/>
              <a:t>dan</a:t>
            </a:r>
            <a:r>
              <a:rPr lang="en-US" dirty="0" smtClean="0"/>
              <a:t> </a:t>
            </a:r>
            <a:r>
              <a:rPr lang="en-US" dirty="0" err="1" smtClean="0"/>
              <a:t>baik</a:t>
            </a:r>
            <a:endParaRPr lang="en-US" dirty="0" smtClean="0"/>
          </a:p>
          <a:p>
            <a:r>
              <a:rPr lang="en-US" dirty="0" err="1" smtClean="0"/>
              <a:t>Individu</a:t>
            </a:r>
            <a:r>
              <a:rPr lang="en-US" dirty="0" smtClean="0"/>
              <a:t> </a:t>
            </a:r>
            <a:r>
              <a:rPr lang="en-US" dirty="0" err="1" smtClean="0"/>
              <a:t>akan</a:t>
            </a:r>
            <a:r>
              <a:rPr lang="en-US" dirty="0" smtClean="0"/>
              <a:t> </a:t>
            </a:r>
            <a:r>
              <a:rPr lang="en-US" dirty="0" err="1" smtClean="0"/>
              <a:t>tumbuh</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pada</a:t>
            </a:r>
            <a:r>
              <a:rPr lang="en-US" dirty="0" smtClean="0"/>
              <a:t> </a:t>
            </a:r>
            <a:r>
              <a:rPr lang="en-US" dirty="0" err="1" smtClean="0"/>
              <a:t>lingkungan</a:t>
            </a:r>
            <a:r>
              <a:rPr lang="en-US" dirty="0" smtClean="0"/>
              <a:t> yang </a:t>
            </a:r>
            <a:r>
              <a:rPr lang="en-US" dirty="0" err="1" smtClean="0"/>
              <a:t>baik</a:t>
            </a:r>
            <a:r>
              <a:rPr lang="en-US" dirty="0" smtClean="0"/>
              <a:t>.</a:t>
            </a:r>
          </a:p>
          <a:p>
            <a:r>
              <a:rPr lang="en-US" dirty="0" err="1" smtClean="0"/>
              <a:t>Sekolah</a:t>
            </a:r>
            <a:r>
              <a:rPr lang="en-US" dirty="0" smtClean="0"/>
              <a:t> </a:t>
            </a:r>
            <a:r>
              <a:rPr lang="en-US" dirty="0" err="1" smtClean="0"/>
              <a:t>harus</a:t>
            </a:r>
            <a:r>
              <a:rPr lang="en-US" dirty="0" smtClean="0"/>
              <a:t> </a:t>
            </a:r>
            <a:r>
              <a:rPr lang="en-US" dirty="0" err="1" smtClean="0"/>
              <a:t>mengutamakan</a:t>
            </a:r>
            <a:r>
              <a:rPr lang="en-US" dirty="0" smtClean="0"/>
              <a:t> </a:t>
            </a:r>
            <a:r>
              <a:rPr lang="en-US" dirty="0" err="1" smtClean="0"/>
              <a:t>pendidikan</a:t>
            </a:r>
            <a:r>
              <a:rPr lang="en-US" dirty="0" smtClean="0"/>
              <a:t> </a:t>
            </a:r>
            <a:r>
              <a:rPr lang="en-US" dirty="0" err="1" smtClean="0"/>
              <a:t>afektif</a:t>
            </a:r>
            <a:r>
              <a:rPr lang="en-US" dirty="0" smtClean="0"/>
              <a:t> </a:t>
            </a:r>
            <a:r>
              <a:rPr lang="en-US" dirty="0" err="1" smtClean="0"/>
              <a:t>berdasarkan</a:t>
            </a:r>
            <a:r>
              <a:rPr lang="en-US" dirty="0" smtClean="0"/>
              <a:t> </a:t>
            </a:r>
            <a:r>
              <a:rPr lang="en-US" dirty="0" err="1" smtClean="0"/>
              <a:t>ilmu</a:t>
            </a:r>
            <a:r>
              <a:rPr lang="en-US" dirty="0" smtClean="0"/>
              <a:t> </a:t>
            </a:r>
            <a:r>
              <a:rPr lang="en-US" dirty="0" err="1" smtClean="0"/>
              <a:t>pengetahuan</a:t>
            </a:r>
            <a:r>
              <a:rPr lang="en-US" dirty="0" smtClean="0"/>
              <a:t>.</a:t>
            </a:r>
          </a:p>
          <a:p>
            <a:r>
              <a:rPr lang="en-US" dirty="0" err="1" smtClean="0"/>
              <a:t>Pembelajaran</a:t>
            </a:r>
            <a:r>
              <a:rPr lang="en-US" dirty="0" smtClean="0"/>
              <a:t> </a:t>
            </a:r>
            <a:r>
              <a:rPr lang="en-US" dirty="0" err="1" smtClean="0"/>
              <a:t>manusia</a:t>
            </a:r>
            <a:r>
              <a:rPr lang="en-US" dirty="0" smtClean="0"/>
              <a:t> </a:t>
            </a:r>
            <a:r>
              <a:rPr lang="en-US" dirty="0" err="1" smtClean="0"/>
              <a:t>bergantung</a:t>
            </a:r>
            <a:r>
              <a:rPr lang="en-US" dirty="0" smtClean="0"/>
              <a:t> </a:t>
            </a:r>
            <a:r>
              <a:rPr lang="en-US" dirty="0" err="1" smtClean="0"/>
              <a:t>pada</a:t>
            </a:r>
            <a:r>
              <a:rPr lang="en-US" dirty="0" smtClean="0"/>
              <a:t> </a:t>
            </a:r>
            <a:r>
              <a:rPr lang="en-US" dirty="0" err="1" smtClean="0"/>
              <a:t>emosi</a:t>
            </a:r>
            <a:r>
              <a:rPr lang="en-US" dirty="0" smtClean="0"/>
              <a:t> </a:t>
            </a:r>
            <a:r>
              <a:rPr lang="en-US" dirty="0" err="1" smtClean="0"/>
              <a:t>dan</a:t>
            </a:r>
            <a:r>
              <a:rPr lang="en-US" dirty="0" smtClean="0"/>
              <a:t> </a:t>
            </a:r>
            <a:r>
              <a:rPr lang="en-US" dirty="0" err="1" smtClean="0"/>
              <a:t>perasaannya</a:t>
            </a:r>
            <a:r>
              <a:rPr lang="en-US" dirty="0" smtClean="0"/>
              <a:t>.</a:t>
            </a:r>
            <a:endParaRPr lang="ms-MY" dirty="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t>Humanistik</a:t>
            </a:r>
            <a:endParaRPr lang="en-GB"/>
          </a:p>
        </p:txBody>
      </p:sp>
      <p:sp>
        <p:nvSpPr>
          <p:cNvPr id="3075" name="Rectangle 3"/>
          <p:cNvSpPr>
            <a:spLocks noGrp="1" noChangeArrowheads="1"/>
          </p:cNvSpPr>
          <p:nvPr>
            <p:ph type="body" idx="1"/>
          </p:nvPr>
        </p:nvSpPr>
        <p:spPr>
          <a:xfrm>
            <a:off x="323850" y="1557338"/>
            <a:ext cx="8388350" cy="4852987"/>
          </a:xfrm>
        </p:spPr>
        <p:txBody>
          <a:bodyPr/>
          <a:lstStyle/>
          <a:p>
            <a:pPr>
              <a:lnSpc>
                <a:spcPct val="90000"/>
              </a:lnSpc>
            </a:pPr>
            <a:r>
              <a:rPr lang="sv-SE" sz="2800"/>
              <a:t>Abraham Maslow </a:t>
            </a:r>
          </a:p>
          <a:p>
            <a:pPr>
              <a:lnSpc>
                <a:spcPct val="90000"/>
              </a:lnSpc>
            </a:pPr>
            <a:r>
              <a:rPr lang="sv-SE" sz="2800"/>
              <a:t>Mazhab ketiga dalam perkembangan psikologi ini, lahir sebagai reaksi atas teori-teori Behaviorisme (kental dengan sifat behavioristik, asosianistik dan eksperimental) dan Psikoanalisis (</a:t>
            </a:r>
            <a:r>
              <a:rPr lang="sv-SE" sz="2800" i="1"/>
              <a:t>depth psychology </a:t>
            </a:r>
            <a:r>
              <a:rPr lang="sv-SE" sz="2800"/>
              <a:t>dengan sifat klinis-pesimistik).</a:t>
            </a:r>
          </a:p>
          <a:p>
            <a:pPr>
              <a:lnSpc>
                <a:spcPct val="90000"/>
              </a:lnSpc>
            </a:pPr>
            <a:r>
              <a:rPr lang="sv-SE" sz="2800"/>
              <a:t>Suatu telaah terhadap sisi-sisi yang lebih bermanfaat, bermakna dan dapat diterapkan bagi kemanusiaan, yang kemudian menjadi titik tolak bagi pengembangannya. </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err="1" smtClean="0"/>
              <a:t>Kelompok</a:t>
            </a:r>
            <a:r>
              <a:rPr lang="en-US" dirty="0" smtClean="0"/>
              <a:t> </a:t>
            </a:r>
            <a:r>
              <a:rPr lang="en-US" dirty="0" err="1" smtClean="0"/>
              <a:t>Humanis</a:t>
            </a:r>
            <a:endParaRPr lang="ms-MY" dirty="0" smtClean="0"/>
          </a:p>
        </p:txBody>
      </p:sp>
      <p:sp>
        <p:nvSpPr>
          <p:cNvPr id="20483" name="Content Placeholder 2"/>
          <p:cNvSpPr>
            <a:spLocks noGrp="1"/>
          </p:cNvSpPr>
          <p:nvPr>
            <p:ph idx="1"/>
          </p:nvPr>
        </p:nvSpPr>
        <p:spPr>
          <a:xfrm>
            <a:off x="0" y="1143000"/>
            <a:ext cx="9144000" cy="5715000"/>
          </a:xfrm>
        </p:spPr>
        <p:txBody>
          <a:bodyPr/>
          <a:lstStyle/>
          <a:p>
            <a:r>
              <a:rPr lang="en-US" sz="2800" dirty="0" err="1" smtClean="0"/>
              <a:t>Setiap</a:t>
            </a:r>
            <a:r>
              <a:rPr lang="en-US" sz="2800" dirty="0" smtClean="0"/>
              <a:t> </a:t>
            </a:r>
            <a:r>
              <a:rPr lang="en-US" sz="2800" dirty="0" err="1" smtClean="0"/>
              <a:t>individu</a:t>
            </a:r>
            <a:r>
              <a:rPr lang="en-US" sz="2800" dirty="0" smtClean="0"/>
              <a:t> </a:t>
            </a:r>
            <a:r>
              <a:rPr lang="en-US" sz="2800" dirty="0" err="1" smtClean="0"/>
              <a:t>adalah</a:t>
            </a:r>
            <a:r>
              <a:rPr lang="en-US" sz="2800" dirty="0" smtClean="0"/>
              <a:t> </a:t>
            </a:r>
            <a:r>
              <a:rPr lang="en-US" sz="2800" dirty="0" err="1" smtClean="0"/>
              <a:t>berbeda</a:t>
            </a:r>
            <a:r>
              <a:rPr lang="en-US" sz="2800" dirty="0" smtClean="0"/>
              <a:t>, </a:t>
            </a:r>
            <a:r>
              <a:rPr lang="en-US" sz="2800" dirty="0" err="1" smtClean="0"/>
              <a:t>dan</a:t>
            </a:r>
            <a:r>
              <a:rPr lang="en-US" sz="2800" dirty="0" smtClean="0"/>
              <a:t> </a:t>
            </a:r>
            <a:r>
              <a:rPr lang="en-US" sz="2800" dirty="0" err="1" smtClean="0"/>
              <a:t>mempunyai</a:t>
            </a:r>
            <a:r>
              <a:rPr lang="en-US" sz="2800" dirty="0" smtClean="0"/>
              <a:t> </a:t>
            </a:r>
            <a:r>
              <a:rPr lang="en-US" sz="2800" dirty="0" err="1" smtClean="0"/>
              <a:t>cara</a:t>
            </a:r>
            <a:r>
              <a:rPr lang="en-US" sz="2800" dirty="0" smtClean="0"/>
              <a:t> </a:t>
            </a:r>
            <a:r>
              <a:rPr lang="en-US" sz="2800" dirty="0" err="1" smtClean="0"/>
              <a:t>belajar</a:t>
            </a:r>
            <a:r>
              <a:rPr lang="en-US" sz="2800" dirty="0" smtClean="0"/>
              <a:t> yang </a:t>
            </a:r>
            <a:r>
              <a:rPr lang="en-US" sz="2800" dirty="0" err="1" smtClean="0"/>
              <a:t>berbeda</a:t>
            </a:r>
            <a:r>
              <a:rPr lang="en-US" sz="2800" dirty="0" smtClean="0"/>
              <a:t>.</a:t>
            </a:r>
          </a:p>
          <a:p>
            <a:r>
              <a:rPr lang="en-US" sz="2800" dirty="0" err="1" smtClean="0"/>
              <a:t>Strategi</a:t>
            </a:r>
            <a:r>
              <a:rPr lang="en-US" sz="2800" dirty="0" smtClean="0"/>
              <a:t> </a:t>
            </a:r>
            <a:r>
              <a:rPr lang="en-US" sz="2800" dirty="0" err="1" smtClean="0"/>
              <a:t>pembelajaran</a:t>
            </a:r>
            <a:r>
              <a:rPr lang="en-US" sz="2800" dirty="0" smtClean="0"/>
              <a:t> </a:t>
            </a:r>
            <a:r>
              <a:rPr lang="en-US" sz="2800" dirty="0" err="1" smtClean="0"/>
              <a:t>hendaklah</a:t>
            </a:r>
            <a:r>
              <a:rPr lang="en-US" sz="2800" dirty="0" smtClean="0"/>
              <a:t> </a:t>
            </a:r>
            <a:r>
              <a:rPr lang="en-US" sz="2800" dirty="0" err="1" smtClean="0"/>
              <a:t>mengikuti</a:t>
            </a:r>
            <a:r>
              <a:rPr lang="en-US" sz="2800" dirty="0" smtClean="0"/>
              <a:t> </a:t>
            </a:r>
            <a:r>
              <a:rPr lang="en-US" sz="2800" dirty="0" err="1" smtClean="0"/>
              <a:t>perkembangan</a:t>
            </a:r>
            <a:r>
              <a:rPr lang="en-US" sz="2800" dirty="0" smtClean="0"/>
              <a:t> </a:t>
            </a:r>
            <a:r>
              <a:rPr lang="en-US" sz="2800" dirty="0" err="1" smtClean="0"/>
              <a:t>emosi</a:t>
            </a:r>
            <a:r>
              <a:rPr lang="en-US" sz="2800" dirty="0" smtClean="0"/>
              <a:t> </a:t>
            </a:r>
            <a:r>
              <a:rPr lang="en-US" sz="2800" dirty="0" err="1" smtClean="0"/>
              <a:t>siswa</a:t>
            </a:r>
            <a:r>
              <a:rPr lang="en-US" sz="2800" dirty="0" smtClean="0"/>
              <a:t>.</a:t>
            </a:r>
          </a:p>
          <a:p>
            <a:r>
              <a:rPr lang="en-US" sz="2800" dirty="0" err="1" smtClean="0"/>
              <a:t>Ahli</a:t>
            </a:r>
            <a:r>
              <a:rPr lang="en-US" sz="2800" dirty="0" smtClean="0"/>
              <a:t> </a:t>
            </a:r>
            <a:r>
              <a:rPr lang="en-US" sz="2800" dirty="0" err="1" smtClean="0"/>
              <a:t>Humanis</a:t>
            </a:r>
            <a:r>
              <a:rPr lang="en-US" sz="2800" dirty="0" smtClean="0"/>
              <a:t>: Carl Rogers </a:t>
            </a:r>
            <a:r>
              <a:rPr lang="en-US" sz="2800" dirty="0" err="1" smtClean="0"/>
              <a:t>dan</a:t>
            </a:r>
            <a:r>
              <a:rPr lang="en-US" sz="2800" dirty="0" smtClean="0"/>
              <a:t> Maslow.</a:t>
            </a:r>
          </a:p>
          <a:p>
            <a:r>
              <a:rPr lang="en-US" sz="2800" dirty="0" err="1" smtClean="0"/>
              <a:t>Dosen</a:t>
            </a:r>
            <a:r>
              <a:rPr lang="en-US" sz="2800" dirty="0" smtClean="0"/>
              <a:t> </a:t>
            </a:r>
            <a:r>
              <a:rPr lang="en-US" sz="2800" dirty="0" err="1" smtClean="0"/>
              <a:t>hendaklah</a:t>
            </a:r>
            <a:r>
              <a:rPr lang="en-US" sz="2800" dirty="0" smtClean="0"/>
              <a:t> </a:t>
            </a:r>
            <a:r>
              <a:rPr lang="en-US" sz="2800" dirty="0" err="1" smtClean="0"/>
              <a:t>menjaga</a:t>
            </a:r>
            <a:r>
              <a:rPr lang="en-US" sz="2800" dirty="0" smtClean="0"/>
              <a:t> </a:t>
            </a:r>
            <a:r>
              <a:rPr lang="en-US" sz="2800" dirty="0" err="1" smtClean="0"/>
              <a:t>dan</a:t>
            </a:r>
            <a:r>
              <a:rPr lang="en-US" sz="2800" dirty="0" smtClean="0"/>
              <a:t> </a:t>
            </a:r>
            <a:r>
              <a:rPr lang="en-US" sz="2800" dirty="0" err="1" smtClean="0"/>
              <a:t>memberi</a:t>
            </a:r>
            <a:r>
              <a:rPr lang="en-US" sz="2800" dirty="0" smtClean="0"/>
              <a:t> </a:t>
            </a:r>
            <a:r>
              <a:rPr lang="en-US" sz="2800" dirty="0" err="1" smtClean="0"/>
              <a:t>bimbingan</a:t>
            </a:r>
            <a:r>
              <a:rPr lang="en-US" sz="2800" dirty="0" smtClean="0"/>
              <a:t> </a:t>
            </a:r>
            <a:r>
              <a:rPr lang="en-US" sz="2800" dirty="0" err="1" smtClean="0"/>
              <a:t>supaya</a:t>
            </a:r>
            <a:r>
              <a:rPr lang="en-US" sz="2800" dirty="0" smtClean="0"/>
              <a:t> </a:t>
            </a:r>
            <a:r>
              <a:rPr lang="en-US" sz="2800" dirty="0" err="1" smtClean="0"/>
              <a:t>potensi</a:t>
            </a:r>
            <a:r>
              <a:rPr lang="en-US" sz="2800" dirty="0" smtClean="0"/>
              <a:t> </a:t>
            </a:r>
            <a:r>
              <a:rPr lang="en-US" sz="2800" dirty="0" err="1" smtClean="0"/>
              <a:t>mereka</a:t>
            </a:r>
            <a:r>
              <a:rPr lang="en-US" sz="2800" dirty="0" smtClean="0"/>
              <a:t> </a:t>
            </a:r>
            <a:r>
              <a:rPr lang="en-US" sz="2800" dirty="0" err="1" smtClean="0"/>
              <a:t>dapat</a:t>
            </a:r>
            <a:r>
              <a:rPr lang="en-US" sz="2800" dirty="0" smtClean="0"/>
              <a:t> </a:t>
            </a:r>
            <a:r>
              <a:rPr lang="en-US" sz="2800" dirty="0" err="1" smtClean="0"/>
              <a:t>dikembangkan</a:t>
            </a:r>
            <a:r>
              <a:rPr lang="en-US" sz="2800" dirty="0" smtClean="0"/>
              <a:t>.</a:t>
            </a:r>
            <a:endParaRPr lang="ms-MY" sz="2800" dirty="0"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bg>
      <p:bgP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effectLst/>
      </p:bgPr>
    </p:bg>
    <p:spTree>
      <p:nvGrpSpPr>
        <p:cNvPr id="1" name=""/>
        <p:cNvGrpSpPr/>
        <p:nvPr/>
      </p:nvGrpSpPr>
      <p:grpSpPr>
        <a:xfrm>
          <a:off x="0" y="0"/>
          <a:ext cx="0" cy="0"/>
          <a:chOff x="0" y="0"/>
          <a:chExt cx="0" cy="0"/>
        </a:xfrm>
      </p:grpSpPr>
      <p:grpSp>
        <p:nvGrpSpPr>
          <p:cNvPr id="2" name="Group 27"/>
          <p:cNvGrpSpPr>
            <a:grpSpLocks/>
          </p:cNvGrpSpPr>
          <p:nvPr/>
        </p:nvGrpSpPr>
        <p:grpSpPr bwMode="auto">
          <a:xfrm>
            <a:off x="0" y="0"/>
            <a:ext cx="9144000" cy="6858000"/>
            <a:chOff x="0" y="0"/>
            <a:chExt cx="5760" cy="4320"/>
          </a:xfrm>
        </p:grpSpPr>
        <p:sp>
          <p:nvSpPr>
            <p:cNvPr id="16412" name="AutoShape 28"/>
            <p:cNvSpPr>
              <a:spLocks noChangeArrowheads="1"/>
            </p:cNvSpPr>
            <p:nvPr/>
          </p:nvSpPr>
          <p:spPr bwMode="auto">
            <a:xfrm>
              <a:off x="0" y="0"/>
              <a:ext cx="5760" cy="4320"/>
            </a:xfrm>
            <a:prstGeom prst="triangle">
              <a:avLst>
                <a:gd name="adj" fmla="val 50000"/>
              </a:avLst>
            </a:prstGeom>
            <a:noFill/>
            <a:ln w="9525">
              <a:solidFill>
                <a:schemeClr val="tx1"/>
              </a:solidFill>
              <a:miter lim="800000"/>
              <a:headEnd/>
              <a:tailEnd/>
            </a:ln>
            <a:effectLst/>
          </p:spPr>
          <p:txBody>
            <a:bodyPr wrap="none" anchor="ctr"/>
            <a:lstStyle/>
            <a:p>
              <a:endParaRPr lang="en-US"/>
            </a:p>
          </p:txBody>
        </p:sp>
        <p:sp>
          <p:nvSpPr>
            <p:cNvPr id="16413" name="Line 29"/>
            <p:cNvSpPr>
              <a:spLocks noChangeShapeType="1"/>
            </p:cNvSpPr>
            <p:nvPr/>
          </p:nvSpPr>
          <p:spPr bwMode="auto">
            <a:xfrm>
              <a:off x="2109" y="1162"/>
              <a:ext cx="1542" cy="0"/>
            </a:xfrm>
            <a:prstGeom prst="line">
              <a:avLst/>
            </a:prstGeom>
            <a:noFill/>
            <a:ln w="9525">
              <a:solidFill>
                <a:schemeClr val="tx1"/>
              </a:solidFill>
              <a:round/>
              <a:headEnd/>
              <a:tailEnd/>
            </a:ln>
            <a:effectLst/>
          </p:spPr>
          <p:txBody>
            <a:bodyPr/>
            <a:lstStyle/>
            <a:p>
              <a:endParaRPr lang="en-US"/>
            </a:p>
          </p:txBody>
        </p:sp>
        <p:sp>
          <p:nvSpPr>
            <p:cNvPr id="16414" name="Line 30"/>
            <p:cNvSpPr>
              <a:spLocks noChangeShapeType="1"/>
            </p:cNvSpPr>
            <p:nvPr/>
          </p:nvSpPr>
          <p:spPr bwMode="auto">
            <a:xfrm>
              <a:off x="1655" y="1888"/>
              <a:ext cx="2495" cy="0"/>
            </a:xfrm>
            <a:prstGeom prst="line">
              <a:avLst/>
            </a:prstGeom>
            <a:noFill/>
            <a:ln w="9525">
              <a:solidFill>
                <a:schemeClr val="tx1"/>
              </a:solidFill>
              <a:round/>
              <a:headEnd/>
              <a:tailEnd/>
            </a:ln>
            <a:effectLst/>
          </p:spPr>
          <p:txBody>
            <a:bodyPr/>
            <a:lstStyle/>
            <a:p>
              <a:endParaRPr lang="en-US"/>
            </a:p>
          </p:txBody>
        </p:sp>
        <p:sp>
          <p:nvSpPr>
            <p:cNvPr id="16415" name="Line 31"/>
            <p:cNvSpPr>
              <a:spLocks noChangeShapeType="1"/>
            </p:cNvSpPr>
            <p:nvPr/>
          </p:nvSpPr>
          <p:spPr bwMode="auto">
            <a:xfrm>
              <a:off x="1111" y="2659"/>
              <a:ext cx="3493" cy="0"/>
            </a:xfrm>
            <a:prstGeom prst="line">
              <a:avLst/>
            </a:prstGeom>
            <a:noFill/>
            <a:ln w="9525">
              <a:solidFill>
                <a:schemeClr val="tx1"/>
              </a:solidFill>
              <a:round/>
              <a:headEnd/>
              <a:tailEnd/>
            </a:ln>
            <a:effectLst/>
          </p:spPr>
          <p:txBody>
            <a:bodyPr/>
            <a:lstStyle/>
            <a:p>
              <a:endParaRPr lang="en-US"/>
            </a:p>
          </p:txBody>
        </p:sp>
        <p:sp>
          <p:nvSpPr>
            <p:cNvPr id="16416" name="Line 32"/>
            <p:cNvSpPr>
              <a:spLocks noChangeShapeType="1"/>
            </p:cNvSpPr>
            <p:nvPr/>
          </p:nvSpPr>
          <p:spPr bwMode="auto">
            <a:xfrm>
              <a:off x="567" y="3475"/>
              <a:ext cx="4626" cy="0"/>
            </a:xfrm>
            <a:prstGeom prst="line">
              <a:avLst/>
            </a:prstGeom>
            <a:noFill/>
            <a:ln w="9525">
              <a:solidFill>
                <a:schemeClr val="tx1"/>
              </a:solidFill>
              <a:round/>
              <a:headEnd/>
              <a:tailEnd/>
            </a:ln>
            <a:effectLst/>
          </p:spPr>
          <p:txBody>
            <a:bodyPr/>
            <a:lstStyle/>
            <a:p>
              <a:endParaRPr lang="en-US"/>
            </a:p>
          </p:txBody>
        </p:sp>
        <p:sp>
          <p:nvSpPr>
            <p:cNvPr id="16417" name="Text Box 33"/>
            <p:cNvSpPr txBox="1">
              <a:spLocks noChangeArrowheads="1"/>
            </p:cNvSpPr>
            <p:nvPr/>
          </p:nvSpPr>
          <p:spPr bwMode="auto">
            <a:xfrm>
              <a:off x="340" y="3475"/>
              <a:ext cx="4989" cy="645"/>
            </a:xfrm>
            <a:prstGeom prst="rect">
              <a:avLst/>
            </a:prstGeom>
            <a:noFill/>
            <a:ln w="9525">
              <a:noFill/>
              <a:miter lim="800000"/>
              <a:headEnd/>
              <a:tailEnd/>
            </a:ln>
            <a:effectLst/>
          </p:spPr>
          <p:txBody>
            <a:bodyPr>
              <a:spAutoFit/>
            </a:bodyPr>
            <a:lstStyle/>
            <a:p>
              <a:pPr algn="ctr">
                <a:spcBef>
                  <a:spcPct val="50000"/>
                </a:spcBef>
              </a:pPr>
              <a:r>
                <a:rPr lang="en-US" sz="1600" b="1"/>
                <a:t>Kebutuhan Fisiologis</a:t>
              </a:r>
            </a:p>
            <a:p>
              <a:pPr algn="ctr">
                <a:spcBef>
                  <a:spcPct val="50000"/>
                </a:spcBef>
              </a:pPr>
              <a:r>
                <a:rPr lang="en-GB"/>
                <a:t> bersifat homeostatis (usaha menjaga keseimbangan unsur-unsur fisik) </a:t>
              </a:r>
              <a:r>
                <a:rPr lang="en-GB">
                  <a:sym typeface="Wingdings" pitchFamily="2" charset="2"/>
                </a:rPr>
                <a:t></a:t>
              </a:r>
              <a:r>
                <a:rPr lang="en-US"/>
                <a:t>Makan, Minum, </a:t>
              </a:r>
              <a:endParaRPr lang="en-GB"/>
            </a:p>
          </p:txBody>
        </p:sp>
        <p:sp>
          <p:nvSpPr>
            <p:cNvPr id="16418" name="Text Box 34"/>
            <p:cNvSpPr txBox="1">
              <a:spLocks noChangeArrowheads="1"/>
            </p:cNvSpPr>
            <p:nvPr/>
          </p:nvSpPr>
          <p:spPr bwMode="auto">
            <a:xfrm>
              <a:off x="839" y="2750"/>
              <a:ext cx="3855" cy="924"/>
            </a:xfrm>
            <a:prstGeom prst="rect">
              <a:avLst/>
            </a:prstGeom>
            <a:noFill/>
            <a:ln w="9525">
              <a:noFill/>
              <a:miter lim="800000"/>
              <a:headEnd/>
              <a:tailEnd/>
            </a:ln>
            <a:effectLst/>
          </p:spPr>
          <p:txBody>
            <a:bodyPr>
              <a:spAutoFit/>
            </a:bodyPr>
            <a:lstStyle/>
            <a:p>
              <a:pPr marL="342900" indent="-342900" algn="ctr">
                <a:spcBef>
                  <a:spcPct val="50000"/>
                </a:spcBef>
              </a:pPr>
              <a:r>
                <a:rPr lang="en-GB" b="1"/>
                <a:t>Kebutuhan akan Rasa Aman</a:t>
              </a:r>
            </a:p>
            <a:p>
              <a:pPr marL="342900" indent="-342900" algn="ctr">
                <a:spcBef>
                  <a:spcPct val="50000"/>
                </a:spcBef>
              </a:pPr>
              <a:r>
                <a:rPr lang="en-GB"/>
                <a:t>keamanan, stabilitas, proteksi, struktur hukum, keteraturan, batas, kebebasan dari takut dan cemas. </a:t>
              </a:r>
            </a:p>
            <a:p>
              <a:pPr marL="342900" indent="-342900">
                <a:spcBef>
                  <a:spcPct val="50000"/>
                </a:spcBef>
              </a:pPr>
              <a:endParaRPr lang="en-GB"/>
            </a:p>
          </p:txBody>
        </p:sp>
        <p:sp>
          <p:nvSpPr>
            <p:cNvPr id="16419" name="Text Box 35"/>
            <p:cNvSpPr txBox="1">
              <a:spLocks noChangeArrowheads="1"/>
            </p:cNvSpPr>
            <p:nvPr/>
          </p:nvSpPr>
          <p:spPr bwMode="auto">
            <a:xfrm>
              <a:off x="1565" y="1887"/>
              <a:ext cx="2676" cy="1271"/>
            </a:xfrm>
            <a:prstGeom prst="rect">
              <a:avLst/>
            </a:prstGeom>
            <a:noFill/>
            <a:ln w="9525">
              <a:noFill/>
              <a:miter lim="800000"/>
              <a:headEnd/>
              <a:tailEnd/>
            </a:ln>
            <a:effectLst/>
          </p:spPr>
          <p:txBody>
            <a:bodyPr>
              <a:spAutoFit/>
            </a:bodyPr>
            <a:lstStyle/>
            <a:p>
              <a:pPr marL="342900" indent="-342900" algn="ctr">
                <a:spcBef>
                  <a:spcPct val="50000"/>
                </a:spcBef>
              </a:pPr>
              <a:r>
                <a:rPr lang="en-GB" b="1"/>
                <a:t>Belongingness and love needs</a:t>
              </a:r>
            </a:p>
            <a:p>
              <a:pPr marL="342900" indent="-342900" algn="ctr">
                <a:spcBef>
                  <a:spcPct val="50000"/>
                </a:spcBef>
              </a:pPr>
              <a:r>
                <a:rPr lang="en-US" b="1"/>
                <a:t>Keinginan untuk dimiliki </a:t>
              </a:r>
            </a:p>
            <a:p>
              <a:pPr marL="342900" indent="-342900" algn="ctr">
                <a:spcBef>
                  <a:spcPct val="50000"/>
                </a:spcBef>
              </a:pPr>
              <a:r>
                <a:rPr lang="en-US" b="1"/>
                <a:t>dan dicintai mencintai</a:t>
              </a:r>
              <a:endParaRPr lang="en-GB" b="1"/>
            </a:p>
            <a:p>
              <a:pPr marL="342900" indent="-342900" algn="ctr">
                <a:spcBef>
                  <a:spcPct val="50000"/>
                </a:spcBef>
              </a:pPr>
              <a:endParaRPr lang="en-GB" b="1"/>
            </a:p>
            <a:p>
              <a:pPr marL="342900" indent="-342900">
                <a:spcBef>
                  <a:spcPct val="50000"/>
                </a:spcBef>
              </a:pPr>
              <a:endParaRPr lang="en-GB" b="1"/>
            </a:p>
          </p:txBody>
        </p:sp>
        <p:sp>
          <p:nvSpPr>
            <p:cNvPr id="16420" name="Text Box 36"/>
            <p:cNvSpPr txBox="1">
              <a:spLocks noChangeArrowheads="1"/>
            </p:cNvSpPr>
            <p:nvPr/>
          </p:nvSpPr>
          <p:spPr bwMode="auto">
            <a:xfrm>
              <a:off x="1837" y="1137"/>
              <a:ext cx="2087" cy="751"/>
            </a:xfrm>
            <a:prstGeom prst="rect">
              <a:avLst/>
            </a:prstGeom>
            <a:noFill/>
            <a:ln w="9525">
              <a:noFill/>
              <a:miter lim="800000"/>
              <a:headEnd/>
              <a:tailEnd/>
            </a:ln>
            <a:effectLst/>
          </p:spPr>
          <p:txBody>
            <a:bodyPr>
              <a:spAutoFit/>
            </a:bodyPr>
            <a:lstStyle/>
            <a:p>
              <a:pPr marL="342900" indent="-342900" algn="ctr">
                <a:spcBef>
                  <a:spcPct val="50000"/>
                </a:spcBef>
              </a:pPr>
              <a:r>
                <a:rPr lang="en-US" b="1"/>
                <a:t>Harga Diri</a:t>
              </a:r>
            </a:p>
            <a:p>
              <a:pPr marL="342900" indent="-342900" algn="ctr">
                <a:spcBef>
                  <a:spcPct val="50000"/>
                </a:spcBef>
                <a:buFontTx/>
                <a:buAutoNum type="arabicPeriod"/>
              </a:pPr>
              <a:r>
                <a:rPr lang="en-US" b="1"/>
                <a:t>Menghargai diri sendiri</a:t>
              </a:r>
            </a:p>
            <a:p>
              <a:pPr marL="342900" indent="-342900" algn="ctr">
                <a:spcBef>
                  <a:spcPct val="50000"/>
                </a:spcBef>
              </a:pPr>
              <a:r>
                <a:rPr lang="en-US" b="1"/>
                <a:t>2. Dihargai oleh orang lain</a:t>
              </a:r>
              <a:endParaRPr lang="en-GB" b="1"/>
            </a:p>
          </p:txBody>
        </p:sp>
        <p:sp>
          <p:nvSpPr>
            <p:cNvPr id="16421" name="Text Box 37"/>
            <p:cNvSpPr txBox="1">
              <a:spLocks noChangeArrowheads="1"/>
            </p:cNvSpPr>
            <p:nvPr/>
          </p:nvSpPr>
          <p:spPr bwMode="auto">
            <a:xfrm>
              <a:off x="2426" y="572"/>
              <a:ext cx="908" cy="404"/>
            </a:xfrm>
            <a:prstGeom prst="rect">
              <a:avLst/>
            </a:prstGeom>
            <a:noFill/>
            <a:ln w="9525">
              <a:noFill/>
              <a:miter lim="800000"/>
              <a:headEnd/>
              <a:tailEnd/>
            </a:ln>
            <a:effectLst/>
          </p:spPr>
          <p:txBody>
            <a:bodyPr>
              <a:spAutoFit/>
            </a:bodyPr>
            <a:lstStyle/>
            <a:p>
              <a:pPr algn="ctr">
                <a:spcBef>
                  <a:spcPct val="50000"/>
                </a:spcBef>
              </a:pPr>
              <a:r>
                <a:rPr lang="en-US" b="1"/>
                <a:t>Aktualisasi</a:t>
              </a:r>
              <a:r>
                <a:rPr lang="en-US"/>
                <a:t> Diri </a:t>
              </a:r>
              <a:endParaRPr lang="en-GB"/>
            </a:p>
          </p:txBody>
        </p:sp>
      </p:gr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xfrm>
            <a:off x="0" y="1268413"/>
            <a:ext cx="9144000" cy="5589587"/>
          </a:xfrm>
        </p:spPr>
        <p:txBody>
          <a:bodyPr/>
          <a:lstStyle/>
          <a:p>
            <a:pPr>
              <a:lnSpc>
                <a:spcPct val="90000"/>
              </a:lnSpc>
            </a:pPr>
            <a:r>
              <a:rPr lang="en-US" sz="2400" dirty="0" err="1"/>
              <a:t>Teori</a:t>
            </a:r>
            <a:r>
              <a:rPr lang="en-US" sz="2400" dirty="0"/>
              <a:t> </a:t>
            </a:r>
            <a:r>
              <a:rPr lang="en-US" sz="2400" dirty="0" err="1"/>
              <a:t>belajar</a:t>
            </a:r>
            <a:r>
              <a:rPr lang="en-US" sz="2400" dirty="0"/>
              <a:t> </a:t>
            </a:r>
            <a:r>
              <a:rPr lang="en-US" sz="2400" dirty="0" err="1"/>
              <a:t>humanistik</a:t>
            </a:r>
            <a:r>
              <a:rPr lang="en-US" sz="2400" dirty="0"/>
              <a:t> </a:t>
            </a:r>
            <a:r>
              <a:rPr lang="en-US" sz="2400" dirty="0">
                <a:sym typeface="Wingdings" pitchFamily="2" charset="2"/>
              </a:rPr>
              <a:t></a:t>
            </a:r>
            <a:r>
              <a:rPr lang="en-US" sz="2400" dirty="0"/>
              <a:t> </a:t>
            </a:r>
            <a:r>
              <a:rPr lang="en-US" sz="2400" dirty="0" err="1"/>
              <a:t>bahwa</a:t>
            </a:r>
            <a:r>
              <a:rPr lang="en-US" sz="2400" dirty="0"/>
              <a:t> </a:t>
            </a:r>
            <a:r>
              <a:rPr lang="en-US" sz="2400" dirty="0" err="1"/>
              <a:t>teori</a:t>
            </a:r>
            <a:r>
              <a:rPr lang="en-US" sz="2400" dirty="0"/>
              <a:t> </a:t>
            </a:r>
            <a:r>
              <a:rPr lang="en-US" sz="2400" dirty="0" err="1"/>
              <a:t>belajar</a:t>
            </a:r>
            <a:r>
              <a:rPr lang="en-US" sz="2400" dirty="0"/>
              <a:t> </a:t>
            </a:r>
            <a:r>
              <a:rPr lang="en-US" sz="2400" dirty="0" err="1"/>
              <a:t>apapun</a:t>
            </a:r>
            <a:r>
              <a:rPr lang="en-US" sz="2400" dirty="0"/>
              <a:t> </a:t>
            </a:r>
            <a:r>
              <a:rPr lang="en-US" sz="2400" dirty="0" err="1"/>
              <a:t>dapat</a:t>
            </a:r>
            <a:r>
              <a:rPr lang="en-US" sz="2400" dirty="0"/>
              <a:t> </a:t>
            </a:r>
            <a:r>
              <a:rPr lang="en-US" sz="2400" dirty="0" err="1"/>
              <a:t>dimanfaatkan</a:t>
            </a:r>
            <a:r>
              <a:rPr lang="en-US" sz="2400" dirty="0"/>
              <a:t>, </a:t>
            </a:r>
            <a:r>
              <a:rPr lang="en-US" sz="2400" dirty="0" err="1"/>
              <a:t>asal</a:t>
            </a:r>
            <a:r>
              <a:rPr lang="en-US" sz="2400" dirty="0"/>
              <a:t> </a:t>
            </a:r>
            <a:r>
              <a:rPr lang="en-US" sz="2400" dirty="0" err="1"/>
              <a:t>tujuannya</a:t>
            </a:r>
            <a:r>
              <a:rPr lang="en-US" sz="2400" dirty="0"/>
              <a:t> </a:t>
            </a:r>
            <a:r>
              <a:rPr lang="en-US" sz="2400" dirty="0" err="1"/>
              <a:t>untuk</a:t>
            </a:r>
            <a:r>
              <a:rPr lang="en-US" sz="2400" dirty="0"/>
              <a:t> </a:t>
            </a:r>
            <a:r>
              <a:rPr lang="en-US" sz="2400" b="1" dirty="0" err="1">
                <a:solidFill>
                  <a:srgbClr val="7030A0"/>
                </a:solidFill>
              </a:rPr>
              <a:t>memanusiakan</a:t>
            </a:r>
            <a:r>
              <a:rPr lang="en-US" sz="2400" b="1" dirty="0">
                <a:solidFill>
                  <a:srgbClr val="7030A0"/>
                </a:solidFill>
              </a:rPr>
              <a:t> </a:t>
            </a:r>
            <a:r>
              <a:rPr lang="en-US" sz="2400" b="1" dirty="0" err="1">
                <a:solidFill>
                  <a:srgbClr val="7030A0"/>
                </a:solidFill>
              </a:rPr>
              <a:t>manusia</a:t>
            </a:r>
            <a:r>
              <a:rPr lang="en-US" sz="2400" b="1" dirty="0">
                <a:solidFill>
                  <a:srgbClr val="7030A0"/>
                </a:solidFill>
              </a:rPr>
              <a:t> </a:t>
            </a:r>
            <a:r>
              <a:rPr lang="en-US" sz="2400" b="1" dirty="0" err="1">
                <a:solidFill>
                  <a:srgbClr val="7030A0"/>
                </a:solidFill>
              </a:rPr>
              <a:t>yaitu</a:t>
            </a:r>
            <a:r>
              <a:rPr lang="en-US" sz="2400" b="1" dirty="0">
                <a:solidFill>
                  <a:srgbClr val="7030A0"/>
                </a:solidFill>
              </a:rPr>
              <a:t> </a:t>
            </a:r>
            <a:r>
              <a:rPr lang="en-US" sz="2400" b="1" dirty="0" err="1">
                <a:solidFill>
                  <a:srgbClr val="7030A0"/>
                </a:solidFill>
              </a:rPr>
              <a:t>mencapai</a:t>
            </a:r>
            <a:r>
              <a:rPr lang="en-US" sz="2400" b="1" dirty="0">
                <a:solidFill>
                  <a:srgbClr val="7030A0"/>
                </a:solidFill>
              </a:rPr>
              <a:t> </a:t>
            </a:r>
            <a:r>
              <a:rPr lang="en-US" sz="2400" b="1" dirty="0" err="1">
                <a:solidFill>
                  <a:srgbClr val="7030A0"/>
                </a:solidFill>
              </a:rPr>
              <a:t>aktualisasi</a:t>
            </a:r>
            <a:r>
              <a:rPr lang="en-US" sz="2400" b="1" dirty="0">
                <a:solidFill>
                  <a:srgbClr val="7030A0"/>
                </a:solidFill>
              </a:rPr>
              <a:t> </a:t>
            </a:r>
            <a:r>
              <a:rPr lang="en-US" sz="2400" b="1" dirty="0" err="1">
                <a:solidFill>
                  <a:srgbClr val="7030A0"/>
                </a:solidFill>
              </a:rPr>
              <a:t>diri</a:t>
            </a:r>
            <a:r>
              <a:rPr lang="en-US" sz="2400" b="1" dirty="0">
                <a:solidFill>
                  <a:srgbClr val="7030A0"/>
                </a:solidFill>
              </a:rPr>
              <a:t>, </a:t>
            </a:r>
            <a:r>
              <a:rPr lang="en-US" sz="2400" b="1" dirty="0" err="1">
                <a:solidFill>
                  <a:srgbClr val="7030A0"/>
                </a:solidFill>
              </a:rPr>
              <a:t>pemahaman</a:t>
            </a:r>
            <a:r>
              <a:rPr lang="en-US" sz="2400" b="1" dirty="0">
                <a:solidFill>
                  <a:srgbClr val="7030A0"/>
                </a:solidFill>
              </a:rPr>
              <a:t> </a:t>
            </a:r>
            <a:r>
              <a:rPr lang="en-US" sz="2400" b="1" dirty="0" err="1">
                <a:solidFill>
                  <a:srgbClr val="7030A0"/>
                </a:solidFill>
              </a:rPr>
              <a:t>diri</a:t>
            </a:r>
            <a:r>
              <a:rPr lang="en-US" sz="2400" b="1" dirty="0">
                <a:solidFill>
                  <a:srgbClr val="7030A0"/>
                </a:solidFill>
              </a:rPr>
              <a:t>, </a:t>
            </a:r>
            <a:r>
              <a:rPr lang="en-US" sz="2400" b="1" dirty="0" err="1">
                <a:solidFill>
                  <a:srgbClr val="7030A0"/>
                </a:solidFill>
              </a:rPr>
              <a:t>serta</a:t>
            </a:r>
            <a:r>
              <a:rPr lang="en-US" sz="2400" b="1" dirty="0">
                <a:solidFill>
                  <a:srgbClr val="7030A0"/>
                </a:solidFill>
              </a:rPr>
              <a:t> </a:t>
            </a:r>
            <a:r>
              <a:rPr lang="en-US" sz="2400" b="1" dirty="0" err="1">
                <a:solidFill>
                  <a:srgbClr val="7030A0"/>
                </a:solidFill>
              </a:rPr>
              <a:t>realisasi</a:t>
            </a:r>
            <a:r>
              <a:rPr lang="en-US" sz="2400" b="1" dirty="0">
                <a:solidFill>
                  <a:srgbClr val="7030A0"/>
                </a:solidFill>
              </a:rPr>
              <a:t> </a:t>
            </a:r>
            <a:r>
              <a:rPr lang="en-US" sz="2400" b="1" dirty="0" err="1">
                <a:solidFill>
                  <a:srgbClr val="7030A0"/>
                </a:solidFill>
              </a:rPr>
              <a:t>diri</a:t>
            </a:r>
            <a:r>
              <a:rPr lang="en-US" sz="2400" b="1" dirty="0">
                <a:solidFill>
                  <a:srgbClr val="7030A0"/>
                </a:solidFill>
              </a:rPr>
              <a:t> </a:t>
            </a:r>
            <a:r>
              <a:rPr lang="en-US" sz="2400" b="1" dirty="0" err="1">
                <a:solidFill>
                  <a:srgbClr val="7030A0"/>
                </a:solidFill>
              </a:rPr>
              <a:t>orang</a:t>
            </a:r>
            <a:r>
              <a:rPr lang="en-US" sz="2400" b="1" dirty="0">
                <a:solidFill>
                  <a:srgbClr val="7030A0"/>
                </a:solidFill>
              </a:rPr>
              <a:t> yang </a:t>
            </a:r>
            <a:r>
              <a:rPr lang="en-US" sz="2400" b="1" dirty="0" err="1">
                <a:solidFill>
                  <a:srgbClr val="7030A0"/>
                </a:solidFill>
              </a:rPr>
              <a:t>belajar</a:t>
            </a:r>
            <a:r>
              <a:rPr lang="en-US" sz="2400" b="1" dirty="0">
                <a:solidFill>
                  <a:srgbClr val="7030A0"/>
                </a:solidFill>
              </a:rPr>
              <a:t> </a:t>
            </a:r>
            <a:r>
              <a:rPr lang="en-US" sz="2400" b="1" dirty="0" err="1">
                <a:solidFill>
                  <a:srgbClr val="7030A0"/>
                </a:solidFill>
              </a:rPr>
              <a:t>secara</a:t>
            </a:r>
            <a:r>
              <a:rPr lang="en-US" sz="2400" b="1" dirty="0">
                <a:solidFill>
                  <a:srgbClr val="7030A0"/>
                </a:solidFill>
              </a:rPr>
              <a:t> optimal</a:t>
            </a:r>
            <a:r>
              <a:rPr lang="en-US" sz="2400" dirty="0"/>
              <a:t>. Hal </a:t>
            </a:r>
            <a:r>
              <a:rPr lang="en-US" sz="2400" dirty="0" err="1"/>
              <a:t>ini</a:t>
            </a:r>
            <a:r>
              <a:rPr lang="en-US" sz="2400" dirty="0"/>
              <a:t> </a:t>
            </a:r>
            <a:r>
              <a:rPr lang="en-US" sz="2400" dirty="0" err="1"/>
              <a:t>menjadikan</a:t>
            </a:r>
            <a:r>
              <a:rPr lang="en-US" sz="2400" dirty="0"/>
              <a:t> </a:t>
            </a:r>
            <a:r>
              <a:rPr lang="en-US" sz="2400" dirty="0" err="1"/>
              <a:t>teori</a:t>
            </a:r>
            <a:r>
              <a:rPr lang="en-US" sz="2400" dirty="0"/>
              <a:t> </a:t>
            </a:r>
            <a:r>
              <a:rPr lang="en-US" sz="2400" dirty="0" err="1"/>
              <a:t>belajar</a:t>
            </a:r>
            <a:r>
              <a:rPr lang="en-US" sz="2400" dirty="0"/>
              <a:t> </a:t>
            </a:r>
            <a:r>
              <a:rPr lang="en-US" sz="2400" dirty="0" err="1"/>
              <a:t>humanistik</a:t>
            </a:r>
            <a:r>
              <a:rPr lang="en-US" sz="2400" dirty="0"/>
              <a:t> </a:t>
            </a:r>
            <a:r>
              <a:rPr lang="en-US" sz="2400" dirty="0" err="1"/>
              <a:t>bersifat</a:t>
            </a:r>
            <a:r>
              <a:rPr lang="en-US" sz="2400" dirty="0"/>
              <a:t> </a:t>
            </a:r>
            <a:r>
              <a:rPr lang="en-US" sz="2400" dirty="0" err="1"/>
              <a:t>sangat</a:t>
            </a:r>
            <a:r>
              <a:rPr lang="en-US" sz="2400" dirty="0"/>
              <a:t> </a:t>
            </a:r>
            <a:r>
              <a:rPr lang="en-US" sz="2400" dirty="0" err="1"/>
              <a:t>elektif</a:t>
            </a:r>
            <a:r>
              <a:rPr lang="en-US" sz="2400" dirty="0"/>
              <a:t>.</a:t>
            </a:r>
          </a:p>
          <a:p>
            <a:pPr>
              <a:lnSpc>
                <a:spcPct val="90000"/>
              </a:lnSpc>
            </a:pPr>
            <a:r>
              <a:rPr lang="en-US" sz="2400" dirty="0" err="1"/>
              <a:t>Banyak</a:t>
            </a:r>
            <a:r>
              <a:rPr lang="en-US" sz="2400" dirty="0"/>
              <a:t> </a:t>
            </a:r>
            <a:r>
              <a:rPr lang="en-US" sz="2400" dirty="0" err="1"/>
              <a:t>tokoh</a:t>
            </a:r>
            <a:r>
              <a:rPr lang="en-US" sz="2400" dirty="0"/>
              <a:t> </a:t>
            </a:r>
            <a:r>
              <a:rPr lang="en-US" sz="2400" dirty="0" err="1"/>
              <a:t>penganut</a:t>
            </a:r>
            <a:r>
              <a:rPr lang="en-US" sz="2400" dirty="0"/>
              <a:t> </a:t>
            </a:r>
            <a:r>
              <a:rPr lang="en-US" sz="2400" dirty="0" err="1"/>
              <a:t>aliran</a:t>
            </a:r>
            <a:r>
              <a:rPr lang="en-US" sz="2400" dirty="0"/>
              <a:t> </a:t>
            </a:r>
            <a:r>
              <a:rPr lang="en-US" sz="2400" dirty="0" err="1"/>
              <a:t>humansitik</a:t>
            </a:r>
            <a:r>
              <a:rPr lang="en-US" sz="2400" dirty="0"/>
              <a:t>, </a:t>
            </a:r>
            <a:r>
              <a:rPr lang="en-US" sz="2400" dirty="0" err="1"/>
              <a:t>diantaranya</a:t>
            </a:r>
            <a:r>
              <a:rPr lang="en-US" sz="2400" dirty="0"/>
              <a:t> </a:t>
            </a:r>
            <a:r>
              <a:rPr lang="en-US" sz="2400" dirty="0" err="1"/>
              <a:t>adalah</a:t>
            </a:r>
            <a:r>
              <a:rPr lang="en-US" sz="2400" dirty="0"/>
              <a:t> </a:t>
            </a:r>
          </a:p>
          <a:p>
            <a:pPr>
              <a:lnSpc>
                <a:spcPct val="90000"/>
              </a:lnSpc>
              <a:buFont typeface="Wingdings" pitchFamily="2" charset="2"/>
              <a:buNone/>
            </a:pPr>
            <a:r>
              <a:rPr lang="en-US" sz="2400" dirty="0"/>
              <a:t>	</a:t>
            </a:r>
            <a:r>
              <a:rPr lang="en-US" sz="2400" dirty="0">
                <a:sym typeface="Wingdings" pitchFamily="2" charset="2"/>
              </a:rPr>
              <a:t> </a:t>
            </a:r>
            <a:r>
              <a:rPr lang="en-US" sz="2400" dirty="0" err="1"/>
              <a:t>Habermas</a:t>
            </a:r>
            <a:r>
              <a:rPr lang="en-US" sz="2400" dirty="0"/>
              <a:t> </a:t>
            </a:r>
            <a:r>
              <a:rPr lang="en-US" sz="2400" dirty="0" err="1"/>
              <a:t>dengan</a:t>
            </a:r>
            <a:r>
              <a:rPr lang="en-US" sz="2400" dirty="0"/>
              <a:t> “</a:t>
            </a:r>
            <a:r>
              <a:rPr lang="en-US" sz="2400" dirty="0" err="1"/>
              <a:t>tiga</a:t>
            </a:r>
            <a:r>
              <a:rPr lang="en-US" sz="2400" dirty="0"/>
              <a:t> </a:t>
            </a:r>
            <a:r>
              <a:rPr lang="en-US" sz="2400" dirty="0" err="1"/>
              <a:t>macam</a:t>
            </a:r>
            <a:r>
              <a:rPr lang="en-US" sz="2400" dirty="0"/>
              <a:t> </a:t>
            </a:r>
            <a:r>
              <a:rPr lang="en-US" sz="2400" dirty="0" err="1"/>
              <a:t>tipe</a:t>
            </a:r>
            <a:r>
              <a:rPr lang="en-US" sz="2400" dirty="0"/>
              <a:t> </a:t>
            </a:r>
            <a:r>
              <a:rPr lang="en-US" sz="2400" dirty="0" err="1"/>
              <a:t>belajar</a:t>
            </a:r>
            <a:r>
              <a:rPr lang="en-US" sz="2400" dirty="0"/>
              <a:t>” </a:t>
            </a:r>
          </a:p>
          <a:p>
            <a:pPr>
              <a:lnSpc>
                <a:spcPct val="90000"/>
              </a:lnSpc>
              <a:buFont typeface="Wingdings" pitchFamily="2" charset="2"/>
              <a:buNone/>
            </a:pPr>
            <a:r>
              <a:rPr lang="en-US" sz="2400" dirty="0"/>
              <a:t>	</a:t>
            </a:r>
            <a:r>
              <a:rPr lang="en-US" sz="2400" dirty="0">
                <a:sym typeface="Wingdings" pitchFamily="2" charset="2"/>
              </a:rPr>
              <a:t> </a:t>
            </a:r>
            <a:r>
              <a:rPr lang="en-US" sz="2400" dirty="0"/>
              <a:t>Bloom </a:t>
            </a:r>
            <a:r>
              <a:rPr lang="en-US" sz="2400" dirty="0" err="1"/>
              <a:t>dan</a:t>
            </a:r>
            <a:r>
              <a:rPr lang="en-US" sz="2400" dirty="0"/>
              <a:t> </a:t>
            </a:r>
            <a:r>
              <a:rPr lang="en-US" sz="2400" dirty="0" err="1"/>
              <a:t>Krathwohl</a:t>
            </a:r>
            <a:r>
              <a:rPr lang="en-US" sz="2400" dirty="0"/>
              <a:t> yang </a:t>
            </a:r>
            <a:r>
              <a:rPr lang="en-US" sz="2400" dirty="0" err="1"/>
              <a:t>terkenal</a:t>
            </a:r>
            <a:r>
              <a:rPr lang="en-US" sz="2400" dirty="0"/>
              <a:t> </a:t>
            </a:r>
            <a:r>
              <a:rPr lang="en-US" sz="2400" dirty="0" err="1"/>
              <a:t>dengan</a:t>
            </a:r>
            <a:r>
              <a:rPr lang="en-US" sz="2400" dirty="0"/>
              <a:t> “</a:t>
            </a:r>
            <a:r>
              <a:rPr lang="en-US" sz="2400" dirty="0" err="1"/>
              <a:t>taksonomi</a:t>
            </a:r>
            <a:r>
              <a:rPr lang="en-US" sz="2400" dirty="0"/>
              <a:t> bloom.” </a:t>
            </a:r>
          </a:p>
          <a:p>
            <a:pPr>
              <a:lnSpc>
                <a:spcPct val="90000"/>
              </a:lnSpc>
              <a:buFont typeface="Wingdings" pitchFamily="2" charset="2"/>
              <a:buNone/>
            </a:pPr>
            <a:r>
              <a:rPr lang="en-US" sz="2400" dirty="0"/>
              <a:t>	</a:t>
            </a:r>
          </a:p>
        </p:txBody>
      </p:sp>
      <p:sp>
        <p:nvSpPr>
          <p:cNvPr id="4099" name="Rectangle 3"/>
          <p:cNvSpPr>
            <a:spLocks noGrp="1" noChangeArrowheads="1"/>
          </p:cNvSpPr>
          <p:nvPr>
            <p:ph type="title"/>
          </p:nvPr>
        </p:nvSpPr>
        <p:spPr>
          <a:xfrm>
            <a:off x="395288" y="158750"/>
            <a:ext cx="8291512" cy="893763"/>
          </a:xfrm>
        </p:spPr>
        <p:txBody>
          <a:bodyPr/>
          <a:lstStyle/>
          <a:p>
            <a:r>
              <a:rPr lang="en-US"/>
              <a:t>Humanistik</a:t>
            </a:r>
            <a:endParaRPr lang="en-GB"/>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7813"/>
            <a:ext cx="8229600" cy="877887"/>
          </a:xfrm>
        </p:spPr>
        <p:txBody>
          <a:bodyPr/>
          <a:lstStyle/>
          <a:p>
            <a:r>
              <a:rPr lang="sv-SE"/>
              <a:t>Teori Maslow</a:t>
            </a:r>
            <a:endParaRPr lang="en-GB"/>
          </a:p>
        </p:txBody>
      </p:sp>
      <p:sp>
        <p:nvSpPr>
          <p:cNvPr id="5123" name="Rectangle 3"/>
          <p:cNvSpPr>
            <a:spLocks noGrp="1" noChangeArrowheads="1"/>
          </p:cNvSpPr>
          <p:nvPr>
            <p:ph type="body" idx="1"/>
          </p:nvPr>
        </p:nvSpPr>
        <p:spPr>
          <a:xfrm>
            <a:off x="0" y="1125538"/>
            <a:ext cx="9144000" cy="5732462"/>
          </a:xfrm>
        </p:spPr>
        <p:txBody>
          <a:bodyPr/>
          <a:lstStyle/>
          <a:p>
            <a:pPr>
              <a:lnSpc>
                <a:spcPct val="80000"/>
              </a:lnSpc>
            </a:pPr>
            <a:r>
              <a:rPr lang="sv-SE" sz="2400" dirty="0"/>
              <a:t>pentingnya kesadaran akan perbedaan individu, dengan memperhatikan aspek-aspek kemanusiaan. Menggali dan menemukan sisi-sisi kemanusiaan, pada taraf tertentu akan sampai pada penemuan diri. </a:t>
            </a:r>
          </a:p>
          <a:p>
            <a:pPr>
              <a:lnSpc>
                <a:spcPct val="80000"/>
              </a:lnSpc>
            </a:pPr>
            <a:r>
              <a:rPr lang="sv-SE" sz="2400" dirty="0"/>
              <a:t>Proses belajar yang ada pada diri manusia adalah proses untuk sampai pada aktualisasi diri (</a:t>
            </a:r>
            <a:r>
              <a:rPr lang="sv-SE" sz="2400" i="1" dirty="0"/>
              <a:t>learning how to be</a:t>
            </a:r>
            <a:r>
              <a:rPr lang="sv-SE" sz="2400" dirty="0"/>
              <a:t>)</a:t>
            </a:r>
            <a:r>
              <a:rPr lang="sv-SE" sz="2400" b="1" i="1" dirty="0"/>
              <a:t>.</a:t>
            </a:r>
          </a:p>
          <a:p>
            <a:pPr>
              <a:lnSpc>
                <a:spcPct val="80000"/>
              </a:lnSpc>
            </a:pPr>
            <a:r>
              <a:rPr lang="sv-SE" sz="2400" dirty="0"/>
              <a:t>Belajar adalah mengerti dan memahami siapa diri kita, bagaimana menjadi diri sendiri, apa potensi yang kita miliki, gaya apa yang anda miliki, apa langkah-langkah yang anda ambil, apa yang dirasakan, nilai-nilai apa yang kita miliki dan yakini, kearah mana perkembangan kita akan menuju. </a:t>
            </a:r>
          </a:p>
          <a:p>
            <a:pPr>
              <a:lnSpc>
                <a:spcPct val="80000"/>
              </a:lnSpc>
            </a:pPr>
            <a:r>
              <a:rPr lang="sv-SE" sz="2400" dirty="0"/>
              <a:t>Belajar di satu sisi adalah memahami bagaimana anda </a:t>
            </a:r>
            <a:r>
              <a:rPr lang="sv-SE" sz="2400" b="1" i="1" dirty="0"/>
              <a:t>berbeda</a:t>
            </a:r>
            <a:r>
              <a:rPr lang="sv-SE" sz="2400" b="1" dirty="0"/>
              <a:t> </a:t>
            </a:r>
            <a:r>
              <a:rPr lang="sv-SE" sz="2400" dirty="0"/>
              <a:t>dengan yang lain (</a:t>
            </a:r>
            <a:r>
              <a:rPr lang="sv-SE" sz="2400" i="1" dirty="0"/>
              <a:t>individual differences</a:t>
            </a:r>
            <a:r>
              <a:rPr lang="sv-SE" sz="2400" dirty="0"/>
              <a:t>), dan di sisi lain adalah memahami bagaimana anda menjadi manusia </a:t>
            </a:r>
            <a:r>
              <a:rPr lang="sv-SE" sz="2400" b="1" i="1" dirty="0"/>
              <a:t>sama</a:t>
            </a:r>
            <a:r>
              <a:rPr lang="sv-SE" sz="2400" b="1" dirty="0"/>
              <a:t> </a:t>
            </a:r>
            <a:r>
              <a:rPr lang="sv-SE" sz="2400" dirty="0"/>
              <a:t>seperti manusia yang lain (persamaan dalam </a:t>
            </a:r>
            <a:r>
              <a:rPr lang="sv-SE" sz="2400" i="1" dirty="0"/>
              <a:t>specieshood or humanness</a:t>
            </a:r>
            <a:r>
              <a:rPr lang="sv-SE" sz="2400" dirty="0"/>
              <a:t>).</a:t>
            </a:r>
            <a:endParaRPr lang="en-GB" sz="2400" dirty="0"/>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body" idx="1"/>
          </p:nvPr>
        </p:nvSpPr>
        <p:spPr>
          <a:xfrm>
            <a:off x="0" y="1700213"/>
            <a:ext cx="9144000" cy="5157787"/>
          </a:xfrm>
        </p:spPr>
        <p:txBody>
          <a:bodyPr/>
          <a:lstStyle/>
          <a:p>
            <a:pPr>
              <a:lnSpc>
                <a:spcPct val="80000"/>
              </a:lnSpc>
              <a:buFont typeface="Wingdings" pitchFamily="2" charset="2"/>
              <a:buNone/>
            </a:pPr>
            <a:r>
              <a:rPr lang="id-ID" sz="2800"/>
              <a:t>Menurut Habermas, belajar baru akan terjadi jika ada interaksi antara individu dengan lingkungannya. Lingkungan belajar yang dimaksud adalah lingkungan alam maupun lingkungan sosial, sebab antara keduanya tidak dapat dipisahkan. </a:t>
            </a:r>
            <a:endParaRPr lang="en-US" sz="2800"/>
          </a:p>
          <a:p>
            <a:pPr>
              <a:lnSpc>
                <a:spcPct val="80000"/>
              </a:lnSpc>
              <a:buFont typeface="Wingdings" pitchFamily="2" charset="2"/>
              <a:buNone/>
            </a:pPr>
            <a:r>
              <a:rPr lang="en-US" sz="2800"/>
              <a:t>Menurutnya ada 3 tipe belajar :</a:t>
            </a:r>
          </a:p>
          <a:p>
            <a:pPr>
              <a:lnSpc>
                <a:spcPct val="80000"/>
              </a:lnSpc>
            </a:pPr>
            <a:r>
              <a:rPr lang="en-US" sz="2800"/>
              <a:t>Belajar Teknis (</a:t>
            </a:r>
            <a:r>
              <a:rPr lang="en-US" sz="2800" i="1"/>
              <a:t>technical learning</a:t>
            </a:r>
            <a:r>
              <a:rPr lang="en-US" sz="2800"/>
              <a:t>) </a:t>
            </a:r>
            <a:r>
              <a:rPr lang="en-US" sz="2800">
                <a:sym typeface="Wingdings" pitchFamily="2" charset="2"/>
              </a:rPr>
              <a:t> </a:t>
            </a:r>
            <a:r>
              <a:rPr lang="en-US" sz="2800"/>
              <a:t>bagaimana seseorang dapat berinteraksi dengan lingkungan alamnya secara benar. Pengetahuan dan keterampilan apa yang dibutuhkan dan perlu dipelajari agar mereka dapat menguasai dan mengelola lingkungan sekitarnya dengan baik.</a:t>
            </a:r>
          </a:p>
        </p:txBody>
      </p:sp>
      <p:sp>
        <p:nvSpPr>
          <p:cNvPr id="6147" name="Rectangle 3"/>
          <p:cNvSpPr>
            <a:spLocks noGrp="1" noChangeArrowheads="1"/>
          </p:cNvSpPr>
          <p:nvPr>
            <p:ph type="title"/>
          </p:nvPr>
        </p:nvSpPr>
        <p:spPr/>
        <p:txBody>
          <a:bodyPr/>
          <a:lstStyle/>
          <a:p>
            <a:r>
              <a:rPr lang="en-US"/>
              <a:t>Teori Belajar Humanistik</a:t>
            </a:r>
            <a:endParaRPr lang="en-GB"/>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endParaRPr lang="en-US"/>
          </a:p>
        </p:txBody>
      </p:sp>
      <p:sp>
        <p:nvSpPr>
          <p:cNvPr id="10243" name="Rectangle 3"/>
          <p:cNvSpPr>
            <a:spLocks noGrp="1" noChangeArrowheads="1"/>
          </p:cNvSpPr>
          <p:nvPr>
            <p:ph type="body" idx="1"/>
          </p:nvPr>
        </p:nvSpPr>
        <p:spPr/>
        <p:txBody>
          <a:bodyPr/>
          <a:lstStyle/>
          <a:p>
            <a:pPr>
              <a:buFontTx/>
              <a:buNone/>
            </a:pPr>
            <a:r>
              <a:rPr lang="id-ID"/>
              <a:t>UU RI No 20 tahun 2003 tentang Sistem Pendidikan Nasional Pasal 1, Bab I</a:t>
            </a:r>
            <a:r>
              <a:rPr lang="en-US"/>
              <a:t>: </a:t>
            </a:r>
          </a:p>
          <a:p>
            <a:pPr>
              <a:buFontTx/>
              <a:buNone/>
            </a:pPr>
            <a:r>
              <a:rPr lang="id-ID" sz="4000"/>
              <a:t>Pembelajaran adalah proses interaksi peserta didik dengan pendidik dan sumber belajar pada suatu lingkungan belajar</a:t>
            </a:r>
            <a:r>
              <a:rPr lang="en-US" sz="4000"/>
              <a:t> </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p:txBody>
          <a:bodyPr/>
          <a:lstStyle/>
          <a:p>
            <a:pPr>
              <a:lnSpc>
                <a:spcPct val="90000"/>
              </a:lnSpc>
            </a:pPr>
            <a:r>
              <a:rPr lang="en-US" sz="2400" dirty="0" err="1"/>
              <a:t>Belajar</a:t>
            </a:r>
            <a:r>
              <a:rPr lang="en-US" sz="2400" dirty="0"/>
              <a:t> </a:t>
            </a:r>
            <a:r>
              <a:rPr lang="en-US" sz="2400" dirty="0" err="1"/>
              <a:t>Praktis</a:t>
            </a:r>
            <a:r>
              <a:rPr lang="en-US" sz="2400" dirty="0"/>
              <a:t> </a:t>
            </a:r>
            <a:r>
              <a:rPr lang="en-US" sz="2400" i="1" dirty="0"/>
              <a:t>(practical learning</a:t>
            </a:r>
            <a:r>
              <a:rPr lang="en-US" sz="2400" dirty="0"/>
              <a:t>) </a:t>
            </a:r>
            <a:r>
              <a:rPr lang="en-US" sz="2400" dirty="0">
                <a:sym typeface="Wingdings" pitchFamily="2" charset="2"/>
              </a:rPr>
              <a:t></a:t>
            </a:r>
            <a:r>
              <a:rPr lang="en-US" sz="2400" dirty="0" err="1"/>
              <a:t>bagaimana</a:t>
            </a:r>
            <a:r>
              <a:rPr lang="en-US" sz="2400" dirty="0"/>
              <a:t> </a:t>
            </a:r>
            <a:r>
              <a:rPr lang="en-US" sz="2400" dirty="0" err="1"/>
              <a:t>seseorang</a:t>
            </a:r>
            <a:r>
              <a:rPr lang="en-US" sz="2400" dirty="0"/>
              <a:t> </a:t>
            </a:r>
            <a:r>
              <a:rPr lang="en-US" sz="2400" dirty="0" err="1"/>
              <a:t>dapat</a:t>
            </a:r>
            <a:r>
              <a:rPr lang="en-US" sz="2400" dirty="0"/>
              <a:t> </a:t>
            </a:r>
            <a:r>
              <a:rPr lang="en-US" sz="2400" dirty="0" err="1"/>
              <a:t>berinterkasi</a:t>
            </a:r>
            <a:r>
              <a:rPr lang="en-US" sz="2400" dirty="0"/>
              <a:t> </a:t>
            </a:r>
            <a:r>
              <a:rPr lang="en-US" sz="2400" dirty="0" err="1"/>
              <a:t>dengan</a:t>
            </a:r>
            <a:r>
              <a:rPr lang="en-US" sz="2400" dirty="0"/>
              <a:t> </a:t>
            </a:r>
            <a:r>
              <a:rPr lang="en-US" sz="2400" dirty="0" err="1"/>
              <a:t>lingkungan</a:t>
            </a:r>
            <a:r>
              <a:rPr lang="en-US" sz="2400" dirty="0"/>
              <a:t> </a:t>
            </a:r>
            <a:r>
              <a:rPr lang="en-US" sz="2400" dirty="0" err="1"/>
              <a:t>sosialnya</a:t>
            </a:r>
            <a:r>
              <a:rPr lang="en-US" sz="2400" dirty="0"/>
              <a:t>, </a:t>
            </a:r>
            <a:r>
              <a:rPr lang="en-US" sz="2400" dirty="0" err="1"/>
              <a:t>yaitu</a:t>
            </a:r>
            <a:r>
              <a:rPr lang="en-US" sz="2400" dirty="0"/>
              <a:t> </a:t>
            </a:r>
            <a:r>
              <a:rPr lang="en-US" sz="2400" dirty="0" err="1"/>
              <a:t>dengan</a:t>
            </a:r>
            <a:r>
              <a:rPr lang="en-US" sz="2400" dirty="0"/>
              <a:t> </a:t>
            </a:r>
            <a:r>
              <a:rPr lang="en-US" sz="2400" dirty="0" err="1"/>
              <a:t>orang-orang</a:t>
            </a:r>
            <a:r>
              <a:rPr lang="en-US" sz="2400" dirty="0"/>
              <a:t> </a:t>
            </a:r>
            <a:r>
              <a:rPr lang="en-US" sz="2400" dirty="0" err="1"/>
              <a:t>disekelilingnya</a:t>
            </a:r>
            <a:r>
              <a:rPr lang="en-US" sz="2400" dirty="0"/>
              <a:t> </a:t>
            </a:r>
            <a:r>
              <a:rPr lang="en-US" sz="2400" dirty="0" err="1"/>
              <a:t>dengan</a:t>
            </a:r>
            <a:r>
              <a:rPr lang="en-US" sz="2400" dirty="0"/>
              <a:t> </a:t>
            </a:r>
            <a:r>
              <a:rPr lang="en-US" sz="2400" dirty="0" err="1"/>
              <a:t>baik</a:t>
            </a:r>
            <a:r>
              <a:rPr lang="en-US" sz="2400" dirty="0"/>
              <a:t>. </a:t>
            </a:r>
          </a:p>
          <a:p>
            <a:pPr>
              <a:lnSpc>
                <a:spcPct val="90000"/>
              </a:lnSpc>
              <a:buFont typeface="Wingdings" pitchFamily="2" charset="2"/>
              <a:buNone/>
            </a:pPr>
            <a:r>
              <a:rPr lang="en-US" sz="2400" dirty="0"/>
              <a:t>	</a:t>
            </a:r>
            <a:r>
              <a:rPr lang="en-US" sz="2400" dirty="0">
                <a:sym typeface="Wingdings" pitchFamily="2" charset="2"/>
              </a:rPr>
              <a:t> </a:t>
            </a:r>
            <a:r>
              <a:rPr lang="en-US" sz="2400" dirty="0" err="1"/>
              <a:t>Kegiatan</a:t>
            </a:r>
            <a:r>
              <a:rPr lang="en-US" sz="2400" dirty="0"/>
              <a:t> </a:t>
            </a:r>
            <a:r>
              <a:rPr lang="en-US" sz="2400" dirty="0" err="1"/>
              <a:t>belajar</a:t>
            </a:r>
            <a:r>
              <a:rPr lang="en-US" sz="2400" dirty="0"/>
              <a:t> </a:t>
            </a:r>
            <a:r>
              <a:rPr lang="en-US" sz="2400" dirty="0" err="1"/>
              <a:t>lebih</a:t>
            </a:r>
            <a:r>
              <a:rPr lang="en-US" sz="2400" dirty="0"/>
              <a:t> </a:t>
            </a:r>
            <a:r>
              <a:rPr lang="en-US" sz="2400" dirty="0" err="1"/>
              <a:t>mengutamakan</a:t>
            </a:r>
            <a:r>
              <a:rPr lang="en-US" sz="2400" dirty="0"/>
              <a:t> </a:t>
            </a:r>
            <a:r>
              <a:rPr lang="en-US" sz="2400" dirty="0" err="1"/>
              <a:t>terjadinya</a:t>
            </a:r>
            <a:r>
              <a:rPr lang="en-US" sz="2400" dirty="0"/>
              <a:t> </a:t>
            </a:r>
            <a:r>
              <a:rPr lang="en-US" sz="2400" dirty="0" err="1"/>
              <a:t>interaksi</a:t>
            </a:r>
            <a:r>
              <a:rPr lang="en-US" sz="2400" dirty="0"/>
              <a:t> yang </a:t>
            </a:r>
            <a:r>
              <a:rPr lang="en-US" sz="2400" dirty="0" err="1"/>
              <a:t>harmonis</a:t>
            </a:r>
            <a:r>
              <a:rPr lang="en-US" sz="2400" dirty="0"/>
              <a:t> </a:t>
            </a:r>
            <a:r>
              <a:rPr lang="en-US" sz="2400" dirty="0" err="1"/>
              <a:t>antara</a:t>
            </a:r>
            <a:r>
              <a:rPr lang="en-US" sz="2400" dirty="0"/>
              <a:t> </a:t>
            </a:r>
            <a:r>
              <a:rPr lang="en-US" sz="2400" dirty="0" err="1"/>
              <a:t>sesama</a:t>
            </a:r>
            <a:r>
              <a:rPr lang="en-US" sz="2400" dirty="0"/>
              <a:t> </a:t>
            </a:r>
            <a:r>
              <a:rPr lang="en-US" sz="2400" dirty="0" err="1"/>
              <a:t>manusia</a:t>
            </a:r>
            <a:r>
              <a:rPr lang="en-US" sz="2400" dirty="0"/>
              <a:t>. </a:t>
            </a:r>
            <a:r>
              <a:rPr lang="en-US" sz="2400" dirty="0" err="1"/>
              <a:t>Pemahaman</a:t>
            </a:r>
            <a:r>
              <a:rPr lang="en-US" sz="2400" dirty="0"/>
              <a:t> </a:t>
            </a:r>
            <a:r>
              <a:rPr lang="en-US" sz="2400" dirty="0" err="1"/>
              <a:t>dan</a:t>
            </a:r>
            <a:r>
              <a:rPr lang="en-US" sz="2400" dirty="0"/>
              <a:t> </a:t>
            </a:r>
            <a:r>
              <a:rPr lang="en-US" sz="2400" dirty="0" err="1"/>
              <a:t>keterampilan</a:t>
            </a:r>
            <a:r>
              <a:rPr lang="en-US" sz="2400" dirty="0"/>
              <a:t> </a:t>
            </a:r>
            <a:r>
              <a:rPr lang="en-US" sz="2400" dirty="0" err="1"/>
              <a:t>seseorang</a:t>
            </a:r>
            <a:r>
              <a:rPr lang="en-US" sz="2400" dirty="0"/>
              <a:t> </a:t>
            </a:r>
            <a:r>
              <a:rPr lang="en-US" sz="2400" dirty="0" err="1"/>
              <a:t>dalam</a:t>
            </a:r>
            <a:r>
              <a:rPr lang="en-US" sz="2400" dirty="0"/>
              <a:t> </a:t>
            </a:r>
            <a:r>
              <a:rPr lang="en-US" sz="2400" dirty="0" err="1"/>
              <a:t>mengelola</a:t>
            </a:r>
            <a:r>
              <a:rPr lang="en-US" sz="2400" dirty="0"/>
              <a:t> </a:t>
            </a:r>
            <a:r>
              <a:rPr lang="en-US" sz="2400" dirty="0" err="1"/>
              <a:t>lingkungan</a:t>
            </a:r>
            <a:r>
              <a:rPr lang="en-US" sz="2400" dirty="0"/>
              <a:t> </a:t>
            </a:r>
            <a:r>
              <a:rPr lang="en-US" sz="2400" dirty="0" err="1"/>
              <a:t>alamnya</a:t>
            </a:r>
            <a:r>
              <a:rPr lang="en-US" sz="2400" dirty="0"/>
              <a:t> </a:t>
            </a:r>
            <a:r>
              <a:rPr lang="en-US" sz="2400" dirty="0" err="1"/>
              <a:t>tidak</a:t>
            </a:r>
            <a:r>
              <a:rPr lang="en-US" sz="2400" dirty="0"/>
              <a:t> </a:t>
            </a:r>
            <a:r>
              <a:rPr lang="en-US" sz="2400" dirty="0" err="1"/>
              <a:t>dapat</a:t>
            </a:r>
            <a:r>
              <a:rPr lang="en-US" sz="2400" dirty="0"/>
              <a:t> </a:t>
            </a:r>
            <a:r>
              <a:rPr lang="en-US" sz="2400" dirty="0" err="1"/>
              <a:t>dipisahkan</a:t>
            </a:r>
            <a:r>
              <a:rPr lang="en-US" sz="2400" dirty="0"/>
              <a:t> </a:t>
            </a:r>
            <a:r>
              <a:rPr lang="en-US" sz="2400" dirty="0" err="1"/>
              <a:t>dengan</a:t>
            </a:r>
            <a:r>
              <a:rPr lang="en-US" sz="2400" dirty="0"/>
              <a:t> </a:t>
            </a:r>
            <a:r>
              <a:rPr lang="en-US" sz="2400" dirty="0" err="1"/>
              <a:t>kepentingan</a:t>
            </a:r>
            <a:r>
              <a:rPr lang="en-US" sz="2400" dirty="0"/>
              <a:t> </a:t>
            </a:r>
            <a:r>
              <a:rPr lang="en-US" sz="2400" dirty="0" err="1"/>
              <a:t>manusia</a:t>
            </a:r>
            <a:r>
              <a:rPr lang="en-US" sz="2400" dirty="0"/>
              <a:t> </a:t>
            </a:r>
            <a:r>
              <a:rPr lang="en-US" sz="2400" dirty="0" err="1"/>
              <a:t>pada</a:t>
            </a:r>
            <a:r>
              <a:rPr lang="en-US" sz="2400" dirty="0"/>
              <a:t> </a:t>
            </a:r>
            <a:r>
              <a:rPr lang="en-US" sz="2400" dirty="0" err="1"/>
              <a:t>umumnya</a:t>
            </a:r>
            <a:r>
              <a:rPr lang="en-US" sz="2400" dirty="0"/>
              <a:t>. </a:t>
            </a:r>
            <a:r>
              <a:rPr lang="en-US" sz="2400" dirty="0" err="1"/>
              <a:t>Interaksi</a:t>
            </a:r>
            <a:r>
              <a:rPr lang="en-US" sz="2400" dirty="0"/>
              <a:t> yang </a:t>
            </a:r>
            <a:r>
              <a:rPr lang="en-US" sz="2400" dirty="0" err="1"/>
              <a:t>benar</a:t>
            </a:r>
            <a:r>
              <a:rPr lang="en-US" sz="2400" dirty="0"/>
              <a:t> </a:t>
            </a:r>
            <a:r>
              <a:rPr lang="en-US" sz="2400" dirty="0" err="1"/>
              <a:t>antara</a:t>
            </a:r>
            <a:r>
              <a:rPr lang="en-US" sz="2400" dirty="0"/>
              <a:t> </a:t>
            </a:r>
            <a:r>
              <a:rPr lang="en-US" sz="2400" dirty="0" err="1"/>
              <a:t>individu</a:t>
            </a:r>
            <a:r>
              <a:rPr lang="en-US" sz="2400" dirty="0"/>
              <a:t> </a:t>
            </a:r>
            <a:r>
              <a:rPr lang="en-US" sz="2400" dirty="0" err="1"/>
              <a:t>dengan</a:t>
            </a:r>
            <a:r>
              <a:rPr lang="en-US" sz="2400" dirty="0"/>
              <a:t> </a:t>
            </a:r>
            <a:r>
              <a:rPr lang="en-US" sz="2400" dirty="0" err="1"/>
              <a:t>lingkungan</a:t>
            </a:r>
            <a:r>
              <a:rPr lang="en-US" sz="2400" dirty="0"/>
              <a:t> </a:t>
            </a:r>
            <a:r>
              <a:rPr lang="en-US" sz="2400" dirty="0" err="1"/>
              <a:t>alamnya</a:t>
            </a:r>
            <a:r>
              <a:rPr lang="en-US" sz="2400" dirty="0"/>
              <a:t>  </a:t>
            </a:r>
            <a:r>
              <a:rPr lang="en-US" sz="2400" dirty="0" err="1"/>
              <a:t>hanya</a:t>
            </a:r>
            <a:r>
              <a:rPr lang="en-US" sz="2400" dirty="0"/>
              <a:t> </a:t>
            </a:r>
            <a:r>
              <a:rPr lang="en-US" sz="2400" dirty="0" err="1"/>
              <a:t>akan</a:t>
            </a:r>
            <a:r>
              <a:rPr lang="en-US" sz="2400" dirty="0"/>
              <a:t> </a:t>
            </a:r>
            <a:r>
              <a:rPr lang="en-US" sz="2400" dirty="0" err="1"/>
              <a:t>tampak</a:t>
            </a:r>
            <a:r>
              <a:rPr lang="en-US" sz="2400" dirty="0"/>
              <a:t> </a:t>
            </a:r>
            <a:r>
              <a:rPr lang="en-US" sz="2400" dirty="0" err="1"/>
              <a:t>dari</a:t>
            </a:r>
            <a:r>
              <a:rPr lang="en-US" sz="2400" dirty="0"/>
              <a:t> </a:t>
            </a:r>
            <a:r>
              <a:rPr lang="en-US" sz="2400" dirty="0" err="1"/>
              <a:t>kaitan</a:t>
            </a:r>
            <a:r>
              <a:rPr lang="en-US" sz="2400" dirty="0"/>
              <a:t> </a:t>
            </a:r>
            <a:r>
              <a:rPr lang="en-US" sz="2400" dirty="0" err="1"/>
              <a:t>atau</a:t>
            </a:r>
            <a:r>
              <a:rPr lang="en-US" sz="2400" dirty="0"/>
              <a:t> </a:t>
            </a:r>
            <a:r>
              <a:rPr lang="en-US" sz="2400" dirty="0" err="1"/>
              <a:t>relevansinya</a:t>
            </a:r>
            <a:r>
              <a:rPr lang="en-US" sz="2400" dirty="0"/>
              <a:t> </a:t>
            </a:r>
            <a:r>
              <a:rPr lang="en-US" sz="2400" dirty="0" err="1"/>
              <a:t>dengan</a:t>
            </a:r>
            <a:r>
              <a:rPr lang="en-US" sz="2400" dirty="0"/>
              <a:t> </a:t>
            </a:r>
            <a:r>
              <a:rPr lang="en-US" sz="2400" dirty="0" err="1"/>
              <a:t>kepentingan</a:t>
            </a:r>
            <a:r>
              <a:rPr lang="en-US" sz="2400" dirty="0"/>
              <a:t> </a:t>
            </a:r>
            <a:r>
              <a:rPr lang="en-US" sz="2400" dirty="0" err="1"/>
              <a:t>manusia</a:t>
            </a:r>
            <a:r>
              <a:rPr lang="en-US" sz="2400" dirty="0"/>
              <a:t>.</a:t>
            </a:r>
          </a:p>
          <a:p>
            <a:pPr>
              <a:lnSpc>
                <a:spcPct val="90000"/>
              </a:lnSpc>
            </a:pPr>
            <a:endParaRPr lang="en-GB" sz="2400" dirty="0"/>
          </a:p>
        </p:txBody>
      </p:sp>
      <p:sp>
        <p:nvSpPr>
          <p:cNvPr id="4" name="Title 3"/>
          <p:cNvSpPr>
            <a:spLocks noGrp="1"/>
          </p:cNvSpPr>
          <p:nvPr>
            <p:ph type="title"/>
          </p:nvPr>
        </p:nvSpPr>
        <p:spPr/>
        <p:txBody>
          <a:bodyPr/>
          <a:lstStyle/>
          <a:p>
            <a:endParaRPr lang="en-US"/>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endParaRPr lang="en-US"/>
          </a:p>
        </p:txBody>
      </p:sp>
      <p:sp>
        <p:nvSpPr>
          <p:cNvPr id="8195" name="Rectangle 3"/>
          <p:cNvSpPr>
            <a:spLocks noGrp="1" noChangeArrowheads="1"/>
          </p:cNvSpPr>
          <p:nvPr>
            <p:ph type="body" idx="1"/>
          </p:nvPr>
        </p:nvSpPr>
        <p:spPr/>
        <p:txBody>
          <a:bodyPr/>
          <a:lstStyle/>
          <a:p>
            <a:pPr>
              <a:lnSpc>
                <a:spcPct val="90000"/>
              </a:lnSpc>
            </a:pPr>
            <a:r>
              <a:rPr lang="en-US" sz="2400" dirty="0" err="1"/>
              <a:t>Belajar</a:t>
            </a:r>
            <a:r>
              <a:rPr lang="en-US" sz="2400" dirty="0"/>
              <a:t> </a:t>
            </a:r>
            <a:r>
              <a:rPr lang="en-US" sz="2400" dirty="0" err="1"/>
              <a:t>Emansipatoris</a:t>
            </a:r>
            <a:r>
              <a:rPr lang="en-US" sz="2400" dirty="0"/>
              <a:t> (</a:t>
            </a:r>
            <a:r>
              <a:rPr lang="en-US" sz="2400" i="1" dirty="0" err="1"/>
              <a:t>emancipatory</a:t>
            </a:r>
            <a:r>
              <a:rPr lang="en-US" sz="2400" i="1" dirty="0"/>
              <a:t> learning</a:t>
            </a:r>
            <a:r>
              <a:rPr lang="en-US" sz="2400" dirty="0"/>
              <a:t>) </a:t>
            </a:r>
            <a:r>
              <a:rPr lang="en-US" sz="2400" dirty="0">
                <a:sym typeface="Wingdings" pitchFamily="2" charset="2"/>
              </a:rPr>
              <a:t></a:t>
            </a:r>
            <a:r>
              <a:rPr lang="id-ID" sz="2400" dirty="0"/>
              <a:t> menekankan upaya agar seseorang mencapai suatu pemahaman dan kesadaran yang tinggi akan terjadinya perubahan atau transformasi budaya dalam lingkungan sosialnya. </a:t>
            </a:r>
            <a:endParaRPr lang="en-US" sz="2400" dirty="0"/>
          </a:p>
          <a:p>
            <a:pPr>
              <a:lnSpc>
                <a:spcPct val="90000"/>
              </a:lnSpc>
              <a:buFont typeface="Wingdings" pitchFamily="2" charset="2"/>
              <a:buNone/>
            </a:pPr>
            <a:r>
              <a:rPr lang="en-US" sz="2400" dirty="0"/>
              <a:t>	</a:t>
            </a:r>
            <a:r>
              <a:rPr lang="en-US" sz="2400" dirty="0" err="1"/>
              <a:t>Dibutuhkan</a:t>
            </a:r>
            <a:r>
              <a:rPr lang="id-ID" sz="2400" dirty="0"/>
              <a:t> pengetahuan dan keterampilan serta sikap yang benar untuk mendukung terjadinya transformasi kultural tersebut. Pemahaman dan kesadaran terhadap transformasi kultural inilah yang oleh Habermas dianggap sebagai tahap belajar yang paling tinggi, sebab transformasi kultural adalah tujuan pendidikan yang paling tinggi.</a:t>
            </a:r>
            <a:endParaRPr lang="en-GB" sz="2400" dirty="0"/>
          </a:p>
          <a:p>
            <a:pPr>
              <a:lnSpc>
                <a:spcPct val="90000"/>
              </a:lnSpc>
            </a:pPr>
            <a:endParaRPr lang="en-GB" sz="2400" dirty="0"/>
          </a:p>
          <a:p>
            <a:pPr>
              <a:lnSpc>
                <a:spcPct val="90000"/>
              </a:lnSpc>
            </a:pPr>
            <a:endParaRPr lang="en-GB" sz="2400" dirty="0"/>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2571744"/>
            <a:ext cx="8839200" cy="838200"/>
          </a:xfrm>
        </p:spPr>
        <p:txBody>
          <a:bodyPr/>
          <a:lstStyle/>
          <a:p>
            <a:r>
              <a:rPr lang="en-US" dirty="0">
                <a:solidFill>
                  <a:srgbClr val="7030A0"/>
                </a:solidFill>
              </a:rPr>
              <a:t>Alhamdulillah, </a:t>
            </a:r>
            <a:r>
              <a:rPr lang="en-US" dirty="0" err="1">
                <a:solidFill>
                  <a:srgbClr val="7030A0"/>
                </a:solidFill>
              </a:rPr>
              <a:t>Wassalamu’alaikum</a:t>
            </a:r>
            <a:r>
              <a:rPr lang="en-US" dirty="0">
                <a:solidFill>
                  <a:srgbClr val="7030A0"/>
                </a:solidFill>
              </a:rPr>
              <a:t> </a:t>
            </a:r>
            <a:r>
              <a:rPr lang="en-US" dirty="0" err="1">
                <a:solidFill>
                  <a:srgbClr val="7030A0"/>
                </a:solidFill>
              </a:rPr>
              <a:t>wr</a:t>
            </a:r>
            <a:r>
              <a:rPr lang="en-US" dirty="0">
                <a:solidFill>
                  <a:srgbClr val="7030A0"/>
                </a:solidFill>
              </a:rPr>
              <a:t>. </a:t>
            </a:r>
            <a:r>
              <a:rPr lang="en-US" dirty="0" err="1">
                <a:solidFill>
                  <a:srgbClr val="7030A0"/>
                </a:solidFill>
              </a:rPr>
              <a:t>wb</a:t>
            </a:r>
            <a:r>
              <a:rPr lang="en-US" dirty="0">
                <a:solidFill>
                  <a:srgbClr val="7030A0"/>
                </a:solidFill>
              </a:rPr>
              <a:t>.</a:t>
            </a:r>
          </a:p>
        </p:txBody>
      </p:sp>
      <p:sp>
        <p:nvSpPr>
          <p:cNvPr id="5" name="Content Placeholder 4"/>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914400" y="457200"/>
            <a:ext cx="7543800" cy="914400"/>
          </a:xfrm>
        </p:spPr>
        <p:txBody>
          <a:bodyPr/>
          <a:lstStyle/>
          <a:p>
            <a:pPr eaLnBrk="1" hangingPunct="1">
              <a:defRPr/>
            </a:pPr>
            <a:r>
              <a:rPr lang="en-US" dirty="0" smtClean="0">
                <a:solidFill>
                  <a:srgbClr val="C00000"/>
                </a:solidFill>
                <a:effectLst>
                  <a:outerShdw blurRad="38100" dist="38100" dir="2700000" algn="tl">
                    <a:srgbClr val="000000"/>
                  </a:outerShdw>
                </a:effectLst>
                <a:latin typeface="Britannic Bold" pitchFamily="34" charset="0"/>
              </a:rPr>
              <a:t>UU GURU </a:t>
            </a:r>
            <a:r>
              <a:rPr lang="en-US" dirty="0" err="1" smtClean="0">
                <a:solidFill>
                  <a:srgbClr val="C00000"/>
                </a:solidFill>
                <a:effectLst>
                  <a:outerShdw blurRad="38100" dist="38100" dir="2700000" algn="tl">
                    <a:srgbClr val="000000"/>
                  </a:outerShdw>
                </a:effectLst>
                <a:latin typeface="Britannic Bold" pitchFamily="34" charset="0"/>
              </a:rPr>
              <a:t>dan</a:t>
            </a:r>
            <a:r>
              <a:rPr lang="en-US" dirty="0" smtClean="0">
                <a:solidFill>
                  <a:srgbClr val="C00000"/>
                </a:solidFill>
                <a:effectLst>
                  <a:outerShdw blurRad="38100" dist="38100" dir="2700000" algn="tl">
                    <a:srgbClr val="000000"/>
                  </a:outerShdw>
                </a:effectLst>
                <a:latin typeface="Britannic Bold" pitchFamily="34" charset="0"/>
              </a:rPr>
              <a:t> DOSEN </a:t>
            </a:r>
            <a:r>
              <a:rPr lang="en-US" sz="2400" dirty="0" smtClean="0">
                <a:solidFill>
                  <a:srgbClr val="C00000"/>
                </a:solidFill>
                <a:effectLst>
                  <a:outerShdw blurRad="38100" dist="38100" dir="2700000" algn="tl">
                    <a:srgbClr val="000000"/>
                  </a:outerShdw>
                </a:effectLst>
                <a:latin typeface="Britannic Bold" pitchFamily="34" charset="0"/>
              </a:rPr>
              <a:t>(No. 14/2005)</a:t>
            </a:r>
          </a:p>
        </p:txBody>
      </p:sp>
      <p:sp>
        <p:nvSpPr>
          <p:cNvPr id="8195" name="Rectangle 3"/>
          <p:cNvSpPr>
            <a:spLocks noGrp="1" noChangeArrowheads="1"/>
          </p:cNvSpPr>
          <p:nvPr>
            <p:ph type="body" idx="1"/>
          </p:nvPr>
        </p:nvSpPr>
        <p:spPr>
          <a:xfrm>
            <a:off x="742950" y="1828800"/>
            <a:ext cx="8020050" cy="4648200"/>
          </a:xfrm>
          <a:noFill/>
        </p:spPr>
        <p:txBody>
          <a:bodyPr lIns="90488" tIns="44450" rIns="90488" bIns="44450"/>
          <a:lstStyle/>
          <a:p>
            <a:pPr eaLnBrk="1" hangingPunct="1">
              <a:buClr>
                <a:schemeClr val="tx1"/>
              </a:buClr>
              <a:buFont typeface="Wingdings" pitchFamily="2" charset="2"/>
              <a:buBlip>
                <a:blip r:embed="rId2"/>
              </a:buBlip>
            </a:pPr>
            <a:r>
              <a:rPr lang="en-US" b="1" smtClean="0"/>
              <a:t>UU sebagai produk proses politik yang berawal dari idealisme untuk menjawab berbagai kepentingan, kompromi dan proyektif ke masa depan</a:t>
            </a:r>
          </a:p>
          <a:p>
            <a:pPr eaLnBrk="1" hangingPunct="1">
              <a:buClr>
                <a:schemeClr val="tx1"/>
              </a:buClr>
              <a:buFont typeface="Wingdings" pitchFamily="2" charset="2"/>
              <a:buBlip>
                <a:blip r:embed="rId2"/>
              </a:buBlip>
            </a:pPr>
            <a:endParaRPr lang="en-US" b="1" smtClean="0"/>
          </a:p>
          <a:p>
            <a:pPr eaLnBrk="1" hangingPunct="1">
              <a:buClr>
                <a:schemeClr val="tx1"/>
              </a:buClr>
              <a:buFont typeface="Wingdings" pitchFamily="2" charset="2"/>
              <a:buBlip>
                <a:blip r:embed="rId2"/>
              </a:buBlip>
            </a:pPr>
            <a:r>
              <a:rPr lang="en-US" sz="4400" b="1" smtClean="0">
                <a:solidFill>
                  <a:srgbClr val="FF0000"/>
                </a:solidFill>
              </a:rPr>
              <a:t>Guru dan dosen sebagai profesi</a:t>
            </a:r>
          </a:p>
          <a:p>
            <a:pPr eaLnBrk="1" hangingPunct="1">
              <a:buClr>
                <a:schemeClr val="tx1"/>
              </a:buClr>
              <a:buFont typeface="Wingdings" pitchFamily="2" charset="2"/>
              <a:buBlip>
                <a:blip r:embed="rId2"/>
              </a:buBlip>
            </a:pPr>
            <a:endParaRPr lang="en-US" b="1" smtClean="0">
              <a:solidFill>
                <a:srgbClr val="FF0000"/>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428625" y="428625"/>
            <a:ext cx="8183563" cy="714375"/>
          </a:xfrm>
        </p:spPr>
        <p:txBody>
          <a:bodyPr/>
          <a:lstStyle/>
          <a:p>
            <a:pPr eaLnBrk="1" hangingPunct="1">
              <a:defRPr/>
            </a:pPr>
            <a:r>
              <a:rPr lang="en-US" dirty="0" smtClean="0">
                <a:solidFill>
                  <a:srgbClr val="C00000"/>
                </a:solidFill>
              </a:rPr>
              <a:t>UU 14 </a:t>
            </a:r>
            <a:r>
              <a:rPr lang="en-US" dirty="0" err="1" smtClean="0">
                <a:solidFill>
                  <a:srgbClr val="C00000"/>
                </a:solidFill>
              </a:rPr>
              <a:t>tahun</a:t>
            </a:r>
            <a:r>
              <a:rPr lang="en-US" dirty="0" smtClean="0">
                <a:solidFill>
                  <a:srgbClr val="C00000"/>
                </a:solidFill>
              </a:rPr>
              <a:t> 2005</a:t>
            </a:r>
          </a:p>
        </p:txBody>
      </p:sp>
      <p:sp>
        <p:nvSpPr>
          <p:cNvPr id="9219" name="Rectangle 3"/>
          <p:cNvSpPr>
            <a:spLocks noGrp="1" noChangeArrowheads="1"/>
          </p:cNvSpPr>
          <p:nvPr>
            <p:ph type="body" idx="1"/>
          </p:nvPr>
        </p:nvSpPr>
        <p:spPr>
          <a:xfrm>
            <a:off x="428625" y="1428750"/>
            <a:ext cx="8183563" cy="1646238"/>
          </a:xfrm>
        </p:spPr>
        <p:txBody>
          <a:bodyPr/>
          <a:lstStyle/>
          <a:p>
            <a:pPr marL="0" indent="0" eaLnBrk="1" hangingPunct="1">
              <a:buFont typeface="Wingdings" pitchFamily="2" charset="2"/>
              <a:buNone/>
            </a:pPr>
            <a:r>
              <a:rPr lang="sv-SE" b="1" dirty="0" smtClean="0"/>
              <a:t>Dosen didefinisikan sebagai pendidik profesional dengan tugas utama mendidik, mengajar, membimbing, mengarahkan, melatih, menilai, dan mengevaluasi peserta didik pada jalur pendidikan formal, pendidikan </a:t>
            </a:r>
            <a:r>
              <a:rPr lang="en-US" b="1" dirty="0" err="1" smtClean="0"/>
              <a:t>tinggi</a:t>
            </a:r>
            <a:r>
              <a:rPr lang="en-US" b="1" dirty="0" smtClean="0"/>
              <a:t>.</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2.3|23.4|31.9|9.8"/>
</p:tagLst>
</file>

<file path=ppt/tags/tag2.xml><?xml version="1.0" encoding="utf-8"?>
<p:tagLst xmlns:a="http://schemas.openxmlformats.org/drawingml/2006/main" xmlns:r="http://schemas.openxmlformats.org/officeDocument/2006/relationships" xmlns:p="http://schemas.openxmlformats.org/presentationml/2006/main">
  <p:tag name="TIMING" val="|22.3|23.4|31.9|9.8"/>
</p:tagLst>
</file>

<file path=ppt/tags/tag3.xml><?xml version="1.0" encoding="utf-8"?>
<p:tagLst xmlns:a="http://schemas.openxmlformats.org/drawingml/2006/main" xmlns:r="http://schemas.openxmlformats.org/officeDocument/2006/relationships" xmlns:p="http://schemas.openxmlformats.org/presentationml/2006/main">
  <p:tag name="TIMING" val="|23.8|9.2|8.2|5.5"/>
</p:tagLst>
</file>

<file path=ppt/theme/theme1.xml><?xml version="1.0" encoding="utf-8"?>
<a:theme xmlns:a="http://schemas.openxmlformats.org/drawingml/2006/main" name="Unity cutouts design template">
  <a:themeElements>
    <a:clrScheme name="">
      <a:dk1>
        <a:srgbClr val="000000"/>
      </a:dk1>
      <a:lt1>
        <a:srgbClr val="FFFFFF"/>
      </a:lt1>
      <a:dk2>
        <a:srgbClr val="FFFF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3366"/>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66"/>
        </a:dk1>
        <a:lt1>
          <a:srgbClr val="FFFFFF"/>
        </a:lt1>
        <a:dk2>
          <a:srgbClr val="0033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6">
        <a:dk1>
          <a:srgbClr val="FFFFFF"/>
        </a:dk1>
        <a:lt1>
          <a:srgbClr val="FFFFFF"/>
        </a:lt1>
        <a:dk2>
          <a:srgbClr val="000066"/>
        </a:dk2>
        <a:lt2>
          <a:srgbClr val="808080"/>
        </a:lt2>
        <a:accent1>
          <a:srgbClr val="BBE0E3"/>
        </a:accent1>
        <a:accent2>
          <a:srgbClr val="333399"/>
        </a:accent2>
        <a:accent3>
          <a:srgbClr val="FFFFFF"/>
        </a:accent3>
        <a:accent4>
          <a:srgbClr val="DADAD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876</TotalTime>
  <Words>3642</Words>
  <Application>Microsoft Office PowerPoint</Application>
  <PresentationFormat>On-screen Show (4:3)</PresentationFormat>
  <Paragraphs>564</Paragraphs>
  <Slides>72</Slides>
  <Notes>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72</vt:i4>
      </vt:variant>
    </vt:vector>
  </HeadingPairs>
  <TitlesOfParts>
    <vt:vector size="74" baseType="lpstr">
      <vt:lpstr>Unity cutouts design template</vt:lpstr>
      <vt:lpstr>Clip</vt:lpstr>
      <vt:lpstr>Teori Pembelajaran</vt:lpstr>
      <vt:lpstr>Teori Pembelajaran</vt:lpstr>
      <vt:lpstr>Tekanan utamanya : </vt:lpstr>
      <vt:lpstr>Slide 4</vt:lpstr>
      <vt:lpstr>Apakah kegiatan ini termasuk belajar?</vt:lpstr>
      <vt:lpstr>Pembelajaran</vt:lpstr>
      <vt:lpstr>Slide 7</vt:lpstr>
      <vt:lpstr>UU GURU dan DOSEN (No. 14/2005)</vt:lpstr>
      <vt:lpstr>UU 14 tahun 2005</vt:lpstr>
      <vt:lpstr>Pembelajaran dan Pendidikan </vt:lpstr>
      <vt:lpstr> Brainstorming</vt:lpstr>
      <vt:lpstr>EMPAT JENIS KOMPETENSI </vt:lpstr>
      <vt:lpstr>Tujuan pendidikan </vt:lpstr>
      <vt:lpstr>Slide 14</vt:lpstr>
      <vt:lpstr>KERANGKA PEMBELAJARAN</vt:lpstr>
      <vt:lpstr>CIRI-CIRI BELAJAR</vt:lpstr>
      <vt:lpstr>HAKIKAT BELAJAR</vt:lpstr>
      <vt:lpstr>HAKIKAT PEMBELAJARAN </vt:lpstr>
      <vt:lpstr>Pembelajaran sebagai sistem</vt:lpstr>
      <vt:lpstr>Pembelajaran sebagai proses</vt:lpstr>
      <vt:lpstr>Slide 21</vt:lpstr>
      <vt:lpstr>Slide 22</vt:lpstr>
      <vt:lpstr>Komponen Pembelajaran </vt:lpstr>
      <vt:lpstr>Slide 24</vt:lpstr>
      <vt:lpstr>Keterkaitan Belajar dan Pembelajaran </vt:lpstr>
      <vt:lpstr>FAKTOR PENDUKUNG PROSES BELAJAR DAN PEMBELAJARAN </vt:lpstr>
      <vt:lpstr>TEORI BELAJAR DAN PENERAPANNYA DALAM PEMBELAJARAN  </vt:lpstr>
      <vt:lpstr>Teori Pembelajaran</vt:lpstr>
      <vt:lpstr>Slide 29</vt:lpstr>
      <vt:lpstr>TEORI BELAJAR BEHAVIORISTIK </vt:lpstr>
      <vt:lpstr>Beberapa Percobaan Behavioristik</vt:lpstr>
      <vt:lpstr>Teori belajar Behavoristik</vt:lpstr>
      <vt:lpstr>TEORI BELAJAR BEHAVIORISME </vt:lpstr>
      <vt:lpstr>Teori Belajar Kognitivisme</vt:lpstr>
      <vt:lpstr>Slide 35</vt:lpstr>
      <vt:lpstr>Teori Belajar Kognitif</vt:lpstr>
      <vt:lpstr>Prinsip Belajar</vt:lpstr>
      <vt:lpstr> Alur Pemrosesan Informasi</vt:lpstr>
      <vt:lpstr>Perbedaan Behavioristik dan Kognitif</vt:lpstr>
      <vt:lpstr>Slide 40</vt:lpstr>
      <vt:lpstr>Slide 41</vt:lpstr>
      <vt:lpstr>PENGARUH KONSTRUKTIVISME  TERHADAP PROSES BELAJAR</vt:lpstr>
      <vt:lpstr>PENGARUH KONSTRUKTIVISME TERHADAP MAHASISWA</vt:lpstr>
      <vt:lpstr>PENGARUH KONSTRUKTIVISME TERHADAP  STRATEGI PEMBELAJARAN :</vt:lpstr>
      <vt:lpstr>Pembelajaran Tradisional vs Konstruktivisme</vt:lpstr>
      <vt:lpstr>  STRATEGI PEMBELAJARAN KONSTRUKTIVISME  </vt:lpstr>
      <vt:lpstr>BELAJAR AKTIF</vt:lpstr>
      <vt:lpstr>Jenjang Keterampilan Belajar Aktif</vt:lpstr>
      <vt:lpstr>Implikasi Konstruktivisme terhadap Proses Mengajar</vt:lpstr>
      <vt:lpstr>Slide 50</vt:lpstr>
      <vt:lpstr>Slide 51</vt:lpstr>
      <vt:lpstr>Beberapa Strategi Pembelajaran yang Konstruktivistik</vt:lpstr>
      <vt:lpstr>Slide 53</vt:lpstr>
      <vt:lpstr>MENJADI DOSEN KONSTRUKTIVIS</vt:lpstr>
      <vt:lpstr>TAKSONOMI KECAKAPAN HIDUP (LIFE SKILLS) </vt:lpstr>
      <vt:lpstr>Teori Pembelajaran Social Learning</vt:lpstr>
      <vt:lpstr>Teori Pembelajaran Social Learning</vt:lpstr>
      <vt:lpstr>Teori Pembelajaran Social Learning</vt:lpstr>
      <vt:lpstr>Proses Pembelajaran Pemerhatian/Pemodelan</vt:lpstr>
      <vt:lpstr>Proses Pembelajaran Pemerhatian/Pemodelan</vt:lpstr>
      <vt:lpstr>Jenis-Jenis Peniruan</vt:lpstr>
      <vt:lpstr>Implikasi Teori Pemodelan Bandura</vt:lpstr>
      <vt:lpstr>Kelompok Humanis</vt:lpstr>
      <vt:lpstr>Humanistik</vt:lpstr>
      <vt:lpstr>Kelompok Humanis</vt:lpstr>
      <vt:lpstr>Slide 66</vt:lpstr>
      <vt:lpstr>Humanistik</vt:lpstr>
      <vt:lpstr>Teori Maslow</vt:lpstr>
      <vt:lpstr>Teori Belajar Humanistik</vt:lpstr>
      <vt:lpstr>Slide 70</vt:lpstr>
      <vt:lpstr>Slide 71</vt:lpstr>
      <vt:lpstr>Alhamdulillah, Wassalamu’alaikum wr. wb.</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 Pembelajaran</dc:title>
  <dc:creator>bushro</dc:creator>
  <cp:lastModifiedBy>BKMA</cp:lastModifiedBy>
  <cp:revision>86</cp:revision>
  <dcterms:created xsi:type="dcterms:W3CDTF">2008-11-23T02:01:02Z</dcterms:created>
  <dcterms:modified xsi:type="dcterms:W3CDTF">2012-04-20T00:29:55Z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TC102862161033</vt:lpwstr>
  </property>
</Properties>
</file>