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25"/>
  </p:notesMasterIdLst>
  <p:handoutMasterIdLst>
    <p:handoutMasterId r:id="rId26"/>
  </p:handoutMasterIdLst>
  <p:sldIdLst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7B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6"/>
  </p:normalViewPr>
  <p:slideViewPr>
    <p:cSldViewPr>
      <p:cViewPr varScale="1">
        <p:scale>
          <a:sx n="143" d="100"/>
          <a:sy n="143" d="100"/>
        </p:scale>
        <p:origin x="76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44"/>
    </p:cViewPr>
  </p:sorterViewPr>
  <p:notesViewPr>
    <p:cSldViewPr showGuides="1">
      <p:cViewPr varScale="1">
        <p:scale>
          <a:sx n="86" d="100"/>
          <a:sy n="86" d="100"/>
        </p:scale>
        <p:origin x="-576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D68B8-DCEB-4367-9BDC-B765BEE9CA36}" type="datetimeFigureOut">
              <a:rPr lang="en-US" smtClean="0"/>
              <a:t>10/31/21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79B169-A729-4323-A045-B1306E515F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42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87FC6-C162-4600-944A-0F806EC53317}" type="datetimeFigureOut">
              <a:rPr lang="ko-KR" altLang="en-US" smtClean="0"/>
              <a:t>2021. 10. 31.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45B69-18E8-4114-9911-CDD699B4BB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90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5182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45B69-18E8-4114-9911-CDD699B4BB5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60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83518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987573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211710"/>
            <a:ext cx="9144000" cy="293179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6375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67494"/>
            <a:ext cx="233975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895528" y="267494"/>
            <a:ext cx="4248472" cy="460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8419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2661" y="499869"/>
            <a:ext cx="252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97690" y="3119977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690958" y="1354898"/>
            <a:ext cx="1664971" cy="16649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6648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11510"/>
            <a:ext cx="9144000" cy="432048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81908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970140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05837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1025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51520" y="229394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599552" y="1813570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033632" y="3397746"/>
            <a:ext cx="307792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251520" y="1813570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2033632" y="1812999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599552" y="229394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1767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2988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78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56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78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156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181632"/>
            <a:ext cx="59401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848" y="757696"/>
            <a:ext cx="59401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6407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37" y="1385328"/>
            <a:ext cx="3060911" cy="370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84935" y="1523475"/>
            <a:ext cx="1765288" cy="27268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3187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62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46311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55601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686001" y="1828178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86602" y="1347614"/>
            <a:ext cx="2346784" cy="1605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4427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54090"/>
            <a:ext cx="4850588" cy="2657820"/>
          </a:xfrm>
          <a:prstGeom prst="rect">
            <a:avLst/>
          </a:prstGeom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32612" y="1452690"/>
            <a:ext cx="3280615" cy="21736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54655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2055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24461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400525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3723878"/>
            <a:ext cx="4176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4299942"/>
            <a:ext cx="4176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1603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87667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890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1979712" y="195486"/>
            <a:ext cx="7164288" cy="1008112"/>
          </a:xfrm>
          <a:custGeom>
            <a:avLst/>
            <a:gdLst/>
            <a:ahLst/>
            <a:cxnLst/>
            <a:rect l="l" t="t" r="r" b="b"/>
            <a:pathLst>
              <a:path w="7164288" h="1008112">
                <a:moveTo>
                  <a:pt x="504056" y="0"/>
                </a:moveTo>
                <a:lnTo>
                  <a:pt x="7164288" y="0"/>
                </a:lnTo>
                <a:lnTo>
                  <a:pt x="7164288" y="1008112"/>
                </a:lnTo>
                <a:lnTo>
                  <a:pt x="504056" y="1008112"/>
                </a:lnTo>
                <a:cubicBezTo>
                  <a:pt x="225674" y="1008112"/>
                  <a:pt x="0" y="782438"/>
                  <a:pt x="0" y="504056"/>
                </a:cubicBezTo>
                <a:cubicBezTo>
                  <a:pt x="0" y="225674"/>
                  <a:pt x="225674" y="0"/>
                  <a:pt x="5040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1598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9860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002-KIMS BUSINESS\007-02-Googleslidesppt\02-GSppt-Contents-Kim\20170309\01-Composition with vintage old hardback books\bg-02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43"/>
          <a:stretch/>
        </p:blipFill>
        <p:spPr bwMode="auto">
          <a:xfrm>
            <a:off x="0" y="0"/>
            <a:ext cx="9144000" cy="108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192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53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83568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6080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48592" y="1491630"/>
            <a:ext cx="2411840" cy="179341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406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2" r:id="rId4"/>
    <p:sldLayoutId id="2147483661" r:id="rId5"/>
    <p:sldLayoutId id="2147483672" r:id="rId6"/>
    <p:sldLayoutId id="2147483655" r:id="rId7"/>
    <p:sldLayoutId id="2147483663" r:id="rId8"/>
    <p:sldLayoutId id="2147483673" r:id="rId9"/>
    <p:sldLayoutId id="2147483674" r:id="rId10"/>
    <p:sldLayoutId id="2147483666" r:id="rId11"/>
    <p:sldLayoutId id="2147483675" r:id="rId12"/>
    <p:sldLayoutId id="2147483667" r:id="rId13"/>
    <p:sldLayoutId id="2147483668" r:id="rId14"/>
    <p:sldLayoutId id="2147483669" r:id="rId15"/>
    <p:sldLayoutId id="2147483670" r:id="rId16"/>
    <p:sldLayoutId id="2147483676" r:id="rId17"/>
    <p:sldLayoutId id="2147483656" r:id="rId1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Antropologi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F091EB35-02EC-1C42-B55E-45EDFD7A3823}"/>
              </a:ext>
            </a:extLst>
          </p:cNvPr>
          <p:cNvSpPr txBox="1">
            <a:spLocks/>
          </p:cNvSpPr>
          <p:nvPr/>
        </p:nvSpPr>
        <p:spPr>
          <a:xfrm>
            <a:off x="6012160" y="3363838"/>
            <a:ext cx="3168352" cy="460623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1" kern="1200" baseline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Sepriyadi</a:t>
            </a:r>
            <a:r>
              <a:rPr lang="en-US" sz="1600" dirty="0"/>
              <a:t> Adhan S., S.H.. M.H.</a:t>
            </a:r>
          </a:p>
        </p:txBody>
      </p:sp>
    </p:spTree>
    <p:extLst>
      <p:ext uri="{BB962C8B-B14F-4D97-AF65-F5344CB8AC3E}">
        <p14:creationId xmlns:p14="http://schemas.microsoft.com/office/powerpoint/2010/main" val="1581339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/>
          <a:lstStyle/>
          <a:p>
            <a:r>
              <a:rPr lang="en-US" b="1" dirty="0" err="1"/>
              <a:t>Antropologi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108520" y="1203598"/>
            <a:ext cx="9252520" cy="3744416"/>
          </a:xfrm>
        </p:spPr>
        <p:txBody>
          <a:bodyPr/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tidaklah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hanya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Normatif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            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Perundangan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)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Pola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perilaku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yg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sering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terjadi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    (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Adat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).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Tetapi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juga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terhadap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dikarenakan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adanya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Faktor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yg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mempengaruhinya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Faktor-faktor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           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melatarbelakangi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;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misalnya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Cara-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cara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menyelesaikan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Masalah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     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Perselisihan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dikalangan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Orang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Batak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sama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orang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Minang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Jawa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Bali,  Maluku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lainya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. Cara-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cara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tersebut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menjadi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Objek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perhatian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terdiri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:</a:t>
            </a:r>
          </a:p>
          <a:p>
            <a:pPr lvl="0" algn="l"/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	1.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Normwissenschaften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yaitu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menyoroti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sudut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normatif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lvl="0" algn="l"/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	2.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Tatsanchenwissenschaften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,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menelaah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perikelakuan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      	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kenyataan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0548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39752" y="699542"/>
            <a:ext cx="6695728" cy="576064"/>
          </a:xfrm>
        </p:spPr>
        <p:txBody>
          <a:bodyPr/>
          <a:lstStyle/>
          <a:p>
            <a:r>
              <a:rPr lang="en-US" sz="3200" b="1" dirty="0"/>
              <a:t>Arena </a:t>
            </a:r>
            <a:r>
              <a:rPr lang="en-US" sz="3200" b="1" dirty="0" err="1"/>
              <a:t>Kajian</a:t>
            </a:r>
            <a:r>
              <a:rPr lang="en-US" sz="3200" b="1" dirty="0"/>
              <a:t> </a:t>
            </a:r>
            <a:r>
              <a:rPr lang="en-US" sz="3200" b="1" dirty="0" err="1"/>
              <a:t>Antropologi</a:t>
            </a:r>
            <a:r>
              <a:rPr lang="en-US" sz="3200" b="1" dirty="0"/>
              <a:t> </a:t>
            </a:r>
            <a:r>
              <a:rPr lang="en-US" sz="3200" b="1" dirty="0" err="1"/>
              <a:t>Hukum</a:t>
            </a:r>
            <a:endParaRPr lang="en-US" sz="3200" dirty="0"/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051720" y="1347614"/>
            <a:ext cx="7092280" cy="3600400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Kajian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menggali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norma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nilai-nilai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Arena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karenanya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kaidah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bersifat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bukanlah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sasaran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pokok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penelitian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Norma /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kaidah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menurut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pola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ulangan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perilaku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  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Norma /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Kaidah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nilai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dasar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mengukur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perilaku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agar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menilai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perbuatan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benar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benar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Norma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memiliki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aspek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ketika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aparat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menjatuhkan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sanksi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karena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perbuatan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menyimpang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melanggar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Sanksi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bersifat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positif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seperti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membayar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denda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kerja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sanksi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bersifat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negatif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seperti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badan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dikucilkan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muncul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peradaban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dimana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2 orang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lebih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di situ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2979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39752" y="411510"/>
            <a:ext cx="6695728" cy="576064"/>
          </a:xfrm>
        </p:spPr>
        <p:txBody>
          <a:bodyPr/>
          <a:lstStyle/>
          <a:p>
            <a:r>
              <a:rPr lang="en-US" sz="3000" b="1" dirty="0" err="1"/>
              <a:t>Ruang</a:t>
            </a:r>
            <a:r>
              <a:rPr lang="en-US" sz="3000" b="1" dirty="0"/>
              <a:t> </a:t>
            </a:r>
            <a:r>
              <a:rPr lang="en-US" sz="3000" b="1" dirty="0" err="1"/>
              <a:t>Lingkup</a:t>
            </a:r>
            <a:r>
              <a:rPr lang="en-US" sz="3000" b="1" dirty="0"/>
              <a:t> </a:t>
            </a:r>
            <a:r>
              <a:rPr lang="en-US" sz="3000" b="1" dirty="0" err="1"/>
              <a:t>Antropologi</a:t>
            </a:r>
            <a:r>
              <a:rPr lang="en-US" sz="3000" b="1" dirty="0"/>
              <a:t> </a:t>
            </a:r>
            <a:r>
              <a:rPr lang="en-US" sz="3000" b="1" dirty="0" err="1"/>
              <a:t>Hukum</a:t>
            </a:r>
            <a:endParaRPr lang="en-US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051720" y="1419622"/>
            <a:ext cx="6983760" cy="3528392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Sekitar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tahun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1940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muncul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karya-karya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tulis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umumnya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analisis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terhadap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perkara-perkara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perselisihan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(Trouble Cases)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berbagai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sederhana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sebagaimana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dilakukan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Llewellyn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Hobel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Sejak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tahun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1954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mulai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terbit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karya-karya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tulis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menggunakan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metode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khusus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Hobel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Smith, Roberts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Howell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dll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Sasaran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penelitian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pengkajian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itu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luas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menyeluruh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sebagaimana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dikatakan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T.O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Ihromi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,.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saja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dikemukakan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bahwa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cabang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spesialisasi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secara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khusus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menyoroti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berkaitan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alat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pengendalian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mempunyai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makna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dipandang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secara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integrasi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,di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terpisah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kategori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pengendalian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lainnya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ditekuni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aneka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jenis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9791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39752" y="411510"/>
            <a:ext cx="6695728" cy="576064"/>
          </a:xfrm>
        </p:spPr>
        <p:txBody>
          <a:bodyPr/>
          <a:lstStyle/>
          <a:p>
            <a:r>
              <a:rPr lang="en-US" sz="3000" b="1" dirty="0" err="1"/>
              <a:t>Ruang</a:t>
            </a:r>
            <a:r>
              <a:rPr lang="en-US" sz="3000" b="1" dirty="0"/>
              <a:t> </a:t>
            </a:r>
            <a:r>
              <a:rPr lang="en-US" sz="3000" b="1" dirty="0" err="1"/>
              <a:t>Lingkup</a:t>
            </a:r>
            <a:r>
              <a:rPr lang="en-US" sz="3000" b="1" dirty="0"/>
              <a:t> </a:t>
            </a:r>
            <a:r>
              <a:rPr lang="en-US" sz="3000" b="1" dirty="0" err="1"/>
              <a:t>Antropologi</a:t>
            </a:r>
            <a:r>
              <a:rPr lang="en-US" sz="3000" b="1" dirty="0"/>
              <a:t> </a:t>
            </a:r>
            <a:r>
              <a:rPr lang="en-US" sz="3000" b="1" dirty="0" err="1"/>
              <a:t>Hukum</a:t>
            </a:r>
            <a:endParaRPr lang="en-US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051720" y="1015718"/>
            <a:ext cx="6983760" cy="3528392"/>
          </a:xfrm>
        </p:spPr>
        <p:txBody>
          <a:bodyPr/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Objek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Kajian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Kebudayaannya</a:t>
            </a:r>
            <a:endParaRPr lang="en-US" sz="2800" dirty="0">
              <a:solidFill>
                <a:schemeClr val="accent4">
                  <a:lumMod val="50000"/>
                </a:schemeClr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Tatanan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</a:rPr>
              <a:t>Kehidupannya</a:t>
            </a:r>
            <a:endParaRPr lang="en-US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83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448272" y="411510"/>
            <a:ext cx="6695728" cy="576064"/>
          </a:xfrm>
        </p:spPr>
        <p:txBody>
          <a:bodyPr/>
          <a:lstStyle/>
          <a:p>
            <a:r>
              <a:rPr lang="en-US" sz="3200" b="1" dirty="0" err="1"/>
              <a:t>Ruang</a:t>
            </a:r>
            <a:r>
              <a:rPr lang="en-US" sz="3200" b="1" dirty="0"/>
              <a:t> </a:t>
            </a:r>
            <a:r>
              <a:rPr lang="en-US" sz="3200" b="1" dirty="0" err="1"/>
              <a:t>Lingkup</a:t>
            </a:r>
            <a:r>
              <a:rPr lang="en-US" sz="3200" b="1" dirty="0"/>
              <a:t> </a:t>
            </a:r>
            <a:r>
              <a:rPr lang="en-US" sz="3200" b="1" dirty="0" err="1"/>
              <a:t>Manusia</a:t>
            </a:r>
            <a:r>
              <a:rPr lang="en-US" sz="3200" b="1" dirty="0"/>
              <a:t>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Kebudayaannya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448272" y="1275606"/>
            <a:ext cx="6695728" cy="3456384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Sejarah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kemanusiaan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individu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makhluk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kehidupan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berkeluarga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kehidupan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bermasyarakat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nilai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berlaku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perkembangan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pola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pikir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pola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kehidupannya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861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39752" y="411510"/>
            <a:ext cx="6695728" cy="576064"/>
          </a:xfrm>
        </p:spPr>
        <p:txBody>
          <a:bodyPr/>
          <a:lstStyle/>
          <a:p>
            <a:r>
              <a:rPr lang="en-US" sz="3200" b="1" dirty="0" err="1"/>
              <a:t>Ruang</a:t>
            </a:r>
            <a:r>
              <a:rPr lang="en-US" sz="3200" b="1" dirty="0"/>
              <a:t> </a:t>
            </a:r>
            <a:r>
              <a:rPr lang="en-US" sz="3200" b="1" dirty="0" err="1"/>
              <a:t>Lingkup</a:t>
            </a:r>
            <a:r>
              <a:rPr lang="en-US" sz="3200" b="1" dirty="0"/>
              <a:t> </a:t>
            </a:r>
            <a:r>
              <a:rPr lang="en-US" sz="3200" b="1" dirty="0" err="1"/>
              <a:t>Kajian</a:t>
            </a:r>
            <a:r>
              <a:rPr lang="en-US" sz="3200" b="1" dirty="0"/>
              <a:t> </a:t>
            </a:r>
            <a:r>
              <a:rPr lang="en-US" sz="3200" b="1" dirty="0" err="1"/>
              <a:t>Manusia</a:t>
            </a:r>
            <a:r>
              <a:rPr lang="en-US" sz="3200" b="1" dirty="0"/>
              <a:t>  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Hukum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699792" y="1275606"/>
            <a:ext cx="6335688" cy="3600400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berpikir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nilai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tumbuh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dianut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Pembentukan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normatif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Keluarga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ditimbulkannya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Hukum-hukum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kemasyarakatan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Internalisasi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kehidupan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      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berbudaya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Perubahan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nilai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norma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Keseimbangan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antara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kehendak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lingkungan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geografinya</a:t>
            </a:r>
            <a:endParaRPr lang="en-US" sz="18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pencetus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yang legal </a:t>
            </a:r>
            <a:r>
              <a:rPr lang="en-US" sz="18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 formal</a:t>
            </a:r>
          </a:p>
        </p:txBody>
      </p:sp>
    </p:spTree>
    <p:extLst>
      <p:ext uri="{BB962C8B-B14F-4D97-AF65-F5344CB8AC3E}">
        <p14:creationId xmlns:p14="http://schemas.microsoft.com/office/powerpoint/2010/main" val="285090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843808" y="411510"/>
            <a:ext cx="6695728" cy="576064"/>
          </a:xfrm>
        </p:spPr>
        <p:txBody>
          <a:bodyPr/>
          <a:lstStyle/>
          <a:p>
            <a:r>
              <a:rPr lang="en-US" sz="3200" b="1" dirty="0" err="1"/>
              <a:t>Metode</a:t>
            </a:r>
            <a:r>
              <a:rPr lang="en-US" sz="3200" b="1" dirty="0"/>
              <a:t> </a:t>
            </a:r>
            <a:r>
              <a:rPr lang="en-US" sz="3200" b="1" dirty="0" err="1"/>
              <a:t>Pendekatan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         </a:t>
            </a:r>
            <a:r>
              <a:rPr lang="en-US" sz="3200" b="1" dirty="0" err="1"/>
              <a:t>Antropologi</a:t>
            </a:r>
            <a:r>
              <a:rPr lang="en-US" sz="3200" b="1" dirty="0"/>
              <a:t> </a:t>
            </a:r>
            <a:r>
              <a:rPr lang="en-US" sz="3200" b="1" dirty="0" err="1"/>
              <a:t>Hukum</a:t>
            </a:r>
            <a:endParaRPr lang="en-US" sz="32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123728" y="1275606"/>
            <a:ext cx="7012361" cy="3528392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Metode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Historis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perilaku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&amp;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kacamata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sejarah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Perkembangan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karakteristik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  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awal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yaitu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ide,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gagasanharapan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terhadap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Metode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Deskriptif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Prilaku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menggambarkan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perilaku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&amp;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termasuk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melukiskan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/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menggambarkan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perilaku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nyata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jika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mereka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sedang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berselisih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/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bersengketa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 (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melihat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mana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digunakan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adat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Negara).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Metode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Study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Kasus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kasus-kasus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&amp;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penyelesaiaannya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berkembang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Penyelesaian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sengketa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melalui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pengadilan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alternatif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terakhir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672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/>
          <a:lstStyle/>
          <a:p>
            <a:r>
              <a:rPr lang="en-US" sz="3600" b="1" dirty="0" err="1"/>
              <a:t>Manfaat</a:t>
            </a:r>
            <a:r>
              <a:rPr lang="en-US" sz="3600" b="1" dirty="0"/>
              <a:t> </a:t>
            </a:r>
            <a:r>
              <a:rPr lang="en-US" sz="3600" b="1" dirty="0" err="1"/>
              <a:t>Mempelajari</a:t>
            </a:r>
            <a:r>
              <a:rPr lang="en-US" sz="3600" b="1" dirty="0"/>
              <a:t> </a:t>
            </a:r>
            <a:r>
              <a:rPr lang="en-US" sz="3600" b="1" dirty="0" err="1"/>
              <a:t>Antropologi</a:t>
            </a:r>
            <a:r>
              <a:rPr lang="en-US" sz="3600" b="1" dirty="0"/>
              <a:t> </a:t>
            </a:r>
            <a:r>
              <a:rPr lang="en-US" sz="3600" b="1" dirty="0" err="1"/>
              <a:t>Hukum</a:t>
            </a:r>
            <a:endParaRPr lang="en-US" sz="3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275606"/>
            <a:ext cx="9144000" cy="3528392"/>
          </a:xfrm>
        </p:spPr>
        <p:txBody>
          <a:bodyPr/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secara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teoritis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mengetahui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pengertian-pengertian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berlaku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sederhana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&amp; modern.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mengetahui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bagaimana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bisa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mempertahankan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nilai-nilai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dasar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dimiliki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sekaligus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mengetahui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bagaimana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bisa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melakukan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perubahan-perubahan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terhadap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nilai-nilai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dasar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tersebut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mengetahui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perbedaan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pendapat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/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pandangan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atas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  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sesuatu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seharusnya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mereka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lakukan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mengetahui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suku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bangsa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/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mana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masih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kuat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/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fanatik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mempertahankan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keberlakuan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nilainilai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mereka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772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/>
          <a:lstStyle/>
          <a:p>
            <a:r>
              <a:rPr lang="en-US" b="1" dirty="0" err="1"/>
              <a:t>Sifat</a:t>
            </a:r>
            <a:r>
              <a:rPr lang="en-US" b="1" dirty="0"/>
              <a:t> </a:t>
            </a:r>
            <a:r>
              <a:rPr lang="en-US" b="1" dirty="0" err="1"/>
              <a:t>Keilmuan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491630"/>
            <a:ext cx="9144000" cy="2952328"/>
          </a:xfrm>
        </p:spPr>
        <p:txBody>
          <a:bodyPr/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membatasi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pandangan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tertentu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(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studi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perbandingan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)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Antroplogi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,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keseluruhan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utuh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dimana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bagian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bagiannya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saling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bertautan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Modern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memusatkan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perhatian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hanya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kekuatan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hal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            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superorganis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memandang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masyarkat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secara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Dinamis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sehingga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peranan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      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terbatas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mempertahankan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Status quo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termasuk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empiris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Wingdings" panose="05000000000000000000" pitchFamily="2" charset="2"/>
              <a:buChar char="Ø"/>
            </a:pP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Empiris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yakni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lebih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menitikberatkan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kenyataankenyataan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nampak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situasi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     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peristiwa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(Law in Action)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peraturan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perundangan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(Law in Book).</a:t>
            </a:r>
          </a:p>
          <a:p>
            <a:pPr marL="285750" lvl="0" indent="-285750" algn="l">
              <a:buFont typeface="Wingdings" panose="05000000000000000000" pitchFamily="2" charset="2"/>
              <a:buChar char="Ø"/>
            </a:pP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Konsekuensi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Teorinya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harus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didukung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fakta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relevan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setidaknya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terwakili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secara</a:t>
            </a:r>
            <a:r>
              <a:rPr lang="en-US" sz="1500" dirty="0">
                <a:solidFill>
                  <a:schemeClr val="accent4">
                    <a:lumMod val="50000"/>
                  </a:schemeClr>
                </a:solidFill>
              </a:rPr>
              <a:t>           </a:t>
            </a:r>
            <a:r>
              <a:rPr lang="en-US" sz="1500" dirty="0" err="1">
                <a:solidFill>
                  <a:schemeClr val="accent4">
                    <a:lumMod val="50000"/>
                  </a:schemeClr>
                </a:solidFill>
              </a:rPr>
              <a:t>representatif</a:t>
            </a:r>
            <a:r>
              <a:rPr lang="en-US" sz="15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15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41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83518"/>
            <a:ext cx="9144000" cy="576064"/>
          </a:xfrm>
        </p:spPr>
        <p:txBody>
          <a:bodyPr/>
          <a:lstStyle/>
          <a:p>
            <a:r>
              <a:rPr lang="en-US" sz="3200" b="1" dirty="0" err="1"/>
              <a:t>Perbedaan</a:t>
            </a:r>
            <a:r>
              <a:rPr lang="en-US" sz="3200" b="1" dirty="0"/>
              <a:t> </a:t>
            </a:r>
            <a:r>
              <a:rPr lang="en-US" sz="3200" b="1" dirty="0" err="1"/>
              <a:t>antropologi</a:t>
            </a:r>
            <a:r>
              <a:rPr lang="en-US" sz="3200" b="1" dirty="0"/>
              <a:t> </a:t>
            </a:r>
            <a:r>
              <a:rPr lang="en-US" sz="3200" b="1" dirty="0" err="1"/>
              <a:t>hukum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sosiologi</a:t>
            </a:r>
            <a:r>
              <a:rPr lang="en-US" sz="3200" b="1" dirty="0"/>
              <a:t>  </a:t>
            </a:r>
            <a:r>
              <a:rPr lang="en-US" sz="3200" b="1" dirty="0" err="1"/>
              <a:t>hukum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10954" y="1563638"/>
            <a:ext cx="9144000" cy="3096344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534610"/>
              </p:ext>
            </p:extLst>
          </p:nvPr>
        </p:nvGraphicFramePr>
        <p:xfrm>
          <a:off x="323528" y="1347613"/>
          <a:ext cx="8424936" cy="3456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0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0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31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0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Item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Antropologi hukum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Sosiologi hukum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99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Obyek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Hukum bukan barat, tidak tertulis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Hukum barat/yang telah dipengaruhi, hukum tertulis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99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Subyek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Masyarakat sederhana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Masyarakat maju/modern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Perspektif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Budaya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Sosial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penelitiaan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Kualitatif, studi kasus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Kuantitatif, sampel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55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510921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err="1"/>
              <a:t>Antropologi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Pengrtian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42416" y="1419622"/>
            <a:ext cx="8859168" cy="325223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Istilah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berasal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bahasa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yunani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yaitu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</a:rPr>
              <a:t>antropos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berarti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   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logos 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berarti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Jadi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tentang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Menurut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Hilman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Hadikusumah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pengetahuan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baik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segi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hayati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maupun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segi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Sasaran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pokok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baru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kemudian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perilaku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budayanya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melihat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hanya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aspek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yaitu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suatu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aspek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digunakan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kekuasaan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teratur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mengatur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perilaku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, agar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terjadi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penyimpangan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penyimpangan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terjadi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norma-norma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ditentukan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dapat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diperbaiki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1410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/>
          <a:lstStyle/>
          <a:p>
            <a:r>
              <a:rPr lang="en-US" b="1" dirty="0" err="1"/>
              <a:t>Perbedaan</a:t>
            </a:r>
            <a:r>
              <a:rPr lang="en-US" b="1" dirty="0"/>
              <a:t> </a:t>
            </a:r>
            <a:r>
              <a:rPr lang="en-US" b="1" dirty="0" err="1"/>
              <a:t>antropologi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       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adat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563638"/>
            <a:ext cx="9144000" cy="3096344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772988"/>
              </p:ext>
            </p:extLst>
          </p:nvPr>
        </p:nvGraphicFramePr>
        <p:xfrm>
          <a:off x="395536" y="1563638"/>
          <a:ext cx="8280920" cy="30963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4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68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6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5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Item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Antropologi Hukum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Hukum Adat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Objek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Perilaku manusia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Norma hukum diluar UU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Pendekatan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Holistik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Yuridis normatif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Sifat penelitian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Penelitian lapangan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Studi pustaka dan dokumen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8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Norma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Kenyataan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Dikehendaki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919913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08139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err="1"/>
              <a:t>Antropologi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Pengrtian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42416" y="1419622"/>
            <a:ext cx="8678056" cy="325223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cabang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pengetahua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pola-pola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sengketa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penyelesaiannya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baik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sederhana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maupun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mengalami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modernisasi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Batasan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ini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dikemukakan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Paul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Bohanan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Menurut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J.B.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Daliyo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dkk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yang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salah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satu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aspek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Kemudian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Hilman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Hadikusuma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memberikan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pendapat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mengenai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pengetahuan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khusus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di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bidang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53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17881" y="267494"/>
            <a:ext cx="9144000" cy="576064"/>
          </a:xfrm>
        </p:spPr>
        <p:txBody>
          <a:bodyPr/>
          <a:lstStyle/>
          <a:p>
            <a:r>
              <a:rPr lang="en-US" b="1" dirty="0" err="1"/>
              <a:t>Antropologi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17881" y="1491630"/>
            <a:ext cx="9144000" cy="3024336"/>
          </a:xfrm>
        </p:spPr>
        <p:txBody>
          <a:bodyPr/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studi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tentang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Aspek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Perilaku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Nilai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         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Keanekaragaman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lainnya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mempelajari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khusus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bidang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tentang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kaitannya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Kaidah-kaidah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sosial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bersifat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pengetahuan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spesialisasi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Pengetahuan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memiliki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4 (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empat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)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hal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;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adanya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Objek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,  </a:t>
            </a: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Metode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Sistem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 Universal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Ilmu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pengetahuan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(logos)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tentang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antropos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)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berhubungan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i="1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i="1" dirty="0">
                <a:solidFill>
                  <a:schemeClr val="accent4">
                    <a:lumMod val="50000"/>
                  </a:schemeClr>
                </a:solidFill>
              </a:rPr>
              <a:t>,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hidup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bermasyrakat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masih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sederhana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budayanya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primitif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)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yang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sudah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Maju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(modern)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i="1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i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yaitu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segala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bentuk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perilaku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yg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mempengaruhi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Masalah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     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1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59832" y="411510"/>
            <a:ext cx="6695728" cy="576064"/>
          </a:xfrm>
        </p:spPr>
        <p:txBody>
          <a:bodyPr/>
          <a:lstStyle/>
          <a:p>
            <a:r>
              <a:rPr lang="en-US" b="1" dirty="0" err="1"/>
              <a:t>Pengertian</a:t>
            </a:r>
            <a:r>
              <a:rPr lang="en-US" b="1" dirty="0"/>
              <a:t> </a:t>
            </a:r>
            <a:r>
              <a:rPr lang="en-US" b="1" dirty="0" err="1"/>
              <a:t>Budaya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55776" y="1347614"/>
            <a:ext cx="6568920" cy="3168352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</a:rPr>
              <a:t>Menurut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 Hegel (Abad 19).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keterasingan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dirinya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sendiri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berbudaya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tidak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menerima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begitu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saja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apa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disediakan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;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dirubah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dikembangkan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;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mendorong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kemajuan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budaya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</a:rPr>
              <a:t>Menurut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 Van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</a:rPr>
              <a:t>Peursen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sz="16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mengembangkan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memasukkan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dirinya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       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kedalam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dirinya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sendiri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;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manusia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menjadi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mampu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berbuat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ketegangan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alam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;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ketegangan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itu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meletupkan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api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4">
                    <a:lumMod val="50000"/>
                  </a:schemeClr>
                </a:solidFill>
              </a:rPr>
              <a:t>kebudayaan</a:t>
            </a:r>
            <a:r>
              <a:rPr lang="en-US" sz="16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576931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/>
          <a:lstStyle/>
          <a:p>
            <a:r>
              <a:rPr lang="en-US" b="1" dirty="0" err="1"/>
              <a:t>Sejarah</a:t>
            </a:r>
            <a:r>
              <a:rPr lang="en-US" b="1" dirty="0"/>
              <a:t> </a:t>
            </a:r>
            <a:r>
              <a:rPr lang="en-US" b="1" dirty="0" err="1"/>
              <a:t>Antropologi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203598"/>
            <a:ext cx="9140977" cy="3600400"/>
          </a:xfrm>
        </p:spPr>
        <p:txBody>
          <a:bodyPr/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awal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abad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ke-20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metode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kajian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belakang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meja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mulai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ditinggalkan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mulai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memasuki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perkembangan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metode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studi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lapangan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  (fieldwork methodology)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studi-studi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antropologis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tentang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  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Barton,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misalnya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,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berjudul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Ifugao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Law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dipublikasikan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pertama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kali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tahun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1919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hasil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fieldwork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intensif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suku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Ifugao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di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Pulau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Luzon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Philipina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Kemudian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muncul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Malinowski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berjudul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Crime and Custom in Savage Society yang     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pertama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kali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dipublikasikan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tahun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1926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hasil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studi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lapangan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 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komprehensif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suku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Trobrian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di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kawasan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Lautan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Pasific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seterusnya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sampai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sekarang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metode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fieldwork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menjadi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metode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khas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studi-studi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821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67494"/>
            <a:ext cx="9144000" cy="576064"/>
          </a:xfrm>
        </p:spPr>
        <p:txBody>
          <a:bodyPr/>
          <a:lstStyle/>
          <a:p>
            <a:r>
              <a:rPr lang="en-US" b="1" dirty="0" err="1"/>
              <a:t>Sejarah</a:t>
            </a:r>
            <a:r>
              <a:rPr lang="en-US" b="1" dirty="0"/>
              <a:t> </a:t>
            </a:r>
            <a:r>
              <a:rPr lang="en-US" b="1" dirty="0" err="1"/>
              <a:t>Antropologi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203598"/>
            <a:ext cx="9140977" cy="3600400"/>
          </a:xfrm>
        </p:spPr>
        <p:txBody>
          <a:bodyPr/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dekade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tahun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1940-an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sampai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1950-an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tema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kajian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       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mulai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bergeser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ke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mekanisme-mekanisme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         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penyelesaian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sengketa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sederhana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klasik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Llewellyn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Hoebel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bertajuk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TheCheyenneWay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     (1941)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merupakan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hasil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studi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lapangan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kolaborasi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seorang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    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sarjana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ahli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suku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Cheyenne (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suku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Indian) di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Amerika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Serikat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865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/>
          <a:lstStyle/>
          <a:p>
            <a:r>
              <a:rPr lang="en-US" b="1" dirty="0" err="1"/>
              <a:t>Sejarah</a:t>
            </a:r>
            <a:r>
              <a:rPr lang="en-US" b="1" dirty="0"/>
              <a:t> </a:t>
            </a:r>
            <a:r>
              <a:rPr lang="en-US" b="1" dirty="0" err="1"/>
              <a:t>Antropologi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275606"/>
            <a:ext cx="9144000" cy="3528392"/>
          </a:xfrm>
        </p:spPr>
        <p:txBody>
          <a:bodyPr/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Kemudian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Hoebel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mempublikasikan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The Law of Primitive Man (1954),    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disusul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dengan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Gluckman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mengenai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orang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Barotse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Lozi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di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Afrika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Bohannan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mengenai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orang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Tiv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Gulliver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mengenai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orang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Arusha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Ndendeuli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Fallers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mengenai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dalam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suku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Soga,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Pospisil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tentang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orang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Kapauku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di Papua.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Fase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perkembangan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tema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studi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arah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mekanisme-mekanisme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peneyelesaian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sengketa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seperti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disebutkan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di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atas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disebut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oleh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F. von Benda-Beckmann (1989)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sebagai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fase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the anthropology of          dispute settlements.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dekade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tahun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1960-an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tema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studi-studi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           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lebih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memberi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perhatian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fenomena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kemajemukan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atau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pluralisme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998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5486"/>
            <a:ext cx="9144000" cy="576064"/>
          </a:xfrm>
        </p:spPr>
        <p:txBody>
          <a:bodyPr/>
          <a:lstStyle/>
          <a:p>
            <a:r>
              <a:rPr lang="en-US" b="1" dirty="0" err="1"/>
              <a:t>Sejarah</a:t>
            </a:r>
            <a:r>
              <a:rPr lang="en-US" b="1" dirty="0"/>
              <a:t> </a:t>
            </a:r>
            <a:r>
              <a:rPr lang="en-US" b="1" dirty="0" err="1"/>
              <a:t>Antropologi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131590"/>
            <a:ext cx="9144000" cy="3816424"/>
          </a:xfrm>
        </p:spPr>
        <p:txBody>
          <a:bodyPr/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Sejak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tahun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1970-an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tema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studi-studi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secara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sistematis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difokuskan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hubungan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antar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institusi-institusi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penyelesaian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sengketa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secara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tradisional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,              neo-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tradisional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menurut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institusi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negara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Nader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Todd (1978)         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misalnya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memfokuskan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kajiannya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pada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proses,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mekanisme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institusi-institusi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penyelesaian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sengketa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di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komunitas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masyarakat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tradisional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modern di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beberapa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negara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di   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dunia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melalui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Berkeley Village Law Projects,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menjadi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yang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memperlihatkan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           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kecenderungan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baru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dari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topik-topik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studi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antropologi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hukum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Publikasi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lain yang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perlu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dicatat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adalah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mekanisme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penyelesaian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sengketa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di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kalangan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orang Togo di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Afrika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van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Rouveroy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van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Nieuwaal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kemudian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karya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F. von Benda-Beckmann (1979)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K. von Benda-Beckmann (1984) yang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memberi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pemahaman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tentang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penyelesaian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sengketa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     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harta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warisan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di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kalangan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orang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Minangkabau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menurut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pengadilan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adat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dan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di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pengadilan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accent4">
                    <a:lumMod val="50000"/>
                  </a:schemeClr>
                </a:solidFill>
              </a:rPr>
              <a:t>negeri</a:t>
            </a:r>
            <a:r>
              <a:rPr lang="en-US" sz="1700" dirty="0">
                <a:solidFill>
                  <a:schemeClr val="accent4">
                    <a:lumMod val="50000"/>
                  </a:schemeClr>
                </a:solidFill>
              </a:rPr>
              <a:t> di Sumatera Barat.</a:t>
            </a:r>
          </a:p>
        </p:txBody>
      </p:sp>
    </p:spTree>
    <p:extLst>
      <p:ext uri="{BB962C8B-B14F-4D97-AF65-F5344CB8AC3E}">
        <p14:creationId xmlns:p14="http://schemas.microsoft.com/office/powerpoint/2010/main" val="93251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97B4F"/>
      </a:accent1>
      <a:accent2>
        <a:srgbClr val="797B4F"/>
      </a:accent2>
      <a:accent3>
        <a:srgbClr val="797B4F"/>
      </a:accent3>
      <a:accent4>
        <a:srgbClr val="797B4F"/>
      </a:accent4>
      <a:accent5>
        <a:srgbClr val="797B4F"/>
      </a:accent5>
      <a:accent6>
        <a:srgbClr val="797B4F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F2619"/>
      </a:accent1>
      <a:accent2>
        <a:srgbClr val="8388E3"/>
      </a:accent2>
      <a:accent3>
        <a:srgbClr val="EC771B"/>
      </a:accent3>
      <a:accent4>
        <a:srgbClr val="B2F608"/>
      </a:accent4>
      <a:accent5>
        <a:srgbClr val="F6E213"/>
      </a:accent5>
      <a:accent6>
        <a:srgbClr val="CBCBC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2165</TotalTime>
  <Words>1702</Words>
  <Application>Microsoft Macintosh PowerPoint</Application>
  <PresentationFormat>On-screen Show (16:9)</PresentationFormat>
  <Paragraphs>147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Sepriyadi Adhan S</cp:lastModifiedBy>
  <cp:revision>111</cp:revision>
  <dcterms:created xsi:type="dcterms:W3CDTF">2016-12-05T23:26:54Z</dcterms:created>
  <dcterms:modified xsi:type="dcterms:W3CDTF">2021-10-31T13:55:05Z</dcterms:modified>
</cp:coreProperties>
</file>