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pPr/>
              <a:t>2021-08-28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437112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56992"/>
            <a:ext cx="9144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latin typeface="Arial Black" pitchFamily="34" charset="0"/>
                <a:cs typeface="Aharoni" pitchFamily="2" charset="-79"/>
              </a:rPr>
              <a:t>MKU </a:t>
            </a:r>
            <a:r>
              <a:rPr lang="en-US" altLang="ko-KR" sz="1400" b="1" dirty="0" smtClean="0">
                <a:latin typeface="Arial Black" pitchFamily="34" charset="0"/>
                <a:cs typeface="Aharoni" pitchFamily="2" charset="-79"/>
              </a:rPr>
              <a:t>PANCASILA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400" b="1" dirty="0" smtClean="0">
              <a:latin typeface="Arial Black" pitchFamily="34" charset="0"/>
              <a:cs typeface="Aharoni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latin typeface="Arial Black" pitchFamily="34" charset="0"/>
                <a:cs typeface="Aharoni" pitchFamily="2" charset="-79"/>
              </a:rPr>
              <a:t>PERTEMUAN 14</a:t>
            </a:r>
            <a:r>
              <a:rPr kumimoji="0" lang="en-US" altLang="ko-KR" sz="1400" b="1" dirty="0" smtClean="0">
                <a:latin typeface="Arial Black" pitchFamily="34" charset="0"/>
                <a:cs typeface="Aharoni" pitchFamily="2" charset="-79"/>
              </a:rPr>
              <a:t>    </a:t>
            </a:r>
            <a:endParaRPr kumimoji="0" lang="en-US" altLang="ko-KR" sz="1400" b="1" dirty="0"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1295400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KONSEP DAN URGENSI PANCASILA SEBAGAI </a:t>
            </a:r>
          </a:p>
          <a:p>
            <a:r>
              <a:rPr lang="en-US" b="1" dirty="0" smtClean="0"/>
              <a:t>DASAR NILAI PENGEMBANGAN ILMU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828836"/>
            <a:ext cx="8382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C. </a:t>
            </a:r>
            <a:r>
              <a:rPr lang="en-US" sz="3200" b="1" dirty="0" err="1" smtClean="0"/>
              <a:t>Menggali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Sumber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Historis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Sosiologis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Politis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tentang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Pancasila</a:t>
            </a:r>
            <a:endParaRPr lang="en-US" sz="3200" b="1" dirty="0" smtClean="0"/>
          </a:p>
          <a:p>
            <a:r>
              <a:rPr lang="en-US" sz="3200" b="1" dirty="0" err="1" smtClean="0"/>
              <a:t>sebagai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Dasar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Nilai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Pengembangan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Ilmu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Indonesia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845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Historis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endParaRPr lang="en-US" b="1" dirty="0" smtClean="0"/>
          </a:p>
          <a:p>
            <a:r>
              <a:rPr lang="en-US" b="1" dirty="0" smtClean="0"/>
              <a:t>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44780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Pancasila sebagai dasar pengembangan ilmu belum banyak dibicarakan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dimaklumi</a:t>
            </a:r>
            <a:r>
              <a:rPr lang="en-US" dirty="0" smtClean="0"/>
              <a:t>, </a:t>
            </a:r>
            <a:r>
              <a:rPr lang="en-US" dirty="0" err="1" smtClean="0"/>
              <a:t>mengingat</a:t>
            </a:r>
            <a:endParaRPr lang="en-US" dirty="0" smtClean="0"/>
          </a:p>
          <a:p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pendiri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cerdik</a:t>
            </a:r>
            <a:r>
              <a:rPr lang="en-US" dirty="0" smtClean="0"/>
              <a:t> </a:t>
            </a:r>
            <a:r>
              <a:rPr lang="en-US" dirty="0" err="1" smtClean="0"/>
              <a:t>cendekia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mencurahkan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pemikirannya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Para </a:t>
            </a:r>
            <a:r>
              <a:rPr lang="en-US" dirty="0" err="1" smtClean="0"/>
              <a:t>intelektual</a:t>
            </a:r>
            <a:r>
              <a:rPr lang="en-US" dirty="0" smtClean="0"/>
              <a:t> </a:t>
            </a:r>
            <a:r>
              <a:rPr lang="en-US" dirty="0" err="1" smtClean="0"/>
              <a:t>merangkap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pejuang</a:t>
            </a:r>
            <a:endParaRPr lang="en-US" dirty="0" smtClean="0"/>
          </a:p>
          <a:p>
            <a:r>
              <a:rPr lang="es-ES" dirty="0" err="1" smtClean="0"/>
              <a:t>bangsa</a:t>
            </a:r>
            <a:r>
              <a:rPr lang="es-ES" dirty="0" smtClean="0"/>
              <a:t> </a:t>
            </a:r>
            <a:r>
              <a:rPr lang="es-ES" dirty="0" err="1" smtClean="0"/>
              <a:t>masih</a:t>
            </a:r>
            <a:r>
              <a:rPr lang="es-ES" dirty="0" smtClean="0"/>
              <a:t> </a:t>
            </a:r>
            <a:r>
              <a:rPr lang="es-ES" dirty="0" err="1" smtClean="0"/>
              <a:t>disibukkan</a:t>
            </a:r>
            <a:r>
              <a:rPr lang="es-ES" dirty="0" smtClean="0"/>
              <a:t> pada </a:t>
            </a:r>
            <a:r>
              <a:rPr lang="es-ES" dirty="0" err="1" smtClean="0"/>
              <a:t>upaya</a:t>
            </a:r>
            <a:r>
              <a:rPr lang="es-ES" dirty="0" smtClean="0"/>
              <a:t> </a:t>
            </a:r>
            <a:r>
              <a:rPr lang="es-ES" dirty="0" err="1" smtClean="0"/>
              <a:t>pembenahan</a:t>
            </a:r>
            <a:r>
              <a:rPr lang="es-ES" dirty="0" smtClean="0"/>
              <a:t> dan </a:t>
            </a:r>
            <a:r>
              <a:rPr lang="es-ES" dirty="0" err="1" smtClean="0"/>
              <a:t>penataan</a:t>
            </a:r>
            <a:r>
              <a:rPr lang="es-ES" dirty="0" smtClean="0"/>
              <a:t> negara yang</a:t>
            </a:r>
          </a:p>
          <a:p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terbebas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penjajahan</a:t>
            </a:r>
            <a:r>
              <a:rPr lang="en-US" dirty="0" smtClean="0"/>
              <a:t>. </a:t>
            </a:r>
            <a:r>
              <a:rPr lang="en-US" dirty="0" err="1" smtClean="0"/>
              <a:t>Penjajahan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menguras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endParaRPr lang="en-US" dirty="0" smtClean="0"/>
          </a:p>
          <a:p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kebodohan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305342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pernah</a:t>
            </a:r>
            <a:endParaRPr lang="en-US" dirty="0" smtClean="0"/>
          </a:p>
          <a:p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Prof </a:t>
            </a:r>
            <a:r>
              <a:rPr lang="en-US" dirty="0" err="1" smtClean="0"/>
              <a:t>Notonagoro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 </a:t>
            </a:r>
            <a:r>
              <a:rPr lang="en-US" dirty="0" err="1" smtClean="0"/>
              <a:t>senat</a:t>
            </a:r>
            <a:r>
              <a:rPr lang="en-US" dirty="0" smtClean="0"/>
              <a:t> </a:t>
            </a:r>
            <a:r>
              <a:rPr lang="en-US" dirty="0" err="1" smtClean="0"/>
              <a:t>Universitas</a:t>
            </a:r>
            <a:r>
              <a:rPr lang="en-US" dirty="0" smtClean="0"/>
              <a:t> </a:t>
            </a:r>
            <a:r>
              <a:rPr lang="en-US" dirty="0" err="1" smtClean="0"/>
              <a:t>Gadjah</a:t>
            </a:r>
            <a:r>
              <a:rPr lang="en-US" dirty="0" smtClean="0"/>
              <a:t> </a:t>
            </a:r>
            <a:r>
              <a:rPr lang="en-US" dirty="0" err="1" smtClean="0"/>
              <a:t>Mada</a:t>
            </a:r>
            <a:endParaRPr lang="en-US" dirty="0" smtClean="0"/>
          </a:p>
          <a:p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dikutip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Prof. </a:t>
            </a:r>
            <a:r>
              <a:rPr lang="en-US" dirty="0" err="1" smtClean="0"/>
              <a:t>Koesnadi</a:t>
            </a:r>
            <a:r>
              <a:rPr lang="en-US" dirty="0" smtClean="0"/>
              <a:t> </a:t>
            </a:r>
            <a:r>
              <a:rPr lang="en-US" dirty="0" err="1" smtClean="0"/>
              <a:t>Hardjasoemantri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sambutan</a:t>
            </a:r>
            <a:endParaRPr lang="en-US" dirty="0" smtClean="0"/>
          </a:p>
          <a:p>
            <a:r>
              <a:rPr lang="en-US" dirty="0" smtClean="0"/>
              <a:t>seminar </a:t>
            </a:r>
            <a:r>
              <a:rPr lang="en-US" dirty="0" err="1" smtClean="0"/>
              <a:t>tersebut</a:t>
            </a:r>
            <a:r>
              <a:rPr lang="en-US" dirty="0" smtClean="0"/>
              <a:t>,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pendirian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diselidiki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Koesnadi</a:t>
            </a:r>
            <a:r>
              <a:rPr lang="en-US" dirty="0" smtClean="0"/>
              <a:t>, 1987: xii).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166843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Daoed</a:t>
            </a:r>
            <a:r>
              <a:rPr lang="en-US" dirty="0" smtClean="0"/>
              <a:t> </a:t>
            </a:r>
            <a:r>
              <a:rPr lang="en-US" dirty="0" err="1" smtClean="0"/>
              <a:t>Joesoef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ilmiahnya</a:t>
            </a:r>
            <a:r>
              <a:rPr lang="en-US" dirty="0" smtClean="0"/>
              <a:t> yang </a:t>
            </a:r>
            <a:r>
              <a:rPr lang="en-US" dirty="0" err="1" smtClean="0"/>
              <a:t>berjudul</a:t>
            </a:r>
            <a:r>
              <a:rPr lang="en-US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,</a:t>
            </a:r>
          </a:p>
          <a:p>
            <a:r>
              <a:rPr lang="en-US" b="1" i="1" dirty="0" err="1" smtClean="0"/>
              <a:t>Kebudayaan</a:t>
            </a:r>
            <a:r>
              <a:rPr lang="en-US" b="1" i="1" dirty="0" smtClean="0"/>
              <a:t>, </a:t>
            </a:r>
            <a:r>
              <a:rPr lang="en-US" b="1" i="1" dirty="0" err="1" smtClean="0"/>
              <a:t>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Ilmu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Pengetahuan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menyatakan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adalah</a:t>
            </a:r>
            <a:endParaRPr lang="en-US" b="1" i="1" dirty="0" smtClean="0"/>
          </a:p>
          <a:p>
            <a:r>
              <a:rPr lang="en-US" dirty="0" err="1" smtClean="0"/>
              <a:t>gagasan</a:t>
            </a:r>
            <a:r>
              <a:rPr lang="en-US" dirty="0" smtClean="0"/>
              <a:t> vital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kebudayaan</a:t>
            </a:r>
            <a:r>
              <a:rPr lang="en-US" dirty="0" smtClean="0"/>
              <a:t> Indonesia,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diramu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,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kriteria</a:t>
            </a:r>
            <a:endParaRPr lang="en-US" dirty="0" smtClean="0"/>
          </a:p>
          <a:p>
            <a:r>
              <a:rPr lang="sv-SE" dirty="0" smtClean="0"/>
              <a:t>tertentu dalam menilai sehingga menuntunnya untuk membuat pertimbangan</a:t>
            </a:r>
          </a:p>
          <a:p>
            <a:r>
              <a:rPr lang="en-US" dirty="0" smtClean="0"/>
              <a:t>(</a:t>
            </a:r>
            <a:r>
              <a:rPr lang="en-US" i="1" dirty="0" err="1" smtClean="0"/>
              <a:t>judgement</a:t>
            </a:r>
            <a:r>
              <a:rPr lang="en-US" i="1" dirty="0" smtClean="0"/>
              <a:t>) </a:t>
            </a:r>
            <a:r>
              <a:rPr lang="en-US" i="1" dirty="0" err="1" smtClean="0"/>
              <a:t>tertentu</a:t>
            </a:r>
            <a:r>
              <a:rPr lang="en-US" i="1" dirty="0" smtClean="0"/>
              <a:t> </a:t>
            </a:r>
            <a:r>
              <a:rPr lang="en-US" i="1" dirty="0" err="1" smtClean="0"/>
              <a:t>tentang</a:t>
            </a:r>
            <a:r>
              <a:rPr lang="en-US" i="1" dirty="0" smtClean="0"/>
              <a:t> </a:t>
            </a:r>
            <a:r>
              <a:rPr lang="en-US" i="1" dirty="0" err="1" smtClean="0"/>
              <a:t>gejala</a:t>
            </a:r>
            <a:r>
              <a:rPr lang="en-US" i="1" dirty="0" smtClean="0"/>
              <a:t>, </a:t>
            </a:r>
            <a:r>
              <a:rPr lang="en-US" i="1" dirty="0" err="1" smtClean="0"/>
              <a:t>ramalan</a:t>
            </a:r>
            <a:r>
              <a:rPr lang="en-US" i="1" dirty="0" smtClean="0"/>
              <a:t>,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anjuran</a:t>
            </a:r>
            <a:r>
              <a:rPr lang="en-US" i="1" dirty="0" smtClean="0"/>
              <a:t> </a:t>
            </a:r>
            <a:r>
              <a:rPr lang="en-US" i="1" dirty="0" err="1" smtClean="0"/>
              <a:t>tertentu</a:t>
            </a:r>
            <a:r>
              <a:rPr lang="en-US" i="1" dirty="0" smtClean="0"/>
              <a:t> </a:t>
            </a:r>
            <a:r>
              <a:rPr lang="en-US" i="1" dirty="0" err="1" smtClean="0"/>
              <a:t>mengenai</a:t>
            </a:r>
            <a:endParaRPr lang="en-US" i="1" dirty="0" smtClean="0"/>
          </a:p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praktikal</a:t>
            </a:r>
            <a:r>
              <a:rPr lang="en-US" dirty="0" smtClean="0"/>
              <a:t> (</a:t>
            </a:r>
            <a:r>
              <a:rPr lang="en-US" dirty="0" err="1" smtClean="0"/>
              <a:t>Joesoef</a:t>
            </a:r>
            <a:r>
              <a:rPr lang="en-US" dirty="0" smtClean="0"/>
              <a:t>, 1987: 1, 15).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Sosiologis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di</a:t>
            </a:r>
            <a:r>
              <a:rPr lang="en-US" b="1" dirty="0" smtClean="0"/>
              <a:t> 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1447800"/>
            <a:ext cx="8991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fi-FI" dirty="0" smtClean="0"/>
              <a:t>ditemukan pada sikap masyarakat yang sangat memperhatikan dimensi</a:t>
            </a:r>
          </a:p>
          <a:p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manakala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ketuhanan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,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. </a:t>
            </a:r>
            <a:r>
              <a:rPr lang="en-US" dirty="0" err="1" smtClean="0"/>
              <a:t>Contohnya</a:t>
            </a:r>
            <a:r>
              <a:rPr lang="en-US" dirty="0" smtClean="0"/>
              <a:t>, </a:t>
            </a:r>
            <a:r>
              <a:rPr lang="en-US" dirty="0" err="1" smtClean="0"/>
              <a:t>penolakan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nuklir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err="1" smtClean="0"/>
              <a:t>semenanjung</a:t>
            </a:r>
            <a:r>
              <a:rPr lang="en-US" dirty="0" smtClean="0"/>
              <a:t> </a:t>
            </a:r>
            <a:r>
              <a:rPr lang="en-US" dirty="0" err="1" smtClean="0"/>
              <a:t>Muria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lalu</a:t>
            </a:r>
            <a:r>
              <a:rPr lang="en-US" dirty="0" smtClean="0"/>
              <a:t>. </a:t>
            </a:r>
            <a:r>
              <a:rPr lang="en-US" dirty="0" err="1" smtClean="0"/>
              <a:t>Penolakan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endParaRPr lang="en-US" dirty="0" smtClean="0"/>
          </a:p>
          <a:p>
            <a:r>
              <a:rPr lang="en-US" dirty="0" smtClean="0"/>
              <a:t>PLTN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semenanjung</a:t>
            </a:r>
            <a:r>
              <a:rPr lang="en-US" dirty="0" smtClean="0"/>
              <a:t> </a:t>
            </a:r>
            <a:r>
              <a:rPr lang="en-US" dirty="0" err="1" smtClean="0"/>
              <a:t>Muria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kekhawatiran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kemungkinan</a:t>
            </a:r>
            <a:endParaRPr lang="en-US" dirty="0" smtClean="0"/>
          </a:p>
          <a:p>
            <a:r>
              <a:rPr lang="en-US" dirty="0" err="1" smtClean="0"/>
              <a:t>kebocoran</a:t>
            </a:r>
            <a:r>
              <a:rPr lang="en-US" dirty="0" smtClean="0"/>
              <a:t> </a:t>
            </a:r>
            <a:r>
              <a:rPr lang="en-US" dirty="0" err="1" smtClean="0"/>
              <a:t>Pembangkit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Nuklir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Chernobyl </a:t>
            </a:r>
            <a:r>
              <a:rPr lang="en-US" dirty="0" err="1" smtClean="0"/>
              <a:t>Rusia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lalu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487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b="1" dirty="0" err="1" smtClean="0"/>
              <a:t>di</a:t>
            </a:r>
            <a:r>
              <a:rPr lang="en-US" b="1" dirty="0" smtClean="0"/>
              <a:t> Indonesia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79687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dirunut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endParaRPr lang="en-US" dirty="0" smtClean="0"/>
          </a:p>
          <a:p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 yang </a:t>
            </a:r>
            <a:r>
              <a:rPr lang="en-US" dirty="0" err="1" smtClean="0"/>
              <a:t>meletakkan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pidato</a:t>
            </a:r>
            <a:r>
              <a:rPr lang="en-US" dirty="0" smtClean="0"/>
              <a:t> </a:t>
            </a:r>
            <a:r>
              <a:rPr lang="en-US" dirty="0" err="1" smtClean="0"/>
              <a:t>Soekarno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gelar</a:t>
            </a:r>
            <a:r>
              <a:rPr lang="en-US" dirty="0" smtClean="0"/>
              <a:t> </a:t>
            </a:r>
            <a:r>
              <a:rPr lang="en-US" i="1" dirty="0" smtClean="0"/>
              <a:t>Doctor </a:t>
            </a:r>
            <a:r>
              <a:rPr lang="en-US" i="1" dirty="0" err="1" smtClean="0"/>
              <a:t>Honoris</a:t>
            </a:r>
            <a:r>
              <a:rPr lang="en-US" i="1" dirty="0" smtClean="0"/>
              <a:t> </a:t>
            </a:r>
            <a:r>
              <a:rPr lang="en-US" i="1" dirty="0" err="1" smtClean="0"/>
              <a:t>Causa</a:t>
            </a:r>
            <a:r>
              <a:rPr lang="en-US" i="1" dirty="0" smtClean="0"/>
              <a:t> </a:t>
            </a:r>
            <a:r>
              <a:rPr lang="en-US" i="1" dirty="0" err="1" smtClean="0"/>
              <a:t>di</a:t>
            </a:r>
            <a:endParaRPr lang="en-US" i="1" dirty="0" smtClean="0"/>
          </a:p>
          <a:p>
            <a:r>
              <a:rPr lang="en-US" dirty="0" smtClean="0"/>
              <a:t>UGM </a:t>
            </a:r>
            <a:r>
              <a:rPr lang="en-US" dirty="0" err="1" smtClean="0"/>
              <a:t>pada</a:t>
            </a:r>
            <a:r>
              <a:rPr lang="en-US" dirty="0" smtClean="0"/>
              <a:t> 19 September 1951,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,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berharga</a:t>
            </a:r>
            <a:r>
              <a:rPr lang="en-US" dirty="0" smtClean="0"/>
              <a:t> </a:t>
            </a:r>
            <a:r>
              <a:rPr lang="en-US" dirty="0" err="1" smtClean="0"/>
              <a:t>penuh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endParaRPr lang="en-US" dirty="0" smtClean="0"/>
          </a:p>
          <a:p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mengabdi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endParaRPr lang="en-US" dirty="0" smtClean="0"/>
          </a:p>
          <a:p>
            <a:r>
              <a:rPr lang="sv-SE" dirty="0" smtClean="0"/>
              <a:t>praktiknya bangsa, atau praktiknya hidup dunia kemanusiaan. Memang</a:t>
            </a:r>
          </a:p>
          <a:p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muda</a:t>
            </a:r>
            <a:r>
              <a:rPr lang="en-US" dirty="0" smtClean="0"/>
              <a:t>,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mengabdi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Itulah</a:t>
            </a:r>
            <a:r>
              <a:rPr lang="en-US" dirty="0" smtClean="0"/>
              <a:t> </a:t>
            </a:r>
            <a:r>
              <a:rPr lang="en-US" dirty="0" err="1" smtClean="0"/>
              <a:t>sebabnya</a:t>
            </a:r>
            <a:r>
              <a:rPr lang="en-US" dirty="0" smtClean="0"/>
              <a:t> </a:t>
            </a:r>
            <a:r>
              <a:rPr lang="en-US" dirty="0" err="1" smtClean="0"/>
              <a:t>saya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endParaRPr lang="en-US" dirty="0" smtClean="0"/>
          </a:p>
          <a:p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, </a:t>
            </a:r>
            <a:r>
              <a:rPr lang="en-US" dirty="0" err="1" smtClean="0"/>
              <a:t>menghubungkan</a:t>
            </a:r>
            <a:endParaRPr lang="en-US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perbuatan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dipimpin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.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endParaRPr lang="en-US" dirty="0" smtClean="0"/>
          </a:p>
          <a:p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wahyu-mewahyui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lain. </a:t>
            </a: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berdwitunggal</a:t>
            </a:r>
            <a:endParaRPr lang="en-US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. </a:t>
            </a:r>
            <a:r>
              <a:rPr lang="en-US" dirty="0" err="1" smtClean="0"/>
              <a:t>Malahan</a:t>
            </a:r>
            <a:r>
              <a:rPr lang="en-US" dirty="0" smtClean="0"/>
              <a:t>, </a:t>
            </a:r>
            <a:r>
              <a:rPr lang="en-US" dirty="0" err="1" smtClean="0"/>
              <a:t>angkatlah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kemahasiswaanmu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derajat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patriot yang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beramal</a:t>
            </a:r>
            <a:r>
              <a:rPr lang="en-US" dirty="0" smtClean="0"/>
              <a:t>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wajah</a:t>
            </a:r>
            <a:r>
              <a:rPr lang="en-US" dirty="0" smtClean="0"/>
              <a:t> </a:t>
            </a:r>
            <a:r>
              <a:rPr lang="en-US" dirty="0" err="1" smtClean="0"/>
              <a:t>ibu</a:t>
            </a:r>
            <a:r>
              <a:rPr lang="en-US" dirty="0" smtClean="0"/>
              <a:t> </a:t>
            </a:r>
            <a:r>
              <a:rPr lang="en-US" dirty="0" err="1" smtClean="0"/>
              <a:t>pertiwi</a:t>
            </a:r>
            <a:r>
              <a:rPr lang="en-US" dirty="0" smtClean="0"/>
              <a:t>” (</a:t>
            </a:r>
            <a:r>
              <a:rPr lang="en-US" dirty="0" err="1" smtClean="0"/>
              <a:t>Ketut</a:t>
            </a:r>
            <a:r>
              <a:rPr lang="en-US" dirty="0" smtClean="0"/>
              <a:t>, 2011).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>
                <a:solidFill>
                  <a:schemeClr val="accent1"/>
                </a:solidFill>
                <a:ea typeface="Arial Unicode MS" pitchFamily="50" charset="-127"/>
              </a:rPr>
              <a:t> </a:t>
            </a:r>
            <a:r>
              <a:rPr lang="en-US" sz="2400" dirty="0" smtClean="0"/>
              <a:t>MENGAPA PANCASILA MENJADI DASAR</a:t>
            </a:r>
            <a:br>
              <a:rPr lang="en-US" sz="2400" dirty="0" smtClean="0"/>
            </a:br>
            <a:r>
              <a:rPr lang="en-US" sz="2400" dirty="0" smtClean="0"/>
              <a:t>NILAI PENGEMBANGAN ILMU</a:t>
            </a:r>
            <a:endParaRPr lang="ko-KR" altLang="en-US" sz="2400" dirty="0">
              <a:solidFill>
                <a:schemeClr val="accent1"/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ko-KR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/>
              <a:t>Kuntowijoyo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konteks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ilmu</a:t>
            </a:r>
            <a:r>
              <a:rPr lang="en-US" sz="2400" dirty="0" smtClean="0"/>
              <a:t> </a:t>
            </a:r>
            <a:r>
              <a:rPr lang="en-US" sz="2400" dirty="0" err="1" smtClean="0"/>
              <a:t>menengarai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kebanyakan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sering</a:t>
            </a:r>
            <a:r>
              <a:rPr lang="en-US" sz="2400" dirty="0" smtClean="0"/>
              <a:t> </a:t>
            </a:r>
            <a:r>
              <a:rPr lang="en-US" sz="2400" dirty="0" err="1" smtClean="0"/>
              <a:t>mencampuradukkan</a:t>
            </a:r>
            <a:r>
              <a:rPr lang="en-US" sz="2400" dirty="0" smtClean="0"/>
              <a:t> </a:t>
            </a:r>
            <a:r>
              <a:rPr lang="en-US" sz="2400" dirty="0" err="1" smtClean="0"/>
              <a:t>antara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pandangan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terpengaruh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dilihatnya</a:t>
            </a:r>
            <a:r>
              <a:rPr lang="en-US" sz="2400" dirty="0" smtClean="0"/>
              <a:t>. </a:t>
            </a:r>
            <a:r>
              <a:rPr lang="en-US" sz="2400" dirty="0" err="1" smtClean="0"/>
              <a:t>Kuntowijoyo</a:t>
            </a:r>
            <a:r>
              <a:rPr lang="en-US" sz="2400" dirty="0" smtClean="0"/>
              <a:t> </a:t>
            </a:r>
            <a:r>
              <a:rPr lang="en-US" sz="2400" dirty="0" err="1" smtClean="0"/>
              <a:t>menegaskan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i="1" dirty="0" smtClean="0"/>
              <a:t>non-cumulative (</a:t>
            </a:r>
            <a:r>
              <a:rPr lang="en-US" sz="2400" i="1" dirty="0" err="1" smtClean="0"/>
              <a:t>tidak</a:t>
            </a:r>
            <a:r>
              <a:rPr lang="en-US" sz="2400" i="1" dirty="0" smtClean="0"/>
              <a:t> </a:t>
            </a:r>
            <a:r>
              <a:rPr lang="sv-SE" sz="2400" dirty="0" smtClean="0"/>
              <a:t>bertambah) karena kebenaran itu tidak makin berkembang dari waktu ke waktu. </a:t>
            </a:r>
            <a:r>
              <a:rPr lang="en-US" sz="2400" dirty="0" err="1" smtClean="0"/>
              <a:t>Adapun</a:t>
            </a:r>
            <a:r>
              <a:rPr lang="en-US" sz="2400" dirty="0" smtClean="0"/>
              <a:t> </a:t>
            </a:r>
            <a:r>
              <a:rPr lang="en-US" sz="2400" dirty="0" err="1" smtClean="0"/>
              <a:t>kemajuan</a:t>
            </a:r>
            <a:r>
              <a:rPr lang="en-US" sz="2400" dirty="0" smtClean="0"/>
              <a:t> </a:t>
            </a:r>
            <a:r>
              <a:rPr lang="en-US" sz="2400" dirty="0" err="1" smtClean="0"/>
              <a:t>itu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i="1" dirty="0" smtClean="0"/>
              <a:t>cumulative (</a:t>
            </a:r>
            <a:r>
              <a:rPr lang="en-US" sz="2400" i="1" dirty="0" err="1" smtClean="0"/>
              <a:t>bertambah</a:t>
            </a:r>
            <a:r>
              <a:rPr lang="en-US" sz="2400" i="1" dirty="0" smtClean="0"/>
              <a:t>), </a:t>
            </a:r>
            <a:r>
              <a:rPr lang="en-US" sz="2400" i="1" dirty="0" err="1" smtClean="0"/>
              <a:t>artinya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kemajuan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itu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selalu</a:t>
            </a:r>
            <a:r>
              <a:rPr lang="en-US" sz="2400" i="1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. Agama, </a:t>
            </a:r>
            <a:r>
              <a:rPr lang="en-US" sz="2400" dirty="0" err="1" smtClean="0"/>
              <a:t>filsafat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kesenian</a:t>
            </a:r>
            <a:r>
              <a:rPr lang="en-US" sz="2400" dirty="0" smtClean="0"/>
              <a:t> </a:t>
            </a:r>
            <a:r>
              <a:rPr lang="en-US" sz="2400" dirty="0" err="1" smtClean="0"/>
              <a:t>termasuk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sv-SE" sz="2400" dirty="0" smtClean="0"/>
              <a:t>kategori </a:t>
            </a:r>
            <a:r>
              <a:rPr lang="sv-SE" sz="2400" i="1" dirty="0" smtClean="0"/>
              <a:t>non-cumulative, sedangkan fisika, teknologi, kedokteran termasuk dalam </a:t>
            </a:r>
            <a:r>
              <a:rPr lang="it-IT" sz="2400" dirty="0" smtClean="0"/>
              <a:t>kategori </a:t>
            </a:r>
            <a:r>
              <a:rPr lang="it-IT" sz="2400" i="1" dirty="0" smtClean="0"/>
              <a:t>cumulative (Kuntowijoyo, 2006: 4).</a:t>
            </a:r>
            <a:endParaRPr lang="ko-KR" alt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Relasi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paling ideal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iptek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berlangsung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optimal,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mengingat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memicu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inklusif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toleran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timbulnya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konflik.Untuk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komunikasi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egaliter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n-NO" sz="2000" dirty="0" smtClean="0">
                <a:latin typeface="Times New Roman" pitchFamily="18" charset="0"/>
                <a:cs typeface="Times New Roman" pitchFamily="18" charset="0"/>
              </a:rPr>
              <a:t>dan bernegara. </a:t>
            </a:r>
          </a:p>
          <a:p>
            <a:pPr algn="just">
              <a:buNone/>
            </a:pPr>
            <a:r>
              <a:rPr lang="nn-NO" sz="2000" dirty="0" smtClean="0">
                <a:latin typeface="Times New Roman" pitchFamily="18" charset="0"/>
                <a:cs typeface="Times New Roman" pitchFamily="18" charset="0"/>
              </a:rPr>
              <a:t>	Fenomena kedua yang menempatkan pengembangan iptek di luar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bercorak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positivistis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ilmuwan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intervensi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justru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objektivitas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A.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endParaRPr lang="en-US" b="1" dirty="0" smtClean="0"/>
          </a:p>
          <a:p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523999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b="1" dirty="0" smtClean="0"/>
          </a:p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. </a:t>
            </a:r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setiap</a:t>
            </a:r>
            <a:r>
              <a:rPr lang="en-US" b="1" i="1" dirty="0" smtClean="0"/>
              <a:t> </a:t>
            </a:r>
            <a:r>
              <a:rPr lang="en-US" b="1" i="1" dirty="0" err="1" smtClean="0"/>
              <a:t>ilmu</a:t>
            </a:r>
            <a:endParaRPr lang="en-US" b="1" i="1" dirty="0" smtClean="0"/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(</a:t>
            </a:r>
            <a:r>
              <a:rPr lang="en-US" dirty="0" err="1" smtClean="0"/>
              <a:t>iptek</a:t>
            </a:r>
            <a:r>
              <a:rPr lang="en-US" dirty="0" smtClean="0"/>
              <a:t>)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haruslah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yang </a:t>
            </a:r>
            <a:r>
              <a:rPr lang="en-US" dirty="0" err="1" smtClean="0"/>
              <a:t>terkandung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yang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menyertakan</a:t>
            </a:r>
            <a:r>
              <a:rPr lang="en-US" dirty="0" smtClean="0"/>
              <a:t> </a:t>
            </a:r>
            <a:r>
              <a:rPr lang="en-US" dirty="0" err="1" smtClean="0"/>
              <a:t>nilainilai</a:t>
            </a:r>
            <a:endParaRPr lang="en-US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internal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136339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berperan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rambu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endParaRPr lang="en-US" dirty="0" smtClean="0"/>
          </a:p>
          <a:p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agar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Indonesia. </a:t>
            </a:r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bahwa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setiap</a:t>
            </a:r>
            <a:endParaRPr lang="en-US" b="1" i="1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berakar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indegenisasi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(</a:t>
            </a:r>
            <a:r>
              <a:rPr lang="en-US" dirty="0" err="1" smtClean="0"/>
              <a:t>mempribumian</a:t>
            </a:r>
            <a:endParaRPr lang="en-US" dirty="0" smtClean="0"/>
          </a:p>
          <a:p>
            <a:r>
              <a:rPr lang="en-US" dirty="0" err="1" smtClean="0"/>
              <a:t>ilmu</a:t>
            </a:r>
            <a:r>
              <a:rPr lang="en-US" dirty="0" smtClean="0"/>
              <a:t>).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2. Urgensi Pancasila sebagai Dasar Nilai Pengembangan 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4800" y="1166843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kehadiran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ibarat</a:t>
            </a:r>
            <a:r>
              <a:rPr lang="en-US" dirty="0" smtClean="0"/>
              <a:t> </a:t>
            </a:r>
            <a:r>
              <a:rPr lang="en-US" dirty="0" err="1" smtClean="0"/>
              <a:t>pisau</a:t>
            </a:r>
            <a:r>
              <a:rPr lang="en-US" dirty="0" smtClean="0"/>
              <a:t> </a:t>
            </a:r>
            <a:r>
              <a:rPr lang="en-US" dirty="0" err="1" smtClean="0"/>
              <a:t>bermata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endParaRPr lang="en-US" dirty="0" smtClean="0"/>
          </a:p>
          <a:p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dihadapi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membunuh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memusnahkan</a:t>
            </a:r>
            <a:r>
              <a:rPr lang="en-US" dirty="0" smtClean="0"/>
              <a:t> </a:t>
            </a:r>
            <a:r>
              <a:rPr lang="en-US" dirty="0" err="1" smtClean="0"/>
              <a:t>peradaban</a:t>
            </a:r>
            <a:endParaRPr lang="en-US" dirty="0" smtClean="0"/>
          </a:p>
          <a:p>
            <a:r>
              <a:rPr lang="en-US" dirty="0" err="1" smtClean="0"/>
              <a:t>umat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  <a:r>
              <a:rPr lang="en-US" dirty="0" err="1" smtClean="0"/>
              <a:t>Contoh</a:t>
            </a:r>
            <a:r>
              <a:rPr lang="en-US" dirty="0" smtClean="0"/>
              <a:t> yang </a:t>
            </a:r>
            <a:r>
              <a:rPr lang="en-US" dirty="0" err="1" smtClean="0"/>
              <a:t>pernah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atom yang</a:t>
            </a:r>
          </a:p>
          <a:p>
            <a:r>
              <a:rPr lang="en-US" dirty="0" err="1" smtClean="0"/>
              <a:t>dijatuhkan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Hiroshima </a:t>
            </a:r>
            <a:r>
              <a:rPr lang="en-US" dirty="0" err="1" smtClean="0"/>
              <a:t>dan</a:t>
            </a:r>
            <a:r>
              <a:rPr lang="en-US" dirty="0" smtClean="0"/>
              <a:t> Nagasaki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. </a:t>
            </a:r>
            <a:r>
              <a:rPr lang="en-US" dirty="0" err="1" smtClean="0"/>
              <a:t>Dampaknya</a:t>
            </a:r>
            <a:endParaRPr lang="en-US" dirty="0" smtClean="0"/>
          </a:p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dirasakan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Jepang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endParaRPr lang="en-US" dirty="0" smtClean="0"/>
          </a:p>
          <a:p>
            <a:r>
              <a:rPr lang="en-US" dirty="0" err="1" smtClean="0"/>
              <a:t>traumatik</a:t>
            </a:r>
            <a:r>
              <a:rPr lang="en-US" dirty="0" smtClean="0"/>
              <a:t> yang </a:t>
            </a:r>
            <a:r>
              <a:rPr lang="en-US" dirty="0" err="1" smtClean="0"/>
              <a:t>berkepanjangan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menyentuh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kemanusiaan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universal.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 smtClean="0"/>
              <a:t>B. Menanya Alasan Diperlukannya </a:t>
            </a:r>
            <a:endParaRPr lang="sv-SE" b="1" dirty="0" smtClean="0"/>
          </a:p>
          <a:p>
            <a:r>
              <a:rPr lang="sv-SE" b="1" dirty="0" smtClean="0"/>
              <a:t>Pancasila </a:t>
            </a:r>
            <a:r>
              <a:rPr lang="sv-SE" b="1" dirty="0" smtClean="0"/>
              <a:t>sebagai Dasar Nilai</a:t>
            </a:r>
          </a:p>
          <a:p>
            <a:r>
              <a:rPr lang="en-US" b="1" dirty="0" err="1" smtClean="0"/>
              <a:t>Pengembangan</a:t>
            </a:r>
            <a:r>
              <a:rPr lang="en-US" b="1" dirty="0" smtClean="0"/>
              <a:t> </a:t>
            </a:r>
            <a:r>
              <a:rPr lang="en-US" b="1" dirty="0" err="1" smtClean="0"/>
              <a:t>Ilmu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514600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. </a:t>
            </a:r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kerusakan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lingkungan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ditimbulkan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oleh</a:t>
            </a:r>
            <a:r>
              <a:rPr lang="en-US" b="1" i="1" dirty="0" smtClean="0"/>
              <a:t> </a:t>
            </a:r>
            <a:r>
              <a:rPr lang="en-US" b="1" i="1" dirty="0" err="1" smtClean="0"/>
              <a:t>iptek</a:t>
            </a:r>
            <a:r>
              <a:rPr lang="en-US" b="1" i="1" dirty="0" smtClean="0"/>
              <a:t>, </a:t>
            </a:r>
            <a:r>
              <a:rPr lang="en-US" b="1" i="1" dirty="0" err="1" smtClean="0"/>
              <a:t>baik</a:t>
            </a:r>
            <a:endParaRPr lang="en-US" b="1" i="1" dirty="0" smtClean="0"/>
          </a:p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dalih</a:t>
            </a:r>
            <a:r>
              <a:rPr lang="en-US" dirty="0" smtClean="0"/>
              <a:t> </a:t>
            </a:r>
            <a:r>
              <a:rPr lang="en-US" dirty="0" err="1" smtClean="0"/>
              <a:t>percepatan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tertinggal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endParaRPr lang="en-US" dirty="0" smtClean="0"/>
          </a:p>
          <a:p>
            <a:r>
              <a:rPr lang="en-US" dirty="0" err="1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yang </a:t>
            </a:r>
            <a:r>
              <a:rPr lang="en-US" dirty="0" err="1" smtClean="0"/>
              <a:t>serius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Penggalian</a:t>
            </a:r>
            <a:r>
              <a:rPr lang="en-US" dirty="0" smtClean="0"/>
              <a:t> </a:t>
            </a:r>
            <a:r>
              <a:rPr lang="en-US" dirty="0" err="1" smtClean="0"/>
              <a:t>tambang</a:t>
            </a:r>
            <a:r>
              <a:rPr lang="en-US" dirty="0" smtClean="0"/>
              <a:t> </a:t>
            </a:r>
            <a:r>
              <a:rPr lang="en-US" dirty="0" err="1" smtClean="0"/>
              <a:t>batubara</a:t>
            </a:r>
            <a:r>
              <a:rPr lang="en-US" dirty="0" smtClean="0"/>
              <a:t>, </a:t>
            </a:r>
            <a:r>
              <a:rPr lang="en-US" dirty="0" err="1" smtClean="0"/>
              <a:t>minyak</a:t>
            </a:r>
            <a:r>
              <a:rPr lang="en-US" dirty="0" smtClean="0"/>
              <a:t>, </a:t>
            </a:r>
            <a:r>
              <a:rPr lang="en-US" dirty="0" err="1" smtClean="0"/>
              <a:t>biji</a:t>
            </a:r>
            <a:r>
              <a:rPr lang="en-US" dirty="0" smtClean="0"/>
              <a:t> </a:t>
            </a:r>
            <a:r>
              <a:rPr lang="en-US" dirty="0" err="1" smtClean="0"/>
              <a:t>besi</a:t>
            </a:r>
            <a:r>
              <a:rPr lang="en-US" dirty="0" smtClean="0"/>
              <a:t>, </a:t>
            </a:r>
            <a:r>
              <a:rPr lang="en-US" dirty="0" err="1" smtClean="0"/>
              <a:t>emas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Kalimantan,</a:t>
            </a:r>
          </a:p>
          <a:p>
            <a:r>
              <a:rPr lang="en-US" dirty="0" smtClean="0"/>
              <a:t>Sumatera, Papua, </a:t>
            </a:r>
            <a:r>
              <a:rPr lang="en-US" dirty="0" err="1" smtClean="0"/>
              <a:t>dan</a:t>
            </a:r>
            <a:r>
              <a:rPr lang="en-US" dirty="0" smtClean="0"/>
              <a:t> lain-lain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canggih</a:t>
            </a:r>
            <a:endParaRPr lang="en-US" dirty="0" smtClean="0"/>
          </a:p>
          <a:p>
            <a:r>
              <a:rPr lang="en-US" dirty="0" err="1" smtClean="0"/>
              <a:t>mempercepat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28343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penjabaran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sila-sila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dasar</a:t>
            </a:r>
            <a:r>
              <a:rPr lang="en-US" b="1" i="1" dirty="0" smtClean="0"/>
              <a:t> </a:t>
            </a:r>
            <a:r>
              <a:rPr lang="en-US" b="1" i="1" dirty="0" err="1" smtClean="0"/>
              <a:t>nilai</a:t>
            </a:r>
            <a:r>
              <a:rPr lang="en-US" b="1" i="1" dirty="0" smtClean="0"/>
              <a:t> </a:t>
            </a:r>
            <a:r>
              <a:rPr lang="en-US" b="1" i="1" dirty="0" err="1" smtClean="0"/>
              <a:t>pengembangan</a:t>
            </a:r>
            <a:endParaRPr lang="en-US" b="1" i="1" dirty="0" smtClean="0"/>
          </a:p>
          <a:p>
            <a:r>
              <a:rPr lang="en-US" dirty="0" err="1" smtClean="0"/>
              <a:t>iptek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mengontrol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iptek</a:t>
            </a:r>
            <a:endParaRPr lang="en-US" dirty="0" smtClean="0"/>
          </a:p>
          <a:p>
            <a:r>
              <a:rPr lang="en-US" dirty="0" smtClean="0"/>
              <a:t>yang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cenderung</a:t>
            </a:r>
            <a:endParaRPr lang="en-US" dirty="0" smtClean="0"/>
          </a:p>
          <a:p>
            <a:r>
              <a:rPr lang="en-US" dirty="0" err="1" smtClean="0"/>
              <a:t>pragmatis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benda-benda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luhur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diyakini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Indonesia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endParaRPr lang="en-US" dirty="0" smtClean="0"/>
          </a:p>
          <a:p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humanis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religius</a:t>
            </a:r>
            <a:r>
              <a:rPr lang="en-US" dirty="0" smtClean="0"/>
              <a:t>.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tergerus</a:t>
            </a:r>
            <a:endParaRPr lang="en-US" dirty="0" smtClean="0"/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individualistis</a:t>
            </a:r>
            <a:r>
              <a:rPr lang="en-US" dirty="0" smtClean="0"/>
              <a:t>, </a:t>
            </a:r>
            <a:r>
              <a:rPr lang="en-US" dirty="0" err="1" smtClean="0"/>
              <a:t>dehumanis</a:t>
            </a:r>
            <a:r>
              <a:rPr lang="en-US" dirty="0" smtClean="0"/>
              <a:t>, </a:t>
            </a:r>
            <a:r>
              <a:rPr lang="en-US" dirty="0" err="1" smtClean="0"/>
              <a:t>pragmatis</a:t>
            </a:r>
            <a:r>
              <a:rPr lang="en-US" dirty="0" smtClean="0"/>
              <a:t>,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endParaRPr lang="en-US" dirty="0" smtClean="0"/>
          </a:p>
          <a:p>
            <a:r>
              <a:rPr lang="en-US" dirty="0" err="1" smtClean="0"/>
              <a:t>sekuler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9978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nilai-nilai</a:t>
            </a:r>
            <a:r>
              <a:rPr lang="en-US" b="1" i="1" dirty="0" smtClean="0"/>
              <a:t> </a:t>
            </a:r>
            <a:r>
              <a:rPr lang="en-US" b="1" i="1" dirty="0" err="1" smtClean="0"/>
              <a:t>kearifan</a:t>
            </a:r>
            <a:r>
              <a:rPr lang="en-US" b="1" i="1" dirty="0" smtClean="0"/>
              <a:t> </a:t>
            </a:r>
            <a:r>
              <a:rPr lang="en-US" b="1" i="1" dirty="0" err="1" smtClean="0"/>
              <a:t>lokal</a:t>
            </a:r>
            <a:r>
              <a:rPr lang="en-US" b="1" i="1" dirty="0" smtClean="0"/>
              <a:t> yang </a:t>
            </a:r>
            <a:r>
              <a:rPr lang="en-US" b="1" i="1" dirty="0" err="1" smtClean="0"/>
              <a:t>menjadi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simbol</a:t>
            </a:r>
            <a:r>
              <a:rPr lang="en-US" b="1" i="1" dirty="0" smtClean="0"/>
              <a:t> </a:t>
            </a:r>
            <a:r>
              <a:rPr lang="en-US" b="1" i="1" dirty="0" err="1" smtClean="0"/>
              <a:t>kehidupan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di</a:t>
            </a:r>
            <a:endParaRPr lang="en-US" b="1" i="1" dirty="0" smtClean="0"/>
          </a:p>
          <a:p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global, </a:t>
            </a:r>
            <a:r>
              <a:rPr lang="en-US" dirty="0" err="1" smtClean="0"/>
              <a:t>seperti</a:t>
            </a:r>
            <a:r>
              <a:rPr lang="en-US" dirty="0" smtClean="0"/>
              <a:t>: </a:t>
            </a:r>
            <a:r>
              <a:rPr lang="en-US" dirty="0" err="1" smtClean="0"/>
              <a:t>sikap</a:t>
            </a:r>
            <a:endParaRPr lang="en-US" dirty="0" smtClean="0"/>
          </a:p>
          <a:p>
            <a:r>
              <a:rPr lang="en-US" dirty="0" err="1" smtClean="0"/>
              <a:t>bersahaja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bermewah-mewah</a:t>
            </a:r>
            <a:r>
              <a:rPr lang="en-US" dirty="0" smtClean="0"/>
              <a:t>, </a:t>
            </a:r>
            <a:r>
              <a:rPr lang="en-US" dirty="0" err="1" smtClean="0"/>
              <a:t>konsumerisme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solidaritas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individualistis</a:t>
            </a:r>
            <a:r>
              <a:rPr lang="en-US" dirty="0" smtClean="0"/>
              <a:t>;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r>
              <a:rPr lang="en-US" dirty="0" err="1" smtClean="0"/>
              <a:t>mufakat</a:t>
            </a:r>
            <a:r>
              <a:rPr lang="en-US" dirty="0" smtClean="0"/>
              <a:t> </a:t>
            </a:r>
            <a:r>
              <a:rPr lang="en-US" dirty="0" err="1" smtClean="0"/>
              <a:t>digantikan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voting,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seterusnya</a:t>
            </a:r>
            <a:r>
              <a:rPr lang="en-US" i="1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1196</Words>
  <Application>Microsoft Office PowerPoint</Application>
  <PresentationFormat>On-screen Show (4:3)</PresentationFormat>
  <Paragraphs>123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 MENGAPA PANCASILA MENJADI DASAR NILAI PENGEMBANGAN ILMU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24</cp:revision>
  <dcterms:created xsi:type="dcterms:W3CDTF">2014-04-01T16:35:38Z</dcterms:created>
  <dcterms:modified xsi:type="dcterms:W3CDTF">2021-08-28T13:21:57Z</dcterms:modified>
</cp:coreProperties>
</file>