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BAA7E-1F5B-4F40-91E2-8E7FC2E8F3D6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2848-E5AF-42B3-B24F-0C3D2CC57C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732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2848-E5AF-42B3-B24F-0C3D2CC57CA8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732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83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5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9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0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611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246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558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856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8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65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6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5E28-BDA3-4FE0-B076-5748C49510D2}" type="datetimeFigureOut">
              <a:rPr lang="id-ID" smtClean="0"/>
              <a:t>10/12/2020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4D72-40CB-442C-9EB1-784E749C4EE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292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045555" y="429309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id-I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Thermochemistry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859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8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Standard enthalpy of formation </a:t>
            </a:r>
          </a:p>
        </p:txBody>
      </p:sp>
      <p:pic>
        <p:nvPicPr>
          <p:cNvPr id="6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122" y="980728"/>
            <a:ext cx="5352256" cy="556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Second Law of Thermodynamics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250" y="893928"/>
            <a:ext cx="8382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Entropy (S) is a measure of the randomness or disorder of a system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algn="just">
              <a:spcBef>
                <a:spcPct val="50000"/>
              </a:spcBef>
            </a:pPr>
            <a:r>
              <a:rPr lang="en-US" sz="2400" dirty="0"/>
              <a:t>For any substance, the solid state is more ordered than the liquid state and the liquid state is more ordered than gas </a:t>
            </a:r>
            <a:r>
              <a:rPr lang="en-US" sz="2400" dirty="0" smtClean="0"/>
              <a:t>state</a:t>
            </a:r>
            <a:endParaRPr lang="id-ID" sz="2400" dirty="0" smtClean="0"/>
          </a:p>
          <a:p>
            <a:pPr algn="just">
              <a:spcBef>
                <a:spcPct val="50000"/>
              </a:spcBef>
            </a:pPr>
            <a:endParaRPr lang="id-ID" sz="2400" dirty="0" smtClean="0"/>
          </a:p>
          <a:p>
            <a:pPr algn="just">
              <a:spcBef>
                <a:spcPct val="50000"/>
              </a:spcBef>
            </a:pPr>
            <a:r>
              <a:rPr lang="en-US" sz="2400" dirty="0"/>
              <a:t>The entropy of the </a:t>
            </a:r>
            <a:r>
              <a:rPr lang="en-US" sz="2400" b="1" dirty="0"/>
              <a:t>universe</a:t>
            </a:r>
            <a:r>
              <a:rPr lang="en-US" sz="2400" dirty="0"/>
              <a:t> increases in a spontaneous process and remains unchanged in an equilibrium process.</a:t>
            </a:r>
            <a:endParaRPr lang="id-ID" sz="2400" dirty="0"/>
          </a:p>
          <a:p>
            <a:pPr algn="just">
              <a:spcBef>
                <a:spcPct val="50000"/>
              </a:spcBef>
            </a:pPr>
            <a:endParaRPr lang="en-US" sz="2400" dirty="0"/>
          </a:p>
          <a:p>
            <a:pPr algn="just">
              <a:spcBef>
                <a:spcPct val="50000"/>
              </a:spcBef>
            </a:pPr>
            <a:endParaRPr lang="id-ID" sz="2400" dirty="0" smtClean="0"/>
          </a:p>
          <a:p>
            <a:pPr algn="just">
              <a:spcBef>
                <a:spcPct val="50000"/>
              </a:spcBef>
            </a:pP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89" y="1259299"/>
            <a:ext cx="18415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2545027"/>
            <a:ext cx="2994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72038" y="4268906"/>
            <a:ext cx="313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univ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sys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surr</a:t>
            </a:r>
            <a:r>
              <a:rPr lang="en-US" sz="2400"/>
              <a:t> &gt; 0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4268906"/>
            <a:ext cx="2915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Spontaneous process: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2038" y="4916606"/>
            <a:ext cx="313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univ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sys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surr</a:t>
            </a:r>
            <a:r>
              <a:rPr lang="en-US" sz="2400"/>
              <a:t> = 0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38200" y="4916606"/>
            <a:ext cx="2714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Equilibrium process: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3532258" y="5627116"/>
            <a:ext cx="1463675" cy="855663"/>
            <a:chOff x="326" y="1680"/>
            <a:chExt cx="922" cy="539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26" y="1798"/>
              <a:ext cx="5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i="1" dirty="0"/>
                <a:t>S</a:t>
              </a:r>
              <a:r>
                <a:rPr lang="en-US" sz="2400" dirty="0"/>
                <a:t> = </a:t>
              </a:r>
              <a:endParaRPr lang="en-US" sz="2400" i="1" dirty="0"/>
            </a:p>
          </p:txBody>
        </p:sp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864" y="1680"/>
              <a:ext cx="384" cy="539"/>
              <a:chOff x="768" y="2880"/>
              <a:chExt cx="384" cy="539"/>
            </a:xfrm>
          </p:grpSpPr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843" y="3128"/>
                <a:ext cx="21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/>
                  <a:t>T</a:t>
                </a: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768" y="314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774" y="2880"/>
                <a:ext cx="35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H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225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4491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algn="l" eaLnBrk="1" hangingPunct="1"/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Entropy Changes in the System (</a:t>
            </a:r>
            <a:r>
              <a:rPr lang="en-US" sz="2400" dirty="0" err="1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D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sys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)</a:t>
            </a:r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3028953" y="1676402"/>
            <a:ext cx="3103564" cy="461963"/>
            <a:chOff x="2027" y="1177"/>
            <a:chExt cx="1955" cy="291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2027" y="1177"/>
              <a:ext cx="19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/>
                <a:t>a</a:t>
              </a:r>
              <a:r>
                <a:rPr lang="en-US" sz="2400" dirty="0" err="1"/>
                <a:t>A</a:t>
              </a:r>
              <a:r>
                <a:rPr lang="en-US" sz="2400" dirty="0"/>
                <a:t> + </a:t>
              </a:r>
              <a:r>
                <a:rPr lang="en-US" sz="2400" i="1" dirty="0" err="1" smtClean="0"/>
                <a:t>b</a:t>
              </a:r>
              <a:r>
                <a:rPr lang="en-US" sz="2400" dirty="0" err="1" smtClean="0"/>
                <a:t>B</a:t>
              </a:r>
              <a:r>
                <a:rPr lang="id-ID" sz="2400" dirty="0" smtClean="0"/>
                <a:t>     </a:t>
              </a:r>
              <a:r>
                <a:rPr lang="en-US" sz="2400" dirty="0" smtClean="0"/>
                <a:t>          </a:t>
              </a:r>
              <a:r>
                <a:rPr lang="en-US" sz="2400" i="1" dirty="0" err="1"/>
                <a:t>c</a:t>
              </a:r>
              <a:r>
                <a:rPr lang="en-US" sz="2400" dirty="0" err="1"/>
                <a:t>C</a:t>
              </a:r>
              <a:r>
                <a:rPr lang="en-US" sz="2400" dirty="0"/>
                <a:t> + </a:t>
              </a:r>
              <a:r>
                <a:rPr lang="en-US" sz="2400" i="1" dirty="0" err="1"/>
                <a:t>d</a:t>
              </a:r>
              <a:r>
                <a:rPr lang="en-US" sz="2400" dirty="0" err="1"/>
                <a:t>D</a:t>
              </a:r>
              <a:endParaRPr lang="en-US" sz="2400" i="1" dirty="0"/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1" name="Group 46"/>
          <p:cNvGrpSpPr>
            <a:grpSpLocks/>
          </p:cNvGrpSpPr>
          <p:nvPr/>
        </p:nvGrpSpPr>
        <p:grpSpPr bwMode="auto">
          <a:xfrm>
            <a:off x="1168400" y="2286000"/>
            <a:ext cx="6843713" cy="622300"/>
            <a:chOff x="470" y="1091"/>
            <a:chExt cx="4311" cy="392"/>
          </a:xfrm>
        </p:grpSpPr>
        <p:grpSp>
          <p:nvGrpSpPr>
            <p:cNvPr id="22" name="Group 7"/>
            <p:cNvGrpSpPr>
              <a:grpSpLocks/>
            </p:cNvGrpSpPr>
            <p:nvPr/>
          </p:nvGrpSpPr>
          <p:grpSpPr bwMode="auto">
            <a:xfrm>
              <a:off x="470" y="1094"/>
              <a:ext cx="628" cy="389"/>
              <a:chOff x="278" y="2086"/>
              <a:chExt cx="628" cy="389"/>
            </a:xfrm>
          </p:grpSpPr>
          <p:sp>
            <p:nvSpPr>
              <p:cNvPr id="35" name="Text Box 8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S</a:t>
                </a:r>
                <a:r>
                  <a:rPr lang="en-US" sz="2400" baseline="30000"/>
                  <a:t>0</a:t>
                </a:r>
                <a:endParaRPr lang="en-US" sz="2400"/>
              </a:p>
            </p:txBody>
          </p:sp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7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rxn</a:t>
                </a:r>
              </a:p>
            </p:txBody>
          </p:sp>
        </p:grp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339" y="1099"/>
              <a:ext cx="6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1"/>
                <a:t>dS</a:t>
              </a:r>
              <a:r>
                <a:rPr lang="en-US" sz="2400" baseline="30000"/>
                <a:t>0</a:t>
              </a:r>
              <a:r>
                <a:rPr lang="en-US" sz="2400"/>
                <a:t>(D)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589" y="1098"/>
              <a:ext cx="5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1"/>
                <a:t>cS</a:t>
              </a:r>
              <a:r>
                <a:rPr lang="en-US" sz="2400" baseline="30000"/>
                <a:t>0</a:t>
              </a:r>
              <a:r>
                <a:rPr lang="en-US" sz="2400"/>
                <a:t>(C)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968" y="1112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=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1367" y="1104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[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2080" y="110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2880" y="1104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]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3024" y="1096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4118" y="1092"/>
              <a:ext cx="5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1"/>
                <a:t>bS</a:t>
              </a:r>
              <a:r>
                <a:rPr lang="en-US" sz="2400" baseline="30000"/>
                <a:t>0</a:t>
              </a:r>
              <a:r>
                <a:rPr lang="en-US" sz="2400"/>
                <a:t>(B)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3343" y="1091"/>
              <a:ext cx="5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2400" i="1" dirty="0"/>
                <a:t>aS</a:t>
              </a:r>
              <a:r>
                <a:rPr lang="en-US" sz="2400" baseline="30000" dirty="0"/>
                <a:t>0</a:t>
              </a:r>
              <a:r>
                <a:rPr lang="en-US" sz="2400" dirty="0"/>
                <a:t>(A)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3168" y="1097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[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3862" y="1097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4605" y="1097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]</a:t>
              </a:r>
            </a:p>
          </p:txBody>
        </p:sp>
      </p:grpSp>
      <p:grpSp>
        <p:nvGrpSpPr>
          <p:cNvPr id="37" name="Group 47"/>
          <p:cNvGrpSpPr>
            <a:grpSpLocks/>
          </p:cNvGrpSpPr>
          <p:nvPr/>
        </p:nvGrpSpPr>
        <p:grpSpPr bwMode="auto">
          <a:xfrm>
            <a:off x="1581150" y="2974975"/>
            <a:ext cx="5784850" cy="625475"/>
            <a:chOff x="847" y="1612"/>
            <a:chExt cx="3644" cy="394"/>
          </a:xfrm>
        </p:grpSpPr>
        <p:grpSp>
          <p:nvGrpSpPr>
            <p:cNvPr id="38" name="Group 31"/>
            <p:cNvGrpSpPr>
              <a:grpSpLocks/>
            </p:cNvGrpSpPr>
            <p:nvPr/>
          </p:nvGrpSpPr>
          <p:grpSpPr bwMode="auto">
            <a:xfrm>
              <a:off x="847" y="1617"/>
              <a:ext cx="628" cy="389"/>
              <a:chOff x="278" y="2086"/>
              <a:chExt cx="628" cy="389"/>
            </a:xfrm>
          </p:grpSpPr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3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S</a:t>
                </a:r>
                <a:r>
                  <a:rPr lang="en-US" sz="2400" baseline="30000"/>
                  <a:t>0</a:t>
                </a:r>
                <a:endParaRPr lang="en-US" sz="2400"/>
              </a:p>
            </p:txBody>
          </p:sp>
          <p:sp>
            <p:nvSpPr>
              <p:cNvPr id="48" name="Text Box 3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7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rxn</a:t>
                </a:r>
              </a:p>
            </p:txBody>
          </p:sp>
        </p:grp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1667" y="1621"/>
              <a:ext cx="11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/>
                <a:t>nS</a:t>
              </a:r>
              <a:r>
                <a:rPr lang="en-US" sz="2400" baseline="30000"/>
                <a:t>0</a:t>
              </a:r>
              <a:r>
                <a:rPr lang="en-US" sz="2400"/>
                <a:t>(products)</a:t>
              </a:r>
            </a:p>
          </p:txBody>
        </p:sp>
        <p:sp>
          <p:nvSpPr>
            <p:cNvPr id="40" name="Text Box 37"/>
            <p:cNvSpPr txBox="1">
              <a:spLocks noChangeArrowheads="1"/>
            </p:cNvSpPr>
            <p:nvPr/>
          </p:nvSpPr>
          <p:spPr bwMode="auto">
            <a:xfrm>
              <a:off x="1345" y="1635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=</a:t>
              </a:r>
            </a:p>
          </p:txBody>
        </p:sp>
        <p:sp>
          <p:nvSpPr>
            <p:cNvPr id="41" name="Text Box 38"/>
            <p:cNvSpPr txBox="1">
              <a:spLocks noChangeArrowheads="1"/>
            </p:cNvSpPr>
            <p:nvPr/>
          </p:nvSpPr>
          <p:spPr bwMode="auto">
            <a:xfrm>
              <a:off x="1609" y="1627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  <p:sp>
          <p:nvSpPr>
            <p:cNvPr id="42" name="Text Box 39"/>
            <p:cNvSpPr txBox="1">
              <a:spLocks noChangeArrowheads="1"/>
            </p:cNvSpPr>
            <p:nvPr/>
          </p:nvSpPr>
          <p:spPr bwMode="auto">
            <a:xfrm>
              <a:off x="1537" y="162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S</a:t>
              </a:r>
            </a:p>
          </p:txBody>
        </p:sp>
        <p:sp>
          <p:nvSpPr>
            <p:cNvPr id="43" name="Text Box 41"/>
            <p:cNvSpPr txBox="1">
              <a:spLocks noChangeArrowheads="1"/>
            </p:cNvSpPr>
            <p:nvPr/>
          </p:nvSpPr>
          <p:spPr bwMode="auto">
            <a:xfrm>
              <a:off x="3218" y="1615"/>
              <a:ext cx="127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/>
                <a:t>mS</a:t>
              </a:r>
              <a:r>
                <a:rPr lang="en-US" sz="2400" baseline="30000"/>
                <a:t>0</a:t>
              </a:r>
              <a:r>
                <a:rPr lang="en-US" sz="2400"/>
                <a:t>(reactants)</a:t>
              </a: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3160" y="16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3088" y="161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S</a:t>
              </a:r>
            </a:p>
          </p:txBody>
        </p:sp>
        <p:sp>
          <p:nvSpPr>
            <p:cNvPr id="46" name="Text Box 45"/>
            <p:cNvSpPr txBox="1">
              <a:spLocks noChangeArrowheads="1"/>
            </p:cNvSpPr>
            <p:nvPr/>
          </p:nvSpPr>
          <p:spPr bwMode="auto">
            <a:xfrm>
              <a:off x="2944" y="161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</p:grpSp>
      <p:grpSp>
        <p:nvGrpSpPr>
          <p:cNvPr id="49" name="Group 51"/>
          <p:cNvGrpSpPr>
            <a:grpSpLocks/>
          </p:cNvGrpSpPr>
          <p:nvPr/>
        </p:nvGrpSpPr>
        <p:grpSpPr bwMode="auto">
          <a:xfrm>
            <a:off x="300038" y="753993"/>
            <a:ext cx="8615362" cy="830263"/>
            <a:chOff x="192" y="394"/>
            <a:chExt cx="5427" cy="523"/>
          </a:xfrm>
        </p:grpSpPr>
        <p:sp>
          <p:nvSpPr>
            <p:cNvPr id="50" name="Text Box 49"/>
            <p:cNvSpPr txBox="1">
              <a:spLocks noChangeArrowheads="1"/>
            </p:cNvSpPr>
            <p:nvPr/>
          </p:nvSpPr>
          <p:spPr bwMode="auto">
            <a:xfrm>
              <a:off x="192" y="394"/>
              <a:ext cx="542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/>
                <a:t>The </a:t>
              </a:r>
              <a:r>
                <a:rPr lang="en-US" sz="2400" b="1" dirty="0"/>
                <a:t>standard entropy of reaction</a:t>
              </a:r>
              <a:r>
                <a:rPr lang="en-US" sz="2400" dirty="0"/>
                <a:t> (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i="1" dirty="0"/>
                <a:t>S</a:t>
              </a:r>
              <a:r>
                <a:rPr lang="en-US" sz="2400" baseline="30000" dirty="0"/>
                <a:t>0    </a:t>
              </a:r>
              <a:r>
                <a:rPr lang="id-ID" sz="2400" baseline="30000" dirty="0" smtClean="0"/>
                <a:t> </a:t>
              </a:r>
              <a:r>
                <a:rPr lang="en-US" sz="2400" dirty="0" smtClean="0"/>
                <a:t>) </a:t>
              </a:r>
              <a:r>
                <a:rPr lang="en-US" sz="2400" dirty="0"/>
                <a:t>is the entropy change for a reaction carried out at 1 </a:t>
              </a:r>
              <a:r>
                <a:rPr lang="en-US" sz="2400" dirty="0" err="1"/>
                <a:t>atm</a:t>
              </a:r>
              <a:r>
                <a:rPr lang="en-US" sz="2400" dirty="0"/>
                <a:t> and 25</a:t>
              </a:r>
              <a:r>
                <a:rPr lang="en-US" sz="2400" baseline="30000" dirty="0"/>
                <a:t>0</a:t>
              </a:r>
              <a:r>
                <a:rPr lang="en-US" sz="2400" dirty="0"/>
                <a:t>C.</a:t>
              </a: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3091" y="447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rxn</a:t>
              </a:r>
              <a:endParaRPr lang="en-US" sz="2400" dirty="0"/>
            </a:p>
          </p:txBody>
        </p:sp>
      </p:grp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344491" y="3620029"/>
            <a:ext cx="5709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Entropy Changes in the Surroundings (</a:t>
            </a:r>
            <a:r>
              <a:rPr lang="en-US" sz="2400" dirty="0" err="1"/>
              <a:t>D</a:t>
            </a:r>
            <a:r>
              <a:rPr lang="en-US" sz="2400" i="1" dirty="0" err="1"/>
              <a:t>S</a:t>
            </a:r>
            <a:r>
              <a:rPr lang="en-US" sz="2400" baseline="-25000" dirty="0" err="1"/>
              <a:t>surr</a:t>
            </a:r>
            <a:r>
              <a:rPr lang="en-US" sz="2400" dirty="0"/>
              <a:t>)</a:t>
            </a:r>
          </a:p>
        </p:txBody>
      </p:sp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1" y="4005348"/>
            <a:ext cx="2095785" cy="176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6821" y="4069378"/>
            <a:ext cx="2225162" cy="176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1670162" y="5893821"/>
            <a:ext cx="260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Exothermic Process</a:t>
            </a:r>
          </a:p>
          <a:p>
            <a:pPr algn="ctr"/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i="1" dirty="0" err="1"/>
              <a:t>S</a:t>
            </a:r>
            <a:r>
              <a:rPr lang="en-US" sz="2400" baseline="-25000" dirty="0" err="1"/>
              <a:t>surr</a:t>
            </a:r>
            <a:r>
              <a:rPr lang="en-US" sz="2400" dirty="0"/>
              <a:t> &gt; 0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4616450" y="5893821"/>
            <a:ext cx="2808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Endothermic Process</a:t>
            </a:r>
          </a:p>
          <a:p>
            <a:pPr algn="ctr"/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i="1" dirty="0" err="1"/>
              <a:t>S</a:t>
            </a:r>
            <a:r>
              <a:rPr lang="en-US" sz="2400" baseline="-25000" dirty="0" err="1"/>
              <a:t>surr</a:t>
            </a:r>
            <a:r>
              <a:rPr lang="en-US" sz="2400" dirty="0"/>
              <a:t> &lt; 0</a:t>
            </a:r>
          </a:p>
        </p:txBody>
      </p:sp>
    </p:spTree>
    <p:extLst>
      <p:ext uri="{BB962C8B-B14F-4D97-AF65-F5344CB8AC3E}">
        <p14:creationId xmlns:p14="http://schemas.microsoft.com/office/powerpoint/2010/main" val="34157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third </a:t>
            </a: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Law of Thermodynamics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95300" y="903074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entropy of a perfect crystalline substance is zero at the absolute zero of temperature.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72738" y="1760145"/>
            <a:ext cx="313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univ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sys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surr</a:t>
            </a:r>
            <a:r>
              <a:rPr lang="en-US" sz="2400"/>
              <a:t> &gt; 0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38900" y="1760145"/>
            <a:ext cx="2915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Spontaneous process: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972738" y="2407845"/>
            <a:ext cx="3130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univ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sys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S</a:t>
            </a:r>
            <a:r>
              <a:rPr lang="en-US" sz="2400" baseline="-25000"/>
              <a:t>surr</a:t>
            </a:r>
            <a:r>
              <a:rPr lang="en-US" sz="2400"/>
              <a:t> = 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38900" y="2407845"/>
            <a:ext cx="27143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Equilibrium process: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9250" y="3245987"/>
            <a:ext cx="8528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For a constant temperature and constant pressure process: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95936" y="3744034"/>
            <a:ext cx="27428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G</a:t>
            </a:r>
            <a:r>
              <a:rPr lang="en-US" sz="2800" dirty="0"/>
              <a:t> = 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H</a:t>
            </a:r>
            <a:r>
              <a:rPr lang="en-US" sz="2800" baseline="-25000" dirty="0" err="1"/>
              <a:t>sys</a:t>
            </a:r>
            <a:r>
              <a:rPr lang="en-US" sz="2800" dirty="0"/>
              <a:t> -</a:t>
            </a:r>
            <a:r>
              <a:rPr lang="en-US" sz="2800" dirty="0" err="1"/>
              <a:t>T</a:t>
            </a:r>
            <a:r>
              <a:rPr lang="en-US" sz="2800" dirty="0" err="1">
                <a:latin typeface="Symbol" pitchFamily="18" charset="2"/>
              </a:rPr>
              <a:t>D</a:t>
            </a:r>
            <a:r>
              <a:rPr lang="en-US" sz="2800" i="1" dirty="0" err="1"/>
              <a:t>S</a:t>
            </a:r>
            <a:r>
              <a:rPr lang="en-US" sz="2800" baseline="-25000" dirty="0" err="1"/>
              <a:t>sys</a:t>
            </a:r>
            <a:endParaRPr lang="en-US" sz="28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55575" y="3805589"/>
            <a:ext cx="2897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/>
              <a:t>Gibbs free energy (G)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1067" y="4450760"/>
            <a:ext cx="8559800" cy="1761827"/>
            <a:chOff x="279400" y="4186238"/>
            <a:chExt cx="8559800" cy="1761827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80988" y="4186238"/>
              <a:ext cx="79704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i="1" dirty="0"/>
                <a:t>G</a:t>
              </a:r>
              <a:r>
                <a:rPr lang="en-US" sz="2400" dirty="0"/>
                <a:t> &lt; 0     The reaction is spontaneous in the forward direction.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79400" y="4652963"/>
              <a:ext cx="85598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D</a:t>
              </a:r>
              <a:r>
                <a:rPr lang="en-US" sz="2400" i="1"/>
                <a:t>G</a:t>
              </a:r>
              <a:r>
                <a:rPr lang="en-US" sz="2400"/>
                <a:t> &gt; 0     The reaction is nonspontaneous as written.  The </a:t>
              </a:r>
            </a:p>
            <a:p>
              <a:r>
                <a:rPr lang="en-US" sz="2400"/>
                <a:t>                 reaction is spontaneous in the reverse direction.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79400" y="5486400"/>
              <a:ext cx="50829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D</a:t>
              </a:r>
              <a:r>
                <a:rPr lang="en-US" sz="2400" i="1"/>
                <a:t>G</a:t>
              </a:r>
              <a:r>
                <a:rPr lang="en-US" sz="2400"/>
                <a:t> = 0     The reaction is at equilibrium.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07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third </a:t>
            </a: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Law of Thermodynamics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3015472" y="1954218"/>
            <a:ext cx="3035301" cy="461963"/>
            <a:chOff x="2049" y="1177"/>
            <a:chExt cx="1912" cy="291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049" y="1177"/>
              <a:ext cx="19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/>
                <a:t>a</a:t>
              </a:r>
              <a:r>
                <a:rPr lang="en-US" sz="2400" dirty="0" err="1"/>
                <a:t>A</a:t>
              </a:r>
              <a:r>
                <a:rPr lang="en-US" sz="2400" dirty="0"/>
                <a:t> + </a:t>
              </a:r>
              <a:r>
                <a:rPr lang="en-US" sz="2400" i="1" dirty="0" err="1" smtClean="0"/>
                <a:t>b</a:t>
              </a:r>
              <a:r>
                <a:rPr lang="en-US" sz="2400" dirty="0" err="1" smtClean="0"/>
                <a:t>B</a:t>
              </a:r>
              <a:r>
                <a:rPr lang="id-ID" sz="2400" dirty="0" smtClean="0"/>
                <a:t>    </a:t>
              </a:r>
              <a:r>
                <a:rPr lang="en-US" sz="2400" dirty="0" smtClean="0"/>
                <a:t>          </a:t>
              </a:r>
              <a:r>
                <a:rPr lang="en-US" sz="2400" i="1" dirty="0" err="1"/>
                <a:t>c</a:t>
              </a:r>
              <a:r>
                <a:rPr lang="en-US" sz="2400" dirty="0" err="1"/>
                <a:t>C</a:t>
              </a:r>
              <a:r>
                <a:rPr lang="en-US" sz="2400" dirty="0"/>
                <a:t> + </a:t>
              </a:r>
              <a:r>
                <a:rPr lang="en-US" sz="2400" i="1" dirty="0" err="1"/>
                <a:t>d</a:t>
              </a:r>
              <a:r>
                <a:rPr lang="en-US" sz="2400" dirty="0" err="1"/>
                <a:t>D</a:t>
              </a:r>
              <a:endParaRPr lang="en-US" sz="2400" i="1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652475" y="2728917"/>
            <a:ext cx="7672388" cy="642937"/>
            <a:chOff x="406" y="1440"/>
            <a:chExt cx="4833" cy="405"/>
          </a:xfrm>
        </p:grpSpPr>
        <p:grpSp>
          <p:nvGrpSpPr>
            <p:cNvPr id="21" name="Group 9"/>
            <p:cNvGrpSpPr>
              <a:grpSpLocks/>
            </p:cNvGrpSpPr>
            <p:nvPr/>
          </p:nvGrpSpPr>
          <p:grpSpPr bwMode="auto">
            <a:xfrm>
              <a:off x="406" y="1446"/>
              <a:ext cx="628" cy="389"/>
              <a:chOff x="278" y="2086"/>
              <a:chExt cx="628" cy="389"/>
            </a:xfrm>
          </p:grpSpPr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2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G</a:t>
                </a:r>
                <a:r>
                  <a:rPr lang="en-US" sz="2400" baseline="30000"/>
                  <a:t>0</a:t>
                </a:r>
                <a:endParaRPr lang="en-US" sz="2400"/>
              </a:p>
            </p:txBody>
          </p:sp>
          <p:sp>
            <p:nvSpPr>
              <p:cNvPr id="43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7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rxn</a:t>
                </a:r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2278" y="1448"/>
              <a:ext cx="802" cy="397"/>
              <a:chOff x="815" y="3670"/>
              <a:chExt cx="802" cy="397"/>
            </a:xfrm>
          </p:grpSpPr>
          <p:sp>
            <p:nvSpPr>
              <p:cNvPr id="40" name="Text Box 13"/>
              <p:cNvSpPr txBox="1">
                <a:spLocks noChangeArrowheads="1"/>
              </p:cNvSpPr>
              <p:nvPr/>
            </p:nvSpPr>
            <p:spPr bwMode="auto">
              <a:xfrm>
                <a:off x="815" y="3670"/>
                <a:ext cx="80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/>
                  <a:t>d</a:t>
                </a:r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G</a:t>
                </a:r>
                <a:r>
                  <a:rPr lang="en-US" sz="2400" baseline="30000"/>
                  <a:t>0</a:t>
                </a:r>
                <a:r>
                  <a:rPr lang="en-US" sz="2400"/>
                  <a:t> (D)</a:t>
                </a:r>
              </a:p>
            </p:txBody>
          </p:sp>
          <p:sp>
            <p:nvSpPr>
              <p:cNvPr id="41" name="Text Box 14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f</a:t>
                </a:r>
              </a:p>
            </p:txBody>
          </p:sp>
        </p:grpSp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1329" y="1447"/>
              <a:ext cx="767" cy="397"/>
              <a:chOff x="850" y="3670"/>
              <a:chExt cx="767" cy="397"/>
            </a:xfrm>
          </p:grpSpPr>
          <p:sp>
            <p:nvSpPr>
              <p:cNvPr id="38" name="Text Box 16"/>
              <p:cNvSpPr txBox="1">
                <a:spLocks noChangeArrowheads="1"/>
              </p:cNvSpPr>
              <p:nvPr/>
            </p:nvSpPr>
            <p:spPr bwMode="auto">
              <a:xfrm>
                <a:off x="850" y="3670"/>
                <a:ext cx="76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/>
                  <a:t>c</a:t>
                </a:r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G</a:t>
                </a:r>
                <a:r>
                  <a:rPr lang="en-US" sz="2400" baseline="30000"/>
                  <a:t>0</a:t>
                </a:r>
                <a:r>
                  <a:rPr lang="en-US" sz="2400"/>
                  <a:t> (C)</a:t>
                </a:r>
              </a:p>
            </p:txBody>
          </p:sp>
          <p:sp>
            <p:nvSpPr>
              <p:cNvPr id="39" name="Text Box 1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f</a:t>
                </a:r>
              </a:p>
            </p:txBody>
          </p:sp>
        </p:grp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904" y="1464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=</a:t>
              </a: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1168" y="1456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[</a:t>
              </a:r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2016" y="145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975" y="1456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]</a:t>
              </a: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  <p:grpSp>
          <p:nvGrpSpPr>
            <p:cNvPr id="29" name="Group 23"/>
            <p:cNvGrpSpPr>
              <a:grpSpLocks/>
            </p:cNvGrpSpPr>
            <p:nvPr/>
          </p:nvGrpSpPr>
          <p:grpSpPr bwMode="auto">
            <a:xfrm>
              <a:off x="4380" y="1441"/>
              <a:ext cx="788" cy="397"/>
              <a:chOff x="829" y="3670"/>
              <a:chExt cx="788" cy="397"/>
            </a:xfrm>
          </p:grpSpPr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829" y="3670"/>
                <a:ext cx="78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/>
                  <a:t>b</a:t>
                </a:r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G</a:t>
                </a:r>
                <a:r>
                  <a:rPr lang="en-US" sz="2400" baseline="30000"/>
                  <a:t>0</a:t>
                </a:r>
                <a:r>
                  <a:rPr lang="en-US" sz="2400"/>
                  <a:t> (B)</a:t>
                </a: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f</a:t>
                </a:r>
              </a:p>
            </p:txBody>
          </p:sp>
        </p:grpSp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3389" y="1440"/>
              <a:ext cx="795" cy="397"/>
              <a:chOff x="822" y="3670"/>
              <a:chExt cx="795" cy="397"/>
            </a:xfrm>
          </p:grpSpPr>
          <p:sp>
            <p:nvSpPr>
              <p:cNvPr id="34" name="Text Box 27"/>
              <p:cNvSpPr txBox="1">
                <a:spLocks noChangeArrowheads="1"/>
              </p:cNvSpPr>
              <p:nvPr/>
            </p:nvSpPr>
            <p:spPr bwMode="auto">
              <a:xfrm>
                <a:off x="822" y="3670"/>
                <a:ext cx="79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/>
                  <a:t>a</a:t>
                </a:r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G</a:t>
                </a:r>
                <a:r>
                  <a:rPr lang="en-US" sz="2400" baseline="30000"/>
                  <a:t>0</a:t>
                </a:r>
                <a:r>
                  <a:rPr lang="en-US" sz="2400"/>
                  <a:t> (A)</a:t>
                </a:r>
              </a:p>
            </p:txBody>
          </p:sp>
          <p:sp>
            <p:nvSpPr>
              <p:cNvPr id="35" name="Text Box 2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f</a:t>
                </a:r>
              </a:p>
            </p:txBody>
          </p:sp>
        </p:grp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3256" y="1449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[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104" y="1449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+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063" y="1449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]</a:t>
              </a:r>
            </a:p>
          </p:txBody>
        </p:sp>
      </p:grpSp>
      <p:grpSp>
        <p:nvGrpSpPr>
          <p:cNvPr id="44" name="Group 48"/>
          <p:cNvGrpSpPr>
            <a:grpSpLocks/>
          </p:cNvGrpSpPr>
          <p:nvPr/>
        </p:nvGrpSpPr>
        <p:grpSpPr bwMode="auto">
          <a:xfrm>
            <a:off x="871550" y="3469481"/>
            <a:ext cx="6288088" cy="639761"/>
            <a:chOff x="158" y="1536"/>
            <a:chExt cx="3961" cy="403"/>
          </a:xfrm>
        </p:grpSpPr>
        <p:grpSp>
          <p:nvGrpSpPr>
            <p:cNvPr id="45" name="Group 33"/>
            <p:cNvGrpSpPr>
              <a:grpSpLocks/>
            </p:cNvGrpSpPr>
            <p:nvPr/>
          </p:nvGrpSpPr>
          <p:grpSpPr bwMode="auto">
            <a:xfrm>
              <a:off x="158" y="1541"/>
              <a:ext cx="628" cy="389"/>
              <a:chOff x="278" y="2086"/>
              <a:chExt cx="628" cy="389"/>
            </a:xfrm>
          </p:grpSpPr>
          <p:sp>
            <p:nvSpPr>
              <p:cNvPr id="57" name="Text Box 34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2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G</a:t>
                </a:r>
                <a:r>
                  <a:rPr lang="en-US" sz="2400" baseline="30000"/>
                  <a:t>0</a:t>
                </a:r>
                <a:endParaRPr lang="en-US" sz="2400"/>
              </a:p>
            </p:txBody>
          </p:sp>
          <p:sp>
            <p:nvSpPr>
              <p:cNvPr id="58" name="Text Box 35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7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rxn</a:t>
                </a:r>
              </a:p>
            </p:txBody>
          </p:sp>
        </p:grpSp>
        <p:grpSp>
          <p:nvGrpSpPr>
            <p:cNvPr id="46" name="Group 36"/>
            <p:cNvGrpSpPr>
              <a:grpSpLocks/>
            </p:cNvGrpSpPr>
            <p:nvPr/>
          </p:nvGrpSpPr>
          <p:grpSpPr bwMode="auto">
            <a:xfrm>
              <a:off x="978" y="1542"/>
              <a:ext cx="1377" cy="397"/>
              <a:chOff x="747" y="3670"/>
              <a:chExt cx="1377" cy="397"/>
            </a:xfrm>
          </p:grpSpPr>
          <p:sp>
            <p:nvSpPr>
              <p:cNvPr id="55" name="Text Box 37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37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/>
                  <a:t>n</a:t>
                </a:r>
                <a:r>
                  <a:rPr lang="en-US" sz="2400">
                    <a:latin typeface="Symbol" pitchFamily="18" charset="2"/>
                  </a:rPr>
                  <a:t>D</a:t>
                </a:r>
                <a:r>
                  <a:rPr lang="en-US" sz="2400" i="1"/>
                  <a:t>G</a:t>
                </a:r>
                <a:r>
                  <a:rPr lang="en-US" sz="2400" baseline="30000"/>
                  <a:t>0</a:t>
                </a:r>
                <a:r>
                  <a:rPr lang="en-US" sz="2400"/>
                  <a:t> (products)</a:t>
                </a:r>
              </a:p>
            </p:txBody>
          </p:sp>
          <p:sp>
            <p:nvSpPr>
              <p:cNvPr id="56" name="Text Box 3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f</a:t>
                </a:r>
              </a:p>
            </p:txBody>
          </p:sp>
        </p:grp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656" y="1559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=</a:t>
              </a:r>
            </a:p>
          </p:txBody>
        </p:sp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920" y="1551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  <p:sp>
          <p:nvSpPr>
            <p:cNvPr id="49" name="Text Box 41"/>
            <p:cNvSpPr txBox="1">
              <a:spLocks noChangeArrowheads="1"/>
            </p:cNvSpPr>
            <p:nvPr/>
          </p:nvSpPr>
          <p:spPr bwMode="auto">
            <a:xfrm>
              <a:off x="848" y="1544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S</a:t>
              </a:r>
            </a:p>
          </p:txBody>
        </p:sp>
        <p:sp>
          <p:nvSpPr>
            <p:cNvPr id="50" name="Text Box 43"/>
            <p:cNvSpPr txBox="1">
              <a:spLocks noChangeArrowheads="1"/>
            </p:cNvSpPr>
            <p:nvPr/>
          </p:nvSpPr>
          <p:spPr bwMode="auto">
            <a:xfrm>
              <a:off x="2650" y="1536"/>
              <a:ext cx="146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/>
                <a:t>m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i="1" dirty="0"/>
                <a:t>G</a:t>
              </a:r>
              <a:r>
                <a:rPr lang="en-US" sz="2400" baseline="30000" dirty="0"/>
                <a:t>0</a:t>
              </a:r>
              <a:r>
                <a:rPr lang="en-US" sz="2400" dirty="0"/>
                <a:t> (reactants)</a:t>
              </a:r>
            </a:p>
          </p:txBody>
        </p:sp>
        <p:sp>
          <p:nvSpPr>
            <p:cNvPr id="51" name="Text Box 44"/>
            <p:cNvSpPr txBox="1">
              <a:spLocks noChangeArrowheads="1"/>
            </p:cNvSpPr>
            <p:nvPr/>
          </p:nvSpPr>
          <p:spPr bwMode="auto">
            <a:xfrm>
              <a:off x="3087" y="1642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592" y="1545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/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520" y="1538"/>
              <a:ext cx="23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S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376" y="1536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-</a:t>
              </a:r>
            </a:p>
          </p:txBody>
        </p:sp>
      </p:grpSp>
      <p:grpSp>
        <p:nvGrpSpPr>
          <p:cNvPr id="59" name="Group 51"/>
          <p:cNvGrpSpPr>
            <a:grpSpLocks/>
          </p:cNvGrpSpPr>
          <p:nvPr/>
        </p:nvGrpSpPr>
        <p:grpSpPr bwMode="auto">
          <a:xfrm>
            <a:off x="269094" y="978698"/>
            <a:ext cx="8534400" cy="1200150"/>
            <a:chOff x="192" y="144"/>
            <a:chExt cx="5376" cy="756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92" y="144"/>
              <a:ext cx="537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The </a:t>
              </a:r>
              <a:r>
                <a:rPr lang="en-US" sz="2400" b="1" i="1" dirty="0"/>
                <a:t>standard free-energy of reaction (</a:t>
              </a:r>
              <a:r>
                <a:rPr lang="en-US" sz="2400" b="1" i="1" dirty="0">
                  <a:latin typeface="Symbol" pitchFamily="18" charset="2"/>
                </a:rPr>
                <a:t>D</a:t>
              </a:r>
              <a:r>
                <a:rPr lang="en-US" sz="2400" b="1" i="1" dirty="0"/>
                <a:t>G</a:t>
              </a:r>
              <a:r>
                <a:rPr lang="en-US" sz="2400" b="1" i="1" baseline="30000" dirty="0"/>
                <a:t>0</a:t>
              </a:r>
              <a:r>
                <a:rPr lang="en-US" sz="2400" b="1" i="1" dirty="0"/>
                <a:t>   </a:t>
              </a:r>
              <a:r>
                <a:rPr lang="id-ID" sz="2400" b="1" i="1" dirty="0" smtClean="0"/>
                <a:t>  </a:t>
              </a:r>
              <a:r>
                <a:rPr lang="en-US" sz="2400" b="1" i="1" dirty="0" smtClean="0"/>
                <a:t>)</a:t>
              </a:r>
              <a:r>
                <a:rPr lang="en-US" sz="2400" dirty="0" smtClean="0"/>
                <a:t> </a:t>
              </a:r>
              <a:r>
                <a:rPr lang="en-US" sz="2400" dirty="0"/>
                <a:t>is the free-energy change for a reaction when it occurs under standard-state conditions.</a:t>
              </a:r>
            </a:p>
          </p:txBody>
        </p:sp>
        <p:sp>
          <p:nvSpPr>
            <p:cNvPr id="61" name="Text Box 50"/>
            <p:cNvSpPr txBox="1">
              <a:spLocks noChangeArrowheads="1"/>
            </p:cNvSpPr>
            <p:nvPr/>
          </p:nvSpPr>
          <p:spPr bwMode="auto">
            <a:xfrm>
              <a:off x="3449" y="231"/>
              <a:ext cx="3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/>
                <a:t>rxn</a:t>
              </a:r>
              <a:endParaRPr lang="en-US" sz="2400" dirty="0"/>
            </a:p>
          </p:txBody>
        </p:sp>
      </p:grp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274650" y="4183861"/>
            <a:ext cx="8839200" cy="1200150"/>
            <a:chOff x="0" y="2400"/>
            <a:chExt cx="5568" cy="756"/>
          </a:xfrm>
        </p:grpSpPr>
        <p:sp>
          <p:nvSpPr>
            <p:cNvPr id="63" name="Text Box 49"/>
            <p:cNvSpPr txBox="1">
              <a:spLocks noChangeArrowheads="1"/>
            </p:cNvSpPr>
            <p:nvPr/>
          </p:nvSpPr>
          <p:spPr bwMode="auto">
            <a:xfrm>
              <a:off x="0" y="2400"/>
              <a:ext cx="556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 dirty="0"/>
                <a:t>Standard free energy of formation </a:t>
              </a:r>
              <a:r>
                <a:rPr lang="en-US" sz="2400" dirty="0"/>
                <a:t>(</a:t>
              </a:r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i="1" dirty="0"/>
                <a:t>G</a:t>
              </a:r>
              <a:r>
                <a:rPr lang="en-US" sz="2400" baseline="30000" dirty="0"/>
                <a:t>0</a:t>
              </a:r>
              <a:r>
                <a:rPr lang="en-US" sz="2400" dirty="0"/>
                <a:t>) is the free-energy change that occurs when </a:t>
              </a:r>
              <a:r>
                <a:rPr lang="en-US" sz="2400" b="1" dirty="0"/>
                <a:t>1 mole</a:t>
              </a:r>
              <a:r>
                <a:rPr lang="en-US" sz="2400" dirty="0"/>
                <a:t> of the compound is formed from its elements in their standard states.</a:t>
              </a:r>
              <a:endParaRPr lang="en-US" sz="2400" b="1" i="1" dirty="0"/>
            </a:p>
          </p:txBody>
        </p:sp>
        <p:sp>
          <p:nvSpPr>
            <p:cNvPr id="64" name="Text Box 52"/>
            <p:cNvSpPr txBox="1">
              <a:spLocks noChangeArrowheads="1"/>
            </p:cNvSpPr>
            <p:nvPr/>
          </p:nvSpPr>
          <p:spPr bwMode="auto">
            <a:xfrm>
              <a:off x="3483" y="2541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</a:p>
          </p:txBody>
        </p:sp>
      </p:grpSp>
      <p:grpSp>
        <p:nvGrpSpPr>
          <p:cNvPr id="65" name="Group 60"/>
          <p:cNvGrpSpPr>
            <a:grpSpLocks/>
          </p:cNvGrpSpPr>
          <p:nvPr/>
        </p:nvGrpSpPr>
        <p:grpSpPr bwMode="auto">
          <a:xfrm>
            <a:off x="1488294" y="5488789"/>
            <a:ext cx="6781800" cy="665163"/>
            <a:chOff x="960" y="3404"/>
            <a:chExt cx="4272" cy="419"/>
          </a:xfrm>
        </p:grpSpPr>
        <p:sp>
          <p:nvSpPr>
            <p:cNvPr id="66" name="Text Box 54"/>
            <p:cNvSpPr txBox="1">
              <a:spLocks noChangeArrowheads="1"/>
            </p:cNvSpPr>
            <p:nvPr/>
          </p:nvSpPr>
          <p:spPr bwMode="auto">
            <a:xfrm>
              <a:off x="960" y="3404"/>
              <a:ext cx="4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D</a:t>
              </a:r>
              <a:r>
                <a:rPr lang="en-US" sz="2400" i="1" dirty="0"/>
                <a:t>G</a:t>
              </a:r>
              <a:r>
                <a:rPr lang="en-US" sz="2400" baseline="30000" dirty="0"/>
                <a:t>0</a:t>
              </a:r>
              <a:r>
                <a:rPr lang="en-US" sz="2400" dirty="0"/>
                <a:t> of any element in its stable form is zero.</a:t>
              </a:r>
            </a:p>
          </p:txBody>
        </p:sp>
        <p:sp>
          <p:nvSpPr>
            <p:cNvPr id="67" name="Text Box 55"/>
            <p:cNvSpPr txBox="1">
              <a:spLocks noChangeArrowheads="1"/>
            </p:cNvSpPr>
            <p:nvPr/>
          </p:nvSpPr>
          <p:spPr bwMode="auto">
            <a:xfrm>
              <a:off x="1248" y="3532"/>
              <a:ext cx="1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3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third </a:t>
            </a: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Law of Thermodynamics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302000" y="1196752"/>
            <a:ext cx="254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G</a:t>
            </a:r>
            <a:r>
              <a:rPr lang="en-US" sz="2800" dirty="0"/>
              <a:t> = 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H</a:t>
            </a:r>
            <a:r>
              <a:rPr lang="en-US" sz="2800" dirty="0"/>
              <a:t> - </a:t>
            </a:r>
            <a:r>
              <a:rPr lang="en-US" sz="2800" i="1" dirty="0"/>
              <a:t>T</a:t>
            </a:r>
            <a:r>
              <a:rPr lang="en-US" sz="2800" dirty="0">
                <a:latin typeface="Symbol" pitchFamily="18" charset="2"/>
              </a:rPr>
              <a:t>D</a:t>
            </a:r>
            <a:r>
              <a:rPr lang="en-US" sz="2800" i="1" dirty="0"/>
              <a:t>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" y="2060848"/>
            <a:ext cx="91440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3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152401"/>
            <a:ext cx="8784976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Gibbs Free Energy and Chemical Equilibrium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50056" y="914400"/>
            <a:ext cx="2451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G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G</a:t>
            </a:r>
            <a:r>
              <a:rPr lang="en-US" sz="2400" baseline="30000" dirty="0"/>
              <a:t>0</a:t>
            </a:r>
            <a:r>
              <a:rPr lang="en-US" sz="2400" dirty="0"/>
              <a:t> + </a:t>
            </a:r>
            <a:r>
              <a:rPr lang="en-US" sz="2400" i="1" dirty="0"/>
              <a:t>RT </a:t>
            </a:r>
            <a:r>
              <a:rPr lang="en-US" sz="2400" dirty="0" err="1"/>
              <a:t>ln</a:t>
            </a:r>
            <a:r>
              <a:rPr lang="en-US" sz="2400" i="1" dirty="0" err="1"/>
              <a:t>Q</a:t>
            </a:r>
            <a:endParaRPr lang="en-US" sz="2400" i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7351" y="1582870"/>
            <a:ext cx="4749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R</a:t>
            </a:r>
            <a:r>
              <a:rPr lang="en-US" sz="2400"/>
              <a:t> is the gas constant (8.314 J/K</a:t>
            </a:r>
            <a:r>
              <a:rPr lang="en-US" sz="2400">
                <a:cs typeface="Arial" charset="0"/>
              </a:rPr>
              <a:t>•mol)</a:t>
            </a:r>
            <a:endParaRPr lang="en-US" sz="2400" i="1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8465" y="2044535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T</a:t>
            </a:r>
            <a:r>
              <a:rPr lang="en-US" sz="2400" dirty="0"/>
              <a:t> is the absolute temperature (K)</a:t>
            </a:r>
            <a:endParaRPr lang="en-US" sz="2400" i="1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1520" y="2525619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/>
              <a:t>Q</a:t>
            </a:r>
            <a:r>
              <a:rPr lang="en-US" sz="2400" dirty="0"/>
              <a:t> is the reaction quotient</a:t>
            </a:r>
            <a:endParaRPr lang="en-US" sz="2400" i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237049" y="1403090"/>
            <a:ext cx="19548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u="sng" dirty="0"/>
              <a:t>At Equilibrium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219510" y="2030151"/>
            <a:ext cx="1013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G</a:t>
            </a:r>
            <a:r>
              <a:rPr lang="en-US" sz="2400" dirty="0"/>
              <a:t> = 0</a:t>
            </a:r>
            <a:endParaRPr lang="en-US" sz="2400" i="1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506597" y="2030152"/>
            <a:ext cx="8418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/>
              <a:t>Q</a:t>
            </a:r>
            <a:r>
              <a:rPr lang="en-US" sz="2400"/>
              <a:t> = </a:t>
            </a:r>
            <a:r>
              <a:rPr lang="en-US" sz="2400" i="1"/>
              <a:t>K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116894" y="2658802"/>
            <a:ext cx="2180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/>
              <a:t>0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30000"/>
              <a:t>0</a:t>
            </a:r>
            <a:r>
              <a:rPr lang="en-US" sz="2400"/>
              <a:t> + </a:t>
            </a:r>
            <a:r>
              <a:rPr lang="en-US" sz="2400" i="1"/>
              <a:t>RT </a:t>
            </a:r>
            <a:r>
              <a:rPr lang="en-US" sz="2400"/>
              <a:t>ln</a:t>
            </a:r>
            <a:r>
              <a:rPr lang="en-US" sz="2400" i="1"/>
              <a:t>K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219510" y="3268402"/>
            <a:ext cx="1970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30000"/>
              <a:t>0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-</a:t>
            </a:r>
            <a:r>
              <a:rPr lang="en-US" sz="2400"/>
              <a:t> </a:t>
            </a:r>
            <a:r>
              <a:rPr lang="en-US" sz="2400" i="1"/>
              <a:t>RT </a:t>
            </a:r>
            <a:r>
              <a:rPr lang="en-US" sz="2400"/>
              <a:t>ln</a:t>
            </a:r>
            <a:r>
              <a:rPr lang="en-US" sz="2400" i="1"/>
              <a:t>K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65" y="3924590"/>
            <a:ext cx="8748464" cy="27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53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Thermochemistry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98072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Thermochemistry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is the study of heat change in chemical reactions.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18690" y="1710946"/>
            <a:ext cx="8123238" cy="4648200"/>
            <a:chOff x="457200" y="1981200"/>
            <a:chExt cx="8123238" cy="464820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801938" y="5602288"/>
              <a:ext cx="86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0" dirty="0"/>
                <a:t>open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125663" y="6172200"/>
              <a:ext cx="22177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0" dirty="0"/>
                <a:t>mass &amp; energy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57200" y="6172200"/>
              <a:ext cx="17256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/>
                <a:t>Exchange: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900613" y="56007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0"/>
                <a:t>closed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872038" y="6170613"/>
              <a:ext cx="1117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0"/>
                <a:t>energy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958013" y="5600700"/>
              <a:ext cx="12366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0"/>
                <a:t>isolated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6980238" y="6170613"/>
              <a:ext cx="11858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0"/>
                <a:t>nothing</a:t>
              </a:r>
            </a:p>
          </p:txBody>
        </p:sp>
        <p:pic>
          <p:nvPicPr>
            <p:cNvPr id="14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209800"/>
              <a:ext cx="2109788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981200"/>
              <a:ext cx="2089150" cy="35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143125"/>
              <a:ext cx="2179638" cy="33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47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Thermochemistry </a:t>
            </a: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&amp; Thermodynamics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980728"/>
            <a:ext cx="84249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Exothermic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process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any process that gives off heat – transfers thermal energy from the system to the surroundings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Endothermic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process is any process in which heat has to be supplied to the system from the surroundings.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id-ID" sz="20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Thermodynamics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the scientific study of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interconversion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of heat and other kinds of energy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State functions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properties that are determined by the state of the system, regardless of how that condition was achieved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2247106" y="1671698"/>
            <a:ext cx="3886201" cy="400050"/>
            <a:chOff x="1574" y="1472"/>
            <a:chExt cx="2448" cy="252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574" y="1472"/>
              <a:ext cx="2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0" dirty="0"/>
                <a:t>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g</a:t>
              </a:r>
              <a:r>
                <a:rPr lang="en-US" sz="2000" b="0" dirty="0"/>
                <a:t>)   </a:t>
              </a:r>
              <a:r>
                <a:rPr lang="id-ID" sz="2000" b="0" dirty="0" smtClean="0"/>
                <a:t>    </a:t>
              </a:r>
              <a:r>
                <a:rPr lang="en-US" sz="2000" b="0" dirty="0" smtClean="0"/>
                <a:t>       </a:t>
              </a:r>
              <a:r>
                <a:rPr lang="en-US" sz="2000" b="0" dirty="0"/>
                <a:t>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l</a:t>
              </a:r>
              <a:r>
                <a:rPr lang="en-US" sz="2000" b="0" dirty="0"/>
                <a:t>) + energy</a:t>
              </a: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000"/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1763688" y="2868692"/>
            <a:ext cx="4224340" cy="400050"/>
            <a:chOff x="1677" y="3552"/>
            <a:chExt cx="2661" cy="252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000"/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677" y="3552"/>
              <a:ext cx="26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0" dirty="0"/>
                <a:t>energy + 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s</a:t>
              </a:r>
              <a:r>
                <a:rPr lang="en-US" sz="2000" b="0" dirty="0"/>
                <a:t>) </a:t>
              </a:r>
              <a:r>
                <a:rPr lang="id-ID" sz="2000" b="0" dirty="0" smtClean="0"/>
                <a:t>         </a:t>
              </a:r>
              <a:r>
                <a:rPr lang="en-US" sz="2000" b="0" dirty="0" smtClean="0"/>
                <a:t>         </a:t>
              </a:r>
              <a:r>
                <a:rPr lang="en-US" sz="2000" b="0" dirty="0"/>
                <a:t>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l</a:t>
              </a:r>
              <a:r>
                <a:rPr lang="en-US" sz="2000" b="0" dirty="0"/>
                <a:t>)</a:t>
              </a:r>
            </a:p>
          </p:txBody>
        </p:sp>
      </p:grpSp>
      <p:pic>
        <p:nvPicPr>
          <p:cNvPr id="24" name="Picture 5" descr="cha56011_0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b="16853"/>
          <a:stretch>
            <a:fillRect/>
          </a:stretch>
        </p:blipFill>
        <p:spPr bwMode="auto">
          <a:xfrm>
            <a:off x="0" y="4980623"/>
            <a:ext cx="3692550" cy="188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148103" y="4979986"/>
            <a:ext cx="4456115" cy="822326"/>
            <a:chOff x="4805341" y="4654578"/>
            <a:chExt cx="4456115" cy="822326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52964" y="4655215"/>
              <a:ext cx="20778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0" i="1" dirty="0">
                  <a:latin typeface="Symbol" pitchFamily="18" charset="2"/>
                </a:rPr>
                <a:t>D</a:t>
              </a:r>
              <a:r>
                <a:rPr lang="en-US" sz="2000" b="0" i="1" dirty="0"/>
                <a:t>E</a:t>
              </a:r>
              <a:r>
                <a:rPr lang="en-US" sz="2000" b="0" dirty="0"/>
                <a:t> = </a:t>
              </a:r>
              <a:r>
                <a:rPr lang="en-US" sz="2000" b="0" i="1" dirty="0" err="1"/>
                <a:t>E</a:t>
              </a:r>
              <a:r>
                <a:rPr lang="en-US" sz="2000" b="0" i="1" baseline="-25000" dirty="0" err="1"/>
                <a:t>final</a:t>
              </a:r>
              <a:r>
                <a:rPr lang="en-US" sz="2000" b="0" dirty="0"/>
                <a:t> - </a:t>
              </a:r>
              <a:r>
                <a:rPr lang="en-US" sz="2000" b="0" i="1" dirty="0" err="1"/>
                <a:t>E</a:t>
              </a:r>
              <a:r>
                <a:rPr lang="en-US" sz="2000" b="0" i="1" baseline="-25000" dirty="0" err="1"/>
                <a:t>initial</a:t>
              </a:r>
              <a:endParaRPr lang="en-US" sz="2000" b="0" i="1" dirty="0"/>
            </a:p>
          </p:txBody>
        </p:sp>
        <p:grpSp>
          <p:nvGrpSpPr>
            <p:cNvPr id="26" name="Group 14"/>
            <p:cNvGrpSpPr>
              <a:grpSpLocks/>
            </p:cNvGrpSpPr>
            <p:nvPr/>
          </p:nvGrpSpPr>
          <p:grpSpPr bwMode="auto">
            <a:xfrm>
              <a:off x="4805341" y="4654578"/>
              <a:ext cx="4456115" cy="822326"/>
              <a:chOff x="3721" y="1535"/>
              <a:chExt cx="2807" cy="518"/>
            </a:xfrm>
          </p:grpSpPr>
          <p:sp>
            <p:nvSpPr>
              <p:cNvPr id="27" name="Text Box 11"/>
              <p:cNvSpPr txBox="1">
                <a:spLocks noChangeArrowheads="1"/>
              </p:cNvSpPr>
              <p:nvPr/>
            </p:nvSpPr>
            <p:spPr bwMode="auto">
              <a:xfrm>
                <a:off x="5219" y="1535"/>
                <a:ext cx="130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000" b="0" i="1" dirty="0">
                    <a:latin typeface="Symbol" pitchFamily="18" charset="2"/>
                  </a:rPr>
                  <a:t>D</a:t>
                </a:r>
                <a:r>
                  <a:rPr lang="en-US" sz="2000" b="0" i="1" dirty="0"/>
                  <a:t>P</a:t>
                </a:r>
                <a:r>
                  <a:rPr lang="en-US" sz="2000" b="0" dirty="0"/>
                  <a:t> = </a:t>
                </a:r>
                <a:r>
                  <a:rPr lang="en-US" sz="2000" b="0" i="1" dirty="0" err="1"/>
                  <a:t>P</a:t>
                </a:r>
                <a:r>
                  <a:rPr lang="en-US" sz="2000" b="0" i="1" baseline="-25000" dirty="0" err="1"/>
                  <a:t>final</a:t>
                </a:r>
                <a:r>
                  <a:rPr lang="en-US" sz="2000" b="0" dirty="0"/>
                  <a:t> - </a:t>
                </a:r>
                <a:r>
                  <a:rPr lang="en-US" sz="2000" b="0" i="1" dirty="0" err="1"/>
                  <a:t>P</a:t>
                </a:r>
                <a:r>
                  <a:rPr lang="en-US" sz="2000" b="0" i="1" baseline="-25000" dirty="0" err="1"/>
                  <a:t>initial</a:t>
                </a:r>
                <a:endParaRPr lang="en-US" sz="2000" b="0" i="1" dirty="0"/>
              </a:p>
            </p:txBody>
          </p:sp>
          <p:sp>
            <p:nvSpPr>
              <p:cNvPr id="28" name="Text Box 12"/>
              <p:cNvSpPr txBox="1">
                <a:spLocks noChangeArrowheads="1"/>
              </p:cNvSpPr>
              <p:nvPr/>
            </p:nvSpPr>
            <p:spPr bwMode="auto">
              <a:xfrm>
                <a:off x="3721" y="1799"/>
                <a:ext cx="13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000" b="0" i="1" dirty="0">
                    <a:latin typeface="Symbol" pitchFamily="18" charset="2"/>
                  </a:rPr>
                  <a:t>D</a:t>
                </a:r>
                <a:r>
                  <a:rPr lang="en-US" sz="2000" b="0" i="1" dirty="0"/>
                  <a:t>V</a:t>
                </a:r>
                <a:r>
                  <a:rPr lang="en-US" sz="2000" b="0" dirty="0"/>
                  <a:t> = </a:t>
                </a:r>
                <a:r>
                  <a:rPr lang="en-US" sz="2000" b="0" i="1" dirty="0" err="1"/>
                  <a:t>V</a:t>
                </a:r>
                <a:r>
                  <a:rPr lang="en-US" sz="2000" b="0" i="1" baseline="-25000" dirty="0" err="1"/>
                  <a:t>final</a:t>
                </a:r>
                <a:r>
                  <a:rPr lang="en-US" sz="2000" b="0" dirty="0"/>
                  <a:t> - </a:t>
                </a:r>
                <a:r>
                  <a:rPr lang="en-US" sz="2000" b="0" i="1" dirty="0" err="1"/>
                  <a:t>V</a:t>
                </a:r>
                <a:r>
                  <a:rPr lang="en-US" sz="2000" b="0" i="1" baseline="-25000" dirty="0" err="1"/>
                  <a:t>initial</a:t>
                </a:r>
                <a:endParaRPr lang="en-US" sz="2000" b="0" i="1" dirty="0"/>
              </a:p>
            </p:txBody>
          </p:sp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5189" y="1801"/>
                <a:ext cx="1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2000" b="0" i="1" dirty="0">
                    <a:latin typeface="Symbol" pitchFamily="18" charset="2"/>
                  </a:rPr>
                  <a:t>D</a:t>
                </a:r>
                <a:r>
                  <a:rPr lang="en-US" sz="2000" b="0" i="1" dirty="0"/>
                  <a:t>T</a:t>
                </a:r>
                <a:r>
                  <a:rPr lang="en-US" sz="2000" b="0" dirty="0"/>
                  <a:t> = </a:t>
                </a:r>
                <a:r>
                  <a:rPr lang="en-US" sz="2000" b="0" i="1" dirty="0" err="1"/>
                  <a:t>T</a:t>
                </a:r>
                <a:r>
                  <a:rPr lang="en-US" sz="2000" b="0" i="1" baseline="-25000" dirty="0" err="1"/>
                  <a:t>final</a:t>
                </a:r>
                <a:r>
                  <a:rPr lang="en-US" sz="2000" b="0" dirty="0"/>
                  <a:t> - </a:t>
                </a:r>
                <a:r>
                  <a:rPr lang="en-US" sz="2000" b="0" i="1" dirty="0" err="1"/>
                  <a:t>T</a:t>
                </a:r>
                <a:r>
                  <a:rPr lang="en-US" sz="2000" b="0" i="1" baseline="-25000" dirty="0" err="1"/>
                  <a:t>initial</a:t>
                </a:r>
                <a:endParaRPr lang="en-US" sz="2000" b="0" i="1" dirty="0"/>
              </a:p>
            </p:txBody>
          </p:sp>
        </p:grpSp>
      </p:grp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4290991" y="5923378"/>
            <a:ext cx="142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S</a:t>
            </a:r>
            <a:r>
              <a:rPr lang="en-US" sz="2400" dirty="0"/>
              <a:t> = </a:t>
            </a:r>
            <a:r>
              <a:rPr lang="en-US" sz="2400" i="1" dirty="0" err="1"/>
              <a:t>S</a:t>
            </a:r>
            <a:r>
              <a:rPr lang="en-US" sz="2400" baseline="-25000" dirty="0" err="1"/>
              <a:t>f</a:t>
            </a:r>
            <a:r>
              <a:rPr lang="en-US" sz="2400" dirty="0"/>
              <a:t> - </a:t>
            </a:r>
            <a:r>
              <a:rPr lang="en-US" sz="2400" i="1" dirty="0"/>
              <a:t>S</a:t>
            </a:r>
            <a:r>
              <a:rPr lang="en-US" sz="2400" baseline="-25000" dirty="0"/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6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Law of Thermodynamics</a:t>
            </a:r>
            <a:endParaRPr lang="id-ID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73" y="917912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zeroth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law of thermodynamics.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When two systems are each in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thermal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equilibrium</a:t>
            </a:r>
            <a:r>
              <a:rPr lang="id-ID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third system, the first two systems are in thermal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equilibrium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each other. 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The first law of thermodynamics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or the law of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conservation of energy.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change in a system’s internal energy is equal to the difference between heat added to the system from its surroundings and work done by the system on its surroundings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The second law of thermodynamics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Heat does not flow spontaneously from a colder region to a hotter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region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closed systems tend toward an equilibrium state in which entropy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(heat energy per unit temperatur)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at a maximum and no energy is available to do useful work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i="1" dirty="0">
                <a:latin typeface="Arial" pitchFamily="34" charset="0"/>
                <a:cs typeface="Arial" pitchFamily="34" charset="0"/>
              </a:rPr>
              <a:t>The third law of thermodynamics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The entropy of a perfect crystal of an element in its most stable form tends to zero as the temperature approaches absolute zero.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63888" y="3418005"/>
            <a:ext cx="1688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0" dirty="0" smtClean="0">
                <a:latin typeface="Symbol" pitchFamily="18" charset="2"/>
              </a:rPr>
              <a:t>D</a:t>
            </a:r>
            <a:r>
              <a:rPr lang="id-ID" b="0" i="1" dirty="0"/>
              <a:t>U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b="0" i="1" dirty="0"/>
              <a:t>q</a:t>
            </a:r>
            <a:r>
              <a:rPr lang="en-US" b="0" dirty="0"/>
              <a:t> + </a:t>
            </a:r>
            <a:r>
              <a:rPr lang="en-US" b="0" i="1" dirty="0"/>
              <a:t>w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759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First Law of Thermodynamics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91880" y="1024719"/>
            <a:ext cx="16882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0" dirty="0" smtClean="0">
                <a:latin typeface="Symbol" pitchFamily="18" charset="2"/>
              </a:rPr>
              <a:t>D</a:t>
            </a:r>
            <a:r>
              <a:rPr lang="id-ID" b="0" i="1" dirty="0"/>
              <a:t>U</a:t>
            </a:r>
            <a:r>
              <a:rPr lang="en-US" b="0" dirty="0" smtClean="0"/>
              <a:t> </a:t>
            </a:r>
            <a:r>
              <a:rPr lang="en-US" b="0" dirty="0"/>
              <a:t>= </a:t>
            </a:r>
            <a:r>
              <a:rPr lang="en-US" b="0" i="1" dirty="0"/>
              <a:t>q</a:t>
            </a:r>
            <a:r>
              <a:rPr lang="en-US" b="0" dirty="0"/>
              <a:t> + </a:t>
            </a:r>
            <a:r>
              <a:rPr lang="en-US" b="0" i="1" dirty="0"/>
              <a:t>w</a:t>
            </a: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251520" y="170080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id-ID" sz="2400" i="1" dirty="0"/>
              <a:t>U</a:t>
            </a:r>
            <a:r>
              <a:rPr lang="en-US" sz="2400" i="1" dirty="0" smtClean="0"/>
              <a:t> </a:t>
            </a:r>
            <a:r>
              <a:rPr lang="en-US" sz="2400" dirty="0"/>
              <a:t>is the change in internal energy of a </a:t>
            </a:r>
            <a:r>
              <a:rPr lang="en-US" sz="2400" dirty="0" smtClean="0"/>
              <a:t>system</a:t>
            </a:r>
            <a:endParaRPr lang="id-ID" sz="2400" dirty="0" smtClean="0"/>
          </a:p>
          <a:p>
            <a:r>
              <a:rPr lang="en-US" sz="2400" i="1" dirty="0"/>
              <a:t>q</a:t>
            </a:r>
            <a:r>
              <a:rPr lang="en-US" sz="2400" dirty="0"/>
              <a:t> is the heat exchange between the system and the surroundings</a:t>
            </a:r>
            <a:endParaRPr lang="en-US" sz="2400" i="1" dirty="0"/>
          </a:p>
          <a:p>
            <a:r>
              <a:rPr lang="en-US" sz="2400" i="1" dirty="0"/>
              <a:t>w</a:t>
            </a:r>
            <a:r>
              <a:rPr lang="en-US" sz="2400" dirty="0"/>
              <a:t> is the work done on (or by) the system</a:t>
            </a:r>
            <a:endParaRPr lang="en-US" sz="2400" i="1" dirty="0"/>
          </a:p>
          <a:p>
            <a:r>
              <a:rPr lang="en-US" sz="2400" i="1" dirty="0"/>
              <a:t>w</a:t>
            </a:r>
            <a:r>
              <a:rPr lang="en-US" sz="2400" dirty="0"/>
              <a:t> = -</a:t>
            </a:r>
            <a:r>
              <a:rPr lang="en-US" sz="2400" i="1" dirty="0"/>
              <a:t>P</a:t>
            </a:r>
            <a:r>
              <a:rPr lang="en-US" sz="2400" i="1" dirty="0">
                <a:latin typeface="Symbol" pitchFamily="18" charset="2"/>
              </a:rPr>
              <a:t>D</a:t>
            </a:r>
            <a:r>
              <a:rPr lang="en-US" sz="2400" i="1" dirty="0"/>
              <a:t>V</a:t>
            </a:r>
            <a:r>
              <a:rPr lang="en-US" sz="2400" dirty="0"/>
              <a:t>  </a:t>
            </a:r>
            <a:r>
              <a:rPr lang="id-ID" sz="2400" dirty="0"/>
              <a:t>and q =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id-ID" sz="2400" dirty="0" smtClean="0"/>
              <a:t>H </a:t>
            </a:r>
            <a:r>
              <a:rPr lang="en-US" sz="2400" dirty="0" smtClean="0"/>
              <a:t>when </a:t>
            </a:r>
            <a:r>
              <a:rPr lang="en-US" sz="2400" dirty="0"/>
              <a:t>a gas expands against a constant external pressure</a:t>
            </a:r>
            <a:endParaRPr lang="en-US" sz="2400" i="1" dirty="0"/>
          </a:p>
          <a:p>
            <a:endParaRPr lang="en-US" sz="2400" dirty="0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2" y="3789040"/>
            <a:ext cx="8413750" cy="241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Enthalpy (H)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02729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Enthalpy (H)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is used to quantify the heat flow into or out of a system in a process that occurs at constant pressure.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801018" y="1751605"/>
            <a:ext cx="475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dirty="0">
                <a:latin typeface="Symbol" pitchFamily="18" charset="2"/>
              </a:rPr>
              <a:t>D</a:t>
            </a:r>
            <a:r>
              <a:rPr lang="en-US" b="0" i="1" dirty="0"/>
              <a:t>H</a:t>
            </a:r>
            <a:r>
              <a:rPr lang="en-US" b="0" dirty="0"/>
              <a:t> = </a:t>
            </a:r>
            <a:r>
              <a:rPr lang="en-US" b="0" i="1" dirty="0"/>
              <a:t>H</a:t>
            </a:r>
            <a:r>
              <a:rPr lang="en-US" b="0" dirty="0"/>
              <a:t> (products) – </a:t>
            </a:r>
            <a:r>
              <a:rPr lang="en-US" b="0" i="1" dirty="0"/>
              <a:t>H</a:t>
            </a:r>
            <a:r>
              <a:rPr lang="en-US" b="0" dirty="0"/>
              <a:t> (reactants)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9897" y="2213270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b="0" dirty="0">
                <a:latin typeface="Symbol" pitchFamily="18" charset="2"/>
              </a:rPr>
              <a:t>D</a:t>
            </a:r>
            <a:r>
              <a:rPr lang="en-US" b="0" i="1" dirty="0"/>
              <a:t>H</a:t>
            </a:r>
            <a:r>
              <a:rPr lang="en-US" b="0" dirty="0"/>
              <a:t> = </a:t>
            </a:r>
            <a:r>
              <a:rPr lang="en-US" sz="2000" b="0" dirty="0"/>
              <a:t>heat given off or absorbed during a reaction </a:t>
            </a:r>
            <a:r>
              <a:rPr lang="en-US" sz="2000" dirty="0"/>
              <a:t>at constant pressure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63411" y="2908115"/>
            <a:ext cx="7484528" cy="3722027"/>
            <a:chOff x="429976" y="3281363"/>
            <a:chExt cx="8458200" cy="4603265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550457" y="6733186"/>
              <a:ext cx="2560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 i="1" dirty="0" err="1"/>
                <a:t>H</a:t>
              </a:r>
              <a:r>
                <a:rPr lang="en-US" b="0" baseline="-25000" dirty="0" err="1"/>
                <a:t>products</a:t>
              </a:r>
              <a:r>
                <a:rPr lang="en-US" b="0" baseline="-25000" dirty="0"/>
                <a:t> </a:t>
              </a:r>
              <a:r>
                <a:rPr lang="en-US" b="0" dirty="0"/>
                <a:t>&lt; </a:t>
              </a:r>
              <a:r>
                <a:rPr lang="en-US" b="0" i="1" dirty="0" err="1"/>
                <a:t>H</a:t>
              </a:r>
              <a:r>
                <a:rPr lang="en-US" b="0" baseline="-25000" dirty="0" err="1"/>
                <a:t>reactants</a:t>
              </a:r>
              <a:endParaRPr lang="en-US" b="0" i="1" dirty="0"/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6277532" y="7427427"/>
              <a:ext cx="11064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 dirty="0">
                  <a:latin typeface="Symbol" pitchFamily="18" charset="2"/>
                </a:rPr>
                <a:t>D</a:t>
              </a:r>
              <a:r>
                <a:rPr lang="en-US" b="0" i="1" dirty="0"/>
                <a:t>H</a:t>
              </a:r>
              <a:r>
                <a:rPr lang="en-US" b="0" dirty="0"/>
                <a:t> &lt; 0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1274526" y="6733188"/>
              <a:ext cx="25606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 i="1" dirty="0" err="1"/>
                <a:t>H</a:t>
              </a:r>
              <a:r>
                <a:rPr lang="en-US" b="0" baseline="-25000" dirty="0" err="1"/>
                <a:t>products</a:t>
              </a:r>
              <a:r>
                <a:rPr lang="en-US" b="0" baseline="-25000" dirty="0"/>
                <a:t> </a:t>
              </a:r>
              <a:r>
                <a:rPr lang="en-US" b="0" dirty="0"/>
                <a:t>&gt; </a:t>
              </a:r>
              <a:r>
                <a:rPr lang="en-US" b="0" i="1" dirty="0" err="1"/>
                <a:t>H</a:t>
              </a:r>
              <a:r>
                <a:rPr lang="en-US" b="0" baseline="-25000" dirty="0" err="1"/>
                <a:t>reactants</a:t>
              </a:r>
              <a:endParaRPr lang="en-US" b="0" i="1" dirty="0"/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001601" y="7427428"/>
              <a:ext cx="1106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 dirty="0">
                  <a:latin typeface="Symbol" pitchFamily="18" charset="2"/>
                </a:rPr>
                <a:t>D</a:t>
              </a:r>
              <a:r>
                <a:rPr lang="en-US" b="0" i="1" dirty="0"/>
                <a:t>H</a:t>
              </a:r>
              <a:r>
                <a:rPr lang="en-US" b="0" dirty="0"/>
                <a:t> &gt; 0</a:t>
              </a:r>
            </a:p>
          </p:txBody>
        </p:sp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76" y="3281363"/>
              <a:ext cx="3405188" cy="330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376" y="3311525"/>
              <a:ext cx="4114800" cy="334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59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Thermochemical Equations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027238" y="1806436"/>
            <a:ext cx="2868614" cy="400050"/>
            <a:chOff x="974" y="3504"/>
            <a:chExt cx="1807" cy="252"/>
          </a:xfrm>
        </p:grpSpPr>
        <p:sp>
          <p:nvSpPr>
            <p:cNvPr id="22" name="Line 4"/>
            <p:cNvSpPr>
              <a:spLocks noChangeShapeType="1"/>
            </p:cNvSpPr>
            <p:nvPr/>
          </p:nvSpPr>
          <p:spPr bwMode="auto">
            <a:xfrm>
              <a:off x="1696" y="366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000"/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974" y="3504"/>
              <a:ext cx="18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0" dirty="0"/>
                <a:t>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s</a:t>
              </a:r>
              <a:r>
                <a:rPr lang="en-US" sz="2000" b="0" dirty="0"/>
                <a:t>)   </a:t>
              </a:r>
              <a:r>
                <a:rPr lang="id-ID" sz="2000" b="0" dirty="0" smtClean="0"/>
                <a:t>     </a:t>
              </a:r>
              <a:r>
                <a:rPr lang="en-US" sz="2000" b="0" dirty="0" smtClean="0"/>
                <a:t>       </a:t>
              </a:r>
              <a:r>
                <a:rPr lang="en-US" sz="2000" b="0" dirty="0"/>
                <a:t>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l</a:t>
              </a:r>
              <a:r>
                <a:rPr lang="en-US" sz="2000" b="0" dirty="0"/>
                <a:t>)</a:t>
              </a: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97475" y="1793736"/>
            <a:ext cx="2127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0" dirty="0">
                <a:latin typeface="Symbol" pitchFamily="18" charset="2"/>
              </a:rPr>
              <a:t>D</a:t>
            </a:r>
            <a:r>
              <a:rPr lang="en-US" sz="2000" b="0" i="1" dirty="0"/>
              <a:t>H </a:t>
            </a:r>
            <a:r>
              <a:rPr lang="en-US" sz="2000" b="0" dirty="0"/>
              <a:t>= 6.01 kJ/</a:t>
            </a:r>
            <a:r>
              <a:rPr lang="en-US" sz="2000" b="0" dirty="0" err="1"/>
              <a:t>mol</a:t>
            </a:r>
            <a:endParaRPr lang="en-US" sz="2000" b="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108585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 dirty="0"/>
              <a:t>The stoichiometric coefficients always refer to the number of moles of a substance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800" y="2420888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 dirty="0"/>
              <a:t>If you reverse a reaction, the sign of </a:t>
            </a:r>
            <a:r>
              <a:rPr lang="en-US" sz="2000" b="0" dirty="0">
                <a:latin typeface="Symbol" pitchFamily="18" charset="2"/>
              </a:rPr>
              <a:t>D</a:t>
            </a:r>
            <a:r>
              <a:rPr lang="en-US" sz="2000" b="0" i="1" dirty="0"/>
              <a:t>H</a:t>
            </a:r>
            <a:r>
              <a:rPr lang="en-US" sz="2000" b="0" dirty="0"/>
              <a:t> changes</a:t>
            </a: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031125" y="2864016"/>
            <a:ext cx="2797176" cy="400050"/>
            <a:chOff x="974" y="3504"/>
            <a:chExt cx="1762" cy="252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1696" y="366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000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974" y="3504"/>
              <a:ext cx="17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0" dirty="0"/>
                <a:t>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l</a:t>
              </a:r>
              <a:r>
                <a:rPr lang="en-US" sz="2000" b="0" dirty="0"/>
                <a:t>)    </a:t>
              </a:r>
              <a:r>
                <a:rPr lang="id-ID" sz="2000" b="0" dirty="0" smtClean="0"/>
                <a:t>    </a:t>
              </a:r>
              <a:r>
                <a:rPr lang="en-US" sz="2000" b="0" dirty="0" smtClean="0"/>
                <a:t>      </a:t>
              </a:r>
              <a:r>
                <a:rPr lang="en-US" sz="2000" b="0" dirty="0"/>
                <a:t>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s</a:t>
              </a:r>
              <a:r>
                <a:rPr lang="en-US" sz="2000" b="0" dirty="0"/>
                <a:t>)</a:t>
              </a:r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01363" y="2805278"/>
            <a:ext cx="22124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 i="1"/>
              <a:t>H </a:t>
            </a:r>
            <a:r>
              <a:rPr lang="en-US" sz="2000" b="0"/>
              <a:t>= </a:t>
            </a:r>
            <a:r>
              <a:rPr lang="en-US" sz="2000" b="0">
                <a:solidFill>
                  <a:srgbClr val="FF0000"/>
                </a:solidFill>
              </a:rPr>
              <a:t>-6.01</a:t>
            </a:r>
            <a:r>
              <a:rPr lang="en-US" sz="2000" b="0"/>
              <a:t> kJ/mol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3050" y="3552895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 dirty="0"/>
              <a:t>If you multiply both sides of the equation by a factor </a:t>
            </a:r>
            <a:r>
              <a:rPr lang="en-US" sz="2000" b="0" i="1" dirty="0"/>
              <a:t>n</a:t>
            </a:r>
            <a:r>
              <a:rPr lang="en-US" sz="2000" b="0" dirty="0"/>
              <a:t>, then </a:t>
            </a:r>
            <a:r>
              <a:rPr lang="en-US" sz="2000" b="0" dirty="0">
                <a:latin typeface="Symbol" pitchFamily="18" charset="2"/>
              </a:rPr>
              <a:t>D</a:t>
            </a:r>
            <a:r>
              <a:rPr lang="en-US" sz="2000" b="0" i="1" dirty="0"/>
              <a:t>H</a:t>
            </a:r>
            <a:r>
              <a:rPr lang="en-US" sz="2000" b="0" dirty="0"/>
              <a:t> must change by the same factor </a:t>
            </a:r>
            <a:r>
              <a:rPr lang="en-US" sz="2000" b="0" i="1" dirty="0"/>
              <a:t>n</a:t>
            </a:r>
            <a:r>
              <a:rPr lang="en-US" sz="2000" b="0" dirty="0"/>
              <a:t>.</a:t>
            </a: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737543" y="4341530"/>
            <a:ext cx="3082926" cy="400050"/>
            <a:chOff x="868" y="3504"/>
            <a:chExt cx="1942" cy="252"/>
          </a:xfrm>
        </p:grpSpPr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696" y="366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000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868" y="3504"/>
              <a:ext cx="19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0" dirty="0"/>
                <a:t>2H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s</a:t>
              </a:r>
              <a:r>
                <a:rPr lang="en-US" sz="2000" b="0" dirty="0"/>
                <a:t>) </a:t>
              </a:r>
              <a:r>
                <a:rPr lang="id-ID" sz="2000" b="0" dirty="0" smtClean="0"/>
                <a:t>    </a:t>
              </a:r>
              <a:r>
                <a:rPr lang="en-US" sz="2000" b="0" dirty="0" smtClean="0"/>
                <a:t>         </a:t>
              </a:r>
              <a:r>
                <a:rPr lang="en-US" sz="2000" b="0" dirty="0"/>
                <a:t>2H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O (</a:t>
              </a:r>
              <a:r>
                <a:rPr lang="en-US" sz="2000" b="0" i="1" dirty="0"/>
                <a:t>l</a:t>
              </a:r>
              <a:r>
                <a:rPr lang="en-US" sz="2000" b="0" dirty="0"/>
                <a:t>)</a:t>
              </a:r>
            </a:p>
          </p:txBody>
        </p:sp>
      </p:grp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5076056" y="4328830"/>
            <a:ext cx="28440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 i="1"/>
              <a:t>H </a:t>
            </a:r>
            <a:r>
              <a:rPr lang="en-US" sz="2000" b="0"/>
              <a:t>= </a:t>
            </a:r>
            <a:r>
              <a:rPr lang="en-US" sz="2000" b="0">
                <a:solidFill>
                  <a:srgbClr val="FF0000"/>
                </a:solidFill>
              </a:rPr>
              <a:t>2 x </a:t>
            </a:r>
            <a:r>
              <a:rPr lang="en-US" sz="2000" b="0"/>
              <a:t>6.01</a:t>
            </a:r>
            <a:r>
              <a:rPr lang="en-US" sz="2000" b="0">
                <a:solidFill>
                  <a:srgbClr val="FF0000"/>
                </a:solidFill>
              </a:rPr>
              <a:t> </a:t>
            </a:r>
            <a:r>
              <a:rPr lang="en-US" sz="2000" b="0"/>
              <a:t>= 12.0 kJ</a:t>
            </a: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2625018" y="2873541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 sz="2000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4373562" y="2863305"/>
            <a:ext cx="396876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 sz="200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73050" y="4869160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 dirty="0"/>
              <a:t>The physical states of all reactants and products must be specified in thermochemical equations.</a:t>
            </a: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1540668" y="5591267"/>
            <a:ext cx="5297487" cy="412750"/>
            <a:chOff x="1450" y="3648"/>
            <a:chExt cx="3337" cy="260"/>
          </a:xfrm>
        </p:grpSpPr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1450" y="3656"/>
              <a:ext cx="1807" cy="252"/>
              <a:chOff x="974" y="3504"/>
              <a:chExt cx="1807" cy="252"/>
            </a:xfrm>
          </p:grpSpPr>
          <p:sp>
            <p:nvSpPr>
              <p:cNvPr id="33" name="Line 5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2000"/>
              </a:p>
            </p:txBody>
          </p:sp>
          <p:sp>
            <p:nvSpPr>
              <p:cNvPr id="34" name="Text Box 6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80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0" dirty="0"/>
                  <a:t>H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 (</a:t>
                </a:r>
                <a:r>
                  <a:rPr lang="en-US" sz="2000" b="0" i="1" dirty="0"/>
                  <a:t>s</a:t>
                </a:r>
                <a:r>
                  <a:rPr lang="en-US" sz="2000" b="0" dirty="0"/>
                  <a:t>)   </a:t>
                </a:r>
                <a:r>
                  <a:rPr lang="id-ID" sz="2000" b="0" dirty="0" smtClean="0"/>
                  <a:t>     </a:t>
                </a:r>
                <a:r>
                  <a:rPr lang="en-US" sz="2000" b="0" dirty="0" smtClean="0"/>
                  <a:t>       </a:t>
                </a:r>
                <a:r>
                  <a:rPr lang="en-US" sz="2000" b="0" dirty="0"/>
                  <a:t>H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 (</a:t>
                </a:r>
                <a:r>
                  <a:rPr lang="en-US" sz="2000" b="0" i="1" dirty="0"/>
                  <a:t>l</a:t>
                </a:r>
                <a:r>
                  <a:rPr lang="en-US" sz="2000" b="0" dirty="0"/>
                  <a:t>)</a:t>
                </a:r>
              </a:p>
            </p:txBody>
          </p:sp>
        </p:grp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3447" y="3648"/>
              <a:ext cx="1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>
                  <a:latin typeface="Symbol" pitchFamily="18" charset="2"/>
                </a:rPr>
                <a:t>D</a:t>
              </a:r>
              <a:r>
                <a:rPr lang="en-US" sz="2000" b="0" i="1"/>
                <a:t>H </a:t>
              </a:r>
              <a:r>
                <a:rPr lang="en-US" sz="2000" b="0"/>
                <a:t>= 6.01 kJ/mol</a:t>
              </a:r>
            </a:p>
          </p:txBody>
        </p:sp>
      </p:grp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1520518" y="6093296"/>
            <a:ext cx="5303838" cy="412750"/>
            <a:chOff x="1446" y="3648"/>
            <a:chExt cx="3341" cy="260"/>
          </a:xfrm>
        </p:grpSpPr>
        <p:grpSp>
          <p:nvGrpSpPr>
            <p:cNvPr id="36" name="Group 29"/>
            <p:cNvGrpSpPr>
              <a:grpSpLocks/>
            </p:cNvGrpSpPr>
            <p:nvPr/>
          </p:nvGrpSpPr>
          <p:grpSpPr bwMode="auto">
            <a:xfrm>
              <a:off x="1446" y="3656"/>
              <a:ext cx="1816" cy="252"/>
              <a:chOff x="970" y="3504"/>
              <a:chExt cx="1816" cy="252"/>
            </a:xfrm>
          </p:grpSpPr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 sz="2000"/>
              </a:p>
            </p:txBody>
          </p:sp>
          <p:sp>
            <p:nvSpPr>
              <p:cNvPr id="39" name="Text Box 31"/>
              <p:cNvSpPr txBox="1">
                <a:spLocks noChangeArrowheads="1"/>
              </p:cNvSpPr>
              <p:nvPr/>
            </p:nvSpPr>
            <p:spPr bwMode="auto">
              <a:xfrm>
                <a:off x="970" y="3504"/>
                <a:ext cx="181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0" dirty="0"/>
                  <a:t>H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 (</a:t>
                </a:r>
                <a:r>
                  <a:rPr lang="en-US" sz="2000" b="0" i="1" dirty="0"/>
                  <a:t>l</a:t>
                </a:r>
                <a:r>
                  <a:rPr lang="en-US" sz="2000" b="0" dirty="0"/>
                  <a:t>)   </a:t>
                </a:r>
                <a:r>
                  <a:rPr lang="id-ID" sz="2000" b="0" dirty="0" smtClean="0"/>
                  <a:t>     </a:t>
                </a:r>
                <a:r>
                  <a:rPr lang="en-US" sz="2000" b="0" dirty="0" smtClean="0"/>
                  <a:t>       </a:t>
                </a:r>
                <a:r>
                  <a:rPr lang="en-US" sz="2000" b="0" dirty="0"/>
                  <a:t>H</a:t>
                </a:r>
                <a:r>
                  <a:rPr lang="en-US" sz="2000" b="0" baseline="-25000" dirty="0"/>
                  <a:t>2</a:t>
                </a:r>
                <a:r>
                  <a:rPr lang="en-US" sz="2000" b="0" dirty="0"/>
                  <a:t>O (</a:t>
                </a:r>
                <a:r>
                  <a:rPr lang="en-US" sz="2000" b="0" i="1" dirty="0"/>
                  <a:t>g</a:t>
                </a:r>
                <a:r>
                  <a:rPr lang="en-US" sz="2000" b="0" dirty="0"/>
                  <a:t>)</a:t>
                </a:r>
              </a:p>
            </p:txBody>
          </p:sp>
        </p:grp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3447" y="3648"/>
              <a:ext cx="1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Symbol" pitchFamily="18" charset="2"/>
                </a:rPr>
                <a:t>D</a:t>
              </a:r>
              <a:r>
                <a:rPr lang="en-US" sz="2000" b="0" i="1" dirty="0"/>
                <a:t>H </a:t>
              </a:r>
              <a:r>
                <a:rPr lang="en-US" sz="2000" b="0" dirty="0"/>
                <a:t>= 44.0 kJ/</a:t>
              </a:r>
              <a:r>
                <a:rPr lang="en-US" sz="2000" b="0" dirty="0" err="1"/>
                <a:t>mol</a:t>
              </a:r>
              <a:endParaRPr lang="en-US" sz="20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44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specific heat &amp; heat capacity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980728"/>
            <a:ext cx="82809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The specific heat (s)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a substance is the amount of heat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required to raise the temperature of one gram of the substance by one degree Celsius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The heat capacity (C)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a substance is the amount of heat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required to raise the temperature of a given quantity (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of the substance by one degree Celsius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17327" y="2951650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0" i="1" dirty="0"/>
              <a:t>C</a:t>
            </a:r>
            <a:r>
              <a:rPr lang="en-US" b="0" dirty="0"/>
              <a:t> = </a:t>
            </a:r>
            <a:r>
              <a:rPr lang="en-US" b="0" i="1" dirty="0"/>
              <a:t>m x s</a:t>
            </a: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9" y="3180250"/>
            <a:ext cx="1976512" cy="351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600318" y="3687437"/>
            <a:ext cx="367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0" u="sng" dirty="0"/>
              <a:t>Heat (</a:t>
            </a:r>
            <a:r>
              <a:rPr lang="en-US" sz="2000" b="0" i="1" u="sng" dirty="0"/>
              <a:t>q</a:t>
            </a:r>
            <a:r>
              <a:rPr lang="en-US" sz="2000" b="0" u="sng" dirty="0"/>
              <a:t>) absorbed or released: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71906" y="4360537"/>
            <a:ext cx="1725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0" i="1"/>
              <a:t>q</a:t>
            </a:r>
            <a:r>
              <a:rPr lang="en-US" sz="2000" b="0"/>
              <a:t> = </a:t>
            </a:r>
            <a:r>
              <a:rPr lang="en-US" sz="2000" b="0" i="1"/>
              <a:t>m x s x </a:t>
            </a:r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 i="1"/>
              <a:t>t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24318" y="4893937"/>
            <a:ext cx="13003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0" i="1"/>
              <a:t>q</a:t>
            </a:r>
            <a:r>
              <a:rPr lang="en-US" sz="2000" b="0"/>
              <a:t> = </a:t>
            </a:r>
            <a:r>
              <a:rPr lang="en-US" sz="2000" b="0" i="1"/>
              <a:t>C x </a:t>
            </a:r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 i="1"/>
              <a:t>t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44918" y="5427337"/>
            <a:ext cx="1774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0">
                <a:latin typeface="Symbol" pitchFamily="18" charset="2"/>
              </a:rPr>
              <a:t>D</a:t>
            </a:r>
            <a:r>
              <a:rPr lang="en-US" sz="2000" b="0" i="1"/>
              <a:t>t</a:t>
            </a:r>
            <a:r>
              <a:rPr lang="en-US" sz="2000" b="0"/>
              <a:t> = </a:t>
            </a:r>
            <a:r>
              <a:rPr lang="en-US" sz="2000" b="0" i="1"/>
              <a:t>t</a:t>
            </a:r>
            <a:r>
              <a:rPr lang="en-US" sz="2000" b="0" baseline="-25000"/>
              <a:t>final</a:t>
            </a:r>
            <a:r>
              <a:rPr lang="en-US" sz="2000" b="0"/>
              <a:t> - </a:t>
            </a:r>
            <a:r>
              <a:rPr lang="en-US" sz="2000" b="0" i="1"/>
              <a:t>t</a:t>
            </a:r>
            <a:r>
              <a:rPr lang="en-US" sz="2000" b="0" baseline="-25000"/>
              <a:t>initial</a:t>
            </a:r>
            <a:endParaRPr lang="en-US" sz="2000" b="0"/>
          </a:p>
        </p:txBody>
      </p:sp>
    </p:spTree>
    <p:extLst>
      <p:ext uri="{BB962C8B-B14F-4D97-AF65-F5344CB8AC3E}">
        <p14:creationId xmlns:p14="http://schemas.microsoft.com/office/powerpoint/2010/main" val="29758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54050" y="152401"/>
            <a:ext cx="7772400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d-I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Standard enthalpy of formation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790" y="507037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0000"/>
                </a:solidFill>
                <a:latin typeface="Arial" charset="0"/>
              </a:rPr>
              <a:t>Standard 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enthalpy of formation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) is the heat change that results when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one mole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of a compound is formed from its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elements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at a pressure of 1 atm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id-ID" sz="2000" dirty="0" smtClean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The standard enthalpy of formation of any element in its most stable form is zero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id-ID" sz="2000" dirty="0" smtClean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sz="2000" b="1" i="1" dirty="0">
              <a:solidFill>
                <a:srgbClr val="000000"/>
              </a:solidFill>
              <a:latin typeface="Arial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26788" y="2512919"/>
            <a:ext cx="1589088" cy="568324"/>
            <a:chOff x="854" y="3670"/>
            <a:chExt cx="1001" cy="358"/>
          </a:xfrm>
        </p:grpSpPr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854" y="3670"/>
              <a:ext cx="100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Symbol" pitchFamily="18" charset="2"/>
                </a:rPr>
                <a:t>D</a:t>
              </a:r>
              <a:r>
                <a:rPr lang="en-US" sz="2000" b="0" dirty="0"/>
                <a:t>H</a:t>
              </a:r>
              <a:r>
                <a:rPr lang="en-US" sz="2000" b="0" baseline="30000" dirty="0"/>
                <a:t>0</a:t>
              </a:r>
              <a:r>
                <a:rPr lang="en-US" sz="2000" b="0" dirty="0"/>
                <a:t> (O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) = 0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096" y="3776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/>
                <a:t>f</a:t>
              </a:r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757682" y="3045880"/>
            <a:ext cx="2686050" cy="530224"/>
            <a:chOff x="854" y="3670"/>
            <a:chExt cx="1692" cy="334"/>
          </a:xfrm>
        </p:grpSpPr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854" y="3670"/>
              <a:ext cx="1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Symbol" pitchFamily="18" charset="2"/>
                </a:rPr>
                <a:t>D</a:t>
              </a:r>
              <a:r>
                <a:rPr lang="en-US" sz="2000" b="0" dirty="0"/>
                <a:t>H</a:t>
              </a:r>
              <a:r>
                <a:rPr lang="en-US" sz="2000" b="0" baseline="30000" dirty="0"/>
                <a:t>0</a:t>
              </a:r>
              <a:r>
                <a:rPr lang="en-US" sz="2000" b="0" dirty="0"/>
                <a:t> (O</a:t>
              </a:r>
              <a:r>
                <a:rPr lang="en-US" sz="2000" b="0" baseline="-25000" dirty="0"/>
                <a:t>3</a:t>
              </a:r>
              <a:r>
                <a:rPr lang="en-US" sz="2000" b="0" dirty="0"/>
                <a:t>) = 142 kJ/</a:t>
              </a:r>
              <a:r>
                <a:rPr lang="en-US" sz="2000" b="0" dirty="0" err="1"/>
                <a:t>mol</a:t>
              </a:r>
              <a:endParaRPr lang="en-US" sz="2000" b="0" dirty="0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069" y="3752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/>
                <a:t>f</a:t>
              </a: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5164705" y="2476292"/>
            <a:ext cx="2549525" cy="534988"/>
            <a:chOff x="854" y="3670"/>
            <a:chExt cx="1606" cy="337"/>
          </a:xfrm>
        </p:grpSpPr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854" y="3670"/>
              <a:ext cx="16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Symbol" pitchFamily="18" charset="2"/>
                </a:rPr>
                <a:t>D</a:t>
              </a:r>
              <a:r>
                <a:rPr lang="en-US" sz="2000" b="0" dirty="0"/>
                <a:t>H</a:t>
              </a:r>
              <a:r>
                <a:rPr lang="en-US" sz="2000" b="0" baseline="30000" dirty="0"/>
                <a:t>0</a:t>
              </a:r>
              <a:r>
                <a:rPr lang="en-US" sz="2000" b="0" dirty="0"/>
                <a:t> (C, graphite) = 0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1063" y="3755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/>
                <a:t>f</a:t>
              </a: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5076056" y="3011279"/>
            <a:ext cx="3773488" cy="595313"/>
            <a:chOff x="854" y="3670"/>
            <a:chExt cx="2377" cy="375"/>
          </a:xfrm>
        </p:grpSpPr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854" y="3670"/>
              <a:ext cx="23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>
                  <a:latin typeface="Symbol" pitchFamily="18" charset="2"/>
                </a:rPr>
                <a:t>D</a:t>
              </a:r>
              <a:r>
                <a:rPr lang="en-US" sz="2000" b="0" dirty="0"/>
                <a:t>H</a:t>
              </a:r>
              <a:r>
                <a:rPr lang="en-US" sz="2000" b="0" baseline="30000" dirty="0"/>
                <a:t>0</a:t>
              </a:r>
              <a:r>
                <a:rPr lang="en-US" sz="2000" b="0" dirty="0"/>
                <a:t> (C, diamond) = 1.90 kJ/</a:t>
              </a:r>
              <a:r>
                <a:rPr lang="en-US" sz="2000" b="0" dirty="0" err="1"/>
                <a:t>mol</a:t>
              </a:r>
              <a:endParaRPr lang="en-US" sz="2000" b="0" dirty="0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068" y="3793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2000" b="0" dirty="0"/>
                <a:t>f</a:t>
              </a: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58987" y="3743579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standard enthalpy of reaction (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dirty="0"/>
              <a:t>H</a:t>
            </a:r>
            <a:r>
              <a:rPr lang="en-US" sz="2400" baseline="30000" dirty="0"/>
              <a:t>0 </a:t>
            </a:r>
            <a:r>
              <a:rPr lang="en-US" sz="2400" dirty="0" smtClean="0"/>
              <a:t>) </a:t>
            </a:r>
            <a:r>
              <a:rPr lang="en-US" sz="2400" dirty="0"/>
              <a:t>is the enthalpy of a reaction carried out at 1 atm.</a:t>
            </a:r>
          </a:p>
        </p:txBody>
      </p:sp>
      <p:grpSp>
        <p:nvGrpSpPr>
          <p:cNvPr id="63" name="Group 9"/>
          <p:cNvGrpSpPr>
            <a:grpSpLocks/>
          </p:cNvGrpSpPr>
          <p:nvPr/>
        </p:nvGrpSpPr>
        <p:grpSpPr bwMode="auto">
          <a:xfrm>
            <a:off x="2943770" y="4697086"/>
            <a:ext cx="3227387" cy="457200"/>
            <a:chOff x="1990" y="1177"/>
            <a:chExt cx="2033" cy="288"/>
          </a:xfrm>
        </p:grpSpPr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0" i="1" dirty="0" err="1"/>
                <a:t>a</a:t>
              </a:r>
              <a:r>
                <a:rPr lang="en-US" b="0" dirty="0" err="1"/>
                <a:t>A</a:t>
              </a:r>
              <a:r>
                <a:rPr lang="en-US" b="0" dirty="0"/>
                <a:t> + </a:t>
              </a:r>
              <a:r>
                <a:rPr lang="en-US" b="0" i="1" dirty="0" err="1"/>
                <a:t>b</a:t>
              </a:r>
              <a:r>
                <a:rPr lang="en-US" b="0" dirty="0" err="1"/>
                <a:t>B</a:t>
              </a:r>
              <a:r>
                <a:rPr lang="en-US" b="0" dirty="0"/>
                <a:t>          </a:t>
              </a:r>
              <a:r>
                <a:rPr lang="en-US" b="0" i="1" dirty="0" err="1"/>
                <a:t>c</a:t>
              </a:r>
              <a:r>
                <a:rPr lang="en-US" b="0" dirty="0" err="1"/>
                <a:t>C</a:t>
              </a:r>
              <a:r>
                <a:rPr lang="en-US" b="0" dirty="0"/>
                <a:t> + </a:t>
              </a:r>
              <a:r>
                <a:rPr lang="en-US" b="0" i="1" dirty="0" err="1"/>
                <a:t>d</a:t>
              </a:r>
              <a:r>
                <a:rPr lang="en-US" b="0" dirty="0" err="1"/>
                <a:t>D</a:t>
              </a:r>
              <a:endParaRPr lang="en-US" b="0" i="1" dirty="0"/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6" name="Group 60"/>
          <p:cNvGrpSpPr>
            <a:grpSpLocks/>
          </p:cNvGrpSpPr>
          <p:nvPr/>
        </p:nvGrpSpPr>
        <p:grpSpPr bwMode="auto">
          <a:xfrm>
            <a:off x="765175" y="5423948"/>
            <a:ext cx="7661275" cy="547688"/>
            <a:chOff x="406" y="1440"/>
            <a:chExt cx="4826" cy="345"/>
          </a:xfrm>
        </p:grpSpPr>
        <p:grpSp>
          <p:nvGrpSpPr>
            <p:cNvPr id="67" name="Group 12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88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0">
                    <a:latin typeface="Symbol" pitchFamily="18" charset="2"/>
                  </a:rPr>
                  <a:t>D</a:t>
                </a:r>
                <a:r>
                  <a:rPr lang="en-US" b="0"/>
                  <a:t>H</a:t>
                </a:r>
                <a:r>
                  <a:rPr lang="en-US" b="0" baseline="30000"/>
                  <a:t>0</a:t>
                </a:r>
                <a:endParaRPr lang="en-US" b="0"/>
              </a:p>
            </p:txBody>
          </p:sp>
          <p:sp>
            <p:nvSpPr>
              <p:cNvPr id="89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800" b="0"/>
                  <a:t>rxn</a:t>
                </a:r>
              </a:p>
            </p:txBody>
          </p:sp>
        </p:grpSp>
        <p:grpSp>
          <p:nvGrpSpPr>
            <p:cNvPr id="68" name="Group 13"/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86" name="Text Box 1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b="0" i="1" dirty="0"/>
                  <a:t>d</a:t>
                </a:r>
                <a:r>
                  <a:rPr lang="en-US" b="0" dirty="0">
                    <a:latin typeface="Symbol" pitchFamily="18" charset="2"/>
                  </a:rPr>
                  <a:t>D</a:t>
                </a:r>
                <a:r>
                  <a:rPr lang="en-US" b="0" dirty="0"/>
                  <a:t>H</a:t>
                </a:r>
                <a:r>
                  <a:rPr lang="en-US" b="0" baseline="30000" dirty="0"/>
                  <a:t>0</a:t>
                </a:r>
                <a:r>
                  <a:rPr lang="en-US" b="0" dirty="0"/>
                  <a:t> (D)</a:t>
                </a:r>
              </a:p>
            </p:txBody>
          </p:sp>
          <p:sp>
            <p:nvSpPr>
              <p:cNvPr id="87" name="Text Box 1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800" b="0"/>
                  <a:t>f</a:t>
                </a:r>
              </a:p>
            </p:txBody>
          </p:sp>
        </p:grpSp>
        <p:grpSp>
          <p:nvGrpSpPr>
            <p:cNvPr id="69" name="Group 16"/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84" name="Text Box 17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b="0" i="1" dirty="0"/>
                  <a:t>c</a:t>
                </a:r>
                <a:r>
                  <a:rPr lang="en-US" b="0" dirty="0">
                    <a:latin typeface="Symbol" pitchFamily="18" charset="2"/>
                  </a:rPr>
                  <a:t>D</a:t>
                </a:r>
                <a:r>
                  <a:rPr lang="en-US" b="0" dirty="0"/>
                  <a:t>H</a:t>
                </a:r>
                <a:r>
                  <a:rPr lang="en-US" b="0" baseline="30000" dirty="0"/>
                  <a:t>0</a:t>
                </a:r>
                <a:r>
                  <a:rPr lang="en-US" b="0" dirty="0"/>
                  <a:t> (C)</a:t>
                </a:r>
              </a:p>
            </p:txBody>
          </p:sp>
          <p:sp>
            <p:nvSpPr>
              <p:cNvPr id="85" name="Text Box 1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800" b="0"/>
                  <a:t>f</a:t>
                </a:r>
              </a:p>
            </p:txBody>
          </p:sp>
        </p:grp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=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[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+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]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-</a:t>
              </a:r>
            </a:p>
          </p:txBody>
        </p:sp>
        <p:grpSp>
          <p:nvGrpSpPr>
            <p:cNvPr id="75" name="Group 74"/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82" name="Text Box 31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b="0" i="1"/>
                  <a:t>b</a:t>
                </a:r>
                <a:r>
                  <a:rPr lang="en-US" b="0">
                    <a:latin typeface="Symbol" pitchFamily="18" charset="2"/>
                  </a:rPr>
                  <a:t>D</a:t>
                </a:r>
                <a:r>
                  <a:rPr lang="en-US" b="0"/>
                  <a:t>H</a:t>
                </a:r>
                <a:r>
                  <a:rPr lang="en-US" b="0" baseline="30000"/>
                  <a:t>0</a:t>
                </a:r>
                <a:r>
                  <a:rPr lang="en-US" b="0"/>
                  <a:t> (B)</a:t>
                </a:r>
              </a:p>
            </p:txBody>
          </p:sp>
          <p:sp>
            <p:nvSpPr>
              <p:cNvPr id="83" name="Text Box 32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800" b="0"/>
                  <a:t>f</a:t>
                </a:r>
              </a:p>
            </p:txBody>
          </p:sp>
        </p:grpSp>
        <p:grpSp>
          <p:nvGrpSpPr>
            <p:cNvPr id="76" name="Group 33"/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80" name="Text Box 34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b="0" i="1"/>
                  <a:t>a</a:t>
                </a:r>
                <a:r>
                  <a:rPr lang="en-US" b="0">
                    <a:latin typeface="Symbol" pitchFamily="18" charset="2"/>
                  </a:rPr>
                  <a:t>D</a:t>
                </a:r>
                <a:r>
                  <a:rPr lang="en-US" b="0"/>
                  <a:t>H</a:t>
                </a:r>
                <a:r>
                  <a:rPr lang="en-US" b="0" baseline="30000"/>
                  <a:t>0</a:t>
                </a:r>
                <a:r>
                  <a:rPr lang="en-US" b="0"/>
                  <a:t> (A)</a:t>
                </a:r>
              </a:p>
            </p:txBody>
          </p:sp>
          <p:sp>
            <p:nvSpPr>
              <p:cNvPr id="81" name="Text Box 3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800" b="0"/>
                  <a:t>f</a:t>
                </a:r>
              </a:p>
            </p:txBody>
          </p:sp>
        </p:grpSp>
        <p:sp>
          <p:nvSpPr>
            <p:cNvPr id="77" name="Text Box 36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[</a:t>
              </a:r>
            </a:p>
          </p:txBody>
        </p:sp>
        <p:sp>
          <p:nvSpPr>
            <p:cNvPr id="78" name="Text Box 37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+</a:t>
              </a:r>
            </a:p>
          </p:txBody>
        </p:sp>
        <p:sp>
          <p:nvSpPr>
            <p:cNvPr id="79" name="Text Box 38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]</a:t>
              </a:r>
            </a:p>
          </p:txBody>
        </p:sp>
      </p:grpSp>
      <p:grpSp>
        <p:nvGrpSpPr>
          <p:cNvPr id="90" name="Group 59"/>
          <p:cNvGrpSpPr>
            <a:grpSpLocks/>
          </p:cNvGrpSpPr>
          <p:nvPr/>
        </p:nvGrpSpPr>
        <p:grpSpPr bwMode="auto">
          <a:xfrm>
            <a:off x="1406525" y="6047882"/>
            <a:ext cx="6454775" cy="544513"/>
            <a:chOff x="1198" y="2056"/>
            <a:chExt cx="4066" cy="343"/>
          </a:xfrm>
        </p:grpSpPr>
        <p:grpSp>
          <p:nvGrpSpPr>
            <p:cNvPr id="91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0" dirty="0">
                    <a:latin typeface="Symbol" pitchFamily="18" charset="2"/>
                  </a:rPr>
                  <a:t>D</a:t>
                </a:r>
                <a:r>
                  <a:rPr lang="en-US" b="0" dirty="0"/>
                  <a:t>H</a:t>
                </a:r>
                <a:r>
                  <a:rPr lang="en-US" b="0" baseline="30000" dirty="0"/>
                  <a:t>0</a:t>
                </a:r>
                <a:endParaRPr lang="en-US" b="0" dirty="0"/>
              </a:p>
            </p:txBody>
          </p:sp>
          <p:sp>
            <p:nvSpPr>
              <p:cNvPr id="105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800" b="0"/>
                  <a:t>rxn</a:t>
                </a:r>
              </a:p>
            </p:txBody>
          </p:sp>
        </p:grpSp>
        <p:grpSp>
          <p:nvGrpSpPr>
            <p:cNvPr id="92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0" i="1"/>
                  <a:t>n</a:t>
                </a:r>
                <a:r>
                  <a:rPr lang="en-US" b="0">
                    <a:latin typeface="Symbol" pitchFamily="18" charset="2"/>
                  </a:rPr>
                  <a:t>D</a:t>
                </a:r>
                <a:r>
                  <a:rPr lang="en-US" b="0"/>
                  <a:t>H</a:t>
                </a:r>
                <a:r>
                  <a:rPr lang="en-US" b="0" baseline="30000"/>
                  <a:t>0</a:t>
                </a:r>
                <a:r>
                  <a:rPr lang="en-US" b="0"/>
                  <a:t> (products)</a:t>
                </a:r>
              </a:p>
            </p:txBody>
          </p:sp>
          <p:sp>
            <p:nvSpPr>
              <p:cNvPr id="103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800" b="0"/>
                  <a:t>f</a:t>
                </a:r>
              </a:p>
            </p:txBody>
          </p:sp>
        </p:grpSp>
        <p:sp>
          <p:nvSpPr>
            <p:cNvPr id="93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=</a:t>
              </a:r>
            </a:p>
          </p:txBody>
        </p:sp>
        <p:sp>
          <p:nvSpPr>
            <p:cNvPr id="94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id-ID" b="0"/>
            </a:p>
          </p:txBody>
        </p:sp>
        <p:sp>
          <p:nvSpPr>
            <p:cNvPr id="95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96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100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b="0" i="1"/>
                  <a:t>m</a:t>
                </a:r>
                <a:r>
                  <a:rPr lang="en-US" b="0">
                    <a:latin typeface="Symbol" pitchFamily="18" charset="2"/>
                  </a:rPr>
                  <a:t>D</a:t>
                </a:r>
                <a:r>
                  <a:rPr lang="en-US" b="0"/>
                  <a:t>H</a:t>
                </a:r>
                <a:r>
                  <a:rPr lang="en-US" b="0" baseline="30000"/>
                  <a:t>0</a:t>
                </a:r>
                <a:r>
                  <a:rPr lang="en-US" b="0"/>
                  <a:t> (reactants)</a:t>
                </a:r>
              </a:p>
            </p:txBody>
          </p:sp>
          <p:sp>
            <p:nvSpPr>
              <p:cNvPr id="101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800" b="0"/>
                  <a:t>f</a:t>
                </a:r>
              </a:p>
            </p:txBody>
          </p:sp>
        </p:grpSp>
        <p:sp>
          <p:nvSpPr>
            <p:cNvPr id="97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id-ID" b="0"/>
            </a:p>
          </p:txBody>
        </p:sp>
        <p:sp>
          <p:nvSpPr>
            <p:cNvPr id="98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99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13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1295</Words>
  <Application>Microsoft Office PowerPoint</Application>
  <PresentationFormat>On-screen Show (4:3)</PresentationFormat>
  <Paragraphs>221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Andhika Cahaya Titisan Sukma</dc:creator>
  <cp:lastModifiedBy>Andhika Cahaya Titisan Sukma</cp:lastModifiedBy>
  <cp:revision>64</cp:revision>
  <dcterms:created xsi:type="dcterms:W3CDTF">2020-11-03T10:03:25Z</dcterms:created>
  <dcterms:modified xsi:type="dcterms:W3CDTF">2020-12-10T05:03:25Z</dcterms:modified>
</cp:coreProperties>
</file>