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1" r:id="rId3"/>
    <p:sldId id="282" r:id="rId4"/>
    <p:sldId id="283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9" r:id="rId20"/>
    <p:sldId id="274" r:id="rId21"/>
    <p:sldId id="275" r:id="rId22"/>
    <p:sldId id="276" r:id="rId23"/>
    <p:sldId id="277" r:id="rId24"/>
    <p:sldId id="278" r:id="rId25"/>
    <p:sldId id="280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A9C6-65FE-4A54-9AE0-80ED1999D5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C181-EACB-4B5B-B6BF-10C5808E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1F482-182D-4284-A8E5-95622FD2C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7DEF-3E73-4DC6-B73C-50AC5BC875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D0379-4D60-4C26-A65D-6A149702A5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5A79-E45D-424E-8E26-EAF7524C9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7F091-16E3-45FF-A7B7-2186EB1E2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51B6-09D4-4D8F-9D1B-3F56A0ABE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71DD-3B75-4993-BB5C-E7DA87792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40AE-A87F-459B-86C6-9CFE6907A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E8A65-C3E7-4500-805A-414EBE86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96F00-8D3B-4C0E-AA2B-D457F0F0BA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143000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en-US" dirty="0"/>
              <a:t>PERILAKU </a:t>
            </a:r>
            <a:r>
              <a:rPr lang="id-ID" dirty="0" smtClean="0"/>
              <a:t>ORGANISASI </a:t>
            </a:r>
            <a:br>
              <a:rPr lang="id-ID" dirty="0" smtClean="0"/>
            </a:br>
            <a:r>
              <a:rPr lang="id-ID" dirty="0" smtClean="0"/>
              <a:t>DAN PERILAKU INDIVIDU</a:t>
            </a:r>
            <a:r>
              <a:rPr lang="en-US" dirty="0" smtClean="0"/>
              <a:t> </a:t>
            </a:r>
            <a:r>
              <a:rPr lang="en-US" dirty="0"/>
              <a:t>DALAM ORGANISASI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6400800" cy="914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 dirty="0" smtClean="0"/>
              <a:t>TIM PENGAMPU MK PO</a:t>
            </a:r>
            <a:endParaRPr lang="en-US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4800600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sz="2000" b="1" dirty="0" smtClean="0"/>
              <a:t>JURUSAN ADMINISTRASI NEGARA</a:t>
            </a:r>
          </a:p>
          <a:p>
            <a:pPr algn="ctr">
              <a:spcBef>
                <a:spcPct val="50000"/>
              </a:spcBef>
            </a:pPr>
            <a:r>
              <a:rPr lang="id-ID" sz="2000" b="1" dirty="0" smtClean="0"/>
              <a:t>FISIP UNILA</a:t>
            </a:r>
          </a:p>
          <a:p>
            <a:pPr algn="ctr">
              <a:spcBef>
                <a:spcPct val="50000"/>
              </a:spcBef>
            </a:pPr>
            <a:r>
              <a:rPr lang="id-ID" sz="2000" b="1" dirty="0" smtClean="0"/>
              <a:t>SEMESTER </a:t>
            </a:r>
            <a:r>
              <a:rPr lang="en-US" sz="2000" b="1" dirty="0" smtClean="0"/>
              <a:t>GENAP TA 2021/2022</a:t>
            </a:r>
            <a:endParaRPr lang="en-US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2294" name="Picture 6" descr="variabel perilaku gibs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009775"/>
            <a:ext cx="8763000" cy="28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3317" name="Picture 5" descr="model perilak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1657350"/>
            <a:ext cx="8858250" cy="3543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Perilaku Termotivasi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/>
              <a:t>Campbell, dkk (1970), motivasi berhubungan dengan: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Arah perilaku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Kekuatan respons, yaitu usaha karyawan setelah memilih mengikuti tindakan tertentu.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Ketahanan perilaku,atau berapa lama orang dapat terus menerus berperilaku menurut cara tertentu.</a:t>
            </a:r>
          </a:p>
          <a:p>
            <a:pPr>
              <a:lnSpc>
                <a:spcPct val="80000"/>
              </a:lnSpc>
            </a:pPr>
            <a:r>
              <a:rPr lang="en-US" sz="2800"/>
              <a:t>Penyebab motivasi dapat terkait: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Kebutuhan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Kekuatan menjawab pilihan tertentu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Adanya usaha untuk memuaskan keinginan yang terdorong oleh nafsu atau logika.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981200"/>
          </a:xfrm>
          <a:noFill/>
          <a:ln/>
        </p:spPr>
        <p:txBody>
          <a:bodyPr>
            <a:normAutofit/>
          </a:bodyPr>
          <a:lstStyle/>
          <a:p>
            <a:r>
              <a:rPr lang="en-US" sz="3200" dirty="0"/>
              <a:t>ASUMSI DASAR UNTUK MEMAHAMI MANUSIA:</a:t>
            </a:r>
            <a:br>
              <a:rPr lang="en-US" sz="3200" dirty="0"/>
            </a:br>
            <a:r>
              <a:rPr lang="en-US" sz="3200" dirty="0" err="1"/>
              <a:t>Nimran</a:t>
            </a:r>
            <a:r>
              <a:rPr lang="en-US" sz="3200" dirty="0"/>
              <a:t> (</a:t>
            </a:r>
            <a:r>
              <a:rPr lang="en-US" sz="3200" dirty="0" smtClean="0"/>
              <a:t>199</a:t>
            </a:r>
            <a:r>
              <a:rPr lang="id-ID" sz="3200" dirty="0" smtClean="0"/>
              <a:t>9</a:t>
            </a:r>
            <a:r>
              <a:rPr lang="en-US" sz="3200" dirty="0" smtClean="0"/>
              <a:t>)</a:t>
            </a:r>
            <a:r>
              <a:rPr lang="id-ID" sz="3200" dirty="0" smtClean="0"/>
              <a:t>; Robbins(2006)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</a:p>
          <a:p>
            <a:r>
              <a:rPr lang="en-US" dirty="0" err="1"/>
              <a:t>Karakteristik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: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biografis</a:t>
            </a:r>
            <a:r>
              <a:rPr lang="en-US" dirty="0"/>
              <a:t>, </a:t>
            </a:r>
            <a:r>
              <a:rPr lang="en-US" dirty="0" err="1"/>
              <a:t>kepribadian</a:t>
            </a:r>
            <a:r>
              <a:rPr lang="en-US" dirty="0"/>
              <a:t>, </a:t>
            </a:r>
            <a:r>
              <a:rPr lang="en-US" dirty="0" err="1"/>
              <a:t>persepsi</a:t>
            </a:r>
            <a:r>
              <a:rPr lang="en-US" dirty="0"/>
              <a:t> dam </a:t>
            </a:r>
            <a:r>
              <a:rPr lang="en-US" dirty="0" err="1"/>
              <a:t>sikap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Ciri-ciri biografis: umur, jenis kelamin, status perkawinan, jumlah tanggungan, masa kerja.</a:t>
            </a:r>
          </a:p>
          <a:p>
            <a:pPr>
              <a:lnSpc>
                <a:spcPct val="90000"/>
              </a:lnSpc>
            </a:pPr>
            <a:r>
              <a:rPr lang="en-US"/>
              <a:t>Kepribadian:</a:t>
            </a:r>
          </a:p>
          <a:p>
            <a:pPr lvl="1">
              <a:lnSpc>
                <a:spcPct val="90000"/>
              </a:lnSpc>
            </a:pPr>
            <a:r>
              <a:rPr lang="en-US"/>
              <a:t>Ada 3 pendekatan dalam upaya untuk memahami terjadinya perilaku manusia. Ketiga pendekatan tersebut adalah: pendekatan kognitif, pendekatan kepuasan, dan pendekatan psikoanalisis.</a:t>
            </a:r>
          </a:p>
          <a:p>
            <a:pPr lvl="1">
              <a:lnSpc>
                <a:spcPct val="90000"/>
              </a:lnSpc>
            </a:pPr>
            <a:r>
              <a:rPr lang="en-US"/>
              <a:t>Lebih lanjut, pemahaman atas kepribadian dapat dilihat melalui sejumlah teori, seperti teori psikoanalisis, teori pemenuhan kebutuhan Maslow, teori konsistensi, teori 2 faktor, dan teori prestasi dari McCelland.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Atribut kepribadian</a:t>
            </a:r>
          </a:p>
          <a:p>
            <a:pPr lvl="1">
              <a:lnSpc>
                <a:spcPct val="90000"/>
              </a:lnSpc>
            </a:pPr>
            <a:r>
              <a:rPr lang="en-US"/>
              <a:t>Daerah pengendalian (dalam keberhasilan mencapai tujuan yang terdiri dari internal dan eksternal).</a:t>
            </a:r>
          </a:p>
          <a:p>
            <a:pPr lvl="1">
              <a:lnSpc>
                <a:spcPct val="90000"/>
              </a:lnSpc>
            </a:pPr>
            <a:r>
              <a:rPr lang="en-US"/>
              <a:t>Paham otoritarian</a:t>
            </a:r>
          </a:p>
          <a:p>
            <a:pPr lvl="1">
              <a:lnSpc>
                <a:spcPct val="90000"/>
              </a:lnSpc>
            </a:pPr>
            <a:r>
              <a:rPr lang="en-US"/>
              <a:t>Orientasi prestasi</a:t>
            </a:r>
          </a:p>
          <a:p>
            <a:pPr>
              <a:lnSpc>
                <a:spcPct val="90000"/>
              </a:lnSpc>
            </a:pPr>
            <a:r>
              <a:rPr lang="en-US"/>
              <a:t>Introversi dan ekstrovensi</a:t>
            </a:r>
          </a:p>
          <a:p>
            <a:pPr>
              <a:lnSpc>
                <a:spcPct val="90000"/>
              </a:lnSpc>
            </a:pPr>
            <a:r>
              <a:rPr lang="en-US"/>
              <a:t>Persepsi</a:t>
            </a:r>
          </a:p>
          <a:p>
            <a:pPr lvl="1">
              <a:lnSpc>
                <a:spcPct val="90000"/>
              </a:lnSpc>
            </a:pPr>
            <a:r>
              <a:rPr lang="en-US"/>
              <a:t>Robbins (1986): suatu proses dengan mana individu mengorganisasikan dan menafsirkan kesannya untuk memberi arti tertentu pada lingkungannya.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lvl="1"/>
            <a:r>
              <a:rPr lang="en-US" sz="2400"/>
              <a:t>I. Gitosudarmo (1997): suatu proses memperhatikan dan menyeleksi, mengorganisasikan dan menafsirkan stimulus lingkungan.</a:t>
            </a:r>
          </a:p>
          <a:p>
            <a:pPr lvl="1"/>
            <a:r>
              <a:rPr lang="en-US" sz="2400"/>
              <a:t>Sejumlah faktor yang mempengaruhi persepsi ukuran, intensitas, frekuensi, kontras, gerakan, perubahan, baru, dan unik.</a:t>
            </a:r>
          </a:p>
          <a:p>
            <a:pPr lvl="1"/>
            <a:r>
              <a:rPr lang="en-US" sz="2400"/>
              <a:t>Adanya perbedaan persepsi dalam memahami sesuatu dapat disebabkan oleh: pemberian kesan, sasaran (atribut yang melekat pada objek yang diamati), situasi, attitude, belajar. Faktor lainnya menurut I. Gitosudamo: stereotyping, hallo effect, projection (sentimental). 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LANDASAN UNTUK MEMAHAMI PERILAKU: J. WINARDI</a:t>
            </a:r>
          </a:p>
        </p:txBody>
      </p:sp>
      <p:pic>
        <p:nvPicPr>
          <p:cNvPr id="19461" name="Picture 5" descr="variabel perilak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828800"/>
            <a:ext cx="8915400" cy="4505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VARIABEL PSIKOLOGIKAL DAN PERSOALAN PERSEPSI DALAM KAJIAN J. WINARDI</a:t>
            </a:r>
          </a:p>
        </p:txBody>
      </p:sp>
      <p:pic>
        <p:nvPicPr>
          <p:cNvPr id="20485" name="Picture 5" descr="proses perpetu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13" y="1524000"/>
            <a:ext cx="9043987" cy="4687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PEMBENTUKAN SIKAP DAN PERILAKU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Sebagaimana telah disampaikan sebelumnya, ada 3 pendekatan yang dapat diaplikasi dalam menelaah proses pembentukan sikap dan perilaku, yaitu: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Pendekatan kognitif sebagaimana yang dibahas oleh Littlejohn (1992) yang menganalisa mengenai stimulus dan respon.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Pendekatan kepuasan. Pendekatan ini memfokuskan perhatian pada faktor-faktor pada diri seseorang yang menguatkan, mengarahkan, mendukung, dan menghentikan perilakunya. Ada sejumlah teori yang terkait dengan pendekatan ini, yaitu: teori hierarki kebutuhan, teori dua faktor, dan teori prestasi.</a:t>
            </a:r>
          </a:p>
          <a:p>
            <a:pPr>
              <a:lnSpc>
                <a:spcPct val="80000"/>
              </a:lnSpc>
            </a:pPr>
            <a:endParaRPr 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PERILAKU ORGANISASI?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 smtClean="0">
                <a:latin typeface="BatangChe" pitchFamily="49" charset="-127"/>
                <a:ea typeface="BatangChe" pitchFamily="49" charset="-127"/>
              </a:rPr>
              <a:t>ORGANISASI</a:t>
            </a:r>
            <a:r>
              <a:rPr lang="en-US" i="1" dirty="0" smtClean="0">
                <a:latin typeface="BatangChe" pitchFamily="49" charset="-127"/>
                <a:ea typeface="BatangChe" pitchFamily="49" charset="-127"/>
              </a:rPr>
              <a:t> :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&amp; </a:t>
            </a:r>
            <a:r>
              <a:rPr lang="en-US" dirty="0" err="1" smtClean="0"/>
              <a:t>keterikatan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.</a:t>
            </a:r>
          </a:p>
          <a:p>
            <a:r>
              <a:rPr lang="en-US" b="1" i="1" dirty="0" smtClean="0">
                <a:latin typeface="BatangChe" pitchFamily="49" charset="-127"/>
                <a:ea typeface="BatangChe" pitchFamily="49" charset="-127"/>
              </a:rPr>
              <a:t>PERILAKU</a:t>
            </a:r>
            <a:r>
              <a:rPr lang="en-US" i="1" dirty="0" smtClean="0"/>
              <a:t>  : </a:t>
            </a:r>
            <a:r>
              <a:rPr lang="en-US" dirty="0" err="1" smtClean="0"/>
              <a:t>sikap</a:t>
            </a:r>
            <a:r>
              <a:rPr lang="en-US" dirty="0" smtClean="0"/>
              <a:t> &amp; </a:t>
            </a:r>
            <a:r>
              <a:rPr lang="en-US" dirty="0" err="1" smtClean="0"/>
              <a:t>tindakan</a:t>
            </a:r>
            <a:r>
              <a:rPr lang="en-US" dirty="0" smtClean="0"/>
              <a:t> (</a:t>
            </a:r>
            <a:r>
              <a:rPr lang="en-US" i="1" dirty="0" smtClean="0"/>
              <a:t>behavior; way of thinking or behaving</a:t>
            </a:r>
            <a:r>
              <a:rPr lang="en-US" dirty="0" smtClean="0"/>
              <a:t>)</a:t>
            </a:r>
          </a:p>
          <a:p>
            <a:r>
              <a:rPr lang="en-US" b="1" dirty="0" smtClean="0">
                <a:latin typeface="Maiandra GD" pitchFamily="34" charset="0"/>
              </a:rPr>
              <a:t>ILMU PERILAKU ORGANISASI </a:t>
            </a:r>
            <a:r>
              <a:rPr lang="en-US" dirty="0" smtClean="0"/>
              <a:t>: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&amp; kelp,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&amp;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kemanfaatan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lvl="1"/>
            <a:r>
              <a:rPr lang="en-US"/>
              <a:t>Pendekatan psikoanalisis yang mengaitkan kita dengan pemikiran Sigmund Freud terkait dengan </a:t>
            </a:r>
            <a:r>
              <a:rPr lang="en-US" i="1"/>
              <a:t>id, ego</a:t>
            </a:r>
            <a:r>
              <a:rPr lang="en-US"/>
              <a:t>, dan </a:t>
            </a:r>
            <a:r>
              <a:rPr lang="en-US" i="1"/>
              <a:t>super ego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4000"/>
              <a:t>KEPRIBADIAN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Kepribadian merupakan suatu keseluruhan yang terorganisasi</a:t>
            </a:r>
          </a:p>
          <a:p>
            <a:pPr>
              <a:lnSpc>
                <a:spcPct val="90000"/>
              </a:lnSpc>
            </a:pPr>
            <a:r>
              <a:rPr lang="en-US" sz="2800"/>
              <a:t>Kepribadian terlihat terorganisasi dalam pola-pola, yang hingga tingkat tertentu dapat diobservasi dan diukur.</a:t>
            </a:r>
          </a:p>
          <a:p>
            <a:pPr>
              <a:lnSpc>
                <a:spcPct val="90000"/>
              </a:lnSpc>
            </a:pPr>
            <a:r>
              <a:rPr lang="en-US" sz="2800"/>
              <a:t>Walaupun kepribadian memiliki landasan biologikal, pengembangan spesifiknya merupakan sebuah produk dari lingkungan sosial dan kultural.</a:t>
            </a:r>
          </a:p>
          <a:p>
            <a:pPr>
              <a:lnSpc>
                <a:spcPct val="90000"/>
              </a:lnSpc>
            </a:pPr>
            <a:r>
              <a:rPr lang="en-US" sz="2800"/>
              <a:t>Kepemimpinan memiliki aspek-aspek superfisial.</a:t>
            </a:r>
          </a:p>
          <a:p>
            <a:pPr>
              <a:lnSpc>
                <a:spcPct val="90000"/>
              </a:lnSpc>
            </a:pPr>
            <a:r>
              <a:rPr lang="en-US" sz="2800"/>
              <a:t>Kepribadian mencakup ciri-ciri umum, maupun ciri unik.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581400"/>
          </a:xfrm>
        </p:spPr>
        <p:txBody>
          <a:bodyPr/>
          <a:lstStyle/>
          <a:p>
            <a:r>
              <a:rPr lang="en-US"/>
              <a:t>“…..kepribadian seorang individu, merupakan suatu kelompok ciri-ciri yang relatif stabil, tendensi-tendensi, dan tempramen-tempramen yang sangat dipengaruhi oleh faktor-faktor yang diwarisi, dan oleh faktor-faktor sosial, kultural, dan lingkungan.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3 PENDEKATAN TEORITIKAL DALAM MEMAHAMI KEPRIBADIAN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PENDEKATAN SIFAT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Teori ini menyediakan sebuah katalog yang melukiskan sang individu. Katalog itu dapat berdasarkan ciri fisik atau psikologikal seseorang.</a:t>
            </a:r>
          </a:p>
          <a:p>
            <a:pPr>
              <a:lnSpc>
                <a:spcPct val="80000"/>
              </a:lnSpc>
            </a:pPr>
            <a:r>
              <a:rPr lang="en-US" sz="2800"/>
              <a:t>PENDEKATAN PSIKODINAMIK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Pendekatan ini sama dengan pendekatan psikoanalisis. Teori-teori psikodinamik mengintegrasi ciri-ciri manusia dan menerangkan sifat dinamik pengembangan kepribadian.</a:t>
            </a:r>
          </a:p>
          <a:p>
            <a:pPr>
              <a:lnSpc>
                <a:spcPct val="80000"/>
              </a:lnSpc>
            </a:pPr>
            <a:r>
              <a:rPr lang="en-US" sz="2800"/>
              <a:t>PENDEKATAN HUMANISTIK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Teori humanistik menitikberatkan person, dan pentingnya </a:t>
            </a:r>
            <a:r>
              <a:rPr lang="en-US" sz="2400" u="sng"/>
              <a:t>aktualisasi diri</a:t>
            </a:r>
            <a:r>
              <a:rPr lang="en-US" sz="2400"/>
              <a:t> bagi kepribadian.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/>
              <a:t>MODIFIKASI PERILAKU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4495800"/>
          </a:xfrm>
        </p:spPr>
        <p:txBody>
          <a:bodyPr/>
          <a:lstStyle/>
          <a:p>
            <a:r>
              <a:rPr lang="en-US"/>
              <a:t>Perilaku individu dapat dimodifikasi. Langkah modifikasi yang dapat dikembangkan:</a:t>
            </a:r>
          </a:p>
          <a:p>
            <a:pPr lvl="1"/>
            <a:r>
              <a:rPr lang="en-US" i="1"/>
              <a:t>Antecendents</a:t>
            </a:r>
            <a:r>
              <a:rPr lang="en-US"/>
              <a:t>, yaitu apa yang melatarbelakangi perilaku individu?</a:t>
            </a:r>
          </a:p>
          <a:p>
            <a:pPr lvl="1"/>
            <a:r>
              <a:rPr lang="en-US" i="1"/>
              <a:t>Behavior</a:t>
            </a:r>
            <a:r>
              <a:rPr lang="en-US"/>
              <a:t>, yaitu apa yang individu lakukan/katakan?</a:t>
            </a:r>
          </a:p>
          <a:p>
            <a:pPr lvl="1"/>
            <a:r>
              <a:rPr lang="en-US" i="1"/>
              <a:t>Consequences</a:t>
            </a:r>
            <a:r>
              <a:rPr lang="en-US"/>
              <a:t>, yaitu apa yang terjadi setelah tindakan tersebut.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676400"/>
          </a:xfrm>
        </p:spPr>
        <p:txBody>
          <a:bodyPr/>
          <a:lstStyle/>
          <a:p>
            <a:r>
              <a:rPr lang="id-ID" i="1" dirty="0" smtClean="0">
                <a:latin typeface="Comic Sans MS" pitchFamily="66" charset="0"/>
              </a:rPr>
              <a:t>SAMPAI JUMPA PADA PERTEMUAN BERIKUTNYA</a:t>
            </a:r>
            <a:endParaRPr lang="id-ID" i="1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5" name="Content Placeholder 3" descr="ORGKOMbangg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057401"/>
            <a:ext cx="7643813" cy="406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Lanjutan..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as</a:t>
            </a:r>
            <a:r>
              <a:rPr lang="id-ID" dirty="0" smtClean="0"/>
              <a:t>pek</a:t>
            </a:r>
            <a:r>
              <a:rPr lang="en-US" dirty="0" smtClean="0"/>
              <a:t>-as</a:t>
            </a:r>
            <a:r>
              <a:rPr lang="id-ID" dirty="0" smtClean="0"/>
              <a:t>p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id-ID" dirty="0" smtClean="0"/>
          </a:p>
          <a:p>
            <a:pPr>
              <a:lnSpc>
                <a:spcPct val="90000"/>
              </a:lnSpc>
            </a:pP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;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endParaRPr lang="id-ID" dirty="0" smtClean="0"/>
          </a:p>
          <a:p>
            <a:pPr>
              <a:lnSpc>
                <a:spcPct val="90000"/>
              </a:lnSpc>
            </a:pP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id-ID" dirty="0" smtClean="0"/>
              <a:t>Lanjutan..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/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aplikasinya</a:t>
            </a:r>
            <a:r>
              <a:rPr lang="en-US" dirty="0" smtClean="0"/>
              <a:t> (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).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performansi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(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)</a:t>
            </a:r>
            <a:endParaRPr lang="id-ID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/>
              <a:t>Perbedaan</a:t>
            </a:r>
            <a:r>
              <a:rPr lang="en-US" dirty="0" smtClean="0"/>
              <a:t> : </a:t>
            </a:r>
            <a:r>
              <a:rPr lang="en-US" dirty="0" err="1" smtClean="0"/>
              <a:t>pada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.	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TINGKAT ANALISIS PERILAKU ORGANISASI</a:t>
            </a:r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2316163" y="1719263"/>
            <a:ext cx="4419600" cy="411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3048000" y="2362200"/>
            <a:ext cx="2895600" cy="2895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4038600" y="3429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individu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657600" y="2743200"/>
            <a:ext cx="1752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kelompok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581400" y="1905000"/>
            <a:ext cx="1981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organisasi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858000" y="2057400"/>
            <a:ext cx="20574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Faktor lingkungan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04800" y="52578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Faktor lingkungan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8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400"/>
              <a:t>Menganalisis perilaku organisasional dalam tingkatan individu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Organisasi merupakan kumpulan individu.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Setiap individu memiliki kebutuhan, minat, persepsi, sikap, nilai, kepribadian, dan berbagai hal lain yang berbeda.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Perbedaan ditingkat individu mempengaruhi organisasi.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400"/>
              <a:t>Menganalisis perilaku organisasional dalam tingkatan kelompok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Kelompok bukanlah penjumlahan dari perilaku individu-individu di dalam organisasi.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Kelompok memiliki norma, budaya, sikap, etika, dan hal lain yang tersendiri serta membentuk pola perilaku kelompok.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Perbedaan ditingkat kelompok mempengaruhi organisasi.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400"/>
              <a:t>Menganalisis perilaku organisasional dalam tingkatan organisasi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Organisasi bukanlah penjumlahan dari perilaku individu dan kelompok.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Sama seperti kelompok, organisasi juga memiliki norma, budaya, dan hal lain yang tersendiri dan membentuk pola perilaku organisasi.</a:t>
            </a:r>
          </a:p>
          <a:p>
            <a:pPr marL="990600" lvl="1" indent="-533400">
              <a:lnSpc>
                <a:spcPct val="80000"/>
              </a:lnSpc>
              <a:buFontTx/>
              <a:buNone/>
            </a:pPr>
            <a:endParaRPr lang="en-US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ASPEK MANUSIA DALAM ORGANISASI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Memahami perilaku individu akan membantu dalam memahami perilaku organisasi karena pada dasarnya manusia itu </a:t>
            </a:r>
            <a:r>
              <a:rPr lang="en-US" i="1"/>
              <a:t>homo homini socius</a:t>
            </a:r>
            <a:r>
              <a:rPr lang="en-US"/>
              <a:t>.</a:t>
            </a:r>
          </a:p>
          <a:p>
            <a:pPr>
              <a:lnSpc>
                <a:spcPct val="90000"/>
              </a:lnSpc>
            </a:pPr>
            <a:r>
              <a:rPr lang="en-US"/>
              <a:t>Manusia tidak bisa lepas dari organisasi, manusia merupakan komponen vital dalam keberadaan dan dinamika sebuah organisasi.</a:t>
            </a:r>
          </a:p>
          <a:p>
            <a:pPr>
              <a:lnSpc>
                <a:spcPct val="90000"/>
              </a:lnSpc>
            </a:pPr>
            <a:r>
              <a:rPr lang="en-US"/>
              <a:t>Memahami perilaku manusia membutuhkan kerjasama berbagai disiplin keilmuan.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2362200"/>
          </a:xfrm>
        </p:spPr>
        <p:txBody>
          <a:bodyPr>
            <a:normAutofit/>
          </a:bodyPr>
          <a:lstStyle/>
          <a:p>
            <a:r>
              <a:rPr lang="en-US" sz="3200"/>
              <a:t>ASUMSI DASAR UNTUK MEMAHAMI MANUSIA:</a:t>
            </a:r>
            <a:br>
              <a:rPr lang="en-US" sz="3200"/>
            </a:br>
            <a:r>
              <a:rPr lang="en-US" sz="3600"/>
              <a:t>Keith Davis dan John W. Newstrom (1993):</a:t>
            </a:r>
            <a:br>
              <a:rPr lang="en-US" sz="3600"/>
            </a:br>
            <a:endParaRPr lang="en-US" sz="3600"/>
          </a:p>
        </p:txBody>
      </p:sp>
      <p:sp>
        <p:nvSpPr>
          <p:cNvPr id="1024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2819400"/>
            <a:ext cx="8229600" cy="2286000"/>
          </a:xfrm>
        </p:spPr>
        <p:txBody>
          <a:bodyPr/>
          <a:lstStyle/>
          <a:p>
            <a:pPr marL="990600" lvl="1" indent="-533400">
              <a:buFontTx/>
              <a:buAutoNum type="arabicPeriod"/>
            </a:pPr>
            <a:r>
              <a:rPr lang="en-US"/>
              <a:t>Perbedaan individu.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Orang seutuhnya.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Perilaku yang termotivasi.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Martabat/nilai manusia.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business_ppt_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/>
              <a:t>Perbedaan Individu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2800"/>
              <a:t>Perbedaan perilaku individual dapat disebabkan oleh sejumlah faktor penting, yaitu: persepsi, sikap, kepribadian, dan belajar.</a:t>
            </a:r>
          </a:p>
          <a:p>
            <a:r>
              <a:rPr lang="en-US" sz="2800"/>
              <a:t>Empat asumsi yang penting menurut Gibson, dkk (1982, 1989) tentang perilaku Individu:</a:t>
            </a:r>
          </a:p>
          <a:p>
            <a:pPr lvl="1"/>
            <a:r>
              <a:rPr lang="en-US" sz="2400"/>
              <a:t>Perilaku timbul karena ada stimulus/penyebab.</a:t>
            </a:r>
          </a:p>
          <a:p>
            <a:pPr lvl="1"/>
            <a:r>
              <a:rPr lang="en-US" sz="2400"/>
              <a:t>Perilaku diarahkan kepada tujuan.</a:t>
            </a:r>
          </a:p>
          <a:p>
            <a:pPr lvl="1"/>
            <a:r>
              <a:rPr lang="en-US" sz="2400"/>
              <a:t>Perilaku yang terarah pada tujuan dapat terganggu oleh frustasi, konflik, dan kecemasan.</a:t>
            </a:r>
          </a:p>
          <a:p>
            <a:pPr lvl="1"/>
            <a:r>
              <a:rPr lang="en-US" sz="2400"/>
              <a:t>Perilaku timbul karena adanya motivasi.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1079</Words>
  <Application>Microsoft Office PowerPoint</Application>
  <PresentationFormat>On-screen Show (4:3)</PresentationFormat>
  <Paragraphs>104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PERILAKU ORGANISASI  DAN PERILAKU INDIVIDU DALAM ORGANISASI</vt:lpstr>
      <vt:lpstr>PERILAKU ORGANISASI?</vt:lpstr>
      <vt:lpstr>Lanjutan..</vt:lpstr>
      <vt:lpstr>Lanjutan..</vt:lpstr>
      <vt:lpstr>TINGKAT ANALISIS PERILAKU ORGANISASI</vt:lpstr>
      <vt:lpstr>PowerPoint Presentation</vt:lpstr>
      <vt:lpstr>ASPEK MANUSIA DALAM ORGANISASI</vt:lpstr>
      <vt:lpstr>ASUMSI DASAR UNTUK MEMAHAMI MANUSIA: Keith Davis dan John W. Newstrom (1993): </vt:lpstr>
      <vt:lpstr>Perbedaan Individu</vt:lpstr>
      <vt:lpstr>PowerPoint Presentation</vt:lpstr>
      <vt:lpstr>PowerPoint Presentation</vt:lpstr>
      <vt:lpstr>Perilaku Termotivasi</vt:lpstr>
      <vt:lpstr>ASUMSI DASAR UNTUK MEMAHAMI MANUSIA: Nimran (1999); Robbins(2006) </vt:lpstr>
      <vt:lpstr>PowerPoint Presentation</vt:lpstr>
      <vt:lpstr>PowerPoint Presentation</vt:lpstr>
      <vt:lpstr>PowerPoint Presentation</vt:lpstr>
      <vt:lpstr>LANDASAN UNTUK MEMAHAMI PERILAKU: J. WINARDI</vt:lpstr>
      <vt:lpstr>VARIABEL PSIKOLOGIKAL DAN PERSOALAN PERSEPSI DALAM KAJIAN J. WINARDI</vt:lpstr>
      <vt:lpstr>PEMBENTUKAN SIKAP DAN PERILAKU</vt:lpstr>
      <vt:lpstr>PowerPoint Presentation</vt:lpstr>
      <vt:lpstr>KEPRIBADIAN</vt:lpstr>
      <vt:lpstr>PowerPoint Presentation</vt:lpstr>
      <vt:lpstr>3 PENDEKATAN TEORITIKAL DALAM MEMAHAMI KEPRIBADIAN</vt:lpstr>
      <vt:lpstr>MODIFIKASI PERILAKU</vt:lpstr>
      <vt:lpstr>SAMPAI JUMPA PADA PERTEMUAN BERIKUTNYA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PERILAKU INDIVIDU DALAM ORGANISASI</dc:title>
  <dc:creator>Win XP</dc:creator>
  <cp:lastModifiedBy>user</cp:lastModifiedBy>
  <cp:revision>19</cp:revision>
  <dcterms:created xsi:type="dcterms:W3CDTF">2009-10-14T03:25:02Z</dcterms:created>
  <dcterms:modified xsi:type="dcterms:W3CDTF">2022-03-04T07:00:03Z</dcterms:modified>
</cp:coreProperties>
</file>