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72" r:id="rId2"/>
  </p:sldMasterIdLst>
  <p:sldIdLst>
    <p:sldId id="257" r:id="rId3"/>
    <p:sldId id="258" r:id="rId4"/>
    <p:sldId id="381" r:id="rId5"/>
    <p:sldId id="374" r:id="rId6"/>
    <p:sldId id="344" r:id="rId7"/>
    <p:sldId id="259" r:id="rId8"/>
    <p:sldId id="260" r:id="rId9"/>
    <p:sldId id="261" r:id="rId10"/>
    <p:sldId id="26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50"/>
    <p:restoredTop sz="94631"/>
  </p:normalViewPr>
  <p:slideViewPr>
    <p:cSldViewPr snapToGrid="0" snapToObjects="1">
      <p:cViewPr varScale="1">
        <p:scale>
          <a:sx n="92" d="100"/>
          <a:sy n="92" d="100"/>
        </p:scale>
        <p:origin x="97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360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24134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40238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951354-A8D2-2E47-9BCD-23E53CBCCD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206528-39CE-734C-8E83-EBB8205372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A76783-88F3-E84B-8EF1-45BFB6B0E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2A735-DD4E-4E4A-84CE-516CC78BB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6CF3DF-B448-EB43-9F7F-937984D9C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1711948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FC9345-9D6A-5745-856B-E88B7A32D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5582BC-2861-8444-92A4-F35406B5E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DBCBA5-8D7E-D947-9699-261F8F9EA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B5BFD-2BDC-9344-A846-21E0A33A3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77F4B-8403-5240-AE00-923CBDA4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3628647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038C40-6FBD-A649-A50E-DE1AC4F6D4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2D790F-739F-0F47-96CC-0F87698012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8C9B5C-889A-EF4F-88E9-192CB610D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8E436-42C9-084A-A2A0-13B66F141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090621-148C-EA4A-9A32-1940CE0C9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7528333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C830F5-D0F0-8A46-AF80-1A59A37D5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4E1E6-696C-EB46-888B-A61C8D06F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D822B6-79E9-2543-BC7B-767AADA31D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332CC-AF0E-E144-B097-A93D76708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F9F50-D4C7-434F-A4E2-64C9356DD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8705AC-7761-E24B-B0B2-CBBEFF7FC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6426582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D1725-D38A-9144-A23C-8DCE1D154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AE2652-A8F8-0C45-B2EC-7A30A9EC5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D47264-F8F9-7E45-B8C8-173A022AEF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6EC7A3-3BD9-3A4C-AD63-9BD363B72B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E9498D-308F-1344-9186-E7ABCFFEA9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C5F243-AF0D-4846-A00A-BB5015D4D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ACBC5B5-0912-0143-8E96-F9300564C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39130-459F-DA43-ABAF-0F3E27334D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338162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25E0-5738-5041-92B2-8ACC940AAA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6BB341-3F86-9F47-B835-C47062E4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738E89-5F8B-FA40-9599-8F9A805D2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A653FDB-0DB0-C441-8B67-80FA69F48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5565811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C95C62-8146-0C42-B3F3-882B3CC14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1FDB3C-B9EC-2E46-A40C-DEF68058F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1450E-6419-E74F-96BD-DE8FCEBFB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9021242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EA3AE4-7F05-B247-8158-23B14B4163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73B5AE-5B0C-3340-B387-740654F547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100651-0295-7145-B0BC-9E3E63A973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5ACE5-8C01-A140-B9C2-6AECEB765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278BB2-4133-5446-B025-EA7EE7BC3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E7EE34-A0FF-7F4F-8FAB-5381558A9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753850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83242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F9123F-7A2E-C24F-914B-34C2FDCE04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346C736-0D2A-0741-B387-1F46138BE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JP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14C33C-2BAB-8E40-9CBD-95840FBCD1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A0411-2E64-DD45-B03F-66682DE9D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137B3-969F-C445-A8CE-9BF4BB0E5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3645D7-C248-D24B-9A8E-F688A96FE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46839484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20EFCC-91D2-4A4E-9652-0BCFE87AB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8DF8AA-8FC6-4F41-8AF2-4692A0D834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3BB75-8C89-0A4C-BFD3-9C860516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D0EBBB-A1C8-4544-9FF0-A6E5EF379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0825A-312F-0C48-B44A-5A14B64906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405583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00A4A1-5ACB-C546-9E79-36B1BB3789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9C7DBB-E1B0-094F-B884-C4E46F6841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8E701-D62C-564B-BE09-1FCB2D008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B3CC31-B773-924C-AEB4-521D67BDB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0ED9E-2849-A44B-89E7-A1AECDE45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52135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2868502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5102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4143536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562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66062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460274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142946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476923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3CF34F-ABEA-654E-9719-A844AB95E3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JP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897B1E-2F6C-DA4F-B3D0-A476B5D6C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JP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0FD683-EFAF-784E-90B4-A138CBF983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FA710-BA06-4A4C-8967-19BA52FDFE6C}" type="datetimeFigureOut">
              <a:rPr lang="en-JP" smtClean="0"/>
              <a:t>2020/10/22</a:t>
            </a:fld>
            <a:endParaRPr lang="en-JP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23498-C719-994F-A52E-2457A703B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JP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9AC501-B38C-384F-8B55-4A745F6A98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76299-0140-5042-B5F9-F16DA010897E}" type="slidenum">
              <a:rPr lang="en-JP" smtClean="0"/>
              <a:t>‹#›</a:t>
            </a:fld>
            <a:endParaRPr lang="en-JP"/>
          </a:p>
        </p:txBody>
      </p:sp>
    </p:spTree>
    <p:extLst>
      <p:ext uri="{BB962C8B-B14F-4D97-AF65-F5344CB8AC3E}">
        <p14:creationId xmlns:p14="http://schemas.microsoft.com/office/powerpoint/2010/main" val="650208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JP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2">
            <a:extLst>
              <a:ext uri="{FF2B5EF4-FFF2-40B4-BE49-F238E27FC236}">
                <a16:creationId xmlns:a16="http://schemas.microsoft.com/office/drawing/2014/main" id="{C5DBD7EB-23A0-4FE6-8965-7164A03F40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88819" y="1579418"/>
            <a:ext cx="7772400" cy="2057400"/>
          </a:xfrm>
        </p:spPr>
        <p:txBody>
          <a:bodyPr/>
          <a:lstStyle/>
          <a:p>
            <a:pPr>
              <a:defRPr/>
            </a:pPr>
            <a:r>
              <a:rPr lang="id-ID" altLang="id-ID" b="1" dirty="0">
                <a:solidFill>
                  <a:srgbClr val="FF0066"/>
                </a:solidFill>
                <a:cs typeface="Times New Roman" panose="02020603050405020304" pitchFamily="18" charset="0"/>
              </a:rPr>
              <a:t>PROPOSISI</a:t>
            </a:r>
            <a:endParaRPr lang="en-US" altLang="id-ID" b="1" dirty="0">
              <a:solidFill>
                <a:srgbClr val="FF0066"/>
              </a:solidFill>
              <a:cs typeface="Times New Roman" panose="02020603050405020304" pitchFamily="18" charset="0"/>
            </a:endParaRP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0BAF0AC0-2203-8244-8CBB-ACA5BEC0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317A051D-D13B-354D-8690-4D256BB3A175}" type="slidenum">
              <a:rPr lang="en-US" altLang="id-ID" sz="1400">
                <a:latin typeface="Times New Roman" panose="02020603050405020304" pitchFamily="18" charset="0"/>
              </a:rPr>
              <a:pPr/>
              <a:t>1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15811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5">
            <a:extLst>
              <a:ext uri="{FF2B5EF4-FFF2-40B4-BE49-F238E27FC236}">
                <a16:creationId xmlns:a16="http://schemas.microsoft.com/office/drawing/2014/main" id="{60BBB70B-9B48-C84E-9189-F6004FA5E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EA6AA4F-C9E6-4247-993D-2891F6DDE910}" type="slidenum">
              <a:rPr lang="en-US" altLang="id-ID" sz="1400">
                <a:latin typeface="Times New Roman" panose="02020603050405020304" pitchFamily="18" charset="0"/>
              </a:rPr>
              <a:pPr/>
              <a:t>10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  <p:graphicFrame>
        <p:nvGraphicFramePr>
          <p:cNvPr id="18435" name="Object 3072">
            <a:extLst>
              <a:ext uri="{FF2B5EF4-FFF2-40B4-BE49-F238E27FC236}">
                <a16:creationId xmlns:a16="http://schemas.microsoft.com/office/drawing/2014/main" id="{E7F20D36-051B-3948-88A5-43023BEB8A4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749004"/>
              </p:ext>
            </p:extLst>
          </p:nvPr>
        </p:nvGraphicFramePr>
        <p:xfrm>
          <a:off x="2653146" y="487443"/>
          <a:ext cx="6629400" cy="6211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Document" r:id="rId3" imgW="5486400" imgH="5778500" progId="Word.Document.8">
                  <p:embed/>
                </p:oleObj>
              </mc:Choice>
              <mc:Fallback>
                <p:oleObj name="Document" r:id="rId3" imgW="5486400" imgH="5778500" progId="Word.Document.8">
                  <p:embed/>
                  <p:pic>
                    <p:nvPicPr>
                      <p:cNvPr id="18435" name="Object 3072">
                        <a:extLst>
                          <a:ext uri="{FF2B5EF4-FFF2-40B4-BE49-F238E27FC236}">
                            <a16:creationId xmlns:a16="http://schemas.microsoft.com/office/drawing/2014/main" id="{E7F20D36-051B-3948-88A5-43023BEB8A4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53146" y="487443"/>
                        <a:ext cx="6629400" cy="6211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02171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>
            <a:extLst>
              <a:ext uri="{FF2B5EF4-FFF2-40B4-BE49-F238E27FC236}">
                <a16:creationId xmlns:a16="http://schemas.microsoft.com/office/drawing/2014/main" id="{F44F634D-1CAB-1144-A4FF-1E284EFE103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838200"/>
            <a:ext cx="7772400" cy="5334000"/>
          </a:xfrm>
        </p:spPr>
        <p:txBody>
          <a:bodyPr>
            <a:normAutofit fontScale="92500" lnSpcReduction="20000"/>
          </a:bodyPr>
          <a:lstStyle/>
          <a:p>
            <a:pPr algn="just">
              <a:buFontTx/>
              <a:buNone/>
            </a:pPr>
            <a:r>
              <a:rPr lang="en-US" altLang="id-ID" b="1">
                <a:cs typeface="Times New Roman" panose="02020603050405020304" pitchFamily="18" charset="0"/>
              </a:rPr>
              <a:t>Logika</a:t>
            </a:r>
          </a:p>
          <a:p>
            <a:pPr algn="just"/>
            <a:r>
              <a:rPr lang="en-US" altLang="id-ID" sz="2400">
                <a:cs typeface="Times New Roman" panose="02020603050405020304" pitchFamily="18" charset="0"/>
              </a:rPr>
              <a:t>Perhatikan argumen di bawah ini:</a:t>
            </a:r>
          </a:p>
          <a:p>
            <a:pPr algn="just">
              <a:buFontTx/>
              <a:buNone/>
            </a:pPr>
            <a:r>
              <a:rPr lang="en-US" altLang="id-ID" sz="2400" i="1">
                <a:cs typeface="Times New Roman" panose="02020603050405020304" pitchFamily="18" charset="0"/>
              </a:rPr>
              <a:t>	</a:t>
            </a:r>
            <a:r>
              <a:rPr lang="en-US" altLang="id-ID" sz="2400" i="1">
                <a:solidFill>
                  <a:srgbClr val="FF0066"/>
                </a:solidFill>
                <a:cs typeface="Times New Roman" panose="02020603050405020304" pitchFamily="18" charset="0"/>
              </a:rPr>
              <a:t>Jika Anda mahasiswa Ilmu Hukum, maka anda pasti belajar Bahasa Belanda. </a:t>
            </a:r>
          </a:p>
          <a:p>
            <a:pPr algn="just">
              <a:buFontTx/>
              <a:buNone/>
            </a:pPr>
            <a:r>
              <a:rPr lang="en-US" altLang="id-ID" sz="2400" i="1">
                <a:solidFill>
                  <a:srgbClr val="FF0066"/>
                </a:solidFill>
                <a:cs typeface="Times New Roman" panose="02020603050405020304" pitchFamily="18" charset="0"/>
              </a:rPr>
              <a:t>Jika Anda tidak suka begadang, maka Anda bukan mahasiswa Hukum. </a:t>
            </a:r>
          </a:p>
          <a:p>
            <a:pPr algn="just">
              <a:buFontTx/>
              <a:buNone/>
            </a:pPr>
            <a:r>
              <a:rPr lang="en-US" altLang="id-ID" sz="2400" i="1">
                <a:solidFill>
                  <a:srgbClr val="FF0066"/>
                </a:solidFill>
                <a:cs typeface="Times New Roman" panose="02020603050405020304" pitchFamily="18" charset="0"/>
              </a:rPr>
              <a:t>Tetapi, anda tidak belajar Bahasa Belanda dan anda tidak suka begadang. Jadi, anda bukan mahasiswa Hukum.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Apakah kesimpulan dari argumen di atas valid?</a:t>
            </a:r>
          </a:p>
          <a:p>
            <a:pPr algn="just">
              <a:buFontTx/>
              <a:buNone/>
            </a:pPr>
            <a:r>
              <a:rPr lang="en-US" altLang="id-ID" sz="2400">
                <a:cs typeface="Times New Roman" panose="02020603050405020304" pitchFamily="18" charset="0"/>
              </a:rPr>
              <a:t>	Alat bantu untuk memahami argumen tsb adalah </a:t>
            </a:r>
            <a:r>
              <a:rPr lang="en-US" altLang="id-ID" sz="2400" b="1">
                <a:cs typeface="Times New Roman" panose="02020603050405020304" pitchFamily="18" charset="0"/>
              </a:rPr>
              <a:t>Logika</a:t>
            </a:r>
          </a:p>
          <a:p>
            <a:pPr algn="just"/>
            <a:endParaRPr lang="en-US" altLang="id-ID" sz="2400">
              <a:cs typeface="Times New Roman" panose="02020603050405020304" pitchFamily="18" charset="0"/>
            </a:endParaRPr>
          </a:p>
          <a:p>
            <a:pPr algn="just"/>
            <a:endParaRPr lang="en-US" altLang="id-ID" sz="2400" b="1">
              <a:cs typeface="Times New Roman" panose="02020603050405020304" pitchFamily="18" charset="0"/>
            </a:endParaRP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A03E4C9F-4B6D-8343-A929-CF6C2F368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351A47D-9814-1545-BFB8-8CD97190880C}" type="slidenum">
              <a:rPr lang="en-US" altLang="id-ID" sz="1400">
                <a:latin typeface="Times New Roman" panose="02020603050405020304" pitchFamily="18" charset="0"/>
              </a:rPr>
              <a:pPr/>
              <a:t>2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1414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61D7A94F-87A6-4C66-AE54-9BC65C621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09800" y="838200"/>
            <a:ext cx="7772400" cy="5257800"/>
          </a:xfrm>
        </p:spPr>
        <p:txBody>
          <a:bodyPr rtlCol="0">
            <a:normAutofit fontScale="92500" lnSpcReduction="10000"/>
          </a:bodyPr>
          <a:lstStyle/>
          <a:p>
            <a:pPr marL="91440" indent="-91440"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</a:rPr>
              <a:t>Bahkan, logika adalah pondasi dasar algoritma dan pemrograman.</a:t>
            </a:r>
          </a:p>
          <a:p>
            <a:pPr marL="91440" indent="-91440">
              <a:defRPr/>
            </a:pPr>
            <a:endParaRPr lang="en-US" altLang="id-ID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91440" indent="-91440"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</a:rPr>
              <a:t>Contoh: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x &gt; y then 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begin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  temp:=x;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  x:=y;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	   y:=temp; 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end;</a:t>
            </a:r>
          </a:p>
          <a:p>
            <a:pPr marL="91440" indent="-91440">
              <a:buNone/>
              <a:defRPr/>
            </a:pPr>
            <a:r>
              <a:rPr lang="en-US" altLang="id-ID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</a:p>
        </p:txBody>
      </p:sp>
      <p:sp>
        <p:nvSpPr>
          <p:cNvPr id="11267" name="Slide Number Placeholder 3">
            <a:extLst>
              <a:ext uri="{FF2B5EF4-FFF2-40B4-BE49-F238E27FC236}">
                <a16:creationId xmlns:a16="http://schemas.microsoft.com/office/drawing/2014/main" id="{8CCFBE80-14F1-0249-9DC4-302161D4F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43C39B4-3653-0446-9AD6-AA2EC70B7D0D}" type="slidenum">
              <a:rPr lang="en-US" altLang="id-ID" sz="1400">
                <a:latin typeface="Times New Roman" panose="02020603050405020304" pitchFamily="18" charset="0"/>
              </a:rPr>
              <a:pPr/>
              <a:t>3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0703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10">
            <a:extLst>
              <a:ext uri="{FF2B5EF4-FFF2-40B4-BE49-F238E27FC236}">
                <a16:creationId xmlns:a16="http://schemas.microsoft.com/office/drawing/2014/main" id="{4EF829EE-3456-490D-9E31-C59124B7B51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228600"/>
            <a:ext cx="7772400" cy="1143000"/>
          </a:xfrm>
        </p:spPr>
        <p:txBody>
          <a:bodyPr/>
          <a:lstStyle/>
          <a:p>
            <a:pPr>
              <a:defRPr/>
            </a:pPr>
            <a:r>
              <a:rPr lang="en-US" altLang="id-ID" sz="3600" b="1"/>
              <a:t>Proposisi</a:t>
            </a:r>
            <a:endParaRPr lang="en-CA" altLang="id-ID" sz="3600" b="1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00DF2785-98B2-7A45-9E83-6265241ED3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676400"/>
            <a:ext cx="7772400" cy="4419600"/>
          </a:xfrm>
        </p:spPr>
        <p:txBody>
          <a:bodyPr/>
          <a:lstStyle/>
          <a:p>
            <a:pPr algn="just"/>
            <a:r>
              <a:rPr lang="en-US" altLang="id-ID">
                <a:cs typeface="Times New Roman" panose="02020603050405020304" pitchFamily="18" charset="0"/>
              </a:rPr>
              <a:t>Logika didasarkan pada pada hubungan antara kalimat atau pernyataan (</a:t>
            </a:r>
            <a:r>
              <a:rPr lang="en-US" altLang="id-ID" i="1">
                <a:cs typeface="Times New Roman" panose="02020603050405020304" pitchFamily="18" charset="0"/>
              </a:rPr>
              <a:t>statements</a:t>
            </a:r>
            <a:r>
              <a:rPr lang="en-US" altLang="id-ID">
                <a:cs typeface="Times New Roman" panose="02020603050405020304" pitchFamily="18" charset="0"/>
              </a:rPr>
              <a:t>).</a:t>
            </a:r>
          </a:p>
          <a:p>
            <a:pPr algn="just"/>
            <a:endParaRPr lang="en-US" altLang="id-ID">
              <a:cs typeface="Times New Roman" panose="02020603050405020304" pitchFamily="18" charset="0"/>
            </a:endParaRPr>
          </a:p>
          <a:p>
            <a:pPr algn="just"/>
            <a:r>
              <a:rPr lang="en-US" altLang="id-ID">
                <a:cs typeface="Times New Roman" panose="02020603050405020304" pitchFamily="18" charset="0"/>
              </a:rPr>
              <a:t>Hanya kalimat yang bernilai benar atau salah saja yang menjadi tinjauan </a:t>
            </a:r>
            <a:r>
              <a:rPr lang="en-US" altLang="id-ID">
                <a:cs typeface="Times New Roman" panose="02020603050405020304" pitchFamily="18" charset="0"/>
                <a:sym typeface="Wingdings" pitchFamily="2" charset="2"/>
              </a:rPr>
              <a:t> </a:t>
            </a:r>
            <a:r>
              <a:rPr lang="en-US" altLang="id-ID" b="1">
                <a:cs typeface="Times New Roman" panose="02020603050405020304" pitchFamily="18" charset="0"/>
                <a:sym typeface="Wingdings" pitchFamily="2" charset="2"/>
              </a:rPr>
              <a:t>proposisi</a:t>
            </a:r>
          </a:p>
          <a:p>
            <a:pPr algn="just"/>
            <a:endParaRPr lang="en-US" altLang="id-ID" b="1">
              <a:cs typeface="Times New Roman" panose="02020603050405020304" pitchFamily="18" charset="0"/>
            </a:endParaRPr>
          </a:p>
          <a:p>
            <a:pPr algn="just"/>
            <a:r>
              <a:rPr lang="en-US" altLang="id-ID" b="1">
                <a:cs typeface="Times New Roman" panose="02020603050405020304" pitchFamily="18" charset="0"/>
              </a:rPr>
              <a:t>Proposisi</a:t>
            </a:r>
            <a:r>
              <a:rPr lang="en-US" altLang="id-ID">
                <a:cs typeface="Times New Roman" panose="02020603050405020304" pitchFamily="18" charset="0"/>
              </a:rPr>
              <a:t>: pernyataan yang bernilai benar (</a:t>
            </a:r>
            <a:r>
              <a:rPr lang="en-US" altLang="id-ID" i="1">
                <a:cs typeface="Times New Roman" panose="02020603050405020304" pitchFamily="18" charset="0"/>
              </a:rPr>
              <a:t>true</a:t>
            </a:r>
            <a:r>
              <a:rPr lang="en-US" altLang="id-ID">
                <a:cs typeface="Times New Roman" panose="02020603050405020304" pitchFamily="18" charset="0"/>
              </a:rPr>
              <a:t>) atau salah (</a:t>
            </a:r>
            <a:r>
              <a:rPr lang="en-US" altLang="id-ID" i="1">
                <a:cs typeface="Times New Roman" panose="02020603050405020304" pitchFamily="18" charset="0"/>
              </a:rPr>
              <a:t>false</a:t>
            </a:r>
            <a:r>
              <a:rPr lang="en-US" altLang="id-ID">
                <a:cs typeface="Times New Roman" panose="02020603050405020304" pitchFamily="18" charset="0"/>
              </a:rPr>
              <a:t>), tetapi tidak keduanya. </a:t>
            </a:r>
          </a:p>
          <a:p>
            <a:pPr algn="just">
              <a:buFontTx/>
              <a:buNone/>
            </a:pPr>
            <a:endParaRPr lang="en-US" altLang="id-ID"/>
          </a:p>
          <a:p>
            <a:pPr>
              <a:buFontTx/>
              <a:buNone/>
            </a:pPr>
            <a:endParaRPr lang="en-US" altLang="id-ID"/>
          </a:p>
        </p:txBody>
      </p:sp>
      <p:sp>
        <p:nvSpPr>
          <p:cNvPr id="12292" name="Slide Number Placeholder 3">
            <a:extLst>
              <a:ext uri="{FF2B5EF4-FFF2-40B4-BE49-F238E27FC236}">
                <a16:creationId xmlns:a16="http://schemas.microsoft.com/office/drawing/2014/main" id="{DBA68CA6-5A26-4D41-A52A-56471759BB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92BE1E6C-52C2-E942-A1F2-ED2503353D02}" type="slidenum">
              <a:rPr lang="en-US" altLang="id-ID" sz="1400">
                <a:latin typeface="Times New Roman" panose="02020603050405020304" pitchFamily="18" charset="0"/>
              </a:rPr>
              <a:pPr/>
              <a:t>4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172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>
            <a:extLst>
              <a:ext uri="{FF2B5EF4-FFF2-40B4-BE49-F238E27FC236}">
                <a16:creationId xmlns:a16="http://schemas.microsoft.com/office/drawing/2014/main" id="{B01A4AD0-A29A-49E3-8EFB-DE8B7739CB6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181225" y="1828800"/>
            <a:ext cx="7772400" cy="4114800"/>
          </a:xfrm>
        </p:spPr>
        <p:txBody>
          <a:bodyPr rtlCol="0">
            <a:normAutofit fontScale="47500" lnSpcReduction="20000"/>
          </a:bodyPr>
          <a:lstStyle/>
          <a:p>
            <a:pPr marL="91440" indent="-91440" algn="just">
              <a:buNone/>
              <a:defRPr/>
            </a:pPr>
            <a:r>
              <a:rPr lang="en-US" altLang="id-ID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</a:t>
            </a:r>
            <a:r>
              <a:rPr lang="en-US" altLang="id-ID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Contoh</a:t>
            </a:r>
            <a:r>
              <a:rPr lang="en-US" altLang="id-ID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.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Semua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pernyataan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di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bawah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adalah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proposisi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:</a:t>
            </a:r>
          </a:p>
          <a:p>
            <a:pPr marL="91440" indent="-91440" algn="just">
              <a:buNone/>
              <a:defRPr/>
            </a:pP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(a)  13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adalah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ganjil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(b) 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Soekarno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adalah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alumnus UGM.</a:t>
            </a: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(c)  1 + 1 = 2</a:t>
            </a: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(d)  8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akar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kuadrat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dari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8 + 8</a:t>
            </a: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(e)  Ada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monyet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di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bulan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(f)  Hari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adalah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hari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Rabu</a:t>
            </a: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(g)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Untuk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sembarang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bulat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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0,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maka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     2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adalah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bilangan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genap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(h)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x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+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y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=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y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+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x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untuk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setiap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x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y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bilangan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      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riil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		 			     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Wingdings 2" panose="05020102010507070707" pitchFamily="82" charset="2"/>
              </a:rPr>
              <a:t></a:t>
            </a:r>
          </a:p>
        </p:txBody>
      </p:sp>
      <p:sp>
        <p:nvSpPr>
          <p:cNvPr id="13315" name="Slide Number Placeholder 5">
            <a:extLst>
              <a:ext uri="{FF2B5EF4-FFF2-40B4-BE49-F238E27FC236}">
                <a16:creationId xmlns:a16="http://schemas.microsoft.com/office/drawing/2014/main" id="{591AF0CB-9F71-4E48-99BA-2A7D18FA38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10B3C935-6A4C-7A41-9A95-68A361239E5D}" type="slidenum">
              <a:rPr lang="en-US" altLang="id-ID" sz="1400">
                <a:latin typeface="Times New Roman" panose="02020603050405020304" pitchFamily="18" charset="0"/>
              </a:rPr>
              <a:pPr/>
              <a:t>5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4334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3">
            <a:extLst>
              <a:ext uri="{FF2B5EF4-FFF2-40B4-BE49-F238E27FC236}">
                <a16:creationId xmlns:a16="http://schemas.microsoft.com/office/drawing/2014/main" id="{C8AB20F3-EBB4-44C5-A561-4CC28F36095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762000"/>
            <a:ext cx="7772400" cy="5334000"/>
          </a:xfrm>
        </p:spPr>
        <p:txBody>
          <a:bodyPr rtlCol="0">
            <a:normAutofit/>
          </a:bodyPr>
          <a:lstStyle/>
          <a:p>
            <a:pPr marL="0" indent="0" algn="just">
              <a:buNone/>
              <a:defRPr/>
            </a:pPr>
            <a:r>
              <a:rPr lang="en-US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Contoh</a:t>
            </a: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.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Semua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pernyataan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di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bawah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i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bukan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proposisi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</a:p>
          <a:p>
            <a:pPr marL="91440" indent="-91440" algn="just"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(a) Jam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berapa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Bus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Tayo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tiba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? </a:t>
            </a:r>
          </a:p>
          <a:p>
            <a:pPr marL="91440" indent="-91440" algn="just"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(b)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Tolong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tutup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pintu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!	</a:t>
            </a:r>
          </a:p>
          <a:p>
            <a:pPr marL="91440" indent="-91440" algn="just"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(c) 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x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+ 3 = 8</a:t>
            </a:r>
          </a:p>
          <a:p>
            <a:pPr marL="91440" indent="-91440" algn="just">
              <a:buNone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  (d)  </a:t>
            </a:r>
            <a:r>
              <a:rPr lang="en-US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x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&gt; 3	 					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  <a:sym typeface="Wingdings 2" pitchFamily="18" charset="2"/>
              </a:rPr>
              <a:t>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91440" indent="-91440" algn="just"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cs typeface="Times New Roman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Kesimpulan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: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Proposisi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adalah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kalimat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berita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Pernyataan</a:t>
            </a: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itchFamily="18" charset="0"/>
              </a:rPr>
              <a:t>)</a:t>
            </a:r>
          </a:p>
        </p:txBody>
      </p:sp>
      <p:sp>
        <p:nvSpPr>
          <p:cNvPr id="14339" name="Slide Number Placeholder 5">
            <a:extLst>
              <a:ext uri="{FF2B5EF4-FFF2-40B4-BE49-F238E27FC236}">
                <a16:creationId xmlns:a16="http://schemas.microsoft.com/office/drawing/2014/main" id="{80DE9623-70A9-DB47-8A77-B6BA62499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C90B2CF8-E2CB-F14E-AEF7-B96EEA06A625}" type="slidenum">
              <a:rPr lang="en-US" altLang="id-ID" sz="1400">
                <a:latin typeface="Times New Roman" panose="02020603050405020304" pitchFamily="18" charset="0"/>
              </a:rPr>
              <a:pPr/>
              <a:t>6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62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>
            <a:extLst>
              <a:ext uri="{FF2B5EF4-FFF2-40B4-BE49-F238E27FC236}">
                <a16:creationId xmlns:a16="http://schemas.microsoft.com/office/drawing/2014/main" id="{B115BD7C-4D52-134E-B61D-91E3E9A3B18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981200" y="762000"/>
            <a:ext cx="8382000" cy="5334000"/>
          </a:xfrm>
        </p:spPr>
        <p:txBody>
          <a:bodyPr/>
          <a:lstStyle/>
          <a:p>
            <a:pPr algn="just">
              <a:buFontTx/>
              <a:buNone/>
            </a:pPr>
            <a:r>
              <a:rPr lang="en-US" altLang="id-ID">
                <a:cs typeface="Times New Roman" panose="02020603050405020304" pitchFamily="18" charset="0"/>
              </a:rPr>
              <a:t>	</a:t>
            </a:r>
          </a:p>
          <a:p>
            <a:pPr algn="just"/>
            <a:r>
              <a:rPr lang="en-US" altLang="id-ID">
                <a:cs typeface="Times New Roman" panose="02020603050405020304" pitchFamily="18" charset="0"/>
              </a:rPr>
              <a:t>Proposisi dilambangkan dengan huruf kecil </a:t>
            </a:r>
            <a:r>
              <a:rPr lang="en-US" altLang="id-ID" i="1">
                <a:cs typeface="Times New Roman" panose="02020603050405020304" pitchFamily="18" charset="0"/>
              </a:rPr>
              <a:t>p</a:t>
            </a:r>
            <a:r>
              <a:rPr lang="en-US" altLang="id-ID">
                <a:cs typeface="Times New Roman" panose="02020603050405020304" pitchFamily="18" charset="0"/>
              </a:rPr>
              <a:t>, </a:t>
            </a:r>
            <a:r>
              <a:rPr lang="en-US" altLang="id-ID" i="1">
                <a:cs typeface="Times New Roman" panose="02020603050405020304" pitchFamily="18" charset="0"/>
              </a:rPr>
              <a:t>q</a:t>
            </a:r>
            <a:r>
              <a:rPr lang="en-US" altLang="id-ID">
                <a:cs typeface="Times New Roman" panose="02020603050405020304" pitchFamily="18" charset="0"/>
              </a:rPr>
              <a:t>, </a:t>
            </a:r>
            <a:r>
              <a:rPr lang="en-US" altLang="id-ID" i="1">
                <a:cs typeface="Times New Roman" panose="02020603050405020304" pitchFamily="18" charset="0"/>
              </a:rPr>
              <a:t>r</a:t>
            </a:r>
            <a:r>
              <a:rPr lang="en-US" altLang="id-ID">
                <a:cs typeface="Times New Roman" panose="02020603050405020304" pitchFamily="18" charset="0"/>
              </a:rPr>
              <a:t>, …. </a:t>
            </a:r>
          </a:p>
          <a:p>
            <a:pPr algn="just">
              <a:buFontTx/>
              <a:buNone/>
            </a:pPr>
            <a:endParaRPr lang="en-US" altLang="id-ID">
              <a:cs typeface="Times New Roman" panose="02020603050405020304" pitchFamily="18" charset="0"/>
            </a:endParaRPr>
          </a:p>
          <a:p>
            <a:pPr algn="just"/>
            <a:r>
              <a:rPr lang="en-US" altLang="id-ID" b="1">
                <a:cs typeface="Times New Roman" panose="02020603050405020304" pitchFamily="18" charset="0"/>
              </a:rPr>
              <a:t>Contoh</a:t>
            </a:r>
            <a:r>
              <a:rPr lang="en-US" altLang="id-ID">
                <a:cs typeface="Times New Roman" panose="02020603050405020304" pitchFamily="18" charset="0"/>
              </a:rPr>
              <a:t>:</a:t>
            </a:r>
          </a:p>
          <a:p>
            <a:pPr algn="just">
              <a:buFontTx/>
              <a:buNone/>
            </a:pPr>
            <a:r>
              <a:rPr lang="en-US" altLang="id-ID" i="1">
                <a:cs typeface="Times New Roman" panose="02020603050405020304" pitchFamily="18" charset="0"/>
              </a:rPr>
              <a:t>		p </a:t>
            </a:r>
            <a:r>
              <a:rPr lang="en-US" altLang="id-ID">
                <a:cs typeface="Times New Roman" panose="02020603050405020304" pitchFamily="18" charset="0"/>
              </a:rPr>
              <a:t>:  2 adalah bilangan prima.</a:t>
            </a:r>
          </a:p>
          <a:p>
            <a:pPr algn="just">
              <a:buFontTx/>
              <a:buNone/>
            </a:pPr>
            <a:r>
              <a:rPr lang="en-US" altLang="id-ID">
                <a:cs typeface="Times New Roman" panose="02020603050405020304" pitchFamily="18" charset="0"/>
              </a:rPr>
              <a:t>		</a:t>
            </a:r>
            <a:r>
              <a:rPr lang="en-US" altLang="id-ID" i="1">
                <a:cs typeface="Times New Roman" panose="02020603050405020304" pitchFamily="18" charset="0"/>
              </a:rPr>
              <a:t>q </a:t>
            </a:r>
            <a:r>
              <a:rPr lang="en-US" altLang="id-ID">
                <a:cs typeface="Times New Roman" panose="02020603050405020304" pitchFamily="18" charset="0"/>
              </a:rPr>
              <a:t>:  Jokowi adalah alumnus UGM.</a:t>
            </a:r>
          </a:p>
          <a:p>
            <a:pPr algn="just">
              <a:buFontTx/>
              <a:buNone/>
            </a:pPr>
            <a:r>
              <a:rPr lang="en-US" altLang="id-ID">
                <a:cs typeface="Times New Roman" panose="02020603050405020304" pitchFamily="18" charset="0"/>
              </a:rPr>
              <a:t>		</a:t>
            </a:r>
            <a:r>
              <a:rPr lang="en-US" altLang="id-ID" i="1">
                <a:cs typeface="Times New Roman" panose="02020603050405020304" pitchFamily="18" charset="0"/>
              </a:rPr>
              <a:t>r </a:t>
            </a:r>
            <a:r>
              <a:rPr lang="en-US" altLang="id-ID">
                <a:cs typeface="Times New Roman" panose="02020603050405020304" pitchFamily="18" charset="0"/>
              </a:rPr>
              <a:t>:  5 + 2 = 4</a:t>
            </a:r>
            <a:endParaRPr lang="en-US" altLang="id-ID"/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68F2A680-5944-7944-AC61-3484408D51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D3670A3E-4323-5146-8147-D948857025F1}" type="slidenum">
              <a:rPr lang="en-US" altLang="id-ID" sz="1400">
                <a:latin typeface="Times New Roman" panose="02020603050405020304" pitchFamily="18" charset="0"/>
              </a:rPr>
              <a:pPr/>
              <a:t>7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07605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>
            <a:extLst>
              <a:ext uri="{FF2B5EF4-FFF2-40B4-BE49-F238E27FC236}">
                <a16:creationId xmlns:a16="http://schemas.microsoft.com/office/drawing/2014/main" id="{C82C63CB-4FF3-43E7-920E-A3D8A765B0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57400" y="457200"/>
            <a:ext cx="7772400" cy="838200"/>
          </a:xfrm>
        </p:spPr>
        <p:txBody>
          <a:bodyPr/>
          <a:lstStyle/>
          <a:p>
            <a:pPr>
              <a:defRPr/>
            </a:pPr>
            <a:r>
              <a:rPr lang="en-US" altLang="id-ID" sz="32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Mengkombinasikan Proposisi</a:t>
            </a:r>
            <a:endParaRPr lang="en-US" altLang="id-ID" sz="32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8B2BF0F6-75F8-45AA-A58F-C9738C04FC8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447800"/>
            <a:ext cx="7772400" cy="4648200"/>
          </a:xfrm>
        </p:spPr>
        <p:txBody>
          <a:bodyPr rtlCol="0">
            <a:normAutofit fontScale="62500" lnSpcReduction="20000"/>
          </a:bodyPr>
          <a:lstStyle/>
          <a:p>
            <a:pPr marL="91440" indent="-91440" algn="just"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Misalkan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dan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adalah proposisi. </a:t>
            </a: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1. </a:t>
            </a:r>
            <a:r>
              <a:rPr lang="en-US" altLang="id-ID" sz="24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Konjungsi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(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conjunction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):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dan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      Notasi 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2.</a:t>
            </a:r>
            <a:r>
              <a:rPr lang="en-US" altLang="id-ID" sz="24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Disjungsi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(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disjunction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):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atau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	Notasi: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3.  </a:t>
            </a:r>
            <a:r>
              <a:rPr lang="en-US" altLang="id-ID" sz="24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Ingkaran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(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negation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 dari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:  tidak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      Notasi: 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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 </a:t>
            </a:r>
          </a:p>
          <a:p>
            <a:pPr marL="91440" indent="-91440" algn="just">
              <a:defRPr/>
            </a:pP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dan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disebut </a:t>
            </a:r>
            <a:r>
              <a:rPr lang="en-US" altLang="id-ID" sz="24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proposisi atomik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defRPr/>
            </a:pP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Kombinasi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dengan 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menghasilkan </a:t>
            </a:r>
            <a:r>
              <a:rPr lang="en-US" altLang="id-ID" sz="2400" b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proposisi majemuk</a:t>
            </a:r>
            <a:r>
              <a:rPr lang="en-US" altLang="id-ID" sz="240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(</a:t>
            </a:r>
            <a:r>
              <a:rPr lang="en-US" altLang="id-ID" sz="2400" i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compound proposition</a:t>
            </a:r>
            <a:endParaRPr lang="en-US" altLang="id-ID" sz="2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6388" name="Slide Number Placeholder 5">
            <a:extLst>
              <a:ext uri="{FF2B5EF4-FFF2-40B4-BE49-F238E27FC236}">
                <a16:creationId xmlns:a16="http://schemas.microsoft.com/office/drawing/2014/main" id="{06B343AB-17D6-5646-8EE8-3543C63199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05FEADDF-F657-174D-80B0-EAF571B51AAE}" type="slidenum">
              <a:rPr lang="en-US" altLang="id-ID" sz="1400">
                <a:latin typeface="Times New Roman" panose="02020603050405020304" pitchFamily="18" charset="0"/>
              </a:rPr>
              <a:pPr/>
              <a:t>8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34428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>
            <a:extLst>
              <a:ext uri="{FF2B5EF4-FFF2-40B4-BE49-F238E27FC236}">
                <a16:creationId xmlns:a16="http://schemas.microsoft.com/office/drawing/2014/main" id="{FB761BE3-9F9F-4A16-BF16-10046E0C16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09800" y="1125538"/>
            <a:ext cx="7772400" cy="5334000"/>
          </a:xfrm>
        </p:spPr>
        <p:txBody>
          <a:bodyPr rtlCol="0">
            <a:normAutofit fontScale="77500" lnSpcReduction="20000"/>
          </a:bodyPr>
          <a:lstStyle/>
          <a:p>
            <a:pPr marL="91440" indent="-91440" algn="just">
              <a:buNone/>
              <a:defRPr/>
            </a:pPr>
            <a:r>
              <a:rPr lang="en-US" altLang="id-ID" b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Contoh</a:t>
            </a:r>
            <a:r>
              <a:rPr lang="en-US" altLang="id-ID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.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Diketahui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proposisi-proposisi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berikut</a:t>
            </a:r>
            <a:r>
              <a:rPr lang="en-US" altLang="id-ID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:				</a:t>
            </a:r>
          </a:p>
          <a:p>
            <a:pPr marL="91440" indent="-91440" algn="just">
              <a:buNone/>
              <a:defRPr/>
            </a:pP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: Hari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hujan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: Murid-murid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diliburkan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dari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sekolah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</a:t>
            </a: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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: Hari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hujan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murid-murid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diliburkan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	   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dari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sekolah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 p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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q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: Hari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hujan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atau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murid-murid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diliburkan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dari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	    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sekolah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  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Symbol" panose="05050102010706020507" pitchFamily="18" charset="2"/>
              </a:rPr>
              <a:t></a:t>
            </a:r>
            <a:r>
              <a:rPr lang="en-US" altLang="id-ID" sz="2400" i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p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   :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Tidak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benar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hari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hujan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		 </a:t>
            </a:r>
          </a:p>
          <a:p>
            <a:pPr marL="91440" indent="-91440" algn="just">
              <a:buNone/>
              <a:defRPr/>
            </a:pPr>
            <a:r>
              <a:rPr lang="en-US" altLang="id-ID" sz="2400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		      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(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atau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: Hari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ini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i="1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tidak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 </a:t>
            </a:r>
            <a:r>
              <a:rPr lang="en-US" altLang="id-ID" sz="2400" dirty="0" err="1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hujan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)			</a:t>
            </a:r>
            <a:r>
              <a:rPr lang="en-US" altLang="id-ID" sz="2400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  <a:sym typeface="Wingdings 2" panose="05020102010507070707" pitchFamily="82" charset="2"/>
              </a:rPr>
              <a:t></a:t>
            </a:r>
            <a:endParaRPr lang="en-US" altLang="id-ID" sz="2400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 algn="just">
              <a:buNone/>
              <a:defRPr/>
            </a:pPr>
            <a:r>
              <a:rPr lang="en-US" altLang="id-ID" b="1" dirty="0">
                <a:solidFill>
                  <a:schemeClr val="tx1">
                    <a:lumMod val="75000"/>
                    <a:lumOff val="25000"/>
                  </a:schemeClr>
                </a:solidFill>
                <a:cs typeface="Times New Roman" panose="02020603050405020304" pitchFamily="18" charset="0"/>
              </a:rPr>
              <a:t> </a:t>
            </a:r>
            <a:endParaRPr lang="en-US" altLang="id-ID" dirty="0">
              <a:solidFill>
                <a:schemeClr val="tx1">
                  <a:lumMod val="75000"/>
                  <a:lumOff val="25000"/>
                </a:schemeClr>
              </a:solidFill>
              <a:cs typeface="Times New Roman" panose="02020603050405020304" pitchFamily="18" charset="0"/>
            </a:endParaRPr>
          </a:p>
          <a:p>
            <a:pPr marL="91440" indent="-91440">
              <a:buNone/>
              <a:defRPr/>
            </a:pPr>
            <a:endParaRPr lang="en-US" altLang="id-ID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411" name="Slide Number Placeholder 5">
            <a:extLst>
              <a:ext uri="{FF2B5EF4-FFF2-40B4-BE49-F238E27FC236}">
                <a16:creationId xmlns:a16="http://schemas.microsoft.com/office/drawing/2014/main" id="{9131E276-09A8-5940-8F73-209598E15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4AB249C3-2212-7D46-AD32-50EFCF673F46}" type="slidenum">
              <a:rPr lang="en-US" altLang="id-ID" sz="1400">
                <a:latin typeface="Times New Roman" panose="02020603050405020304" pitchFamily="18" charset="0"/>
              </a:rPr>
              <a:pPr/>
              <a:t>9</a:t>
            </a:fld>
            <a:endParaRPr lang="en-US" altLang="id-ID" sz="140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9196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{7828CD2B-AF05-F740-BC16-8782D49B6E84}tf16401378</Template>
  <TotalTime>1</TotalTime>
  <Words>548</Words>
  <Application>Microsoft Macintosh PowerPoint</Application>
  <PresentationFormat>Widescreen</PresentationFormat>
  <Paragraphs>82</Paragraphs>
  <Slides>10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1" baseType="lpstr">
      <vt:lpstr>MS Shell Dlg 2</vt:lpstr>
      <vt:lpstr>Arial</vt:lpstr>
      <vt:lpstr>Calibri</vt:lpstr>
      <vt:lpstr>Calibri Light</vt:lpstr>
      <vt:lpstr>Courier New</vt:lpstr>
      <vt:lpstr>Times New Roman</vt:lpstr>
      <vt:lpstr>Wingdings</vt:lpstr>
      <vt:lpstr>Wingdings 3</vt:lpstr>
      <vt:lpstr>Madison</vt:lpstr>
      <vt:lpstr>Office Theme</vt:lpstr>
      <vt:lpstr>Microsoft Office Word 97 - 2003 Document</vt:lpstr>
      <vt:lpstr>PROPOSISI</vt:lpstr>
      <vt:lpstr>PowerPoint Presentation</vt:lpstr>
      <vt:lpstr>PowerPoint Presentation</vt:lpstr>
      <vt:lpstr>Proposisi</vt:lpstr>
      <vt:lpstr>PowerPoint Presentation</vt:lpstr>
      <vt:lpstr>PowerPoint Presentation</vt:lpstr>
      <vt:lpstr>PowerPoint Presentation</vt:lpstr>
      <vt:lpstr>Mengkombinasikan Proposisi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PROPOSISI</dc:title>
  <dc:creator>agus triono</dc:creator>
  <cp:lastModifiedBy>agus triono</cp:lastModifiedBy>
  <cp:revision>2</cp:revision>
  <dcterms:created xsi:type="dcterms:W3CDTF">2020-10-22T03:24:41Z</dcterms:created>
  <dcterms:modified xsi:type="dcterms:W3CDTF">2020-10-22T03:25:44Z</dcterms:modified>
</cp:coreProperties>
</file>