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0" roundtripDataSignature="AMtx7mhKMic2zUnb7lUQPsTJi7dFne/IY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4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0" name="Google Shape;150;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4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0" name="Google Shape;170;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4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4" name="Google Shape;194;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4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3" name="Google Shape;213;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4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3" name="Google Shape;93;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0" name="Google Shape;100;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6" name="Google Shape;106;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3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5" name="Google Shape;115;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3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2" name="Google Shape;122;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9" name="Google Shape;129;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4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6" name="Google Shape;136;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4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4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4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4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4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9" name="Shape 69"/>
        <p:cNvGrpSpPr/>
        <p:nvPr/>
      </p:nvGrpSpPr>
      <p:grpSpPr>
        <a:xfrm>
          <a:off x="0" y="0"/>
          <a:ext cx="0" cy="0"/>
          <a:chOff x="0" y="0"/>
          <a:chExt cx="0" cy="0"/>
        </a:xfrm>
      </p:grpSpPr>
      <p:sp>
        <p:nvSpPr>
          <p:cNvPr id="70" name="Google Shape;70;p5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5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72" name="Google Shape;72;p5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73" name="Google Shape;73;p5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74" name="Google Shape;74;p5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75" name="Google Shape;75;p5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5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5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5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0" name="Google Shape;80;p5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81" name="Google Shape;81;p5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5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5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5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3" name="Google Shape;23;p5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24" name="Google Shape;24;p5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9" name="Google Shape;29;p4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0" name="Google Shape;30;p4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1" name="Google Shape;31;p4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4" name="Shape 34"/>
        <p:cNvGrpSpPr/>
        <p:nvPr/>
      </p:nvGrpSpPr>
      <p:grpSpPr>
        <a:xfrm>
          <a:off x="0" y="0"/>
          <a:ext cx="0" cy="0"/>
          <a:chOff x="0" y="0"/>
          <a:chExt cx="0" cy="0"/>
        </a:xfrm>
      </p:grpSpPr>
      <p:sp>
        <p:nvSpPr>
          <p:cNvPr id="35" name="Google Shape;35;p5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5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8" name="Shape 38"/>
        <p:cNvGrpSpPr/>
        <p:nvPr/>
      </p:nvGrpSpPr>
      <p:grpSpPr>
        <a:xfrm>
          <a:off x="0" y="0"/>
          <a:ext cx="0" cy="0"/>
          <a:chOff x="0" y="0"/>
          <a:chExt cx="0" cy="0"/>
        </a:xfrm>
      </p:grpSpPr>
      <p:sp>
        <p:nvSpPr>
          <p:cNvPr id="39" name="Google Shape;39;p5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0" name="Google Shape;40;p5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1" name="Google Shape;41;p5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5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4" name="Shape 44"/>
        <p:cNvGrpSpPr/>
        <p:nvPr/>
      </p:nvGrpSpPr>
      <p:grpSpPr>
        <a:xfrm>
          <a:off x="0" y="0"/>
          <a:ext cx="0" cy="0"/>
          <a:chOff x="0" y="0"/>
          <a:chExt cx="0" cy="0"/>
        </a:xfrm>
      </p:grpSpPr>
      <p:sp>
        <p:nvSpPr>
          <p:cNvPr id="45" name="Google Shape;45;p5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6" name="Google Shape;46;p53"/>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7" name="Google Shape;47;p5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5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5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0" name="Shape 50"/>
        <p:cNvGrpSpPr/>
        <p:nvPr/>
      </p:nvGrpSpPr>
      <p:grpSpPr>
        <a:xfrm>
          <a:off x="0" y="0"/>
          <a:ext cx="0" cy="0"/>
          <a:chOff x="0" y="0"/>
          <a:chExt cx="0" cy="0"/>
        </a:xfrm>
      </p:grpSpPr>
      <p:sp>
        <p:nvSpPr>
          <p:cNvPr id="51" name="Google Shape;51;p5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2" name="Google Shape;52;p54"/>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53" name="Google Shape;53;p5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4" name="Google Shape;54;p5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5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5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5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9" name="Google Shape;59;p5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0" name="Google Shape;60;p5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1" name="Google Shape;61;p5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5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5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5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5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5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5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1" name="Google Shape;11;p4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4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4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4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3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Ruang Lingkup HAN</a:t>
            </a:r>
            <a:endParaRPr/>
          </a:p>
        </p:txBody>
      </p:sp>
      <p:sp>
        <p:nvSpPr>
          <p:cNvPr id="89" name="Google Shape;89;p33"/>
          <p:cNvSpPr txBox="1"/>
          <p:nvPr>
            <p:ph idx="1" type="body"/>
          </p:nvPr>
        </p:nvSpPr>
        <p:spPr>
          <a:xfrm>
            <a:off x="457200" y="1600200"/>
            <a:ext cx="8229600" cy="4953000"/>
          </a:xfrm>
          <a:prstGeom prst="rect">
            <a:avLst/>
          </a:prstGeom>
          <a:noFill/>
          <a:ln>
            <a:noFill/>
          </a:ln>
        </p:spPr>
        <p:txBody>
          <a:bodyPr anchorCtr="0" anchor="t" bIns="45700" lIns="91425" spcFirstLastPara="1" rIns="91425" wrap="square" tIns="45700">
            <a:normAutofit/>
          </a:bodyPr>
          <a:lstStyle/>
          <a:p>
            <a:pPr indent="-411162" lvl="0" marL="547687" marR="0" rtl="0" algn="l">
              <a:lnSpc>
                <a:spcPct val="90000"/>
              </a:lnSpc>
              <a:spcBef>
                <a:spcPts val="0"/>
              </a:spcBef>
              <a:spcAft>
                <a:spcPts val="0"/>
              </a:spcAft>
              <a:buClr>
                <a:schemeClr val="dk1"/>
              </a:buClr>
              <a:buSzPts val="2700"/>
              <a:buFont typeface="Arial"/>
              <a:buNone/>
            </a:pPr>
            <a:r>
              <a:rPr b="0" i="0" lang="en-US" sz="2700" u="none">
                <a:solidFill>
                  <a:schemeClr val="dk1"/>
                </a:solidFill>
                <a:latin typeface="Calibri"/>
                <a:ea typeface="Calibri"/>
                <a:cs typeface="Calibri"/>
                <a:sym typeface="Calibri"/>
              </a:rPr>
              <a:t>Pradjudi Admosudirjo:</a:t>
            </a:r>
            <a:endParaRPr/>
          </a:p>
          <a:p>
            <a:pPr indent="-411162" lvl="0" marL="547687" marR="0" rtl="0" algn="l">
              <a:lnSpc>
                <a:spcPct val="90000"/>
              </a:lnSpc>
              <a:spcBef>
                <a:spcPts val="540"/>
              </a:spcBef>
              <a:spcAft>
                <a:spcPts val="0"/>
              </a:spcAft>
              <a:buClr>
                <a:srgbClr val="000000"/>
              </a:buClr>
              <a:buSzPts val="2700"/>
              <a:buFont typeface="Noto Sans Symbols"/>
              <a:buChar char="▣"/>
            </a:pPr>
            <a:r>
              <a:rPr b="0" i="0" lang="en-US" sz="2700" u="none">
                <a:solidFill>
                  <a:schemeClr val="dk1"/>
                </a:solidFill>
                <a:latin typeface="Calibri"/>
                <a:ea typeface="Calibri"/>
                <a:cs typeface="Calibri"/>
                <a:sym typeface="Calibri"/>
              </a:rPr>
              <a:t>Hukum tentang dasar2 &amp; prinsip2 umum mengenai Administrasi Negara</a:t>
            </a:r>
            <a:endParaRPr/>
          </a:p>
          <a:p>
            <a:pPr indent="-411162" lvl="0" marL="547687" marR="0" rtl="0" algn="l">
              <a:lnSpc>
                <a:spcPct val="90000"/>
              </a:lnSpc>
              <a:spcBef>
                <a:spcPts val="540"/>
              </a:spcBef>
              <a:spcAft>
                <a:spcPts val="0"/>
              </a:spcAft>
              <a:buClr>
                <a:srgbClr val="000000"/>
              </a:buClr>
              <a:buSzPts val="2700"/>
              <a:buFont typeface="Noto Sans Symbols"/>
              <a:buChar char="▣"/>
            </a:pPr>
            <a:r>
              <a:rPr b="0" i="0" lang="en-US" sz="2700" u="none">
                <a:solidFill>
                  <a:schemeClr val="dk1"/>
                </a:solidFill>
                <a:latin typeface="Calibri"/>
                <a:ea typeface="Calibri"/>
                <a:cs typeface="Calibri"/>
                <a:sym typeface="Calibri"/>
              </a:rPr>
              <a:t>Hukum tentang organisasi Negara (birokrasi)</a:t>
            </a:r>
            <a:endParaRPr/>
          </a:p>
          <a:p>
            <a:pPr indent="-411162" lvl="0" marL="547687" marR="0" rtl="0" algn="l">
              <a:lnSpc>
                <a:spcPct val="90000"/>
              </a:lnSpc>
              <a:spcBef>
                <a:spcPts val="540"/>
              </a:spcBef>
              <a:spcAft>
                <a:spcPts val="0"/>
              </a:spcAft>
              <a:buClr>
                <a:srgbClr val="000000"/>
              </a:buClr>
              <a:buSzPts val="2700"/>
              <a:buFont typeface="Noto Sans Symbols"/>
              <a:buChar char="▣"/>
            </a:pPr>
            <a:r>
              <a:rPr b="0" i="0" lang="en-US" sz="2700" u="none">
                <a:solidFill>
                  <a:schemeClr val="dk1"/>
                </a:solidFill>
                <a:latin typeface="Calibri"/>
                <a:ea typeface="Calibri"/>
                <a:cs typeface="Calibri"/>
                <a:sym typeface="Calibri"/>
              </a:rPr>
              <a:t>Hukum tentang aktivitas2 administrasi negara, terutama yg bersifat yuridis </a:t>
            </a:r>
            <a:endParaRPr/>
          </a:p>
          <a:p>
            <a:pPr indent="-411162" lvl="0" marL="547687" marR="0" rtl="0" algn="l">
              <a:lnSpc>
                <a:spcPct val="90000"/>
              </a:lnSpc>
              <a:spcBef>
                <a:spcPts val="540"/>
              </a:spcBef>
              <a:spcAft>
                <a:spcPts val="0"/>
              </a:spcAft>
              <a:buClr>
                <a:srgbClr val="000000"/>
              </a:buClr>
              <a:buSzPts val="2700"/>
              <a:buFont typeface="Noto Sans Symbols"/>
              <a:buChar char="▣"/>
            </a:pPr>
            <a:r>
              <a:rPr b="0" i="0" lang="en-US" sz="2700" u="none">
                <a:solidFill>
                  <a:schemeClr val="dk1"/>
                </a:solidFill>
                <a:latin typeface="Calibri"/>
                <a:ea typeface="Calibri"/>
                <a:cs typeface="Calibri"/>
                <a:sym typeface="Calibri"/>
              </a:rPr>
              <a:t>Hukum ttg sarana2 administrasi negara terutama mengenai kepegawaian &amp;keuangan negara </a:t>
            </a:r>
            <a:endParaRPr/>
          </a:p>
          <a:p>
            <a:pPr indent="-411162" lvl="0" marL="547687" marR="0" rtl="0" algn="l">
              <a:lnSpc>
                <a:spcPct val="90000"/>
              </a:lnSpc>
              <a:spcBef>
                <a:spcPts val="540"/>
              </a:spcBef>
              <a:spcAft>
                <a:spcPts val="0"/>
              </a:spcAft>
              <a:buClr>
                <a:srgbClr val="000000"/>
              </a:buClr>
              <a:buSzPts val="2700"/>
              <a:buFont typeface="Noto Sans Symbols"/>
              <a:buChar char="▣"/>
            </a:pPr>
            <a:r>
              <a:rPr b="0" i="0" lang="en-US" sz="2700" u="none">
                <a:solidFill>
                  <a:schemeClr val="dk1"/>
                </a:solidFill>
                <a:latin typeface="Calibri"/>
                <a:ea typeface="Calibri"/>
                <a:cs typeface="Calibri"/>
                <a:sym typeface="Calibri"/>
              </a:rPr>
              <a:t>Hukum administrasi pemerintah daerah dan Wilayah  (Kepegawaian, Keuangan, Hukum materil, Perusahaan Negara, Peradilan Administrasi Negara)</a:t>
            </a:r>
            <a:endParaRPr/>
          </a:p>
          <a:p>
            <a:pPr indent="-171450" lvl="0" marL="342900" marR="0" rtl="0" algn="l">
              <a:lnSpc>
                <a:spcPct val="100000"/>
              </a:lnSpc>
              <a:spcBef>
                <a:spcPts val="540"/>
              </a:spcBef>
              <a:spcAft>
                <a:spcPts val="0"/>
              </a:spcAft>
              <a:buClr>
                <a:schemeClr val="dk1"/>
              </a:buClr>
              <a:buSzPts val="2700"/>
              <a:buFont typeface="Arial"/>
              <a:buNone/>
            </a:pPr>
            <a:r>
              <a:t/>
            </a:r>
            <a:endParaRPr b="0" i="0" sz="2700" u="none">
              <a:solidFill>
                <a:schemeClr val="dk1"/>
              </a:solidFill>
              <a:latin typeface="Calibri"/>
              <a:ea typeface="Calibri"/>
              <a:cs typeface="Calibri"/>
              <a:sym typeface="Calibri"/>
            </a:endParaRPr>
          </a:p>
        </p:txBody>
      </p:sp>
      <p:sp>
        <p:nvSpPr>
          <p:cNvPr id="90" name="Google Shape;90;p33"/>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4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Hukum Privat</a:t>
            </a:r>
            <a:endParaRPr/>
          </a:p>
        </p:txBody>
      </p:sp>
      <p:grpSp>
        <p:nvGrpSpPr>
          <p:cNvPr id="153" name="Google Shape;153;p42"/>
          <p:cNvGrpSpPr/>
          <p:nvPr/>
        </p:nvGrpSpPr>
        <p:grpSpPr>
          <a:xfrm>
            <a:off x="142875" y="1928812"/>
            <a:ext cx="4143375" cy="3668712"/>
            <a:chOff x="1714480" y="214290"/>
            <a:chExt cx="5786478" cy="5000660"/>
          </a:xfrm>
        </p:grpSpPr>
        <p:cxnSp>
          <p:nvCxnSpPr>
            <p:cNvPr id="154" name="Google Shape;154;p42"/>
            <p:cNvCxnSpPr/>
            <p:nvPr/>
          </p:nvCxnSpPr>
          <p:spPr>
            <a:xfrm flipH="1" rot="-5400000">
              <a:off x="3999447" y="1571272"/>
              <a:ext cx="3001263" cy="2143880"/>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55" name="Google Shape;155;p42"/>
            <p:cNvCxnSpPr/>
            <p:nvPr/>
          </p:nvCxnSpPr>
          <p:spPr>
            <a:xfrm rot="5400000">
              <a:off x="1963973" y="1751084"/>
              <a:ext cx="3072669" cy="1855663"/>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56" name="Google Shape;156;p42"/>
            <p:cNvCxnSpPr/>
            <p:nvPr/>
          </p:nvCxnSpPr>
          <p:spPr>
            <a:xfrm>
              <a:off x="2785312" y="4107058"/>
              <a:ext cx="3571653" cy="2165"/>
            </a:xfrm>
            <a:prstGeom prst="straightConnector1">
              <a:avLst/>
            </a:prstGeom>
            <a:noFill/>
            <a:ln cap="flat" cmpd="sng" w="38100">
              <a:solidFill>
                <a:schemeClr val="dk1"/>
              </a:solidFill>
              <a:prstDash val="solid"/>
              <a:miter lim="800000"/>
              <a:headEnd len="med" w="med" type="stealth"/>
              <a:tailEnd len="med" w="med" type="stealth"/>
            </a:ln>
            <a:effectLst>
              <a:outerShdw blurRad="63500" dir="5400000" dist="23000">
                <a:srgbClr val="000000">
                  <a:alpha val="34509"/>
                </a:srgbClr>
              </a:outerShdw>
            </a:effectLst>
          </p:spPr>
        </p:cxnSp>
        <p:sp>
          <p:nvSpPr>
            <p:cNvPr id="157" name="Google Shape;157;p42"/>
            <p:cNvSpPr txBox="1"/>
            <p:nvPr/>
          </p:nvSpPr>
          <p:spPr>
            <a:xfrm>
              <a:off x="1714480" y="4358065"/>
              <a:ext cx="1713774" cy="85688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 (Individu)</a:t>
              </a:r>
              <a:endParaRPr b="0" i="0" sz="1400" u="none" cap="none" strike="noStrike">
                <a:solidFill>
                  <a:srgbClr val="000000"/>
                </a:solidFill>
                <a:latin typeface="Arial"/>
                <a:ea typeface="Arial"/>
                <a:cs typeface="Arial"/>
                <a:sym typeface="Arial"/>
              </a:endParaRPr>
            </a:p>
          </p:txBody>
        </p:sp>
        <p:sp>
          <p:nvSpPr>
            <p:cNvPr id="158" name="Google Shape;158;p42"/>
            <p:cNvSpPr txBox="1"/>
            <p:nvPr/>
          </p:nvSpPr>
          <p:spPr>
            <a:xfrm>
              <a:off x="5787186" y="4286658"/>
              <a:ext cx="1713772" cy="85688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159" name="Google Shape;159;p42"/>
            <p:cNvSpPr txBox="1"/>
            <p:nvPr/>
          </p:nvSpPr>
          <p:spPr>
            <a:xfrm>
              <a:off x="3239804" y="214290"/>
              <a:ext cx="2265816" cy="85688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Pembentuk UU</a:t>
              </a:r>
              <a:endParaRPr b="0" i="0" sz="1400" u="none" cap="none" strike="noStrike">
                <a:solidFill>
                  <a:srgbClr val="000000"/>
                </a:solidFill>
                <a:latin typeface="Arial"/>
                <a:ea typeface="Arial"/>
                <a:cs typeface="Arial"/>
                <a:sym typeface="Arial"/>
              </a:endParaRPr>
            </a:p>
          </p:txBody>
        </p:sp>
      </p:grpSp>
      <p:grpSp>
        <p:nvGrpSpPr>
          <p:cNvPr id="160" name="Google Shape;160;p42"/>
          <p:cNvGrpSpPr/>
          <p:nvPr/>
        </p:nvGrpSpPr>
        <p:grpSpPr>
          <a:xfrm>
            <a:off x="4643437" y="2000250"/>
            <a:ext cx="4500562" cy="3668712"/>
            <a:chOff x="1714480" y="214290"/>
            <a:chExt cx="5786478" cy="5000660"/>
          </a:xfrm>
        </p:grpSpPr>
        <p:cxnSp>
          <p:nvCxnSpPr>
            <p:cNvPr id="161" name="Google Shape;161;p42"/>
            <p:cNvCxnSpPr/>
            <p:nvPr/>
          </p:nvCxnSpPr>
          <p:spPr>
            <a:xfrm flipH="1" rot="5400000">
              <a:off x="4027971" y="1727372"/>
              <a:ext cx="2629078" cy="1745128"/>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62" name="Google Shape;162;p42"/>
            <p:cNvCxnSpPr/>
            <p:nvPr/>
          </p:nvCxnSpPr>
          <p:spPr>
            <a:xfrm rot="-5400000">
              <a:off x="2420616" y="1865145"/>
              <a:ext cx="2629078" cy="1469582"/>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63" name="Google Shape;163;p42"/>
            <p:cNvCxnSpPr/>
            <p:nvPr/>
          </p:nvCxnSpPr>
          <p:spPr>
            <a:xfrm>
              <a:off x="3000364" y="3914475"/>
              <a:ext cx="3214710" cy="2165"/>
            </a:xfrm>
            <a:prstGeom prst="straightConnector1">
              <a:avLst/>
            </a:prstGeom>
            <a:noFill/>
            <a:ln cap="flat" cmpd="sng" w="38100">
              <a:solidFill>
                <a:schemeClr val="dk1"/>
              </a:solidFill>
              <a:prstDash val="solid"/>
              <a:miter lim="800000"/>
              <a:headEnd len="med" w="med" type="stealth"/>
              <a:tailEnd len="med" w="med" type="stealth"/>
            </a:ln>
            <a:effectLst>
              <a:outerShdw blurRad="63500" dir="5400000" dist="23000">
                <a:srgbClr val="000000">
                  <a:alpha val="34509"/>
                </a:srgbClr>
              </a:outerShdw>
            </a:effectLst>
          </p:spPr>
        </p:cxnSp>
        <p:sp>
          <p:nvSpPr>
            <p:cNvPr id="164" name="Google Shape;164;p42"/>
            <p:cNvSpPr txBox="1"/>
            <p:nvPr/>
          </p:nvSpPr>
          <p:spPr>
            <a:xfrm>
              <a:off x="1714480" y="4358065"/>
              <a:ext cx="1714512" cy="85688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165" name="Google Shape;165;p42"/>
            <p:cNvSpPr txBox="1"/>
            <p:nvPr/>
          </p:nvSpPr>
          <p:spPr>
            <a:xfrm>
              <a:off x="5786446" y="4286657"/>
              <a:ext cx="1714512" cy="85688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166" name="Google Shape;166;p42"/>
            <p:cNvSpPr txBox="1"/>
            <p:nvPr/>
          </p:nvSpPr>
          <p:spPr>
            <a:xfrm>
              <a:off x="3339184" y="214290"/>
              <a:ext cx="2265605" cy="85688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Hakim</a:t>
              </a:r>
              <a:endParaRPr b="0" i="0" sz="1400" u="none" cap="none" strike="noStrike">
                <a:solidFill>
                  <a:srgbClr val="000000"/>
                </a:solidFill>
                <a:latin typeface="Arial"/>
                <a:ea typeface="Arial"/>
                <a:cs typeface="Arial"/>
                <a:sym typeface="Arial"/>
              </a:endParaRPr>
            </a:p>
          </p:txBody>
        </p:sp>
      </p:grpSp>
      <p:sp>
        <p:nvSpPr>
          <p:cNvPr id="167" name="Google Shape;167;p42"/>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transition spd="slow">
    <p:wipe dir="u"/>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Hukum Administrasi</a:t>
            </a:r>
            <a:endParaRPr/>
          </a:p>
        </p:txBody>
      </p:sp>
      <p:grpSp>
        <p:nvGrpSpPr>
          <p:cNvPr id="173" name="Google Shape;173;p43"/>
          <p:cNvGrpSpPr/>
          <p:nvPr/>
        </p:nvGrpSpPr>
        <p:grpSpPr>
          <a:xfrm>
            <a:off x="285750" y="1571625"/>
            <a:ext cx="2357437" cy="5000625"/>
            <a:chOff x="285720" y="1571612"/>
            <a:chExt cx="2357454" cy="5000660"/>
          </a:xfrm>
        </p:grpSpPr>
        <p:cxnSp>
          <p:nvCxnSpPr>
            <p:cNvPr id="174" name="Google Shape;174;p43"/>
            <p:cNvCxnSpPr/>
            <p:nvPr/>
          </p:nvCxnSpPr>
          <p:spPr>
            <a:xfrm rot="5400000">
              <a:off x="-285783" y="3214686"/>
              <a:ext cx="2286016" cy="3175"/>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75" name="Google Shape;175;p43"/>
            <p:cNvCxnSpPr/>
            <p:nvPr/>
          </p:nvCxnSpPr>
          <p:spPr>
            <a:xfrm rot="5400000">
              <a:off x="-34956" y="5037148"/>
              <a:ext cx="1785949" cy="1588"/>
            </a:xfrm>
            <a:prstGeom prst="straightConnector1">
              <a:avLst/>
            </a:prstGeom>
            <a:noFill/>
            <a:ln cap="flat" cmpd="sng" w="38100">
              <a:solidFill>
                <a:schemeClr val="dk1"/>
              </a:solidFill>
              <a:prstDash val="solid"/>
              <a:miter lim="800000"/>
              <a:headEnd len="sm" w="sm" type="none"/>
              <a:tailEnd len="sm" w="sm" type="none"/>
            </a:ln>
            <a:effectLst>
              <a:outerShdw blurRad="63500" dir="5400000" dist="23000">
                <a:srgbClr val="000000">
                  <a:alpha val="34509"/>
                </a:srgbClr>
              </a:outerShdw>
            </a:effectLst>
          </p:spPr>
        </p:cxnSp>
        <p:sp>
          <p:nvSpPr>
            <p:cNvPr id="176" name="Google Shape;176;p43"/>
            <p:cNvSpPr txBox="1"/>
            <p:nvPr/>
          </p:nvSpPr>
          <p:spPr>
            <a:xfrm>
              <a:off x="285720" y="6072207"/>
              <a:ext cx="1285884" cy="50006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177" name="Google Shape;177;p43"/>
            <p:cNvSpPr txBox="1"/>
            <p:nvPr/>
          </p:nvSpPr>
          <p:spPr>
            <a:xfrm>
              <a:off x="357158" y="1571612"/>
              <a:ext cx="1285884" cy="5000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Penguasa</a:t>
              </a:r>
              <a:endParaRPr b="0" i="0" sz="1400" u="none" cap="none" strike="noStrike">
                <a:solidFill>
                  <a:srgbClr val="000000"/>
                </a:solidFill>
                <a:latin typeface="Arial"/>
                <a:ea typeface="Arial"/>
                <a:cs typeface="Arial"/>
                <a:sym typeface="Arial"/>
              </a:endParaRPr>
            </a:p>
          </p:txBody>
        </p:sp>
        <p:sp>
          <p:nvSpPr>
            <p:cNvPr id="178" name="Google Shape;178;p43"/>
            <p:cNvSpPr txBox="1"/>
            <p:nvPr/>
          </p:nvSpPr>
          <p:spPr>
            <a:xfrm>
              <a:off x="1142976" y="2857496"/>
              <a:ext cx="1500198" cy="785819"/>
            </a:xfrm>
            <a:prstGeom prst="rect">
              <a:avLst/>
            </a:prstGeom>
            <a:noFill/>
            <a:ln>
              <a:noFill/>
            </a:ln>
          </p:spPr>
          <p:txBody>
            <a:bodyPr anchorCtr="0" anchor="ctr" bIns="45700" lIns="91425" spcFirstLastPara="1" rIns="91425" wrap="square" tIns="45700">
              <a:noAutofit/>
            </a:bodyPr>
            <a:lstStyle/>
            <a:p>
              <a:pPr indent="-263525" lvl="0" marL="263525" marR="0" rtl="0" algn="just">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	Penetapan sepihak oleh penguasa</a:t>
              </a:r>
              <a:endParaRPr b="0" i="0" sz="1400" u="none" cap="none" strike="noStrike">
                <a:solidFill>
                  <a:srgbClr val="000000"/>
                </a:solidFill>
                <a:latin typeface="Arial"/>
                <a:ea typeface="Arial"/>
                <a:cs typeface="Arial"/>
                <a:sym typeface="Arial"/>
              </a:endParaRPr>
            </a:p>
          </p:txBody>
        </p:sp>
      </p:grpSp>
      <p:grpSp>
        <p:nvGrpSpPr>
          <p:cNvPr id="179" name="Google Shape;179;p43"/>
          <p:cNvGrpSpPr/>
          <p:nvPr/>
        </p:nvGrpSpPr>
        <p:grpSpPr>
          <a:xfrm>
            <a:off x="3357562" y="1571625"/>
            <a:ext cx="2357437" cy="5000625"/>
            <a:chOff x="3357554" y="1571612"/>
            <a:chExt cx="2357454" cy="5000660"/>
          </a:xfrm>
        </p:grpSpPr>
        <p:cxnSp>
          <p:nvCxnSpPr>
            <p:cNvPr id="180" name="Google Shape;180;p43"/>
            <p:cNvCxnSpPr/>
            <p:nvPr/>
          </p:nvCxnSpPr>
          <p:spPr>
            <a:xfrm rot="5400000">
              <a:off x="2786049" y="3214685"/>
              <a:ext cx="2286016" cy="3175"/>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81" name="Google Shape;181;p43"/>
            <p:cNvCxnSpPr/>
            <p:nvPr/>
          </p:nvCxnSpPr>
          <p:spPr>
            <a:xfrm rot="5400000">
              <a:off x="3036877" y="5037149"/>
              <a:ext cx="1785949" cy="1587"/>
            </a:xfrm>
            <a:prstGeom prst="straightConnector1">
              <a:avLst/>
            </a:prstGeom>
            <a:noFill/>
            <a:ln cap="flat" cmpd="sng" w="38100">
              <a:solidFill>
                <a:schemeClr val="dk1"/>
              </a:solidFill>
              <a:prstDash val="solid"/>
              <a:miter lim="800000"/>
              <a:headEnd len="sm" w="sm" type="none"/>
              <a:tailEnd len="sm" w="sm" type="none"/>
            </a:ln>
            <a:effectLst>
              <a:outerShdw blurRad="63500" dir="5400000" dist="23000">
                <a:srgbClr val="000000">
                  <a:alpha val="34509"/>
                </a:srgbClr>
              </a:outerShdw>
            </a:effectLst>
          </p:spPr>
        </p:cxnSp>
        <p:sp>
          <p:nvSpPr>
            <p:cNvPr id="182" name="Google Shape;182;p43"/>
            <p:cNvSpPr txBox="1"/>
            <p:nvPr/>
          </p:nvSpPr>
          <p:spPr>
            <a:xfrm>
              <a:off x="3357554" y="6072207"/>
              <a:ext cx="1285884" cy="50006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183" name="Google Shape;183;p43"/>
            <p:cNvSpPr txBox="1"/>
            <p:nvPr/>
          </p:nvSpPr>
          <p:spPr>
            <a:xfrm>
              <a:off x="3428992" y="1571612"/>
              <a:ext cx="1285884" cy="5000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Penguasa</a:t>
              </a:r>
              <a:endParaRPr b="0" i="0" sz="1400" u="none" cap="none" strike="noStrike">
                <a:solidFill>
                  <a:srgbClr val="000000"/>
                </a:solidFill>
                <a:latin typeface="Arial"/>
                <a:ea typeface="Arial"/>
                <a:cs typeface="Arial"/>
                <a:sym typeface="Arial"/>
              </a:endParaRPr>
            </a:p>
          </p:txBody>
        </p:sp>
        <p:sp>
          <p:nvSpPr>
            <p:cNvPr id="184" name="Google Shape;184;p43"/>
            <p:cNvSpPr txBox="1"/>
            <p:nvPr/>
          </p:nvSpPr>
          <p:spPr>
            <a:xfrm>
              <a:off x="4214810" y="3429000"/>
              <a:ext cx="1500198" cy="785819"/>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Penegakan sepihak oleh penguasa (paksaan pemerintah atau sanksi administrasi lainnya</a:t>
              </a:r>
              <a:endParaRPr b="0" i="0" sz="1400" u="none" cap="none" strike="noStrike">
                <a:solidFill>
                  <a:srgbClr val="000000"/>
                </a:solidFill>
                <a:latin typeface="Arial"/>
                <a:ea typeface="Arial"/>
                <a:cs typeface="Arial"/>
                <a:sym typeface="Arial"/>
              </a:endParaRPr>
            </a:p>
          </p:txBody>
        </p:sp>
      </p:grpSp>
      <p:grpSp>
        <p:nvGrpSpPr>
          <p:cNvPr id="185" name="Google Shape;185;p43"/>
          <p:cNvGrpSpPr/>
          <p:nvPr/>
        </p:nvGrpSpPr>
        <p:grpSpPr>
          <a:xfrm>
            <a:off x="6357937" y="1571625"/>
            <a:ext cx="2357437" cy="5000625"/>
            <a:chOff x="6143636" y="1571612"/>
            <a:chExt cx="2357454" cy="5000660"/>
          </a:xfrm>
        </p:grpSpPr>
        <p:cxnSp>
          <p:nvCxnSpPr>
            <p:cNvPr id="186" name="Google Shape;186;p43"/>
            <p:cNvCxnSpPr/>
            <p:nvPr/>
          </p:nvCxnSpPr>
          <p:spPr>
            <a:xfrm rot="5400000">
              <a:off x="5572131" y="3214685"/>
              <a:ext cx="2286016" cy="3175"/>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87" name="Google Shape;187;p43"/>
            <p:cNvCxnSpPr/>
            <p:nvPr/>
          </p:nvCxnSpPr>
          <p:spPr>
            <a:xfrm rot="5400000">
              <a:off x="5822959" y="5037149"/>
              <a:ext cx="1785949" cy="1587"/>
            </a:xfrm>
            <a:prstGeom prst="straightConnector1">
              <a:avLst/>
            </a:prstGeom>
            <a:noFill/>
            <a:ln cap="flat" cmpd="sng" w="38100">
              <a:solidFill>
                <a:schemeClr val="dk1"/>
              </a:solidFill>
              <a:prstDash val="solid"/>
              <a:miter lim="800000"/>
              <a:headEnd len="sm" w="sm" type="none"/>
              <a:tailEnd len="sm" w="sm" type="none"/>
            </a:ln>
            <a:effectLst>
              <a:outerShdw blurRad="63500" dir="5400000" dist="23000">
                <a:srgbClr val="000000">
                  <a:alpha val="34509"/>
                </a:srgbClr>
              </a:outerShdw>
            </a:effectLst>
          </p:spPr>
        </p:cxnSp>
        <p:sp>
          <p:nvSpPr>
            <p:cNvPr id="188" name="Google Shape;188;p43"/>
            <p:cNvSpPr txBox="1"/>
            <p:nvPr/>
          </p:nvSpPr>
          <p:spPr>
            <a:xfrm>
              <a:off x="6143636" y="6072207"/>
              <a:ext cx="1285884" cy="50006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189" name="Google Shape;189;p43"/>
            <p:cNvSpPr txBox="1"/>
            <p:nvPr/>
          </p:nvSpPr>
          <p:spPr>
            <a:xfrm>
              <a:off x="6215074" y="1571612"/>
              <a:ext cx="1285884" cy="5000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Penguasa</a:t>
              </a:r>
              <a:endParaRPr b="0" i="0" sz="1400" u="none" cap="none" strike="noStrike">
                <a:solidFill>
                  <a:srgbClr val="000000"/>
                </a:solidFill>
                <a:latin typeface="Arial"/>
                <a:ea typeface="Arial"/>
                <a:cs typeface="Arial"/>
                <a:sym typeface="Arial"/>
              </a:endParaRPr>
            </a:p>
          </p:txBody>
        </p:sp>
        <p:sp>
          <p:nvSpPr>
            <p:cNvPr id="190" name="Google Shape;190;p43"/>
            <p:cNvSpPr txBox="1"/>
            <p:nvPr/>
          </p:nvSpPr>
          <p:spPr>
            <a:xfrm>
              <a:off x="7000892" y="2857496"/>
              <a:ext cx="1500198" cy="785819"/>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Perlindungan hukum</a:t>
              </a:r>
              <a:endParaRPr b="0" i="0" sz="1400" u="none" cap="none" strike="noStrike">
                <a:solidFill>
                  <a:srgbClr val="000000"/>
                </a:solidFill>
                <a:latin typeface="Arial"/>
                <a:ea typeface="Arial"/>
                <a:cs typeface="Arial"/>
                <a:sym typeface="Arial"/>
              </a:endParaRPr>
            </a:p>
          </p:txBody>
        </p:sp>
      </p:grpSp>
      <p:sp>
        <p:nvSpPr>
          <p:cNvPr id="191" name="Google Shape;191;p43"/>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4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Hukum Pidana</a:t>
            </a:r>
            <a:endParaRPr/>
          </a:p>
        </p:txBody>
      </p:sp>
      <p:grpSp>
        <p:nvGrpSpPr>
          <p:cNvPr id="197" name="Google Shape;197;p44"/>
          <p:cNvGrpSpPr/>
          <p:nvPr/>
        </p:nvGrpSpPr>
        <p:grpSpPr>
          <a:xfrm>
            <a:off x="500062" y="1500187"/>
            <a:ext cx="1571625" cy="5072062"/>
            <a:chOff x="142844" y="1500174"/>
            <a:chExt cx="1571636" cy="5072098"/>
          </a:xfrm>
        </p:grpSpPr>
        <p:cxnSp>
          <p:nvCxnSpPr>
            <p:cNvPr id="198" name="Google Shape;198;p44"/>
            <p:cNvCxnSpPr/>
            <p:nvPr/>
          </p:nvCxnSpPr>
          <p:spPr>
            <a:xfrm rot="5400000">
              <a:off x="-285784" y="3214685"/>
              <a:ext cx="2286016" cy="3175"/>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199" name="Google Shape;199;p44"/>
            <p:cNvCxnSpPr/>
            <p:nvPr/>
          </p:nvCxnSpPr>
          <p:spPr>
            <a:xfrm rot="5400000">
              <a:off x="-34957" y="5037149"/>
              <a:ext cx="1785950" cy="1587"/>
            </a:xfrm>
            <a:prstGeom prst="straightConnector1">
              <a:avLst/>
            </a:prstGeom>
            <a:noFill/>
            <a:ln cap="flat" cmpd="sng" w="38100">
              <a:solidFill>
                <a:schemeClr val="dk1"/>
              </a:solidFill>
              <a:prstDash val="solid"/>
              <a:miter lim="800000"/>
              <a:headEnd len="sm" w="sm" type="none"/>
              <a:tailEnd len="sm" w="sm" type="none"/>
            </a:ln>
            <a:effectLst>
              <a:outerShdw blurRad="63500" dir="5400000" dist="23000">
                <a:srgbClr val="000000">
                  <a:alpha val="34509"/>
                </a:srgbClr>
              </a:outerShdw>
            </a:effectLst>
          </p:spPr>
        </p:cxnSp>
        <p:sp>
          <p:nvSpPr>
            <p:cNvPr id="200" name="Google Shape;200;p44"/>
            <p:cNvSpPr txBox="1"/>
            <p:nvPr/>
          </p:nvSpPr>
          <p:spPr>
            <a:xfrm>
              <a:off x="285720" y="6072206"/>
              <a:ext cx="1285884" cy="50006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201" name="Google Shape;201;p44"/>
            <p:cNvSpPr txBox="1"/>
            <p:nvPr/>
          </p:nvSpPr>
          <p:spPr>
            <a:xfrm>
              <a:off x="142844" y="1500174"/>
              <a:ext cx="1571636" cy="50006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Pembentuk uu</a:t>
              </a:r>
              <a:endParaRPr b="0" i="0" sz="1400" u="none" cap="none" strike="noStrike">
                <a:solidFill>
                  <a:srgbClr val="000000"/>
                </a:solidFill>
                <a:latin typeface="Arial"/>
                <a:ea typeface="Arial"/>
                <a:cs typeface="Arial"/>
                <a:sym typeface="Arial"/>
              </a:endParaRPr>
            </a:p>
          </p:txBody>
        </p:sp>
      </p:grpSp>
      <p:grpSp>
        <p:nvGrpSpPr>
          <p:cNvPr id="202" name="Google Shape;202;p44"/>
          <p:cNvGrpSpPr/>
          <p:nvPr/>
        </p:nvGrpSpPr>
        <p:grpSpPr>
          <a:xfrm>
            <a:off x="3357562" y="1500187"/>
            <a:ext cx="1571625" cy="5000625"/>
            <a:chOff x="71406" y="1571612"/>
            <a:chExt cx="1571636" cy="5000660"/>
          </a:xfrm>
        </p:grpSpPr>
        <p:cxnSp>
          <p:nvCxnSpPr>
            <p:cNvPr id="203" name="Google Shape;203;p44"/>
            <p:cNvCxnSpPr/>
            <p:nvPr/>
          </p:nvCxnSpPr>
          <p:spPr>
            <a:xfrm rot="5400000">
              <a:off x="-285783" y="3214685"/>
              <a:ext cx="2286016" cy="3175"/>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204" name="Google Shape;204;p44"/>
            <p:cNvCxnSpPr/>
            <p:nvPr/>
          </p:nvCxnSpPr>
          <p:spPr>
            <a:xfrm rot="5400000">
              <a:off x="-34957" y="5037147"/>
              <a:ext cx="1785951" cy="1588"/>
            </a:xfrm>
            <a:prstGeom prst="straightConnector1">
              <a:avLst/>
            </a:prstGeom>
            <a:noFill/>
            <a:ln cap="flat" cmpd="sng" w="38100">
              <a:solidFill>
                <a:schemeClr val="dk1"/>
              </a:solidFill>
              <a:prstDash val="solid"/>
              <a:miter lim="800000"/>
              <a:headEnd len="sm" w="sm" type="none"/>
              <a:tailEnd len="sm" w="sm" type="none"/>
            </a:ln>
            <a:effectLst>
              <a:outerShdw blurRad="63500" dir="5400000" dist="23000">
                <a:srgbClr val="000000">
                  <a:alpha val="34509"/>
                </a:srgbClr>
              </a:outerShdw>
            </a:effectLst>
          </p:spPr>
        </p:cxnSp>
        <p:sp>
          <p:nvSpPr>
            <p:cNvPr id="205" name="Google Shape;205;p44"/>
            <p:cNvSpPr txBox="1"/>
            <p:nvPr/>
          </p:nvSpPr>
          <p:spPr>
            <a:xfrm>
              <a:off x="285719" y="6072205"/>
              <a:ext cx="1285884" cy="500067"/>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sp>
          <p:nvSpPr>
            <p:cNvPr id="206" name="Google Shape;206;p44"/>
            <p:cNvSpPr txBox="1"/>
            <p:nvPr/>
          </p:nvSpPr>
          <p:spPr>
            <a:xfrm>
              <a:off x="71406" y="1571612"/>
              <a:ext cx="1571636" cy="50006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Hakim pidana</a:t>
              </a:r>
              <a:endParaRPr b="0" i="0" sz="1400" u="none" cap="none" strike="noStrike">
                <a:solidFill>
                  <a:srgbClr val="000000"/>
                </a:solidFill>
                <a:latin typeface="Arial"/>
                <a:ea typeface="Arial"/>
                <a:cs typeface="Arial"/>
                <a:sym typeface="Arial"/>
              </a:endParaRPr>
            </a:p>
          </p:txBody>
        </p:sp>
      </p:grpSp>
      <p:cxnSp>
        <p:nvCxnSpPr>
          <p:cNvPr id="207" name="Google Shape;207;p44"/>
          <p:cNvCxnSpPr/>
          <p:nvPr/>
        </p:nvCxnSpPr>
        <p:spPr>
          <a:xfrm rot="-5400000">
            <a:off x="3464718" y="2678906"/>
            <a:ext cx="3929062" cy="2571750"/>
          </a:xfrm>
          <a:prstGeom prst="straightConnector1">
            <a:avLst/>
          </a:prstGeom>
          <a:noFill/>
          <a:ln cap="flat" cmpd="sng" w="38100">
            <a:solidFill>
              <a:schemeClr val="dk1"/>
            </a:solidFill>
            <a:prstDash val="solid"/>
            <a:miter lim="800000"/>
            <a:headEnd len="sm" w="sm" type="none"/>
            <a:tailEnd len="sm" w="sm" type="none"/>
          </a:ln>
          <a:effectLst>
            <a:outerShdw blurRad="63500" dir="5400000" dist="23000">
              <a:srgbClr val="000000">
                <a:alpha val="34509"/>
              </a:srgbClr>
            </a:outerShdw>
          </a:effectLst>
        </p:spPr>
      </p:cxnSp>
      <p:cxnSp>
        <p:nvCxnSpPr>
          <p:cNvPr id="208" name="Google Shape;208;p44"/>
          <p:cNvCxnSpPr/>
          <p:nvPr/>
        </p:nvCxnSpPr>
        <p:spPr>
          <a:xfrm rot="10800000">
            <a:off x="5214937" y="2000250"/>
            <a:ext cx="1571625" cy="1587"/>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cxnSp>
        <p:nvCxnSpPr>
          <p:cNvPr id="209" name="Google Shape;209;p44"/>
          <p:cNvCxnSpPr/>
          <p:nvPr/>
        </p:nvCxnSpPr>
        <p:spPr>
          <a:xfrm rot="10800000">
            <a:off x="4143375" y="2000250"/>
            <a:ext cx="1073150" cy="1587"/>
          </a:xfrm>
          <a:prstGeom prst="straightConnector1">
            <a:avLst/>
          </a:prstGeom>
          <a:noFill/>
          <a:ln cap="flat" cmpd="sng" w="38100">
            <a:solidFill>
              <a:schemeClr val="dk1"/>
            </a:solidFill>
            <a:prstDash val="solid"/>
            <a:miter lim="800000"/>
            <a:headEnd len="sm" w="sm" type="none"/>
            <a:tailEnd len="sm" w="sm" type="none"/>
          </a:ln>
          <a:effectLst>
            <a:outerShdw blurRad="63500" dir="5400000" dist="23000">
              <a:srgbClr val="000000">
                <a:alpha val="34509"/>
              </a:srgbClr>
            </a:outerShdw>
          </a:effectLst>
        </p:spPr>
      </p:cxnSp>
      <p:sp>
        <p:nvSpPr>
          <p:cNvPr id="210" name="Google Shape;210;p44"/>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45"/>
          <p:cNvSpPr txBox="1"/>
          <p:nvPr>
            <p:ph type="title"/>
          </p:nvPr>
        </p:nvSpPr>
        <p:spPr>
          <a:xfrm>
            <a:off x="285750" y="285750"/>
            <a:ext cx="88582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800"/>
              <a:buFont typeface="Calibri"/>
              <a:buNone/>
            </a:pPr>
            <a:r>
              <a:rPr b="1" i="0" lang="en-US" sz="2800" u="none">
                <a:solidFill>
                  <a:schemeClr val="dk1"/>
                </a:solidFill>
                <a:latin typeface="Calibri"/>
                <a:ea typeface="Calibri"/>
                <a:cs typeface="Calibri"/>
                <a:sym typeface="Calibri"/>
              </a:rPr>
              <a:t>Tata Urutan Peraturan Perundang-Undangan </a:t>
            </a:r>
            <a:br>
              <a:rPr b="1" i="0" lang="en-US" sz="2800" u="none">
                <a:solidFill>
                  <a:schemeClr val="dk1"/>
                </a:solidFill>
                <a:latin typeface="Calibri"/>
                <a:ea typeface="Calibri"/>
                <a:cs typeface="Calibri"/>
                <a:sym typeface="Calibri"/>
              </a:rPr>
            </a:br>
            <a:r>
              <a:rPr b="1" i="0" lang="en-US" sz="2800" u="none">
                <a:solidFill>
                  <a:schemeClr val="dk1"/>
                </a:solidFill>
                <a:latin typeface="Calibri"/>
                <a:ea typeface="Calibri"/>
                <a:cs typeface="Calibri"/>
                <a:sym typeface="Calibri"/>
              </a:rPr>
              <a:t>(UU 12 Tahun 2011)</a:t>
            </a:r>
            <a:endParaRPr/>
          </a:p>
        </p:txBody>
      </p:sp>
      <p:sp>
        <p:nvSpPr>
          <p:cNvPr id="216" name="Google Shape;216;p45"/>
          <p:cNvSpPr txBox="1"/>
          <p:nvPr>
            <p:ph idx="1" type="body"/>
          </p:nvPr>
        </p:nvSpPr>
        <p:spPr>
          <a:xfrm>
            <a:off x="285750" y="1447800"/>
            <a:ext cx="8643937" cy="5124450"/>
          </a:xfrm>
          <a:prstGeom prst="rect">
            <a:avLst/>
          </a:prstGeom>
          <a:noFill/>
          <a:ln>
            <a:noFill/>
          </a:ln>
        </p:spPr>
        <p:txBody>
          <a:bodyPr anchorCtr="0" anchor="t" bIns="45700" lIns="91425" spcFirstLastPara="1" rIns="91425" wrap="square" tIns="45700">
            <a:normAutofit/>
          </a:bodyPr>
          <a:lstStyle/>
          <a:p>
            <a:pPr indent="-342900" lvl="0" marL="342900" marR="0" rtl="0" algn="ctr">
              <a:lnSpc>
                <a:spcPct val="90000"/>
              </a:lnSpc>
              <a:spcBef>
                <a:spcPts val="0"/>
              </a:spcBef>
              <a:spcAft>
                <a:spcPts val="0"/>
              </a:spcAft>
              <a:buClr>
                <a:schemeClr val="dk1"/>
              </a:buClr>
              <a:buSzPts val="2700"/>
              <a:buFont typeface="Arial"/>
              <a:buNone/>
            </a:pPr>
            <a:r>
              <a:rPr b="1" i="0" lang="en-US" sz="2700" u="none">
                <a:solidFill>
                  <a:schemeClr val="dk1"/>
                </a:solidFill>
                <a:latin typeface="Calibri"/>
                <a:ea typeface="Calibri"/>
                <a:cs typeface="Calibri"/>
                <a:sym typeface="Calibri"/>
              </a:rPr>
              <a:t>Pasal 7</a:t>
            </a:r>
            <a:endParaRPr/>
          </a:p>
          <a:p>
            <a:pPr indent="-342900" lvl="0" marL="342900" marR="0" rtl="0" algn="l">
              <a:lnSpc>
                <a:spcPct val="9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(1) Jenis dan hierarki Peraturan Perundang-undangan terdiri atas:</a:t>
            </a:r>
            <a:endParaRPr/>
          </a:p>
          <a:p>
            <a:pPr indent="-342900" lvl="0" marL="342900" marR="0" rtl="0" algn="l">
              <a:lnSpc>
                <a:spcPct val="90000"/>
              </a:lnSpc>
              <a:spcBef>
                <a:spcPts val="480"/>
              </a:spcBef>
              <a:spcAft>
                <a:spcPts val="0"/>
              </a:spcAft>
              <a:buClr>
                <a:schemeClr val="dk1"/>
              </a:buClr>
              <a:buSzPts val="2400"/>
              <a:buFont typeface="Calibri"/>
              <a:buAutoNum type="alphaLcPeriod"/>
            </a:pPr>
            <a:r>
              <a:rPr b="0" i="0" lang="en-US" sz="2400" u="none">
                <a:solidFill>
                  <a:schemeClr val="dk1"/>
                </a:solidFill>
                <a:latin typeface="Calibri"/>
                <a:ea typeface="Calibri"/>
                <a:cs typeface="Calibri"/>
                <a:sym typeface="Calibri"/>
              </a:rPr>
              <a:t>Undang-Undang Dasar Negara Republik Indonesia Tahun 1945;</a:t>
            </a:r>
            <a:endParaRPr/>
          </a:p>
          <a:p>
            <a:pPr indent="-342900" lvl="0" marL="342900" marR="0" rtl="0" algn="l">
              <a:lnSpc>
                <a:spcPct val="90000"/>
              </a:lnSpc>
              <a:spcBef>
                <a:spcPts val="480"/>
              </a:spcBef>
              <a:spcAft>
                <a:spcPts val="0"/>
              </a:spcAft>
              <a:buClr>
                <a:schemeClr val="dk1"/>
              </a:buClr>
              <a:buSzPts val="2400"/>
              <a:buFont typeface="Calibri"/>
              <a:buAutoNum type="alphaLcPeriod"/>
            </a:pPr>
            <a:r>
              <a:rPr b="0" i="0" lang="en-US" sz="2400" u="none">
                <a:solidFill>
                  <a:schemeClr val="dk1"/>
                </a:solidFill>
                <a:latin typeface="Calibri"/>
                <a:ea typeface="Calibri"/>
                <a:cs typeface="Calibri"/>
                <a:sym typeface="Calibri"/>
              </a:rPr>
              <a:t>Ketetapan Majelis Permusyawaratan Rakyat;</a:t>
            </a:r>
            <a:endParaRPr/>
          </a:p>
          <a:p>
            <a:pPr indent="-342900" lvl="0" marL="342900" marR="0" rtl="0" algn="l">
              <a:lnSpc>
                <a:spcPct val="90000"/>
              </a:lnSpc>
              <a:spcBef>
                <a:spcPts val="480"/>
              </a:spcBef>
              <a:spcAft>
                <a:spcPts val="0"/>
              </a:spcAft>
              <a:buClr>
                <a:schemeClr val="dk1"/>
              </a:buClr>
              <a:buSzPts val="2400"/>
              <a:buFont typeface="Calibri"/>
              <a:buAutoNum type="alphaLcPeriod"/>
            </a:pPr>
            <a:r>
              <a:rPr b="0" i="0" lang="en-US" sz="2400" u="none">
                <a:solidFill>
                  <a:schemeClr val="dk1"/>
                </a:solidFill>
                <a:latin typeface="Calibri"/>
                <a:ea typeface="Calibri"/>
                <a:cs typeface="Calibri"/>
                <a:sym typeface="Calibri"/>
              </a:rPr>
              <a:t>Undang-Undang/Peraturan Pemerintah Pengganti Undang-Undang;</a:t>
            </a:r>
            <a:endParaRPr/>
          </a:p>
          <a:p>
            <a:pPr indent="-342900" lvl="0" marL="342900" marR="0" rtl="0" algn="l">
              <a:lnSpc>
                <a:spcPct val="90000"/>
              </a:lnSpc>
              <a:spcBef>
                <a:spcPts val="480"/>
              </a:spcBef>
              <a:spcAft>
                <a:spcPts val="0"/>
              </a:spcAft>
              <a:buClr>
                <a:schemeClr val="dk1"/>
              </a:buClr>
              <a:buSzPts val="2400"/>
              <a:buFont typeface="Calibri"/>
              <a:buAutoNum type="alphaLcPeriod"/>
            </a:pPr>
            <a:r>
              <a:rPr b="0" i="0" lang="en-US" sz="2400" u="none">
                <a:solidFill>
                  <a:schemeClr val="dk1"/>
                </a:solidFill>
                <a:latin typeface="Calibri"/>
                <a:ea typeface="Calibri"/>
                <a:cs typeface="Calibri"/>
                <a:sym typeface="Calibri"/>
              </a:rPr>
              <a:t>Peraturan Pemerintah;</a:t>
            </a:r>
            <a:endParaRPr/>
          </a:p>
          <a:p>
            <a:pPr indent="-342900" lvl="0" marL="342900" marR="0" rtl="0" algn="l">
              <a:lnSpc>
                <a:spcPct val="90000"/>
              </a:lnSpc>
              <a:spcBef>
                <a:spcPts val="480"/>
              </a:spcBef>
              <a:spcAft>
                <a:spcPts val="0"/>
              </a:spcAft>
              <a:buClr>
                <a:schemeClr val="dk1"/>
              </a:buClr>
              <a:buSzPts val="2400"/>
              <a:buFont typeface="Calibri"/>
              <a:buAutoNum type="alphaLcPeriod"/>
            </a:pPr>
            <a:r>
              <a:rPr b="0" i="0" lang="en-US" sz="2400" u="none">
                <a:solidFill>
                  <a:schemeClr val="dk1"/>
                </a:solidFill>
                <a:latin typeface="Calibri"/>
                <a:ea typeface="Calibri"/>
                <a:cs typeface="Calibri"/>
                <a:sym typeface="Calibri"/>
              </a:rPr>
              <a:t>Peraturan Presiden;</a:t>
            </a:r>
            <a:endParaRPr/>
          </a:p>
          <a:p>
            <a:pPr indent="-342900" lvl="0" marL="342900" marR="0" rtl="0" algn="l">
              <a:lnSpc>
                <a:spcPct val="90000"/>
              </a:lnSpc>
              <a:spcBef>
                <a:spcPts val="480"/>
              </a:spcBef>
              <a:spcAft>
                <a:spcPts val="0"/>
              </a:spcAft>
              <a:buClr>
                <a:schemeClr val="dk1"/>
              </a:buClr>
              <a:buSzPts val="2400"/>
              <a:buFont typeface="Calibri"/>
              <a:buAutoNum type="alphaLcPeriod"/>
            </a:pPr>
            <a:r>
              <a:rPr b="0" i="0" lang="en-US" sz="2400" u="none">
                <a:solidFill>
                  <a:schemeClr val="dk1"/>
                </a:solidFill>
                <a:latin typeface="Calibri"/>
                <a:ea typeface="Calibri"/>
                <a:cs typeface="Calibri"/>
                <a:sym typeface="Calibri"/>
              </a:rPr>
              <a:t>Peraturan Daerah Provinsi; dan</a:t>
            </a:r>
            <a:endParaRPr/>
          </a:p>
          <a:p>
            <a:pPr indent="-342900" lvl="0" marL="342900" marR="0" rtl="0" algn="l">
              <a:lnSpc>
                <a:spcPct val="90000"/>
              </a:lnSpc>
              <a:spcBef>
                <a:spcPts val="480"/>
              </a:spcBef>
              <a:spcAft>
                <a:spcPts val="0"/>
              </a:spcAft>
              <a:buClr>
                <a:schemeClr val="dk1"/>
              </a:buClr>
              <a:buSzPts val="2400"/>
              <a:buFont typeface="Calibri"/>
              <a:buAutoNum type="alphaLcPeriod"/>
            </a:pPr>
            <a:r>
              <a:rPr b="0" i="0" lang="en-US" sz="2400" u="none">
                <a:solidFill>
                  <a:schemeClr val="dk1"/>
                </a:solidFill>
                <a:latin typeface="Calibri"/>
                <a:ea typeface="Calibri"/>
                <a:cs typeface="Calibri"/>
                <a:sym typeface="Calibri"/>
              </a:rPr>
              <a:t>Peraturan Daerah Kabupaten/Kota.</a:t>
            </a:r>
            <a:endParaRPr/>
          </a:p>
          <a:p>
            <a:pPr indent="-342900" lvl="0" marL="342900" marR="0" rtl="0" algn="l">
              <a:lnSpc>
                <a:spcPct val="90000"/>
              </a:lnSpc>
              <a:spcBef>
                <a:spcPts val="480"/>
              </a:spcBef>
              <a:spcAft>
                <a:spcPts val="0"/>
              </a:spcAft>
              <a:buClr>
                <a:schemeClr val="dk1"/>
              </a:buClr>
              <a:buSzPts val="2400"/>
              <a:buFont typeface="Arial"/>
              <a:buNone/>
            </a:pPr>
            <a:r>
              <a:rPr b="0" i="0" lang="en-US" sz="2400" u="none">
                <a:solidFill>
                  <a:schemeClr val="dk1"/>
                </a:solidFill>
                <a:latin typeface="Calibri"/>
                <a:ea typeface="Calibri"/>
                <a:cs typeface="Calibri"/>
                <a:sym typeface="Calibri"/>
              </a:rPr>
              <a:t>(2) Kekuatan hukum Peraturan Perundang-undangan sesuai dengan hierarki sebagaimana dimaksud pada ayat (1)</a:t>
            </a:r>
            <a:endParaRPr/>
          </a:p>
        </p:txBody>
      </p:sp>
      <p:sp>
        <p:nvSpPr>
          <p:cNvPr id="217" name="Google Shape;217;p45"/>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0" st="0"/>
                                            </p:txEl>
                                          </p:spTgt>
                                        </p:tgtEl>
                                        <p:attrNameLst>
                                          <p:attrName>style.visibility</p:attrName>
                                        </p:attrNameLst>
                                      </p:cBhvr>
                                      <p:to>
                                        <p:strVal val="visible"/>
                                      </p:to>
                                    </p:set>
                                    <p:animEffect filter="fade" transition="in">
                                      <p:cBhvr>
                                        <p:cTn dur="500"/>
                                        <p:tgtEl>
                                          <p:spTgt spid="21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1" st="1"/>
                                            </p:txEl>
                                          </p:spTgt>
                                        </p:tgtEl>
                                        <p:attrNameLst>
                                          <p:attrName>style.visibility</p:attrName>
                                        </p:attrNameLst>
                                      </p:cBhvr>
                                      <p:to>
                                        <p:strVal val="visible"/>
                                      </p:to>
                                    </p:set>
                                    <p:animEffect filter="fade" transition="in">
                                      <p:cBhvr>
                                        <p:cTn dur="500"/>
                                        <p:tgtEl>
                                          <p:spTgt spid="21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2" st="2"/>
                                            </p:txEl>
                                          </p:spTgt>
                                        </p:tgtEl>
                                        <p:attrNameLst>
                                          <p:attrName>style.visibility</p:attrName>
                                        </p:attrNameLst>
                                      </p:cBhvr>
                                      <p:to>
                                        <p:strVal val="visible"/>
                                      </p:to>
                                    </p:set>
                                    <p:animEffect filter="fade" transition="in">
                                      <p:cBhvr>
                                        <p:cTn dur="500"/>
                                        <p:tgtEl>
                                          <p:spTgt spid="21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3" st="3"/>
                                            </p:txEl>
                                          </p:spTgt>
                                        </p:tgtEl>
                                        <p:attrNameLst>
                                          <p:attrName>style.visibility</p:attrName>
                                        </p:attrNameLst>
                                      </p:cBhvr>
                                      <p:to>
                                        <p:strVal val="visible"/>
                                      </p:to>
                                    </p:set>
                                    <p:animEffect filter="fade" transition="in">
                                      <p:cBhvr>
                                        <p:cTn dur="500"/>
                                        <p:tgtEl>
                                          <p:spTgt spid="21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4" st="4"/>
                                            </p:txEl>
                                          </p:spTgt>
                                        </p:tgtEl>
                                        <p:attrNameLst>
                                          <p:attrName>style.visibility</p:attrName>
                                        </p:attrNameLst>
                                      </p:cBhvr>
                                      <p:to>
                                        <p:strVal val="visible"/>
                                      </p:to>
                                    </p:set>
                                    <p:animEffect filter="fade" transition="in">
                                      <p:cBhvr>
                                        <p:cTn dur="500"/>
                                        <p:tgtEl>
                                          <p:spTgt spid="21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5" st="5"/>
                                            </p:txEl>
                                          </p:spTgt>
                                        </p:tgtEl>
                                        <p:attrNameLst>
                                          <p:attrName>style.visibility</p:attrName>
                                        </p:attrNameLst>
                                      </p:cBhvr>
                                      <p:to>
                                        <p:strVal val="visible"/>
                                      </p:to>
                                    </p:set>
                                    <p:animEffect filter="fade" transition="in">
                                      <p:cBhvr>
                                        <p:cTn dur="500"/>
                                        <p:tgtEl>
                                          <p:spTgt spid="21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6" st="6"/>
                                            </p:txEl>
                                          </p:spTgt>
                                        </p:tgtEl>
                                        <p:attrNameLst>
                                          <p:attrName>style.visibility</p:attrName>
                                        </p:attrNameLst>
                                      </p:cBhvr>
                                      <p:to>
                                        <p:strVal val="visible"/>
                                      </p:to>
                                    </p:set>
                                    <p:animEffect filter="fade" transition="in">
                                      <p:cBhvr>
                                        <p:cTn dur="500"/>
                                        <p:tgtEl>
                                          <p:spTgt spid="21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7" st="7"/>
                                            </p:txEl>
                                          </p:spTgt>
                                        </p:tgtEl>
                                        <p:attrNameLst>
                                          <p:attrName>style.visibility</p:attrName>
                                        </p:attrNameLst>
                                      </p:cBhvr>
                                      <p:to>
                                        <p:strVal val="visible"/>
                                      </p:to>
                                    </p:set>
                                    <p:animEffect filter="fade" transition="in">
                                      <p:cBhvr>
                                        <p:cTn dur="500"/>
                                        <p:tgtEl>
                                          <p:spTgt spid="21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8" st="8"/>
                                            </p:txEl>
                                          </p:spTgt>
                                        </p:tgtEl>
                                        <p:attrNameLst>
                                          <p:attrName>style.visibility</p:attrName>
                                        </p:attrNameLst>
                                      </p:cBhvr>
                                      <p:to>
                                        <p:strVal val="visible"/>
                                      </p:to>
                                    </p:set>
                                    <p:animEffect filter="fade" transition="in">
                                      <p:cBhvr>
                                        <p:cTn dur="500"/>
                                        <p:tgtEl>
                                          <p:spTgt spid="216">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9" st="9"/>
                                            </p:txEl>
                                          </p:spTgt>
                                        </p:tgtEl>
                                        <p:attrNameLst>
                                          <p:attrName>style.visibility</p:attrName>
                                        </p:attrNameLst>
                                      </p:cBhvr>
                                      <p:to>
                                        <p:strVal val="visible"/>
                                      </p:to>
                                    </p:set>
                                    <p:animEffect filter="fade" transition="in">
                                      <p:cBhvr>
                                        <p:cTn dur="500"/>
                                        <p:tgtEl>
                                          <p:spTgt spid="216">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6"/>
          <p:cNvSpPr txBox="1"/>
          <p:nvPr>
            <p:ph idx="1" type="body"/>
          </p:nvPr>
        </p:nvSpPr>
        <p:spPr>
          <a:xfrm>
            <a:off x="285750" y="428625"/>
            <a:ext cx="8572500" cy="6429375"/>
          </a:xfrm>
          <a:prstGeom prst="rect">
            <a:avLst/>
          </a:prstGeom>
          <a:noFill/>
          <a:ln>
            <a:noFill/>
          </a:ln>
        </p:spPr>
        <p:txBody>
          <a:bodyPr anchorCtr="0" anchor="t" bIns="45700" lIns="91425" spcFirstLastPara="1" rIns="91425" wrap="square" tIns="45700">
            <a:normAutofit/>
          </a:bodyPr>
          <a:lstStyle/>
          <a:p>
            <a:pPr indent="-342900" lvl="0" marL="342900" marR="0" rtl="0" algn="ctr">
              <a:lnSpc>
                <a:spcPct val="80000"/>
              </a:lnSpc>
              <a:spcBef>
                <a:spcPts val="0"/>
              </a:spcBef>
              <a:spcAft>
                <a:spcPts val="0"/>
              </a:spcAft>
              <a:buClr>
                <a:schemeClr val="dk1"/>
              </a:buClr>
              <a:buSzPts val="2500"/>
              <a:buFont typeface="Arial"/>
              <a:buNone/>
            </a:pPr>
            <a:r>
              <a:rPr b="1" i="0" lang="en-US" sz="2500" u="none">
                <a:solidFill>
                  <a:schemeClr val="dk1"/>
                </a:solidFill>
                <a:latin typeface="Calibri"/>
                <a:ea typeface="Calibri"/>
                <a:cs typeface="Calibri"/>
                <a:sym typeface="Calibri"/>
              </a:rPr>
              <a:t>Pasal 8</a:t>
            </a:r>
            <a:endParaRPr/>
          </a:p>
          <a:p>
            <a:pPr indent="-342900" lvl="0" marL="342900" marR="0" rtl="0" algn="l">
              <a:lnSpc>
                <a:spcPct val="80000"/>
              </a:lnSpc>
              <a:spcBef>
                <a:spcPts val="500"/>
              </a:spcBef>
              <a:spcAft>
                <a:spcPts val="0"/>
              </a:spcAft>
              <a:buClr>
                <a:schemeClr val="dk1"/>
              </a:buClr>
              <a:buSzPts val="2500"/>
              <a:buFont typeface="Arial"/>
              <a:buAutoNum type="arabicParenBoth"/>
            </a:pPr>
            <a:r>
              <a:rPr b="0" i="0" lang="en-US" sz="2500" u="none">
                <a:solidFill>
                  <a:schemeClr val="dk1"/>
                </a:solidFill>
                <a:latin typeface="Calibri"/>
                <a:ea typeface="Calibri"/>
                <a:cs typeface="Calibri"/>
                <a:sym typeface="Calibri"/>
              </a:rPr>
              <a:t>Jenis Peraturan Perundang-undangan selain sebagaimana dimaksud dalam Pasal 7 ayat (1) mencakup peraturan yang ditetapkan oleh Majelis Permusyawaratan Rakyat, Dewan Perwakilan Rakyat, Dewan Perwakilan Daerah, Mahkamah Agung, Mahkamah Konstitusi, Badan Pemeriksa Keuangan, Komisi Yudisial, Bank Indonesia, Menteri, badan, lembaga, atau komisi yang setingkat yang dibentuk dengan Undang-Undang atau Pemerintah atas perintah Undang-Undang, Dewan Perwakilan Rakyat Daerah Provinsi, Gubernur, Dewan Perwakilan Rakyat Daerah Kabupaten/Kota, Bupati/Walikota, Kepala Desa atau yang setingkat.</a:t>
            </a:r>
            <a:endParaRPr/>
          </a:p>
          <a:p>
            <a:pPr indent="-342900" lvl="0" marL="342900" marR="0" rtl="0" algn="l">
              <a:lnSpc>
                <a:spcPct val="80000"/>
              </a:lnSpc>
              <a:spcBef>
                <a:spcPts val="500"/>
              </a:spcBef>
              <a:spcAft>
                <a:spcPts val="0"/>
              </a:spcAft>
              <a:buClr>
                <a:schemeClr val="dk1"/>
              </a:buClr>
              <a:buSzPts val="2500"/>
              <a:buFont typeface="Arial"/>
              <a:buAutoNum type="arabicParenBoth"/>
            </a:pPr>
            <a:r>
              <a:rPr b="0" i="0" lang="en-US" sz="2500" u="none">
                <a:solidFill>
                  <a:schemeClr val="dk1"/>
                </a:solidFill>
                <a:latin typeface="Calibri"/>
                <a:ea typeface="Calibri"/>
                <a:cs typeface="Calibri"/>
                <a:sym typeface="Calibri"/>
              </a:rPr>
              <a:t>Peraturan Perundang-undangan sebagaimana dimaksud pada ayat (1) diakui keberadaannya dan mempunyai kekuatan hukum mengikat sepanjang diperintahkan oleh Peraturan Perundang-undangan yang lebih tinggi atau dibentuk berdasarkan kewenangan.</a:t>
            </a:r>
            <a:endParaRPr/>
          </a:p>
        </p:txBody>
      </p:sp>
      <p:sp>
        <p:nvSpPr>
          <p:cNvPr id="223" name="Google Shape;223;p46"/>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xEl>
                                              <p:pRg end="0" st="0"/>
                                            </p:txEl>
                                          </p:spTgt>
                                        </p:tgtEl>
                                        <p:attrNameLst>
                                          <p:attrName>style.visibility</p:attrName>
                                        </p:attrNameLst>
                                      </p:cBhvr>
                                      <p:to>
                                        <p:strVal val="visible"/>
                                      </p:to>
                                    </p:set>
                                    <p:animEffect filter="fade" transition="in">
                                      <p:cBhvr>
                                        <p:cTn dur="2000"/>
                                        <p:tgtEl>
                                          <p:spTgt spid="22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xEl>
                                              <p:pRg end="1" st="1"/>
                                            </p:txEl>
                                          </p:spTgt>
                                        </p:tgtEl>
                                        <p:attrNameLst>
                                          <p:attrName>style.visibility</p:attrName>
                                        </p:attrNameLst>
                                      </p:cBhvr>
                                      <p:to>
                                        <p:strVal val="visible"/>
                                      </p:to>
                                    </p:set>
                                    <p:animEffect filter="fade" transition="in">
                                      <p:cBhvr>
                                        <p:cTn dur="2000"/>
                                        <p:tgtEl>
                                          <p:spTgt spid="22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xEl>
                                              <p:pRg end="2" st="2"/>
                                            </p:txEl>
                                          </p:spTgt>
                                        </p:tgtEl>
                                        <p:attrNameLst>
                                          <p:attrName>style.visibility</p:attrName>
                                        </p:attrNameLst>
                                      </p:cBhvr>
                                      <p:to>
                                        <p:strVal val="visible"/>
                                      </p:to>
                                    </p:set>
                                    <p:animEffect filter="fade" transition="in">
                                      <p:cBhvr>
                                        <p:cTn dur="2000"/>
                                        <p:tgtEl>
                                          <p:spTgt spid="22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Hubungan HAN - HTN</a:t>
            </a:r>
            <a:endParaRPr/>
          </a:p>
        </p:txBody>
      </p:sp>
      <p:sp>
        <p:nvSpPr>
          <p:cNvPr id="96" name="Google Shape;96;p34"/>
          <p:cNvSpPr txBox="1"/>
          <p:nvPr>
            <p:ph idx="1" type="body"/>
          </p:nvPr>
        </p:nvSpPr>
        <p:spPr>
          <a:xfrm>
            <a:off x="457200" y="1600200"/>
            <a:ext cx="8229600" cy="4953000"/>
          </a:xfrm>
          <a:prstGeom prst="rect">
            <a:avLst/>
          </a:prstGeom>
          <a:noFill/>
          <a:ln>
            <a:noFill/>
          </a:ln>
        </p:spPr>
        <p:txBody>
          <a:bodyPr anchorCtr="0" anchor="t" bIns="45700" lIns="91425" spcFirstLastPara="1" rIns="91425" wrap="square" tIns="45700">
            <a:normAutofit/>
          </a:bodyPr>
          <a:lstStyle/>
          <a:p>
            <a:pPr indent="-411162" lvl="0" marL="547687" marR="0" rtl="0" algn="l">
              <a:lnSpc>
                <a:spcPct val="80000"/>
              </a:lnSpc>
              <a:spcBef>
                <a:spcPts val="0"/>
              </a:spcBef>
              <a:spcAft>
                <a:spcPts val="0"/>
              </a:spcAft>
              <a:buClr>
                <a:srgbClr val="000000"/>
              </a:buClr>
              <a:buSzPts val="3000"/>
              <a:buFont typeface="Noto Sans Symbols"/>
              <a:buChar char="▣"/>
            </a:pPr>
            <a:r>
              <a:rPr b="1" i="0" lang="en-US" sz="3000" u="none">
                <a:solidFill>
                  <a:schemeClr val="dk1"/>
                </a:solidFill>
                <a:latin typeface="Calibri"/>
                <a:ea typeface="Calibri"/>
                <a:cs typeface="Calibri"/>
                <a:sym typeface="Calibri"/>
              </a:rPr>
              <a:t>Logemann 🡪 HTN </a:t>
            </a:r>
            <a:r>
              <a:rPr b="0" i="0" lang="en-US" sz="3000" u="none">
                <a:solidFill>
                  <a:schemeClr val="dk1"/>
                </a:solidFill>
                <a:latin typeface="Calibri"/>
                <a:ea typeface="Calibri"/>
                <a:cs typeface="Calibri"/>
                <a:sym typeface="Calibri"/>
              </a:rPr>
              <a:t>hukum yang mengatur organisasi negara yg diwakili oleh adanya jabatan. HAN hukum yg mengatur tentang organisasi negara tsb dlm menjalankan fungsinya</a:t>
            </a:r>
            <a:endParaRPr/>
          </a:p>
          <a:p>
            <a:pPr indent="-411162" lvl="0" marL="547687" marR="0" rtl="0" algn="l">
              <a:lnSpc>
                <a:spcPct val="80000"/>
              </a:lnSpc>
              <a:spcBef>
                <a:spcPts val="600"/>
              </a:spcBef>
              <a:spcAft>
                <a:spcPts val="0"/>
              </a:spcAft>
              <a:buClr>
                <a:srgbClr val="000000"/>
              </a:buClr>
              <a:buSzPts val="3000"/>
              <a:buFont typeface="Noto Sans Symbols"/>
              <a:buChar char="▣"/>
            </a:pPr>
            <a:r>
              <a:rPr b="0" i="0" lang="en-US" sz="3000" u="none">
                <a:solidFill>
                  <a:schemeClr val="dk1"/>
                </a:solidFill>
                <a:latin typeface="Calibri"/>
                <a:ea typeface="Calibri"/>
                <a:cs typeface="Calibri"/>
                <a:sym typeface="Calibri"/>
              </a:rPr>
              <a:t>A.V. Dicey 🡪 HTN hukum yg terletak pd pembagian kekuasaan dlm negara</a:t>
            </a:r>
            <a:endParaRPr/>
          </a:p>
          <a:p>
            <a:pPr indent="-411162" lvl="0" marL="547687" marR="0" rtl="0" algn="l">
              <a:lnSpc>
                <a:spcPct val="80000"/>
              </a:lnSpc>
              <a:spcBef>
                <a:spcPts val="600"/>
              </a:spcBef>
              <a:spcAft>
                <a:spcPts val="0"/>
              </a:spcAft>
              <a:buClr>
                <a:srgbClr val="000000"/>
              </a:buClr>
              <a:buSzPts val="3000"/>
              <a:buFont typeface="Noto Sans Symbols"/>
              <a:buChar char="▣"/>
            </a:pPr>
            <a:r>
              <a:rPr b="0" i="0" lang="en-US" sz="3000" u="none">
                <a:solidFill>
                  <a:schemeClr val="dk1"/>
                </a:solidFill>
                <a:latin typeface="Calibri"/>
                <a:ea typeface="Calibri"/>
                <a:cs typeface="Calibri"/>
                <a:sym typeface="Calibri"/>
              </a:rPr>
              <a:t>Stellinga 🡪 HTN hukum yg mengatur wewenang &amp; kewajiban2 alat-alat perlengkapan Negara, mengatur hak, dan kewajiban warga Negara. HAN mengatur hub warga Negara dgn pemerintah</a:t>
            </a:r>
            <a:endParaRPr/>
          </a:p>
          <a:p>
            <a:pPr indent="-152400" lvl="0" marL="342900" marR="0" rtl="0" algn="l">
              <a:lnSpc>
                <a:spcPct val="100000"/>
              </a:lnSpc>
              <a:spcBef>
                <a:spcPts val="600"/>
              </a:spcBef>
              <a:spcAft>
                <a:spcPts val="0"/>
              </a:spcAft>
              <a:buClr>
                <a:schemeClr val="dk1"/>
              </a:buClr>
              <a:buSzPts val="3000"/>
              <a:buFont typeface="Arial"/>
              <a:buNone/>
            </a:pPr>
            <a:r>
              <a:t/>
            </a:r>
            <a:endParaRPr b="0" i="0" sz="3000" u="none">
              <a:solidFill>
                <a:schemeClr val="dk1"/>
              </a:solidFill>
              <a:latin typeface="Calibri"/>
              <a:ea typeface="Calibri"/>
              <a:cs typeface="Calibri"/>
              <a:sym typeface="Calibri"/>
            </a:endParaRPr>
          </a:p>
        </p:txBody>
      </p:sp>
      <p:sp>
        <p:nvSpPr>
          <p:cNvPr id="97" name="Google Shape;97;p34"/>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5"/>
          <p:cNvSpPr txBox="1"/>
          <p:nvPr>
            <p:ph idx="1" type="body"/>
          </p:nvPr>
        </p:nvSpPr>
        <p:spPr>
          <a:xfrm>
            <a:off x="457200" y="533400"/>
            <a:ext cx="8229600" cy="57753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000"/>
              <a:buFont typeface="Arial"/>
              <a:buChar char="•"/>
            </a:pPr>
            <a:r>
              <a:rPr b="0" i="0" lang="en-US" sz="3000" u="none">
                <a:solidFill>
                  <a:schemeClr val="dk1"/>
                </a:solidFill>
                <a:latin typeface="Calibri"/>
                <a:ea typeface="Calibri"/>
                <a:cs typeface="Calibri"/>
                <a:sym typeface="Calibri"/>
              </a:rPr>
              <a:t>Ten Berge 🡪 HAN sbg perpanjangan HTN, HAN mrpkn jenis hukum yg berbeda dgn HTN, namun tdk dpt dipisahkan secara tegas, karena kedua jenis hukum ini mempunyai keterkaitan yg sangat erat</a:t>
            </a:r>
            <a:endParaRPr/>
          </a:p>
          <a:p>
            <a:pPr indent="-152400" lvl="0" marL="342900" marR="0" rtl="0" algn="l">
              <a:lnSpc>
                <a:spcPct val="100000"/>
              </a:lnSpc>
              <a:spcBef>
                <a:spcPts val="600"/>
              </a:spcBef>
              <a:spcAft>
                <a:spcPts val="0"/>
              </a:spcAft>
              <a:buClr>
                <a:schemeClr val="dk1"/>
              </a:buClr>
              <a:buSzPts val="3000"/>
              <a:buFont typeface="Arial"/>
              <a:buNone/>
            </a:pPr>
            <a:r>
              <a:t/>
            </a:r>
            <a:endParaRPr b="0" i="0" sz="3000" u="none">
              <a:solidFill>
                <a:schemeClr val="dk1"/>
              </a:solidFill>
              <a:latin typeface="Calibri"/>
              <a:ea typeface="Calibri"/>
              <a:cs typeface="Calibri"/>
              <a:sym typeface="Calibri"/>
            </a:endParaRPr>
          </a:p>
          <a:p>
            <a:pPr indent="-342900" lvl="0" marL="342900" marR="0" rtl="0" algn="l">
              <a:lnSpc>
                <a:spcPct val="100000"/>
              </a:lnSpc>
              <a:spcBef>
                <a:spcPts val="600"/>
              </a:spcBef>
              <a:spcAft>
                <a:spcPts val="0"/>
              </a:spcAft>
              <a:buClr>
                <a:schemeClr val="dk1"/>
              </a:buClr>
              <a:buSzPts val="3000"/>
              <a:buFont typeface="Arial"/>
              <a:buChar char="•"/>
            </a:pPr>
            <a:r>
              <a:rPr b="0" i="0" lang="en-US" sz="3000" u="none">
                <a:solidFill>
                  <a:schemeClr val="dk1"/>
                </a:solidFill>
                <a:latin typeface="Calibri"/>
                <a:ea typeface="Calibri"/>
                <a:cs typeface="Calibri"/>
                <a:sym typeface="Calibri"/>
              </a:rPr>
              <a:t>Bagir Manan 🡪 secara keilmuan yg mengatur tingkah laku Negara/alat perlengkapan Negara dimasukkan kedalam kelompok HTN, sedangkan hukum yg mengatur tingkah laku pemerintah masuk ke dalam kelompok HAN.</a:t>
            </a:r>
            <a:endParaRPr/>
          </a:p>
        </p:txBody>
      </p:sp>
      <p:sp>
        <p:nvSpPr>
          <p:cNvPr id="103" name="Google Shape;103;p35"/>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0" i="0" lang="en-US" sz="4000" u="none">
                <a:solidFill>
                  <a:schemeClr val="dk1"/>
                </a:solidFill>
                <a:latin typeface="Calibri"/>
                <a:ea typeface="Calibri"/>
                <a:cs typeface="Calibri"/>
                <a:sym typeface="Calibri"/>
              </a:rPr>
              <a:t>PERBEDAAN HTN DAN HAN</a:t>
            </a:r>
            <a:endParaRPr/>
          </a:p>
        </p:txBody>
      </p:sp>
      <p:sp>
        <p:nvSpPr>
          <p:cNvPr id="109" name="Google Shape;109;p36"/>
          <p:cNvSpPr txBox="1"/>
          <p:nvPr>
            <p:ph idx="1" type="body"/>
          </p:nvPr>
        </p:nvSpPr>
        <p:spPr>
          <a:xfrm>
            <a:off x="685800" y="1412875"/>
            <a:ext cx="3810000" cy="4683125"/>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114300" lvl="0" marL="114300" marR="0" rtl="0" algn="ctr">
              <a:lnSpc>
                <a:spcPct val="100000"/>
              </a:lnSpc>
              <a:spcBef>
                <a:spcPts val="0"/>
              </a:spcBef>
              <a:spcAft>
                <a:spcPts val="0"/>
              </a:spcAft>
              <a:buClr>
                <a:schemeClr val="dk1"/>
              </a:buClr>
              <a:buSzPts val="3200"/>
              <a:buFont typeface="Arial"/>
              <a:buNone/>
            </a:pPr>
            <a:r>
              <a:rPr b="1" i="0" lang="en-US" sz="3200" u="none">
                <a:solidFill>
                  <a:schemeClr val="dk1"/>
                </a:solidFill>
                <a:latin typeface="Calibri"/>
                <a:ea typeface="Calibri"/>
                <a:cs typeface="Calibri"/>
                <a:sym typeface="Calibri"/>
              </a:rPr>
              <a:t>	HTN	</a:t>
            </a:r>
            <a:r>
              <a:rPr b="0" i="0" lang="en-US" sz="3200" u="none">
                <a:solidFill>
                  <a:schemeClr val="dk1"/>
                </a:solidFill>
                <a:latin typeface="Calibri"/>
                <a:ea typeface="Calibri"/>
                <a:cs typeface="Calibri"/>
                <a:sym typeface="Calibri"/>
              </a:rPr>
              <a:t>	</a:t>
            </a:r>
            <a:endParaRPr/>
          </a:p>
          <a:p>
            <a:pPr indent="-114300" lvl="0" marL="114300" marR="0" rtl="0" algn="l">
              <a:lnSpc>
                <a:spcPct val="120000"/>
              </a:lnSpc>
              <a:spcBef>
                <a:spcPts val="360"/>
              </a:spcBef>
              <a:spcAft>
                <a:spcPts val="0"/>
              </a:spcAft>
              <a:buClr>
                <a:schemeClr val="dk1"/>
              </a:buClr>
              <a:buSzPts val="1800"/>
              <a:buFont typeface="Arial"/>
              <a:buChar char="•"/>
            </a:pPr>
            <a:r>
              <a:rPr b="0" i="0" lang="en-US" sz="1800" u="none">
                <a:solidFill>
                  <a:schemeClr val="dk1"/>
                </a:solidFill>
                <a:latin typeface="Calibri"/>
                <a:ea typeface="Calibri"/>
                <a:cs typeface="Calibri"/>
                <a:sym typeface="Calibri"/>
              </a:rPr>
              <a:t>Mengatur pembentukan Badan-badan Negara Tk.Pusat dan Daerah</a:t>
            </a:r>
            <a:endParaRPr/>
          </a:p>
          <a:p>
            <a:pPr indent="-114300" lvl="0" marL="114300" marR="0" rtl="0" algn="l">
              <a:lnSpc>
                <a:spcPct val="120000"/>
              </a:lnSpc>
              <a:spcBef>
                <a:spcPts val="360"/>
              </a:spcBef>
              <a:spcAft>
                <a:spcPts val="0"/>
              </a:spcAft>
              <a:buClr>
                <a:schemeClr val="dk1"/>
              </a:buClr>
              <a:buSzPts val="1800"/>
              <a:buFont typeface="Arial"/>
              <a:buChar char="•"/>
            </a:pPr>
            <a:r>
              <a:rPr b="0" i="0" lang="en-US" sz="1800" u="none">
                <a:solidFill>
                  <a:schemeClr val="dk1"/>
                </a:solidFill>
                <a:latin typeface="Calibri"/>
                <a:ea typeface="Calibri"/>
                <a:cs typeface="Calibri"/>
                <a:sym typeface="Calibri"/>
              </a:rPr>
              <a:t>Membagi kekuasaan (wewenang) pada badan agar dapat berfungsi (</a:t>
            </a:r>
            <a:r>
              <a:rPr b="0" i="1" lang="en-US" sz="1800" u="none">
                <a:solidFill>
                  <a:schemeClr val="dk1"/>
                </a:solidFill>
                <a:latin typeface="Calibri"/>
                <a:ea typeface="Calibri"/>
                <a:cs typeface="Calibri"/>
                <a:sym typeface="Calibri"/>
              </a:rPr>
              <a:t>Mnrt Oppenheim</a:t>
            </a:r>
            <a:r>
              <a:rPr b="0" i="0" lang="en-US" sz="1800" u="none">
                <a:solidFill>
                  <a:schemeClr val="dk1"/>
                </a:solidFill>
                <a:latin typeface="Calibri"/>
                <a:ea typeface="Calibri"/>
                <a:cs typeface="Calibri"/>
                <a:sym typeface="Calibri"/>
              </a:rPr>
              <a:t>)</a:t>
            </a:r>
            <a:endParaRPr/>
          </a:p>
          <a:p>
            <a:pPr indent="-114300" lvl="0" marL="114300" marR="0" rtl="0" algn="l">
              <a:lnSpc>
                <a:spcPct val="120000"/>
              </a:lnSpc>
              <a:spcBef>
                <a:spcPts val="360"/>
              </a:spcBef>
              <a:spcAft>
                <a:spcPts val="0"/>
              </a:spcAft>
              <a:buClr>
                <a:schemeClr val="dk1"/>
              </a:buClr>
              <a:buSzPts val="1800"/>
              <a:buFont typeface="Arial"/>
              <a:buNone/>
            </a:pPr>
            <a:r>
              <a:rPr b="0" i="0" lang="en-US" sz="1800" u="none">
                <a:solidFill>
                  <a:schemeClr val="dk1"/>
                </a:solidFill>
                <a:latin typeface="Calibri"/>
                <a:ea typeface="Calibri"/>
                <a:cs typeface="Calibri"/>
                <a:sym typeface="Calibri"/>
              </a:rPr>
              <a:t>Memberi dasar hukum badan melakukan perbuatan:</a:t>
            </a:r>
            <a:endParaRPr/>
          </a:p>
          <a:p>
            <a:pPr indent="-114300" lvl="0" marL="114300" marR="0" rtl="0" algn="l">
              <a:lnSpc>
                <a:spcPct val="120000"/>
              </a:lnSpc>
              <a:spcBef>
                <a:spcPts val="360"/>
              </a:spcBef>
              <a:spcAft>
                <a:spcPts val="0"/>
              </a:spcAft>
              <a:buClr>
                <a:schemeClr val="dk1"/>
              </a:buClr>
              <a:buSzPts val="1800"/>
              <a:buFont typeface="Arial"/>
              <a:buChar char="•"/>
            </a:pPr>
            <a:r>
              <a:rPr b="0" i="0" lang="en-US" sz="1800" u="none">
                <a:solidFill>
                  <a:schemeClr val="dk1"/>
                </a:solidFill>
                <a:latin typeface="Calibri"/>
                <a:ea typeface="Calibri"/>
                <a:cs typeface="Calibri"/>
                <a:sym typeface="Calibri"/>
              </a:rPr>
              <a:t>Membuat peraturan</a:t>
            </a:r>
            <a:endParaRPr/>
          </a:p>
          <a:p>
            <a:pPr indent="-114300" lvl="0" marL="114300" marR="0" rtl="0" algn="l">
              <a:lnSpc>
                <a:spcPct val="120000"/>
              </a:lnSpc>
              <a:spcBef>
                <a:spcPts val="360"/>
              </a:spcBef>
              <a:spcAft>
                <a:spcPts val="0"/>
              </a:spcAft>
              <a:buClr>
                <a:schemeClr val="dk1"/>
              </a:buClr>
              <a:buSzPts val="1800"/>
              <a:buFont typeface="Arial"/>
              <a:buChar char="•"/>
            </a:pPr>
            <a:r>
              <a:rPr b="0" i="0" lang="en-US" sz="1800" u="none">
                <a:solidFill>
                  <a:schemeClr val="dk1"/>
                </a:solidFill>
                <a:latin typeface="Calibri"/>
                <a:ea typeface="Calibri"/>
                <a:cs typeface="Calibri"/>
                <a:sym typeface="Calibri"/>
              </a:rPr>
              <a:t>Melaksanakan peraturan	</a:t>
            </a:r>
            <a:endParaRPr/>
          </a:p>
        </p:txBody>
      </p:sp>
      <p:sp>
        <p:nvSpPr>
          <p:cNvPr id="110" name="Google Shape;110;p36"/>
          <p:cNvSpPr txBox="1"/>
          <p:nvPr/>
        </p:nvSpPr>
        <p:spPr>
          <a:xfrm>
            <a:off x="5486400" y="1484312"/>
            <a:ext cx="2667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11" name="Google Shape;111;p36"/>
          <p:cNvSpPr txBox="1"/>
          <p:nvPr/>
        </p:nvSpPr>
        <p:spPr>
          <a:xfrm>
            <a:off x="4953000" y="1447800"/>
            <a:ext cx="3657600" cy="4186237"/>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114300" lvl="0" marL="114300" marR="0" rtl="0" algn="ctr">
              <a:lnSpc>
                <a:spcPct val="100000"/>
              </a:lnSpc>
              <a:spcBef>
                <a:spcPts val="0"/>
              </a:spcBef>
              <a:spcAft>
                <a:spcPts val="0"/>
              </a:spcAft>
              <a:buClr>
                <a:schemeClr val="dk1"/>
              </a:buClr>
              <a:buSzPts val="3200"/>
              <a:buFont typeface="Arial"/>
              <a:buNone/>
            </a:pPr>
            <a:r>
              <a:rPr b="1" i="0" lang="en-US" sz="3200" u="none" cap="none" strike="noStrike">
                <a:solidFill>
                  <a:schemeClr val="dk1"/>
                </a:solidFill>
                <a:latin typeface="Arial"/>
                <a:ea typeface="Arial"/>
                <a:cs typeface="Arial"/>
                <a:sym typeface="Arial"/>
              </a:rPr>
              <a:t>HAN</a:t>
            </a:r>
            <a:endParaRPr b="0" i="0" sz="1400" u="none" cap="none" strike="noStrike">
              <a:solidFill>
                <a:srgbClr val="000000"/>
              </a:solidFill>
              <a:latin typeface="Arial"/>
              <a:ea typeface="Arial"/>
              <a:cs typeface="Arial"/>
              <a:sym typeface="Arial"/>
            </a:endParaRPr>
          </a:p>
          <a:p>
            <a:pPr indent="-114300" lvl="0" marL="114300" marR="0" rtl="0" algn="l">
              <a:lnSpc>
                <a:spcPct val="100000"/>
              </a:lnSpc>
              <a:spcBef>
                <a:spcPts val="9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HAN menjadi sebab Negara berfungsi atau dasar segala perbuatan Administrasi Negara</a:t>
            </a:r>
            <a:endParaRPr b="0" i="0" sz="1400" u="none" cap="none" strike="noStrike">
              <a:solidFill>
                <a:srgbClr val="000000"/>
              </a:solidFill>
              <a:latin typeface="Arial"/>
              <a:ea typeface="Arial"/>
              <a:cs typeface="Arial"/>
              <a:sym typeface="Arial"/>
            </a:endParaRPr>
          </a:p>
          <a:p>
            <a:pPr indent="-114300" lvl="0" marL="114300" marR="0" rtl="0" algn="l">
              <a:lnSpc>
                <a:spcPct val="100000"/>
              </a:lnSpc>
              <a:spcBef>
                <a:spcPts val="9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HAN mengatur hubungan WN dengan Pemerintah (melindungi kepentingan umum)</a:t>
            </a:r>
            <a:endParaRPr b="0" i="0" sz="1400" u="none" cap="none" strike="noStrike">
              <a:solidFill>
                <a:srgbClr val="000000"/>
              </a:solidFill>
              <a:latin typeface="Arial"/>
              <a:ea typeface="Arial"/>
              <a:cs typeface="Arial"/>
              <a:sym typeface="Arial"/>
            </a:endParaRPr>
          </a:p>
          <a:p>
            <a:pPr indent="-114300" lvl="0" marL="114300" marR="0" rtl="0" algn="l">
              <a:lnSpc>
                <a:spcPct val="100000"/>
              </a:lnSpc>
              <a:spcBef>
                <a:spcPts val="90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a:t>
            </a:r>
            <a:r>
              <a:rPr b="0" i="1" lang="en-US" sz="1800" u="none" cap="none" strike="noStrike">
                <a:solidFill>
                  <a:schemeClr val="dk1"/>
                </a:solidFill>
                <a:latin typeface="Arial"/>
                <a:ea typeface="Arial"/>
                <a:cs typeface="Arial"/>
                <a:sym typeface="Arial"/>
              </a:rPr>
              <a:t>Mnrt De-La Bassecour Cann</a:t>
            </a:r>
            <a:r>
              <a:rPr b="0" i="0" lang="en-US" sz="1800" u="none"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114300" lvl="0" marL="114300" marR="0" rtl="0" algn="l">
              <a:lnSpc>
                <a:spcPct val="100000"/>
              </a:lnSpc>
              <a:spcBef>
                <a:spcPts val="9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HAN kelanjutan HTN</a:t>
            </a:r>
            <a:endParaRPr b="0" i="0" sz="1400" u="none" cap="none" strike="noStrike">
              <a:solidFill>
                <a:srgbClr val="000000"/>
              </a:solidFill>
              <a:latin typeface="Arial"/>
              <a:ea typeface="Arial"/>
              <a:cs typeface="Arial"/>
              <a:sym typeface="Arial"/>
            </a:endParaRPr>
          </a:p>
          <a:p>
            <a:pPr indent="-114300" lvl="0" marL="114300" marR="0" rtl="0" algn="l">
              <a:lnSpc>
                <a:spcPct val="100000"/>
              </a:lnSpc>
              <a:spcBef>
                <a:spcPts val="9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HAN mewujudkan tugas HTN</a:t>
            </a:r>
            <a:endParaRPr b="0" i="0" sz="1400" u="none" cap="none" strike="noStrike">
              <a:solidFill>
                <a:srgbClr val="000000"/>
              </a:solidFill>
              <a:latin typeface="Arial"/>
              <a:ea typeface="Arial"/>
              <a:cs typeface="Arial"/>
              <a:sym typeface="Arial"/>
            </a:endParaRPr>
          </a:p>
          <a:p>
            <a:pPr indent="-114300" lvl="0" marL="114300" marR="0" rtl="0" algn="l">
              <a:lnSpc>
                <a:spcPct val="100000"/>
              </a:lnSpc>
              <a:spcBef>
                <a:spcPts val="900"/>
              </a:spcBef>
              <a:spcAft>
                <a:spcPts val="0"/>
              </a:spcAft>
              <a:buClr>
                <a:schemeClr val="dk1"/>
              </a:buClr>
              <a:buSzPts val="1800"/>
              <a:buFont typeface="Arial"/>
              <a:buNone/>
            </a:pPr>
            <a:r>
              <a:rPr b="0" i="0" lang="en-US" sz="1800" u="none" cap="none" strike="noStrike">
                <a:solidFill>
                  <a:schemeClr val="dk1"/>
                </a:solidFill>
                <a:latin typeface="Arial"/>
                <a:ea typeface="Arial"/>
                <a:cs typeface="Arial"/>
                <a:sym typeface="Arial"/>
              </a:rPr>
              <a:t>(</a:t>
            </a:r>
            <a:r>
              <a:rPr b="0" i="1" lang="en-US" sz="1800" u="none" cap="none" strike="noStrike">
                <a:solidFill>
                  <a:schemeClr val="dk1"/>
                </a:solidFill>
                <a:latin typeface="Arial"/>
                <a:ea typeface="Arial"/>
                <a:cs typeface="Arial"/>
                <a:sym typeface="Arial"/>
              </a:rPr>
              <a:t>Mnrt Van Vallenhoven)</a:t>
            </a:r>
            <a:endParaRPr b="0" i="0" sz="1400" u="none" cap="none" strike="noStrike">
              <a:solidFill>
                <a:srgbClr val="000000"/>
              </a:solidFill>
              <a:latin typeface="Arial"/>
              <a:ea typeface="Arial"/>
              <a:cs typeface="Arial"/>
              <a:sym typeface="Arial"/>
            </a:endParaRPr>
          </a:p>
        </p:txBody>
      </p:sp>
      <p:sp>
        <p:nvSpPr>
          <p:cNvPr id="112" name="Google Shape;112;p36"/>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37"/>
          <p:cNvSpPr txBox="1"/>
          <p:nvPr>
            <p:ph type="title"/>
          </p:nvPr>
        </p:nvSpPr>
        <p:spPr>
          <a:xfrm>
            <a:off x="457200" y="152400"/>
            <a:ext cx="8229600" cy="990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Times New Roman"/>
              <a:buNone/>
            </a:pPr>
            <a:r>
              <a:rPr b="0" i="0" lang="en-US" sz="4400" u="none">
                <a:solidFill>
                  <a:schemeClr val="dk1"/>
                </a:solidFill>
                <a:latin typeface="Times New Roman"/>
                <a:ea typeface="Times New Roman"/>
                <a:cs typeface="Times New Roman"/>
                <a:sym typeface="Times New Roman"/>
              </a:rPr>
              <a:t>Hubungan HAN - Hukum Perdata</a:t>
            </a:r>
            <a:endParaRPr/>
          </a:p>
        </p:txBody>
      </p:sp>
      <p:sp>
        <p:nvSpPr>
          <p:cNvPr id="118" name="Google Shape;118;p37"/>
          <p:cNvSpPr txBox="1"/>
          <p:nvPr>
            <p:ph idx="1" type="body"/>
          </p:nvPr>
        </p:nvSpPr>
        <p:spPr>
          <a:xfrm>
            <a:off x="304800" y="1066800"/>
            <a:ext cx="8534400" cy="5410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Times New Roman"/>
                <a:ea typeface="Times New Roman"/>
                <a:cs typeface="Times New Roman"/>
                <a:sym typeface="Times New Roman"/>
              </a:rPr>
              <a:t>Sebenarnya, HAN dgn h. perdata masing2 adalah bidang hukum yg mandiri. Dlm kerangka ilmu, HAN trdpt dlm h. publik, sedangkan h. perdata terletak pd bidang hukum privat</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Times New Roman"/>
                <a:ea typeface="Times New Roman"/>
                <a:cs typeface="Times New Roman"/>
                <a:sym typeface="Times New Roman"/>
              </a:rPr>
              <a:t>Yg diatur oleh HAN adalah 2 subjek yg berbeda tingkatannya, yaitu antara penguasa &amp; warga masyarakat</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Times New Roman"/>
                <a:ea typeface="Times New Roman"/>
                <a:cs typeface="Times New Roman"/>
                <a:sym typeface="Times New Roman"/>
              </a:rPr>
              <a:t>Yg diatur oleh h. perdata adalah 2 subjek yg terletak pada level yg sama, yaitu antara individu dgn individu.</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Times New Roman"/>
                <a:ea typeface="Times New Roman"/>
                <a:cs typeface="Times New Roman"/>
                <a:sym typeface="Times New Roman"/>
              </a:rPr>
              <a:t>Menurut</a:t>
            </a:r>
            <a:r>
              <a:rPr b="0" i="1" lang="en-US" sz="2800" u="none">
                <a:solidFill>
                  <a:schemeClr val="dk1"/>
                </a:solidFill>
                <a:latin typeface="Times New Roman"/>
                <a:ea typeface="Times New Roman"/>
                <a:cs typeface="Times New Roman"/>
                <a:sym typeface="Times New Roman"/>
              </a:rPr>
              <a:t> Scholten</a:t>
            </a:r>
            <a:r>
              <a:rPr b="0" i="0" lang="en-US" sz="2800" u="none">
                <a:solidFill>
                  <a:schemeClr val="dk1"/>
                </a:solidFill>
                <a:latin typeface="Times New Roman"/>
                <a:ea typeface="Times New Roman"/>
                <a:cs typeface="Times New Roman"/>
                <a:sym typeface="Times New Roman"/>
              </a:rPr>
              <a:t>, h. perdata berlaku sbg hukum umum sepanjang h. publik tdk menentukan lain</a:t>
            </a:r>
            <a:endParaRPr/>
          </a:p>
        </p:txBody>
      </p:sp>
      <p:sp>
        <p:nvSpPr>
          <p:cNvPr id="119" name="Google Shape;119;p37"/>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Times New Roman"/>
              <a:buNone/>
            </a:pPr>
            <a:r>
              <a:rPr b="0" i="0" lang="en-US" sz="4400" u="none">
                <a:solidFill>
                  <a:schemeClr val="dk1"/>
                </a:solidFill>
                <a:latin typeface="Times New Roman"/>
                <a:ea typeface="Times New Roman"/>
                <a:cs typeface="Times New Roman"/>
                <a:sym typeface="Times New Roman"/>
              </a:rPr>
              <a:t>Hubungan HAN - Hukum Pidana</a:t>
            </a:r>
            <a:endParaRPr/>
          </a:p>
        </p:txBody>
      </p:sp>
      <p:sp>
        <p:nvSpPr>
          <p:cNvPr id="125" name="Google Shape;125;p3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Times New Roman"/>
                <a:ea typeface="Times New Roman"/>
                <a:cs typeface="Times New Roman"/>
                <a:sym typeface="Times New Roman"/>
              </a:rPr>
              <a:t>H. pidana &amp; HAN sama2 terletak dlm bidang h. publik. Namun dlm HAN, kedudukan h. pidana adalah sbg hkm pembantu bagi HAN, artinya setiap ketentuan dlm HAN selalu dpt disertai sanksi pidana agar ketentuan HAN itu ditaati oleh masyarakat.</a:t>
            </a:r>
            <a:endParaRPr/>
          </a:p>
        </p:txBody>
      </p:sp>
      <p:sp>
        <p:nvSpPr>
          <p:cNvPr id="126" name="Google Shape;126;p38"/>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39"/>
          <p:cNvSpPr txBox="1"/>
          <p:nvPr>
            <p:ph type="title"/>
          </p:nvPr>
        </p:nvSpPr>
        <p:spPr>
          <a:xfrm>
            <a:off x="428625" y="142875"/>
            <a:ext cx="8229600" cy="92868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Fungsi HAN</a:t>
            </a:r>
            <a:endParaRPr/>
          </a:p>
        </p:txBody>
      </p:sp>
      <p:sp>
        <p:nvSpPr>
          <p:cNvPr id="132" name="Google Shape;132;p39"/>
          <p:cNvSpPr txBox="1"/>
          <p:nvPr>
            <p:ph idx="1" type="body"/>
          </p:nvPr>
        </p:nvSpPr>
        <p:spPr>
          <a:xfrm>
            <a:off x="285750" y="1285875"/>
            <a:ext cx="8643937" cy="5072062"/>
          </a:xfrm>
          <a:prstGeom prst="rect">
            <a:avLst/>
          </a:prstGeom>
          <a:noFill/>
          <a:ln>
            <a:noFill/>
          </a:ln>
        </p:spPr>
        <p:txBody>
          <a:bodyPr anchorCtr="0" anchor="t" bIns="45700" lIns="91425" spcFirstLastPara="1" rIns="91425" wrap="square" tIns="45700">
            <a:noAutofit/>
          </a:bodyPr>
          <a:lstStyle/>
          <a:p>
            <a:pPr indent="-609600" lvl="0" marL="609600" marR="0" rtl="0" algn="l">
              <a:lnSpc>
                <a:spcPct val="90000"/>
              </a:lnSpc>
              <a:spcBef>
                <a:spcPts val="0"/>
              </a:spcBef>
              <a:spcAft>
                <a:spcPts val="0"/>
              </a:spcAft>
              <a:buClr>
                <a:schemeClr val="dk1"/>
              </a:buClr>
              <a:buSzPts val="2900"/>
              <a:buFont typeface="Arial"/>
              <a:buAutoNum type="arabicPeriod"/>
            </a:pPr>
            <a:r>
              <a:rPr b="0" i="0" lang="en-US" sz="2900" u="none">
                <a:solidFill>
                  <a:schemeClr val="dk1"/>
                </a:solidFill>
                <a:latin typeface="Calibri"/>
                <a:ea typeface="Calibri"/>
                <a:cs typeface="Calibri"/>
                <a:sym typeface="Calibri"/>
              </a:rPr>
              <a:t>Menjamin kepastian hukum 🡪 dapat ditentukan hukumnya dlm hal2 konkrit (jual beli tanah, pembayaran pajak) &amp; mencegah timbulnya perbuatan sewenang2 yg dpt dilakukan oleh aparat pemerintah. </a:t>
            </a:r>
            <a:endParaRPr/>
          </a:p>
          <a:p>
            <a:pPr indent="-609600" lvl="0" marL="609600" marR="0" rtl="0" algn="l">
              <a:lnSpc>
                <a:spcPct val="90000"/>
              </a:lnSpc>
              <a:spcBef>
                <a:spcPts val="580"/>
              </a:spcBef>
              <a:spcAft>
                <a:spcPts val="0"/>
              </a:spcAft>
              <a:buClr>
                <a:schemeClr val="dk1"/>
              </a:buClr>
              <a:buSzPts val="2900"/>
              <a:buFont typeface="Arial"/>
              <a:buAutoNum type="arabicPeriod"/>
            </a:pPr>
            <a:r>
              <a:rPr b="0" i="0" lang="en-US" sz="2900" u="none">
                <a:solidFill>
                  <a:schemeClr val="dk1"/>
                </a:solidFill>
                <a:latin typeface="Calibri"/>
                <a:ea typeface="Calibri"/>
                <a:cs typeface="Calibri"/>
                <a:sym typeface="Calibri"/>
              </a:rPr>
              <a:t>Keadilan hukum 🡪 keadilan seperti yg telah ditentukan UU &amp; peraturan lainnya. </a:t>
            </a:r>
            <a:endParaRPr/>
          </a:p>
          <a:p>
            <a:pPr indent="-609600" lvl="0" marL="609600" marR="0" rtl="0" algn="l">
              <a:lnSpc>
                <a:spcPct val="90000"/>
              </a:lnSpc>
              <a:spcBef>
                <a:spcPts val="580"/>
              </a:spcBef>
              <a:spcAft>
                <a:spcPts val="0"/>
              </a:spcAft>
              <a:buClr>
                <a:schemeClr val="dk1"/>
              </a:buClr>
              <a:buSzPts val="2900"/>
              <a:buFont typeface="Arial"/>
              <a:buAutoNum type="arabicPeriod"/>
            </a:pPr>
            <a:r>
              <a:rPr b="0" i="0" lang="en-US" sz="2900" u="none">
                <a:solidFill>
                  <a:schemeClr val="dk1"/>
                </a:solidFill>
                <a:latin typeface="Calibri"/>
                <a:ea typeface="Calibri"/>
                <a:cs typeface="Calibri"/>
                <a:sym typeface="Calibri"/>
              </a:rPr>
              <a:t>Sebagai pedoman 🡪 sbg petunjuk arah bagi perilaku manusia yg baik &amp; benar. </a:t>
            </a:r>
            <a:endParaRPr/>
          </a:p>
          <a:p>
            <a:pPr indent="-609600" lvl="0" marL="609600" marR="0" rtl="0" algn="l">
              <a:lnSpc>
                <a:spcPct val="90000"/>
              </a:lnSpc>
              <a:spcBef>
                <a:spcPts val="580"/>
              </a:spcBef>
              <a:spcAft>
                <a:spcPts val="0"/>
              </a:spcAft>
              <a:buClr>
                <a:schemeClr val="dk1"/>
              </a:buClr>
              <a:buSzPts val="2900"/>
              <a:buFont typeface="Arial"/>
              <a:buAutoNum type="arabicPeriod"/>
            </a:pPr>
            <a:r>
              <a:rPr b="0" i="0" lang="en-US" sz="2900" u="none">
                <a:solidFill>
                  <a:schemeClr val="dk1"/>
                </a:solidFill>
                <a:latin typeface="Calibri"/>
                <a:ea typeface="Calibri"/>
                <a:cs typeface="Calibri"/>
                <a:sym typeface="Calibri"/>
              </a:rPr>
              <a:t>Sebagai ukuran 🡪 utk menilai apakah pelaksanaannya sesuai/tidak dgn  peraturan yg ada.</a:t>
            </a:r>
            <a:endParaRPr/>
          </a:p>
        </p:txBody>
      </p:sp>
      <p:sp>
        <p:nvSpPr>
          <p:cNvPr id="133" name="Google Shape;133;p39"/>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t/>
            </a:r>
            <a:endParaRPr sz="4400">
              <a:solidFill>
                <a:schemeClr val="dk1"/>
              </a:solidFill>
              <a:latin typeface="Calibri"/>
              <a:ea typeface="Calibri"/>
              <a:cs typeface="Calibri"/>
              <a:sym typeface="Calibri"/>
            </a:endParaRPr>
          </a:p>
        </p:txBody>
      </p:sp>
      <p:sp>
        <p:nvSpPr>
          <p:cNvPr id="139" name="Google Shape;139;p4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lnSpc>
                <a:spcPct val="100000"/>
              </a:lnSpc>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41"/>
          <p:cNvSpPr txBox="1"/>
          <p:nvPr/>
        </p:nvSpPr>
        <p:spPr>
          <a:xfrm>
            <a:off x="357187" y="1571625"/>
            <a:ext cx="8429625" cy="769937"/>
          </a:xfrm>
          <a:prstGeom prst="rect">
            <a:avLst/>
          </a:prstGeom>
          <a:noFill/>
          <a:ln cap="flat" cmpd="sng" w="9525">
            <a:solidFill>
              <a:schemeClr val="lt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45" name="Google Shape;145;p41"/>
          <p:cNvSpPr/>
          <p:nvPr/>
        </p:nvSpPr>
        <p:spPr>
          <a:xfrm>
            <a:off x="214282" y="4572008"/>
            <a:ext cx="8429684" cy="144655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1"/>
              </a:buClr>
              <a:buSzPts val="4400"/>
              <a:buFont typeface="Arial"/>
              <a:buNone/>
            </a:pPr>
            <a:r>
              <a:rPr b="1" i="0" lang="en-US" sz="4400" u="none" cap="none" strike="noStrike">
                <a:solidFill>
                  <a:schemeClr val="dk1"/>
                </a:solidFill>
                <a:latin typeface="Arial"/>
                <a:ea typeface="Arial"/>
                <a:cs typeface="Arial"/>
                <a:sym typeface="Arial"/>
              </a:rPr>
              <a:t>Karakteristik Hukum Administrasi</a:t>
            </a:r>
            <a:endParaRPr b="0" i="0" sz="1400" u="none" cap="none" strike="noStrike">
              <a:solidFill>
                <a:srgbClr val="000000"/>
              </a:solidFill>
              <a:latin typeface="Arial"/>
              <a:ea typeface="Arial"/>
              <a:cs typeface="Arial"/>
              <a:sym typeface="Arial"/>
            </a:endParaRPr>
          </a:p>
          <a:p>
            <a:pPr indent="0" lvl="0" marL="0" marR="0" rtl="0" algn="r">
              <a:lnSpc>
                <a:spcPct val="100000"/>
              </a:lnSpc>
              <a:spcBef>
                <a:spcPts val="0"/>
              </a:spcBef>
              <a:spcAft>
                <a:spcPts val="0"/>
              </a:spcAft>
              <a:buClr>
                <a:schemeClr val="dk1"/>
              </a:buClr>
              <a:buSzPts val="4400"/>
              <a:buFont typeface="Arial"/>
              <a:buNone/>
            </a:pPr>
            <a:r>
              <a:t/>
            </a:r>
            <a:endParaRPr b="1" i="0" sz="4400" u="none" cap="none" strike="noStrike">
              <a:solidFill>
                <a:schemeClr val="dk1"/>
              </a:solidFill>
              <a:latin typeface="Arial"/>
              <a:ea typeface="Arial"/>
              <a:cs typeface="Arial"/>
              <a:sym typeface="Arial"/>
            </a:endParaRPr>
          </a:p>
        </p:txBody>
      </p:sp>
      <p:sp>
        <p:nvSpPr>
          <p:cNvPr id="146" name="Google Shape;146;p41"/>
          <p:cNvSpPr txBox="1"/>
          <p:nvPr/>
        </p:nvSpPr>
        <p:spPr>
          <a:xfrm>
            <a:off x="285750" y="3357562"/>
            <a:ext cx="8429625" cy="769937"/>
          </a:xfrm>
          <a:prstGeom prst="rect">
            <a:avLst/>
          </a:prstGeom>
          <a:noFill/>
          <a:ln cap="flat" cmpd="sng" w="9525">
            <a:solidFill>
              <a:schemeClr val="lt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47" name="Google Shape;147;p41"/>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2010-05-23T14:28:12Z</dcterms:created>
  <dc:creator>Mariajose</dc:creator>
</cp:coreProperties>
</file>