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9A5F1-B3DB-43E2-8A3F-EE8050EE8704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46E0B-9A70-4975-B8DD-8B60787B44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Title 3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b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33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/>
              <a:t>BAGIAN VI   </a:t>
            </a:r>
            <a:r>
              <a:rPr lang="en-US" b="1">
                <a:solidFill>
                  <a:schemeClr val="accent1"/>
                </a:solidFill>
              </a:rPr>
              <a:t>Perekonomian Dunia</a:t>
            </a:r>
            <a:endParaRPr lang="en-US" b="1" i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7076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8707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8707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8708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8708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5400000">
            <a:off x="-1547812" y="2420938"/>
            <a:ext cx="40322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8313" y="4437063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315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INTEGRASI EKONOMI</a:t>
            </a:r>
          </a:p>
        </p:txBody>
      </p:sp>
      <p:sp>
        <p:nvSpPr>
          <p:cNvPr id="39731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Integrasi ekonomi: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Terjadi ketika dua atau lebih negara bergabung dalam zone perdagangan bebas</a:t>
            </a: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EU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European Union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Blok dagang Eropa, terdiri dari 25 negara</a:t>
            </a: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NAFTA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North American Free Trade Agreement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Kesepakatan antara Amerika Serikat, Meksiko, dan Kanada, membentuk Amerika Utara sebagai zone perdagangan bebas</a:t>
            </a:r>
          </a:p>
        </p:txBody>
      </p:sp>
      <p:sp>
        <p:nvSpPr>
          <p:cNvPr id="397317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7319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7320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7321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7322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339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DUKUNGAN TERHADAP PROTEKSI</a:t>
            </a:r>
          </a:p>
        </p:txBody>
      </p:sp>
      <p:sp>
        <p:nvSpPr>
          <p:cNvPr id="39834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Proteksi melindungi pekerjaan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Beberapa negara menjalankan praktik dagang tak adil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Tenaga kerja luar negeri yang murah membuat kompetisi menjadi tidak adil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Proteksi melindungi keamanan nasional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Proteksi mencegah ketergantungan</a:t>
            </a:r>
          </a:p>
          <a:p>
            <a:pPr eaLnBrk="1" hangingPunct="1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Proteksi melindungi industri yang baru dibentuk</a:t>
            </a:r>
          </a:p>
        </p:txBody>
      </p:sp>
      <p:sp>
        <p:nvSpPr>
          <p:cNvPr id="398341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8343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8344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8345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8346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23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SURPLUS DAN DEFISIT DAGANG</a:t>
            </a:r>
          </a:p>
        </p:txBody>
      </p:sp>
      <p:sp>
        <p:nvSpPr>
          <p:cNvPr id="38912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Surplus dagang: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Terjadi ketika negara lebih banyak mengekspor daripada mengimpor</a:t>
            </a: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Defisit dagang: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Terjadi ketika negara lebih banyak mengimpor daripada mengekspor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25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89127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89128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89129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89130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147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KEUNTUNGAN</a:t>
            </a:r>
          </a:p>
        </p:txBody>
      </p:sp>
      <p:sp>
        <p:nvSpPr>
          <p:cNvPr id="39014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Keuntungan absolut: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Keuntungan produksi yang dinikmati oleh satu negara atas negara lain, karena pemakaian lebih sedikit sumber daya untuk produksi</a:t>
            </a: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Keuntungan komparatif: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Keuntungan produksi yang dinikmati oleh satu negara atas negara lain, karena biaya produksi yang lebih rendah dibandingkan dengan produk lainnya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0149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0151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0152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0153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0154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171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TEORI KEUNTUNGAN KOMPARATIF</a:t>
            </a:r>
          </a:p>
        </p:txBody>
      </p:sp>
      <p:sp>
        <p:nvSpPr>
          <p:cNvPr id="39117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Teori keuntungan komparatif: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Teori Ricardo bahwa spesialisasi dan perdagangan bebas akan menguntungkan semua partner dagang (upah real akan naik), bahkan bagi pihak yang merupakan produsen yang kurang efisien secara absolut</a:t>
            </a:r>
          </a:p>
        </p:txBody>
      </p:sp>
      <p:sp>
        <p:nvSpPr>
          <p:cNvPr id="391173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1175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1176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1177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1178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195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TERM OF TRADE</a:t>
            </a:r>
          </a:p>
        </p:txBody>
      </p:sp>
      <p:sp>
        <p:nvSpPr>
          <p:cNvPr id="39219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Term of trade: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Rasio di mana satu negara boleh menukarkan produk domestiknya dengan produk impornya</a:t>
            </a:r>
          </a:p>
        </p:txBody>
      </p:sp>
      <p:sp>
        <p:nvSpPr>
          <p:cNvPr id="392197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2199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2200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2201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2202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219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NILAI TUKAR</a:t>
            </a:r>
          </a:p>
        </p:txBody>
      </p:sp>
      <p:sp>
        <p:nvSpPr>
          <p:cNvPr id="39322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Nilai tukar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exchange rate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Rasio di mana dua mata uang diperdagangkan, di mana harga mata uang saling diperbandingkan</a:t>
            </a:r>
          </a:p>
        </p:txBody>
      </p:sp>
      <p:sp>
        <p:nvSpPr>
          <p:cNvPr id="393221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3223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3224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3225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3226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243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KARUNIA FAKTOR</a:t>
            </a:r>
          </a:p>
        </p:txBody>
      </p:sp>
      <p:sp>
        <p:nvSpPr>
          <p:cNvPr id="39424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Karunia faktor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factor endowment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Kuantitas dan kualitas tenaga kerja, tanah, dan sumber daya alam dari negara tertentu</a:t>
            </a: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Teorema Heckscher-Ohlin: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Teori yang menjelaskan adanya keuntungan komparatif dari negara tertentu karena karunia faktornya</a:t>
            </a:r>
          </a:p>
        </p:txBody>
      </p:sp>
      <p:sp>
        <p:nvSpPr>
          <p:cNvPr id="394245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4247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4248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4249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4250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267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PEMBATAS PERDAGANGAN</a:t>
            </a:r>
          </a:p>
        </p:txBody>
      </p:sp>
      <p:sp>
        <p:nvSpPr>
          <p:cNvPr id="39526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Proteksi: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Praktik melindungi sektor perekonomian dari kompetisi luar negeri</a:t>
            </a: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Tarif: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Pajak terhadap impor</a:t>
            </a: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Subsidi ekspor: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Pemerintah membayarkan insentif bagi perusahaan dalam negeri yang mengekspor</a:t>
            </a: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Dumping: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Penjualan produk di pasar dunia dengan harga di bawah biaya produksinya</a:t>
            </a: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Kuota: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Batas kuantitas impor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5269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5271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5272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5273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5274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00063" y="1500188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6291" name="Title 1"/>
          <p:cNvSpPr>
            <a:spLocks noGrp="1"/>
          </p:cNvSpPr>
          <p:nvPr>
            <p:ph type="title" idx="4294967295"/>
          </p:nvPr>
        </p:nvSpPr>
        <p:spPr>
          <a:xfrm>
            <a:off x="428625" y="428625"/>
            <a:ext cx="82296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/>
            </a:r>
            <a:b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</a:br>
            <a:r>
              <a:rPr lang="en-US" sz="3600" b="1" smtClean="0">
                <a:solidFill>
                  <a:schemeClr val="accent1"/>
                </a:solidFill>
                <a:latin typeface="Arial" charset="0"/>
                <a:cs typeface="Arial" charset="0"/>
              </a:rPr>
              <a:t>GATT</a:t>
            </a:r>
          </a:p>
        </p:txBody>
      </p:sp>
      <p:sp>
        <p:nvSpPr>
          <p:cNvPr id="39629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GATT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General Agreement on Tariff and Trade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Perjanjian internasional antar 23 negara pada tahun 1947, bertujuan mempromosikan liberalisasi perdagangan luar negeri</a:t>
            </a:r>
          </a:p>
        </p:txBody>
      </p:sp>
      <p:sp>
        <p:nvSpPr>
          <p:cNvPr id="396293" name="Text Box 6"/>
          <p:cNvSpPr txBox="1">
            <a:spLocks noChangeArrowheads="1"/>
          </p:cNvSpPr>
          <p:nvPr/>
        </p:nvSpPr>
        <p:spPr bwMode="auto">
          <a:xfrm>
            <a:off x="6553200" y="6248400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7F7F7F"/>
                </a:solidFill>
              </a:rPr>
              <a:t>Penerbit Erlangga</a:t>
            </a:r>
            <a:endParaRPr lang="en-GB" sz="2000" b="1">
              <a:solidFill>
                <a:srgbClr val="7F7F7F"/>
              </a:solidFill>
            </a:endParaRPr>
          </a:p>
        </p:txBody>
      </p:sp>
      <p:grpSp>
        <p:nvGrpSpPr>
          <p:cNvPr id="2" name="Group 7"/>
          <p:cNvGrpSpPr>
            <a:grpSpLocks noChangeAspect="1"/>
          </p:cNvGrpSpPr>
          <p:nvPr/>
        </p:nvGrpSpPr>
        <p:grpSpPr bwMode="auto">
          <a:xfrm>
            <a:off x="5891213" y="6289675"/>
            <a:ext cx="457200" cy="363538"/>
            <a:chOff x="2207" y="1173"/>
            <a:chExt cx="1200" cy="791"/>
          </a:xfrm>
        </p:grpSpPr>
        <p:sp>
          <p:nvSpPr>
            <p:cNvPr id="396295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6296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6297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  <p:sp>
          <p:nvSpPr>
            <p:cNvPr id="396298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BAB 33	</a:t>
            </a:r>
            <a:r>
              <a:rPr lang="en-US" b="1">
                <a:latin typeface="Times New Roman" pitchFamily="18" charset="0"/>
                <a:cs typeface="Times New Roman" pitchFamily="18" charset="0"/>
              </a:rPr>
              <a:t>Perdagangan Internasional, Keuntungan Komparatif, dan Proteksionisme</a:t>
            </a:r>
            <a:endParaRPr lang="en-US" b="1" i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33 Perdagangan Internasional, Keuntungan Komparatif, dan Proteksionisme</vt:lpstr>
      <vt:lpstr> SURPLUS DAN DEFISIT DAGANG</vt:lpstr>
      <vt:lpstr> KEUNTUNGAN</vt:lpstr>
      <vt:lpstr> TEORI KEUNTUNGAN KOMPARATIF</vt:lpstr>
      <vt:lpstr> TERM OF TRADE</vt:lpstr>
      <vt:lpstr> NILAI TUKAR</vt:lpstr>
      <vt:lpstr> KARUNIA FAKTOR</vt:lpstr>
      <vt:lpstr> PEMBATAS PERDAGANGAN</vt:lpstr>
      <vt:lpstr> GATT</vt:lpstr>
      <vt:lpstr> INTEGRASI EKONOMI</vt:lpstr>
      <vt:lpstr> DUKUNGAN TERHADAP PROTEKSI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33 Perdagangan Internasional, Keuntungan Komparatif, dan Proteksionisme</dc:title>
  <dc:creator>BETTY</dc:creator>
  <cp:lastModifiedBy>BETTY</cp:lastModifiedBy>
  <cp:revision>1</cp:revision>
  <dcterms:created xsi:type="dcterms:W3CDTF">2020-11-15T06:53:53Z</dcterms:created>
  <dcterms:modified xsi:type="dcterms:W3CDTF">2020-11-15T06:54:40Z</dcterms:modified>
</cp:coreProperties>
</file>