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8" roundtripDataSignature="AMtx7mjtBXs+Q7rWTBR6Xx2kSZpjuhcX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customschemas.google.com/relationships/presentationmetadata" Target="meta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d-ID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1" name="Google Shape;361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d-ID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5:notes"/>
          <p:cNvSpPr txBox="1"/>
          <p:nvPr/>
        </p:nvSpPr>
        <p:spPr>
          <a:xfrm>
            <a:off x="1143001" y="685983"/>
            <a:ext cx="4543425" cy="3400721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5:notes"/>
          <p:cNvSpPr txBox="1"/>
          <p:nvPr>
            <p:ph idx="1" type="body"/>
          </p:nvPr>
        </p:nvSpPr>
        <p:spPr>
          <a:xfrm>
            <a:off x="914400" y="4343583"/>
            <a:ext cx="4997450" cy="41771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7" name="Google Shape;257;p7:notes"/>
          <p:cNvSpPr/>
          <p:nvPr>
            <p:ph idx="2" type="sldImg"/>
          </p:nvPr>
        </p:nvSpPr>
        <p:spPr>
          <a:xfrm>
            <a:off x="950914" y="685983"/>
            <a:ext cx="4924425" cy="339634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8" name="Google Shape;258;p7:notes"/>
          <p:cNvSpPr txBox="1"/>
          <p:nvPr>
            <p:ph idx="1" type="body"/>
          </p:nvPr>
        </p:nvSpPr>
        <p:spPr>
          <a:xfrm>
            <a:off x="914400" y="4343582"/>
            <a:ext cx="4997450" cy="4088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4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8" name="Google Shape;18;p45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9" name="Google Shape;19;p45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Google Shape;20;p4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4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" name="Google Shape;22;p45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5"/>
          <p:cNvSpPr txBox="1"/>
          <p:nvPr>
            <p:ph idx="1" type="body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5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5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5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54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descr="HD-ShadowLong.png" id="116" name="Google Shape;116;p54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17" name="Google Shape;117;p54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8" name="Google Shape;118;p5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5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Google Shape;120;p54"/>
          <p:cNvSpPr txBox="1"/>
          <p:nvPr>
            <p:ph type="title"/>
          </p:nvPr>
        </p:nvSpPr>
        <p:spPr>
          <a:xfrm>
            <a:off x="533403" y="4711617"/>
            <a:ext cx="6894770" cy="5444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54"/>
          <p:cNvSpPr/>
          <p:nvPr>
            <p:ph idx="2" type="pic"/>
          </p:nvPr>
        </p:nvSpPr>
        <p:spPr>
          <a:xfrm>
            <a:off x="531639" y="609598"/>
            <a:ext cx="6896534" cy="3589575"/>
          </a:xfrm>
          <a:prstGeom prst="rect">
            <a:avLst/>
          </a:prstGeom>
          <a:noFill/>
          <a:ln>
            <a:noFill/>
          </a:ln>
          <a:effectLst>
            <a:outerShdw blurRad="76200" rotWithShape="0" algn="tl" dir="5040000" dist="63500">
              <a:srgbClr val="000000">
                <a:alpha val="40784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2" name="Google Shape;122;p54"/>
          <p:cNvSpPr txBox="1"/>
          <p:nvPr>
            <p:ph idx="1" type="body"/>
          </p:nvPr>
        </p:nvSpPr>
        <p:spPr>
          <a:xfrm>
            <a:off x="533401" y="5256098"/>
            <a:ext cx="6894772" cy="5478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3" name="Google Shape;123;p54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54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54"/>
          <p:cNvSpPr txBox="1"/>
          <p:nvPr>
            <p:ph idx="12" type="sldNum"/>
          </p:nvPr>
        </p:nvSpPr>
        <p:spPr>
          <a:xfrm>
            <a:off x="7856438" y="4711310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55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descr="HD-ShadowLong.png" id="128" name="Google Shape;128;p55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29" name="Google Shape;129;p55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0" name="Google Shape;130;p5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5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2" name="Google Shape;132;p55"/>
          <p:cNvSpPr txBox="1"/>
          <p:nvPr>
            <p:ph type="title"/>
          </p:nvPr>
        </p:nvSpPr>
        <p:spPr>
          <a:xfrm>
            <a:off x="524255" y="609597"/>
            <a:ext cx="6896534" cy="359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55"/>
          <p:cNvSpPr txBox="1"/>
          <p:nvPr>
            <p:ph idx="1" type="body"/>
          </p:nvPr>
        </p:nvSpPr>
        <p:spPr>
          <a:xfrm>
            <a:off x="531638" y="4710340"/>
            <a:ext cx="6889151" cy="11017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4" name="Google Shape;134;p55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55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55"/>
          <p:cNvSpPr txBox="1"/>
          <p:nvPr>
            <p:ph idx="12" type="sldNum"/>
          </p:nvPr>
        </p:nvSpPr>
        <p:spPr>
          <a:xfrm>
            <a:off x="7856438" y="4711616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56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descr="HD-ShadowLong.png" id="139" name="Google Shape;139;p56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40" name="Google Shape;140;p56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1" name="Google Shape;141;p5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5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3" name="Google Shape;143;p56"/>
          <p:cNvSpPr txBox="1"/>
          <p:nvPr>
            <p:ph type="title"/>
          </p:nvPr>
        </p:nvSpPr>
        <p:spPr>
          <a:xfrm>
            <a:off x="767921" y="616983"/>
            <a:ext cx="6425147" cy="3036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56"/>
          <p:cNvSpPr txBox="1"/>
          <p:nvPr>
            <p:ph idx="1" type="body"/>
          </p:nvPr>
        </p:nvSpPr>
        <p:spPr>
          <a:xfrm>
            <a:off x="989438" y="3660763"/>
            <a:ext cx="5987731" cy="548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5" name="Google Shape;145;p56"/>
          <p:cNvSpPr txBox="1"/>
          <p:nvPr>
            <p:ph idx="2" type="body"/>
          </p:nvPr>
        </p:nvSpPr>
        <p:spPr>
          <a:xfrm>
            <a:off x="531638" y="4710340"/>
            <a:ext cx="6903919" cy="11017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6" name="Google Shape;146;p56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56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56"/>
          <p:cNvSpPr txBox="1"/>
          <p:nvPr>
            <p:ph idx="12" type="sldNum"/>
          </p:nvPr>
        </p:nvSpPr>
        <p:spPr>
          <a:xfrm>
            <a:off x="7856438" y="4709926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sp>
        <p:nvSpPr>
          <p:cNvPr id="149" name="Google Shape;149;p5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Trebuchet MS"/>
              <a:buNone/>
            </a:pPr>
            <a:r>
              <a:rPr b="0" lang="id-ID" sz="7200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“</a:t>
            </a:r>
            <a:endParaRPr/>
          </a:p>
        </p:txBody>
      </p:sp>
      <p:sp>
        <p:nvSpPr>
          <p:cNvPr id="150" name="Google Shape;150;p56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Trebuchet MS"/>
              <a:buNone/>
            </a:pPr>
            <a:r>
              <a:rPr b="0" lang="id-ID" sz="7200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oogle Shape;152;p57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descr="HD-ShadowLong.png" id="153" name="Google Shape;153;p57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54" name="Google Shape;154;p57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5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5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7" name="Google Shape;157;p57"/>
          <p:cNvSpPr txBox="1"/>
          <p:nvPr>
            <p:ph type="title"/>
          </p:nvPr>
        </p:nvSpPr>
        <p:spPr>
          <a:xfrm>
            <a:off x="531638" y="4710340"/>
            <a:ext cx="6896534" cy="5898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57"/>
          <p:cNvSpPr txBox="1"/>
          <p:nvPr>
            <p:ph idx="1" type="body"/>
          </p:nvPr>
        </p:nvSpPr>
        <p:spPr>
          <a:xfrm>
            <a:off x="531639" y="5300150"/>
            <a:ext cx="6896534" cy="5119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9" name="Google Shape;159;p57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57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57"/>
          <p:cNvSpPr txBox="1"/>
          <p:nvPr>
            <p:ph idx="12" type="sldNum"/>
          </p:nvPr>
        </p:nvSpPr>
        <p:spPr>
          <a:xfrm>
            <a:off x="7856438" y="4709926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mn">
  <p:cSld name="3 Column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58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64" name="Google Shape;164;p58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65" name="Google Shape;165;p58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6" name="Google Shape;166;p5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5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8" name="Google Shape;168;p58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58"/>
          <p:cNvSpPr txBox="1"/>
          <p:nvPr>
            <p:ph idx="1" type="body"/>
          </p:nvPr>
        </p:nvSpPr>
        <p:spPr>
          <a:xfrm>
            <a:off x="532629" y="2329489"/>
            <a:ext cx="219456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0" name="Google Shape;170;p58"/>
          <p:cNvSpPr txBox="1"/>
          <p:nvPr>
            <p:ph idx="2" type="body"/>
          </p:nvPr>
        </p:nvSpPr>
        <p:spPr>
          <a:xfrm>
            <a:off x="539777" y="3015290"/>
            <a:ext cx="2194560" cy="2913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1" name="Google Shape;171;p58"/>
          <p:cNvSpPr txBox="1"/>
          <p:nvPr>
            <p:ph idx="3" type="body"/>
          </p:nvPr>
        </p:nvSpPr>
        <p:spPr>
          <a:xfrm>
            <a:off x="2878413" y="2336873"/>
            <a:ext cx="219456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2" name="Google Shape;172;p58"/>
          <p:cNvSpPr txBox="1"/>
          <p:nvPr>
            <p:ph idx="4" type="body"/>
          </p:nvPr>
        </p:nvSpPr>
        <p:spPr>
          <a:xfrm>
            <a:off x="2879710" y="3007906"/>
            <a:ext cx="2194560" cy="2913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3" name="Google Shape;173;p58"/>
          <p:cNvSpPr txBox="1"/>
          <p:nvPr>
            <p:ph idx="5" type="body"/>
          </p:nvPr>
        </p:nvSpPr>
        <p:spPr>
          <a:xfrm>
            <a:off x="5226136" y="2336873"/>
            <a:ext cx="219456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4" name="Google Shape;174;p58"/>
          <p:cNvSpPr txBox="1"/>
          <p:nvPr>
            <p:ph idx="6" type="body"/>
          </p:nvPr>
        </p:nvSpPr>
        <p:spPr>
          <a:xfrm>
            <a:off x="5233520" y="3007905"/>
            <a:ext cx="2194560" cy="2913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5" name="Google Shape;175;p58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58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58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Picture Column">
  <p:cSld name="3 Picture Column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59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80" name="Google Shape;180;p59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81" name="Google Shape;181;p59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2" name="Google Shape;182;p5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5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4" name="Google Shape;184;p59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59"/>
          <p:cNvSpPr txBox="1"/>
          <p:nvPr>
            <p:ph idx="1" type="body"/>
          </p:nvPr>
        </p:nvSpPr>
        <p:spPr>
          <a:xfrm>
            <a:off x="532391" y="4297503"/>
            <a:ext cx="219225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6" name="Google Shape;186;p59"/>
          <p:cNvSpPr/>
          <p:nvPr>
            <p:ph idx="2" type="pic"/>
          </p:nvPr>
        </p:nvSpPr>
        <p:spPr>
          <a:xfrm>
            <a:off x="532391" y="2336873"/>
            <a:ext cx="2192257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7" name="Google Shape;187;p59"/>
          <p:cNvSpPr txBox="1"/>
          <p:nvPr>
            <p:ph idx="3" type="body"/>
          </p:nvPr>
        </p:nvSpPr>
        <p:spPr>
          <a:xfrm>
            <a:off x="532391" y="4873765"/>
            <a:ext cx="2192257" cy="1062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88" name="Google Shape;188;p59"/>
          <p:cNvSpPr txBox="1"/>
          <p:nvPr>
            <p:ph idx="4" type="body"/>
          </p:nvPr>
        </p:nvSpPr>
        <p:spPr>
          <a:xfrm>
            <a:off x="2870497" y="4297503"/>
            <a:ext cx="221507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9" name="Google Shape;189;p59"/>
          <p:cNvSpPr/>
          <p:nvPr>
            <p:ph idx="5" type="pic"/>
          </p:nvPr>
        </p:nvSpPr>
        <p:spPr>
          <a:xfrm>
            <a:off x="2870497" y="2336873"/>
            <a:ext cx="2215070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0" name="Google Shape;190;p59"/>
          <p:cNvSpPr txBox="1"/>
          <p:nvPr>
            <p:ph idx="6" type="body"/>
          </p:nvPr>
        </p:nvSpPr>
        <p:spPr>
          <a:xfrm>
            <a:off x="2869483" y="4873764"/>
            <a:ext cx="2218004" cy="1062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91" name="Google Shape;191;p59"/>
          <p:cNvSpPr txBox="1"/>
          <p:nvPr>
            <p:ph idx="7" type="body"/>
          </p:nvPr>
        </p:nvSpPr>
        <p:spPr>
          <a:xfrm>
            <a:off x="5231028" y="4297503"/>
            <a:ext cx="219433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2" name="Google Shape;192;p59"/>
          <p:cNvSpPr/>
          <p:nvPr>
            <p:ph idx="8" type="pic"/>
          </p:nvPr>
        </p:nvSpPr>
        <p:spPr>
          <a:xfrm>
            <a:off x="5231027" y="2336873"/>
            <a:ext cx="2194333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3" name="Google Shape;193;p59"/>
          <p:cNvSpPr txBox="1"/>
          <p:nvPr>
            <p:ph idx="9" type="body"/>
          </p:nvPr>
        </p:nvSpPr>
        <p:spPr>
          <a:xfrm>
            <a:off x="5230934" y="4873762"/>
            <a:ext cx="2197239" cy="1062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94" name="Google Shape;194;p59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59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59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p60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99" name="Google Shape;199;p60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200" name="Google Shape;200;p60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1" name="Google Shape;201;p6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6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3" name="Google Shape;203;p60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60"/>
          <p:cNvSpPr txBox="1"/>
          <p:nvPr>
            <p:ph idx="1" type="body"/>
          </p:nvPr>
        </p:nvSpPr>
        <p:spPr>
          <a:xfrm rot="5400000">
            <a:off x="2177436" y="692836"/>
            <a:ext cx="3599316" cy="6887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5" name="Google Shape;205;p60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60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60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61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210" name="Google Shape;210;p6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61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2" name="Google Shape;212;p61"/>
          <p:cNvSpPr txBox="1"/>
          <p:nvPr>
            <p:ph type="title"/>
          </p:nvPr>
        </p:nvSpPr>
        <p:spPr>
          <a:xfrm rot="5400000">
            <a:off x="5768631" y="2305764"/>
            <a:ext cx="4461936" cy="1069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61"/>
          <p:cNvSpPr txBox="1"/>
          <p:nvPr>
            <p:ph idx="1" type="body"/>
          </p:nvPr>
        </p:nvSpPr>
        <p:spPr>
          <a:xfrm rot="5400000">
            <a:off x="1135126" y="-15287"/>
            <a:ext cx="5326589" cy="6576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4" name="Google Shape;214;p61"/>
          <p:cNvSpPr txBox="1"/>
          <p:nvPr>
            <p:ph idx="10" type="dt"/>
          </p:nvPr>
        </p:nvSpPr>
        <p:spPr>
          <a:xfrm>
            <a:off x="5029144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61"/>
          <p:cNvSpPr txBox="1"/>
          <p:nvPr>
            <p:ph idx="11" type="ftr"/>
          </p:nvPr>
        </p:nvSpPr>
        <p:spPr>
          <a:xfrm>
            <a:off x="510241" y="5936189"/>
            <a:ext cx="45189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61"/>
          <p:cNvSpPr txBox="1"/>
          <p:nvPr>
            <p:ph idx="12" type="sldNum"/>
          </p:nvPr>
        </p:nvSpPr>
        <p:spPr>
          <a:xfrm>
            <a:off x="7431152" y="5432500"/>
            <a:ext cx="1149636" cy="12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oogle Shape;28;p4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29" name="Google Shape;29;p46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30" name="Google Shape;30;p46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" name="Google Shape;31;p4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" name="Google Shape;33;p46"/>
          <p:cNvSpPr txBox="1"/>
          <p:nvPr>
            <p:ph type="title"/>
          </p:nvPr>
        </p:nvSpPr>
        <p:spPr>
          <a:xfrm>
            <a:off x="533400" y="753228"/>
            <a:ext cx="6887390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6"/>
          <p:cNvSpPr txBox="1"/>
          <p:nvPr>
            <p:ph idx="1" type="body"/>
          </p:nvPr>
        </p:nvSpPr>
        <p:spPr>
          <a:xfrm>
            <a:off x="533400" y="2336873"/>
            <a:ext cx="335789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46"/>
          <p:cNvSpPr txBox="1"/>
          <p:nvPr>
            <p:ph idx="2" type="body"/>
          </p:nvPr>
        </p:nvSpPr>
        <p:spPr>
          <a:xfrm>
            <a:off x="4061128" y="2336873"/>
            <a:ext cx="3359661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6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6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6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Short.png" id="40" name="Google Shape;40;p47"/>
          <p:cNvPicPr preferRelativeResize="0"/>
          <p:nvPr/>
        </p:nvPicPr>
        <p:blipFill rotWithShape="1">
          <a:blip r:embed="rId2">
            <a:alphaModFix/>
          </a:blip>
          <a:srcRect b="0" l="0" r="9870" t="0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47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47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7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7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46" name="Google Shape;46;p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4242851"/>
            <a:ext cx="6726063" cy="27594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47" name="Google Shape;47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33787" y="4243845"/>
            <a:ext cx="2307831" cy="27694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4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48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8"/>
          <p:cNvSpPr txBox="1"/>
          <p:nvPr>
            <p:ph type="ctrTitle"/>
          </p:nvPr>
        </p:nvSpPr>
        <p:spPr>
          <a:xfrm>
            <a:off x="510242" y="2733709"/>
            <a:ext cx="6069268" cy="1373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8"/>
          <p:cNvSpPr txBox="1"/>
          <p:nvPr>
            <p:ph idx="1" type="subTitle"/>
          </p:nvPr>
        </p:nvSpPr>
        <p:spPr>
          <a:xfrm>
            <a:off x="510241" y="4394040"/>
            <a:ext cx="6108101" cy="111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2" name="Google Shape;52;p48"/>
          <p:cNvSpPr txBox="1"/>
          <p:nvPr>
            <p:ph idx="10" type="dt"/>
          </p:nvPr>
        </p:nvSpPr>
        <p:spPr>
          <a:xfrm>
            <a:off x="4555655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8"/>
          <p:cNvSpPr txBox="1"/>
          <p:nvPr>
            <p:ph idx="11" type="ftr"/>
          </p:nvPr>
        </p:nvSpPr>
        <p:spPr>
          <a:xfrm>
            <a:off x="533401" y="5936189"/>
            <a:ext cx="40216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8"/>
          <p:cNvSpPr txBox="1"/>
          <p:nvPr>
            <p:ph idx="12" type="sldNum"/>
          </p:nvPr>
        </p:nvSpPr>
        <p:spPr>
          <a:xfrm>
            <a:off x="7010399" y="2750337"/>
            <a:ext cx="1370293" cy="1356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49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descr="HD-ShadowLong.png" id="57" name="Google Shape;57;p49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58" name="Google Shape;58;p49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Google Shape;59;p4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49"/>
          <p:cNvSpPr txBox="1"/>
          <p:nvPr>
            <p:ph type="title"/>
          </p:nvPr>
        </p:nvSpPr>
        <p:spPr>
          <a:xfrm>
            <a:off x="531639" y="2869895"/>
            <a:ext cx="6889150" cy="1090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9"/>
          <p:cNvSpPr txBox="1"/>
          <p:nvPr>
            <p:ph idx="1" type="body"/>
          </p:nvPr>
        </p:nvSpPr>
        <p:spPr>
          <a:xfrm>
            <a:off x="531639" y="4232172"/>
            <a:ext cx="6889150" cy="17040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49"/>
          <p:cNvSpPr txBox="1"/>
          <p:nvPr>
            <p:ph idx="10" type="dt"/>
          </p:nvPr>
        </p:nvSpPr>
        <p:spPr>
          <a:xfrm>
            <a:off x="5365810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9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9"/>
          <p:cNvSpPr txBox="1"/>
          <p:nvPr>
            <p:ph idx="12" type="sldNum"/>
          </p:nvPr>
        </p:nvSpPr>
        <p:spPr>
          <a:xfrm>
            <a:off x="7856438" y="2869896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50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68" name="Google Shape;68;p50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69" name="Google Shape;69;p50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0" name="Google Shape;70;p5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" name="Google Shape;72;p50"/>
          <p:cNvSpPr txBox="1"/>
          <p:nvPr>
            <p:ph type="title"/>
          </p:nvPr>
        </p:nvSpPr>
        <p:spPr>
          <a:xfrm>
            <a:off x="531639" y="753230"/>
            <a:ext cx="6896534" cy="1080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0"/>
          <p:cNvSpPr txBox="1"/>
          <p:nvPr>
            <p:ph idx="1" type="body"/>
          </p:nvPr>
        </p:nvSpPr>
        <p:spPr>
          <a:xfrm>
            <a:off x="760988" y="2336874"/>
            <a:ext cx="3145080" cy="6931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50"/>
          <p:cNvSpPr txBox="1"/>
          <p:nvPr>
            <p:ph idx="2" type="body"/>
          </p:nvPr>
        </p:nvSpPr>
        <p:spPr>
          <a:xfrm>
            <a:off x="531638" y="3030009"/>
            <a:ext cx="3367045" cy="2906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50"/>
          <p:cNvSpPr txBox="1"/>
          <p:nvPr>
            <p:ph idx="3" type="body"/>
          </p:nvPr>
        </p:nvSpPr>
        <p:spPr>
          <a:xfrm>
            <a:off x="4282646" y="2336873"/>
            <a:ext cx="3145527" cy="6920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50"/>
          <p:cNvSpPr txBox="1"/>
          <p:nvPr>
            <p:ph idx="4" type="body"/>
          </p:nvPr>
        </p:nvSpPr>
        <p:spPr>
          <a:xfrm>
            <a:off x="4061129" y="3030009"/>
            <a:ext cx="3367044" cy="2906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50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0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50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51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82" name="Google Shape;82;p51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83" name="Google Shape;83;p51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Google Shape;84;p5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5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Google Shape;86;p51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51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51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51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5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92" name="Google Shape;92;p52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93" name="Google Shape;93;p52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4" name="Google Shape;94;p52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5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6" name="Google Shape;96;p52"/>
          <p:cNvSpPr txBox="1"/>
          <p:nvPr>
            <p:ph type="title"/>
          </p:nvPr>
        </p:nvSpPr>
        <p:spPr>
          <a:xfrm>
            <a:off x="531639" y="753227"/>
            <a:ext cx="6896534" cy="1080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52"/>
          <p:cNvSpPr txBox="1"/>
          <p:nvPr>
            <p:ph idx="1" type="body"/>
          </p:nvPr>
        </p:nvSpPr>
        <p:spPr>
          <a:xfrm>
            <a:off x="3514385" y="2336874"/>
            <a:ext cx="3913788" cy="3599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52"/>
          <p:cNvSpPr txBox="1"/>
          <p:nvPr>
            <p:ph idx="2" type="body"/>
          </p:nvPr>
        </p:nvSpPr>
        <p:spPr>
          <a:xfrm>
            <a:off x="533401" y="2336873"/>
            <a:ext cx="2796240" cy="35993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9" name="Google Shape;99;p52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52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52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5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04" name="Google Shape;104;p53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05" name="Google Shape;105;p53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Google Shape;106;p5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53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8" name="Google Shape;108;p53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53"/>
          <p:cNvSpPr/>
          <p:nvPr>
            <p:ph idx="2" type="pic"/>
          </p:nvPr>
        </p:nvSpPr>
        <p:spPr>
          <a:xfrm>
            <a:off x="3510956" y="2336874"/>
            <a:ext cx="3917217" cy="3599312"/>
          </a:xfrm>
          <a:prstGeom prst="rect">
            <a:avLst/>
          </a:prstGeom>
          <a:noFill/>
          <a:ln>
            <a:noFill/>
          </a:ln>
          <a:effectLst>
            <a:outerShdw blurRad="76200" rotWithShape="0" algn="tl" dir="5040000" dist="63500">
              <a:srgbClr val="000000">
                <a:alpha val="40784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0" name="Google Shape;110;p53"/>
          <p:cNvSpPr txBox="1"/>
          <p:nvPr>
            <p:ph idx="1" type="body"/>
          </p:nvPr>
        </p:nvSpPr>
        <p:spPr>
          <a:xfrm>
            <a:off x="531638" y="2336874"/>
            <a:ext cx="2798487" cy="35993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1" name="Google Shape;111;p53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53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53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78121"/>
            </a:gs>
            <a:gs pos="50000">
              <a:srgbClr val="D54006"/>
            </a:gs>
            <a:gs pos="100000">
              <a:srgbClr val="8C0000"/>
            </a:gs>
          </a:gsLst>
          <a:lin ang="252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James\Desktop\msft\Berlin\build Assets\hashOverlaySD-FullResolve.png" id="10" name="Google Shape;10;p44"/>
          <p:cNvPicPr preferRelativeResize="0"/>
          <p:nvPr/>
        </p:nvPicPr>
        <p:blipFill rotWithShape="1">
          <a:blip r:embed="rId1">
            <a:alphaModFix amt="10000"/>
          </a:blip>
          <a:srcRect b="0" l="0" r="0" t="0"/>
          <a:stretch/>
        </p:blipFill>
        <p:spPr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44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44"/>
          <p:cNvSpPr txBox="1"/>
          <p:nvPr>
            <p:ph idx="1" type="body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44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Google Shape;14;p44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5" name="Google Shape;15;p44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rebuchet MS"/>
              <a:buNone/>
            </a:pPr>
            <a:r>
              <a:rPr lang="id-ID" sz="4000"/>
              <a:t>KULIAH HUKUM ADMINISTRASI</a:t>
            </a:r>
            <a:endParaRPr sz="4000"/>
          </a:p>
        </p:txBody>
      </p:sp>
      <p:sp>
        <p:nvSpPr>
          <p:cNvPr id="222" name="Google Shape;222;p1"/>
          <p:cNvSpPr txBox="1"/>
          <p:nvPr>
            <p:ph idx="1" type="body"/>
          </p:nvPr>
        </p:nvSpPr>
        <p:spPr>
          <a:xfrm>
            <a:off x="179512" y="2336872"/>
            <a:ext cx="8496944" cy="41884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id-ID" sz="2800"/>
              <a:t>NEGARA HUKUM DAN HUKUM ADMINISTRASI</a:t>
            </a:r>
            <a:endParaRPr/>
          </a:p>
          <a:p>
            <a:pPr indent="-228600" lvl="0" marL="22860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2800"/>
          </a:p>
          <a:p>
            <a:pPr indent="-228600" lvl="0" marL="22860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2800"/>
          </a:p>
          <a:p>
            <a:pPr indent="-228600" lvl="0" marL="22860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2800"/>
          </a:p>
          <a:p>
            <a:pPr indent="-228600" lvl="0" marL="22860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2800"/>
          </a:p>
          <a:p>
            <a:pPr indent="-228600" lvl="0" marL="22860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 sz="2800"/>
          </a:p>
          <a:p>
            <a:pPr indent="-228600" lvl="0" marL="22860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id-ID" sz="2800"/>
              <a:t>FAKULTAS HUKUM UNIVERSITAS LAMPUNG</a:t>
            </a:r>
            <a:endParaRPr/>
          </a:p>
          <a:p>
            <a:pPr indent="-228600" lvl="0" marL="22860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id-ID" sz="2800"/>
              <a:t>2020</a:t>
            </a:r>
            <a:endParaRPr sz="2800"/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oogle Shape;287;p10"/>
          <p:cNvGrpSpPr/>
          <p:nvPr/>
        </p:nvGrpSpPr>
        <p:grpSpPr>
          <a:xfrm>
            <a:off x="323528" y="916518"/>
            <a:ext cx="8229599" cy="5753399"/>
            <a:chOff x="0" y="7798"/>
            <a:chExt cx="8229599" cy="5753399"/>
          </a:xfrm>
        </p:grpSpPr>
        <p:sp>
          <p:nvSpPr>
            <p:cNvPr id="288" name="Google Shape;288;p10"/>
            <p:cNvSpPr/>
            <p:nvPr/>
          </p:nvSpPr>
          <p:spPr>
            <a:xfrm rot="5400000">
              <a:off x="-452514" y="460312"/>
              <a:ext cx="3016760" cy="2111732"/>
            </a:xfrm>
            <a:prstGeom prst="chevron">
              <a:avLst>
                <a:gd fmla="val 50000" name="adj"/>
              </a:avLst>
            </a:prstGeom>
            <a:solidFill>
              <a:srgbClr val="EF9413"/>
            </a:solidFill>
            <a:ln cap="flat" cmpd="sng" w="12700">
              <a:solidFill>
                <a:srgbClr val="EF941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10"/>
            <p:cNvSpPr txBox="1"/>
            <p:nvPr/>
          </p:nvSpPr>
          <p:spPr>
            <a:xfrm>
              <a:off x="0" y="1063664"/>
              <a:ext cx="2111732" cy="905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925" lIns="27925" spcFirstLastPara="1" rIns="27925" wrap="square" tIns="279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d-ID" sz="44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POLITIK</a:t>
              </a:r>
              <a:endParaRPr sz="4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0" name="Google Shape;290;p10"/>
            <p:cNvSpPr/>
            <p:nvPr/>
          </p:nvSpPr>
          <p:spPr>
            <a:xfrm rot="5400000">
              <a:off x="4190219" y="-1574424"/>
              <a:ext cx="1960894" cy="611786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EF941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10"/>
            <p:cNvSpPr txBox="1"/>
            <p:nvPr/>
          </p:nvSpPr>
          <p:spPr>
            <a:xfrm>
              <a:off x="2111733" y="599785"/>
              <a:ext cx="6022144" cy="17694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27575" spcFirstLastPara="1" rIns="20300" wrap="square" tIns="20300">
              <a:noAutofit/>
            </a:bodyPr>
            <a:lstStyle/>
            <a:p>
              <a:pPr indent="-285750" lvl="1" marL="2857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Char char="•"/>
              </a:pPr>
              <a:r>
                <a:rPr b="0" i="0" lang="id-ID" sz="32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Memberikan arah</a:t>
              </a:r>
              <a:endPara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85750" lvl="1" marL="285750" marR="0" rtl="0" algn="l">
                <a:lnSpc>
                  <a:spcPct val="9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Char char="•"/>
              </a:pPr>
              <a:r>
                <a:rPr b="0" i="0" lang="id-ID" sz="32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Memberikan tugas2 pemerintahan</a:t>
              </a:r>
              <a:endPara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85750" lvl="1" marL="285750" marR="0" rtl="0" algn="l">
                <a:lnSpc>
                  <a:spcPct val="9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Trebuchet MS"/>
                <a:buChar char="•"/>
              </a:pPr>
              <a:r>
                <a:rPr b="0" i="0" lang="id-ID" sz="32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Tunduk pada HTN</a:t>
              </a:r>
              <a:endPara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2" name="Google Shape;292;p10"/>
            <p:cNvSpPr/>
            <p:nvPr/>
          </p:nvSpPr>
          <p:spPr>
            <a:xfrm rot="5400000">
              <a:off x="-452514" y="3196951"/>
              <a:ext cx="3016760" cy="2111732"/>
            </a:xfrm>
            <a:prstGeom prst="chevron">
              <a:avLst>
                <a:gd fmla="val 50000" name="adj"/>
              </a:avLst>
            </a:prstGeom>
            <a:solidFill>
              <a:srgbClr val="EF9413"/>
            </a:solidFill>
            <a:ln cap="flat" cmpd="sng" w="12700">
              <a:solidFill>
                <a:srgbClr val="EF941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10"/>
            <p:cNvSpPr txBox="1"/>
            <p:nvPr/>
          </p:nvSpPr>
          <p:spPr>
            <a:xfrm>
              <a:off x="0" y="3800303"/>
              <a:ext cx="2111732" cy="9050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5225" spcFirstLastPara="1" rIns="152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d-ID" sz="24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PEMERINTAHAN</a:t>
              </a:r>
              <a:endPara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94" name="Google Shape;294;p10"/>
            <p:cNvSpPr/>
            <p:nvPr/>
          </p:nvSpPr>
          <p:spPr>
            <a:xfrm rot="5400000">
              <a:off x="4190219" y="1001166"/>
              <a:ext cx="1960894" cy="6117867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EF941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10"/>
            <p:cNvSpPr txBox="1"/>
            <p:nvPr/>
          </p:nvSpPr>
          <p:spPr>
            <a:xfrm>
              <a:off x="2111733" y="3175376"/>
              <a:ext cx="6022144" cy="17694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70675" spcFirstLastPara="1" rIns="15225" wrap="square" tIns="152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Trebuchet MS"/>
                <a:buChar char="•"/>
              </a:pPr>
              <a:r>
                <a:rPr b="0" i="0" lang="id-ID" sz="24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Menjalankan arah, tugas2 pemerintahan</a:t>
              </a:r>
              <a:endPara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Trebuchet MS"/>
                <a:buChar char="•"/>
              </a:pPr>
              <a:r>
                <a:rPr b="0" i="0" lang="id-ID" sz="24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Mengabdi pada kekuasaan politik</a:t>
              </a:r>
              <a:endPara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Trebuchet MS"/>
                <a:buChar char="•"/>
              </a:pPr>
              <a:r>
                <a:rPr b="0" i="0" lang="id-ID" sz="24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Administrare = mengatur urusan melaksanakan tugas dari pihak lain</a:t>
              </a:r>
              <a:endPara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1"/>
          <p:cNvSpPr txBox="1"/>
          <p:nvPr>
            <p:ph type="title"/>
          </p:nvPr>
        </p:nvSpPr>
        <p:spPr>
          <a:xfrm>
            <a:off x="179512" y="692696"/>
            <a:ext cx="727280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4 Macam bentuk penguasa (pemerintah) versi A.M. Donner</a:t>
            </a:r>
            <a:endParaRPr/>
          </a:p>
        </p:txBody>
      </p:sp>
      <p:sp>
        <p:nvSpPr>
          <p:cNvPr id="301" name="Google Shape;301;p11"/>
          <p:cNvSpPr/>
          <p:nvPr/>
        </p:nvSpPr>
        <p:spPr>
          <a:xfrm>
            <a:off x="533400" y="2336800"/>
            <a:ext cx="6888163" cy="35988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0"/>
                </a:moveTo>
                <a:close/>
                <a:lnTo>
                  <a:pt x="-10000" y="120000"/>
                </a:lnTo>
              </a:path>
              <a:path extrusionOk="0" fill="none" h="120000" w="12000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/>
          <a:p>
            <a:pPr indent="-114300" lvl="1" marL="1143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•"/>
            </a:pP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Pemelihara Ketertiban</a:t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14300" lvl="1" marL="1143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•"/>
            </a:pP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Pengelola Keuangan</a:t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14300" lvl="1" marL="1143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•"/>
            </a:pP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Tuan Tanah</a:t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14300" lvl="1" marL="114300" marR="0" rtl="0" algn="l">
              <a:lnSpc>
                <a:spcPct val="75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•"/>
            </a:pP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Pengusaha</a:t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02" name="Google Shape;302;p11"/>
          <p:cNvSpPr/>
          <p:nvPr/>
        </p:nvSpPr>
        <p:spPr>
          <a:xfrm>
            <a:off x="179512" y="6215082"/>
            <a:ext cx="8607330" cy="5714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A.M. Donner, </a:t>
            </a:r>
            <a:r>
              <a:rPr i="1"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Netherlands Bestuursrecht, </a:t>
            </a:r>
            <a:r>
              <a:rPr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Jilid  Umum (Cet. V), Nederland: Alphen aan den Rijn, 1987, h. 15 - 17</a:t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2"/>
          <p:cNvSpPr txBox="1"/>
          <p:nvPr>
            <p:ph idx="4294967295" type="title"/>
          </p:nvPr>
        </p:nvSpPr>
        <p:spPr>
          <a:xfrm>
            <a:off x="-36512" y="412899"/>
            <a:ext cx="8568952" cy="1431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33333"/>
              <a:buFont typeface="Federo"/>
              <a:buNone/>
            </a:pPr>
            <a:r>
              <a:rPr b="1" lang="id-ID">
                <a:latin typeface="Federo"/>
                <a:ea typeface="Federo"/>
                <a:cs typeface="Federo"/>
                <a:sym typeface="Federo"/>
              </a:rPr>
              <a:t>EMPAT FUNGSI NEGARA DI BIDANG EKONOMI</a:t>
            </a:r>
            <a:br>
              <a:rPr b="1" lang="id-ID">
                <a:latin typeface="Federo"/>
                <a:ea typeface="Federo"/>
                <a:cs typeface="Federo"/>
                <a:sym typeface="Federo"/>
              </a:rPr>
            </a:br>
            <a:r>
              <a:rPr b="1" lang="id-ID" sz="2700">
                <a:latin typeface="Federo"/>
                <a:ea typeface="Federo"/>
                <a:cs typeface="Federo"/>
                <a:sym typeface="Federo"/>
              </a:rPr>
              <a:t>(Walfgang Friedman)</a:t>
            </a:r>
            <a:endParaRPr b="1" sz="2700">
              <a:latin typeface="Federo"/>
              <a:ea typeface="Federo"/>
              <a:cs typeface="Federo"/>
              <a:sym typeface="Federo"/>
            </a:endParaRPr>
          </a:p>
        </p:txBody>
      </p:sp>
      <p:sp>
        <p:nvSpPr>
          <p:cNvPr id="308" name="Google Shape;308;p12"/>
          <p:cNvSpPr txBox="1"/>
          <p:nvPr>
            <p:ph idx="11" type="ftr"/>
          </p:nvPr>
        </p:nvSpPr>
        <p:spPr>
          <a:xfrm>
            <a:off x="3505200" y="6569075"/>
            <a:ext cx="5334000" cy="212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d-ID"/>
              <a:t>Dr. Muhammad Akib, S.H., M.Hum-Negara Hukum dan Demokrasi</a:t>
            </a:r>
            <a:endParaRPr/>
          </a:p>
        </p:txBody>
      </p:sp>
      <p:grpSp>
        <p:nvGrpSpPr>
          <p:cNvPr id="309" name="Google Shape;309;p12"/>
          <p:cNvGrpSpPr/>
          <p:nvPr/>
        </p:nvGrpSpPr>
        <p:grpSpPr>
          <a:xfrm>
            <a:off x="1066800" y="1981200"/>
            <a:ext cx="1295400" cy="914400"/>
            <a:chOff x="1785" y="1315243"/>
            <a:chExt cx="3583781" cy="1433512"/>
          </a:xfrm>
        </p:grpSpPr>
        <p:sp>
          <p:nvSpPr>
            <p:cNvPr id="310" name="Google Shape;310;p12"/>
            <p:cNvSpPr/>
            <p:nvPr/>
          </p:nvSpPr>
          <p:spPr>
            <a:xfrm>
              <a:off x="1785" y="1315243"/>
              <a:ext cx="3583781" cy="1433512"/>
            </a:xfrm>
            <a:prstGeom prst="chevron">
              <a:avLst>
                <a:gd fmla="val 50000" name="adj"/>
              </a:avLst>
            </a:prstGeom>
            <a:solidFill>
              <a:srgbClr val="EF9413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d-ID" sz="2000">
                  <a:solidFill>
                    <a:schemeClr val="lt1"/>
                  </a:solidFill>
                  <a:latin typeface="Arial Rounded"/>
                  <a:ea typeface="Arial Rounded"/>
                  <a:cs typeface="Arial Rounded"/>
                  <a:sym typeface="Arial Rounded"/>
                </a:rPr>
                <a:t>1</a:t>
              </a:r>
              <a:endParaRPr/>
            </a:p>
          </p:txBody>
        </p:sp>
        <p:sp>
          <p:nvSpPr>
            <p:cNvPr id="311" name="Google Shape;311;p12"/>
            <p:cNvSpPr/>
            <p:nvPr/>
          </p:nvSpPr>
          <p:spPr>
            <a:xfrm>
              <a:off x="717664" y="1315243"/>
              <a:ext cx="2152025" cy="14335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275" lIns="82550" spcFirstLastPara="1" rIns="0" wrap="square" tIns="41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5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endParaRPr>
            </a:p>
          </p:txBody>
        </p:sp>
      </p:grpSp>
      <p:grpSp>
        <p:nvGrpSpPr>
          <p:cNvPr id="312" name="Google Shape;312;p12"/>
          <p:cNvGrpSpPr/>
          <p:nvPr/>
        </p:nvGrpSpPr>
        <p:grpSpPr>
          <a:xfrm>
            <a:off x="1981200" y="1981200"/>
            <a:ext cx="6477000" cy="914400"/>
            <a:chOff x="3119675" y="1437092"/>
            <a:chExt cx="2974538" cy="1189815"/>
          </a:xfrm>
        </p:grpSpPr>
        <p:sp>
          <p:nvSpPr>
            <p:cNvPr id="313" name="Google Shape;313;p12"/>
            <p:cNvSpPr/>
            <p:nvPr/>
          </p:nvSpPr>
          <p:spPr>
            <a:xfrm>
              <a:off x="3119675" y="1437092"/>
              <a:ext cx="2974538" cy="1189815"/>
            </a:xfrm>
            <a:prstGeom prst="chevron">
              <a:avLst>
                <a:gd fmla="val 50000" name="adj"/>
              </a:avLst>
            </a:prstGeom>
            <a:solidFill>
              <a:srgbClr val="F9DBC8">
                <a:alpha val="89803"/>
              </a:srgbClr>
            </a:solidFill>
            <a:ln cap="flat" cmpd="sng" w="12700">
              <a:solidFill>
                <a:srgbClr val="F9DBC8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id-ID" sz="2000">
                  <a:solidFill>
                    <a:schemeClr val="dk1"/>
                  </a:solidFill>
                  <a:latin typeface="Arial Rounded"/>
                  <a:ea typeface="Arial Rounded"/>
                  <a:cs typeface="Arial Rounded"/>
                  <a:sym typeface="Arial Rounded"/>
                </a:rPr>
                <a:t>State as provider </a:t>
              </a:r>
              <a:r>
                <a:rPr b="1" lang="id-ID" sz="2000">
                  <a:solidFill>
                    <a:schemeClr val="dk1"/>
                  </a:solidFill>
                  <a:latin typeface="Arial Rounded"/>
                  <a:ea typeface="Arial Rounded"/>
                  <a:cs typeface="Arial Rounded"/>
                  <a:sym typeface="Arial Rounded"/>
                </a:rPr>
                <a:t>(penyelengaraan kesejahteraan)</a:t>
              </a:r>
              <a:endParaRPr/>
            </a:p>
          </p:txBody>
        </p:sp>
        <p:sp>
          <p:nvSpPr>
            <p:cNvPr id="314" name="Google Shape;314;p12"/>
            <p:cNvSpPr/>
            <p:nvPr/>
          </p:nvSpPr>
          <p:spPr>
            <a:xfrm>
              <a:off x="3714583" y="1437092"/>
              <a:ext cx="1784723" cy="1189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925" lIns="69850" spcFirstLastPara="1" rIns="0" wrap="square" tIns="349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endParaRPr>
            </a:p>
          </p:txBody>
        </p:sp>
      </p:grpSp>
      <p:grpSp>
        <p:nvGrpSpPr>
          <p:cNvPr id="315" name="Google Shape;315;p12"/>
          <p:cNvGrpSpPr/>
          <p:nvPr/>
        </p:nvGrpSpPr>
        <p:grpSpPr>
          <a:xfrm>
            <a:off x="1066800" y="3048000"/>
            <a:ext cx="1295400" cy="914400"/>
            <a:chOff x="1785" y="1315243"/>
            <a:chExt cx="3583781" cy="1433512"/>
          </a:xfrm>
        </p:grpSpPr>
        <p:sp>
          <p:nvSpPr>
            <p:cNvPr id="316" name="Google Shape;316;p12"/>
            <p:cNvSpPr/>
            <p:nvPr/>
          </p:nvSpPr>
          <p:spPr>
            <a:xfrm>
              <a:off x="1785" y="1315243"/>
              <a:ext cx="3583781" cy="1433512"/>
            </a:xfrm>
            <a:prstGeom prst="chevron">
              <a:avLst>
                <a:gd fmla="val 50000" name="adj"/>
              </a:avLst>
            </a:prstGeom>
            <a:solidFill>
              <a:schemeClr val="dk2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d-ID" sz="2000">
                  <a:solidFill>
                    <a:schemeClr val="lt1"/>
                  </a:solidFill>
                  <a:latin typeface="Arial Rounded"/>
                  <a:ea typeface="Arial Rounded"/>
                  <a:cs typeface="Arial Rounded"/>
                  <a:sym typeface="Arial Rounded"/>
                </a:rPr>
                <a:t>2</a:t>
              </a:r>
              <a:endParaRPr/>
            </a:p>
          </p:txBody>
        </p:sp>
        <p:sp>
          <p:nvSpPr>
            <p:cNvPr id="317" name="Google Shape;317;p12"/>
            <p:cNvSpPr/>
            <p:nvPr/>
          </p:nvSpPr>
          <p:spPr>
            <a:xfrm>
              <a:off x="717664" y="1315243"/>
              <a:ext cx="2152025" cy="14335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275" lIns="82550" spcFirstLastPara="1" rIns="0" wrap="square" tIns="41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5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endParaRPr>
            </a:p>
          </p:txBody>
        </p:sp>
      </p:grpSp>
      <p:sp>
        <p:nvSpPr>
          <p:cNvPr id="318" name="Google Shape;318;p12"/>
          <p:cNvSpPr/>
          <p:nvPr/>
        </p:nvSpPr>
        <p:spPr>
          <a:xfrm>
            <a:off x="1981200" y="3048000"/>
            <a:ext cx="6477000" cy="914400"/>
          </a:xfrm>
          <a:prstGeom prst="chevron">
            <a:avLst>
              <a:gd fmla="val 50000" name="adj"/>
            </a:avLst>
          </a:prstGeom>
          <a:solidFill>
            <a:srgbClr val="69612C"/>
          </a:solidFill>
          <a:ln cap="flat" cmpd="sng" w="12700">
            <a:solidFill>
              <a:srgbClr val="F9DBC8">
                <a:alpha val="89803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d-ID" sz="200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State as regulator </a:t>
            </a:r>
            <a:r>
              <a:rPr b="1" lang="id-ID" sz="200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(pengatur)</a:t>
            </a:r>
            <a:endParaRPr/>
          </a:p>
        </p:txBody>
      </p:sp>
      <p:grpSp>
        <p:nvGrpSpPr>
          <p:cNvPr id="319" name="Google Shape;319;p12"/>
          <p:cNvGrpSpPr/>
          <p:nvPr/>
        </p:nvGrpSpPr>
        <p:grpSpPr>
          <a:xfrm>
            <a:off x="1066800" y="4114800"/>
            <a:ext cx="1295400" cy="914400"/>
            <a:chOff x="1785" y="1315243"/>
            <a:chExt cx="3583781" cy="1433512"/>
          </a:xfrm>
        </p:grpSpPr>
        <p:sp>
          <p:nvSpPr>
            <p:cNvPr id="320" name="Google Shape;320;p12"/>
            <p:cNvSpPr/>
            <p:nvPr/>
          </p:nvSpPr>
          <p:spPr>
            <a:xfrm>
              <a:off x="1785" y="1315243"/>
              <a:ext cx="3583781" cy="1433512"/>
            </a:xfrm>
            <a:prstGeom prst="chevron">
              <a:avLst>
                <a:gd fmla="val 50000" name="adj"/>
              </a:avLst>
            </a:prstGeom>
            <a:solidFill>
              <a:srgbClr val="3A8099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d-ID" sz="2000">
                  <a:solidFill>
                    <a:schemeClr val="lt1"/>
                  </a:solidFill>
                  <a:latin typeface="Arial Rounded"/>
                  <a:ea typeface="Arial Rounded"/>
                  <a:cs typeface="Arial Rounded"/>
                  <a:sym typeface="Arial Rounded"/>
                </a:rPr>
                <a:t>3</a:t>
              </a:r>
              <a:endParaRPr/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717664" y="1315243"/>
              <a:ext cx="2152025" cy="14335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275" lIns="82550" spcFirstLastPara="1" rIns="0" wrap="square" tIns="41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5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endParaRPr>
            </a:p>
          </p:txBody>
        </p:sp>
      </p:grpSp>
      <p:sp>
        <p:nvSpPr>
          <p:cNvPr id="322" name="Google Shape;322;p12"/>
          <p:cNvSpPr/>
          <p:nvPr/>
        </p:nvSpPr>
        <p:spPr>
          <a:xfrm>
            <a:off x="1981200" y="4114800"/>
            <a:ext cx="6477000" cy="914400"/>
          </a:xfrm>
          <a:prstGeom prst="chevron">
            <a:avLst>
              <a:gd fmla="val 50000" name="adj"/>
            </a:avLst>
          </a:prstGeom>
          <a:solidFill>
            <a:srgbClr val="265566"/>
          </a:solidFill>
          <a:ln cap="flat" cmpd="sng" w="12700">
            <a:solidFill>
              <a:srgbClr val="F9DBC8">
                <a:alpha val="89803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d-ID" sz="200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State as enterpreneur (</a:t>
            </a:r>
            <a:r>
              <a:rPr b="1" lang="id-ID" sz="200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Pengusaha)</a:t>
            </a:r>
            <a:endParaRPr/>
          </a:p>
        </p:txBody>
      </p:sp>
      <p:grpSp>
        <p:nvGrpSpPr>
          <p:cNvPr id="323" name="Google Shape;323;p12"/>
          <p:cNvGrpSpPr/>
          <p:nvPr/>
        </p:nvGrpSpPr>
        <p:grpSpPr>
          <a:xfrm>
            <a:off x="1143000" y="5181600"/>
            <a:ext cx="1295400" cy="914400"/>
            <a:chOff x="1785" y="1315243"/>
            <a:chExt cx="3583781" cy="1433512"/>
          </a:xfrm>
        </p:grpSpPr>
        <p:sp>
          <p:nvSpPr>
            <p:cNvPr id="324" name="Google Shape;324;p12"/>
            <p:cNvSpPr/>
            <p:nvPr/>
          </p:nvSpPr>
          <p:spPr>
            <a:xfrm>
              <a:off x="1785" y="1315243"/>
              <a:ext cx="3583781" cy="1433512"/>
            </a:xfrm>
            <a:prstGeom prst="chevron">
              <a:avLst>
                <a:gd fmla="val 50000" name="adj"/>
              </a:avLst>
            </a:prstGeom>
            <a:solidFill>
              <a:srgbClr val="FF0000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id-ID" sz="2000">
                  <a:solidFill>
                    <a:schemeClr val="lt1"/>
                  </a:solidFill>
                  <a:latin typeface="Arial Rounded"/>
                  <a:ea typeface="Arial Rounded"/>
                  <a:cs typeface="Arial Rounded"/>
                  <a:sym typeface="Arial Rounded"/>
                </a:rPr>
                <a:t>4</a:t>
              </a:r>
              <a:endParaRPr/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717664" y="1315243"/>
              <a:ext cx="2152025" cy="14335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275" lIns="82550" spcFirstLastPara="1" rIns="0" wrap="square" tIns="41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5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endParaRPr>
            </a:p>
          </p:txBody>
        </p:sp>
      </p:grpSp>
      <p:sp>
        <p:nvSpPr>
          <p:cNvPr id="326" name="Google Shape;326;p12"/>
          <p:cNvSpPr/>
          <p:nvPr/>
        </p:nvSpPr>
        <p:spPr>
          <a:xfrm>
            <a:off x="2057400" y="5181600"/>
            <a:ext cx="6477000" cy="914400"/>
          </a:xfrm>
          <a:prstGeom prst="chevron">
            <a:avLst>
              <a:gd fmla="val 50000" name="adj"/>
            </a:avLst>
          </a:prstGeom>
          <a:solidFill>
            <a:srgbClr val="F73C09"/>
          </a:solidFill>
          <a:ln cap="flat" cmpd="sng" w="12700">
            <a:solidFill>
              <a:srgbClr val="F9DBC8">
                <a:alpha val="89803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id-ID" sz="200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State as umpire </a:t>
            </a:r>
            <a:r>
              <a:rPr b="1" lang="id-ID" sz="200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(wasit)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3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PEMELIHARA KETERTIBAN</a:t>
            </a:r>
            <a:endParaRPr/>
          </a:p>
        </p:txBody>
      </p:sp>
      <p:sp>
        <p:nvSpPr>
          <p:cNvPr id="332" name="Google Shape;332;p13"/>
          <p:cNvSpPr txBox="1"/>
          <p:nvPr>
            <p:ph idx="1" type="body"/>
          </p:nvPr>
        </p:nvSpPr>
        <p:spPr>
          <a:xfrm>
            <a:off x="107504" y="2336872"/>
            <a:ext cx="8712968" cy="3900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id-ID" sz="4000"/>
              <a:t>Fungsi Pengawasan dan Pengendalian;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id-ID" sz="3600"/>
              <a:t>Penetapan peraturan bagi komunikasi timbal balik (menetapkan prosedur2);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id-ID" sz="3600"/>
              <a:t>Penetapan Peraturan Perizinan, Pengesahan, Persetujuan, sebagai pengecualian atas ketentuan larangan</a:t>
            </a:r>
            <a:endParaRPr/>
          </a:p>
          <a:p>
            <a:pPr indent="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4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PENGELOLA KEUANGAN</a:t>
            </a:r>
            <a:endParaRPr/>
          </a:p>
        </p:txBody>
      </p:sp>
      <p:sp>
        <p:nvSpPr>
          <p:cNvPr id="338" name="Google Shape;338;p14"/>
          <p:cNvSpPr txBox="1"/>
          <p:nvPr>
            <p:ph idx="1" type="body"/>
          </p:nvPr>
        </p:nvSpPr>
        <p:spPr>
          <a:xfrm>
            <a:off x="533400" y="2336873"/>
            <a:ext cx="8359080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/>
              <a:t>Memungut pajak, retribusi;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/>
              <a:t>Mengelola SDA;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/>
              <a:t>Memperoleh pinjaman luar negeri;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id-ID">
                <a:solidFill>
                  <a:schemeClr val="dk1"/>
                </a:solidFill>
              </a:rPr>
              <a:t>Prinsip: DANA YANG TERKUMPUL KEMUDIAN DIKELOLA UNTUK MEMENUHI KEBUTUHAN PEMERINTAHAN</a:t>
            </a:r>
            <a:endParaRPr/>
          </a:p>
          <a:p>
            <a:pPr indent="-14097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-"/>
            </a:pPr>
            <a:r>
              <a:rPr b="1" lang="id-ID">
                <a:solidFill>
                  <a:schemeClr val="dk1"/>
                </a:solidFill>
              </a:rPr>
              <a:t>Subsidi</a:t>
            </a:r>
            <a:endParaRPr/>
          </a:p>
          <a:p>
            <a:pPr indent="-14097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-"/>
            </a:pPr>
            <a:r>
              <a:rPr b="1" lang="id-ID">
                <a:solidFill>
                  <a:schemeClr val="dk1"/>
                </a:solidFill>
              </a:rPr>
              <a:t>Jaminan Kesehatan</a:t>
            </a:r>
            <a:endParaRPr/>
          </a:p>
          <a:p>
            <a:pPr indent="-14097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-"/>
            </a:pPr>
            <a:r>
              <a:rPr b="1" lang="id-ID">
                <a:solidFill>
                  <a:schemeClr val="dk1"/>
                </a:solidFill>
              </a:rPr>
              <a:t>Sumbangan</a:t>
            </a:r>
            <a:endParaRPr/>
          </a:p>
          <a:p>
            <a:pPr indent="-14097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-"/>
            </a:pPr>
            <a:r>
              <a:rPr b="1" lang="id-ID">
                <a:solidFill>
                  <a:schemeClr val="dk1"/>
                </a:solidFill>
              </a:rPr>
              <a:t>Investasi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5"/>
          <p:cNvSpPr txBox="1"/>
          <p:nvPr>
            <p:ph type="title"/>
          </p:nvPr>
        </p:nvSpPr>
        <p:spPr>
          <a:xfrm>
            <a:off x="107504" y="908720"/>
            <a:ext cx="7344816" cy="5111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</a:pPr>
            <a:r>
              <a:rPr lang="id-ID" sz="4800"/>
              <a:t>TUAN TANAH</a:t>
            </a:r>
            <a:endParaRPr sz="4800"/>
          </a:p>
        </p:txBody>
      </p:sp>
      <p:sp>
        <p:nvSpPr>
          <p:cNvPr id="344" name="Google Shape;344;p15"/>
          <p:cNvSpPr txBox="1"/>
          <p:nvPr>
            <p:ph idx="1" type="body"/>
          </p:nvPr>
        </p:nvSpPr>
        <p:spPr>
          <a:xfrm>
            <a:off x="107504" y="2060848"/>
            <a:ext cx="9036496" cy="4511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d-ID"/>
              <a:t>BAB XIV </a:t>
            </a:r>
            <a:endParaRPr/>
          </a:p>
          <a:p>
            <a:pPr indent="-2286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d-ID"/>
              <a:t>PEREKONOMIAN NASIONAL DAN KESEJAHTERAAN SOSIAL****) </a:t>
            </a:r>
            <a:endParaRPr/>
          </a:p>
          <a:p>
            <a:pPr indent="-2286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d-ID"/>
              <a:t>Pasal 33 </a:t>
            </a:r>
            <a:endParaRPr/>
          </a:p>
          <a:p>
            <a:pPr indent="-539750" lvl="0" marL="539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d-ID"/>
              <a:t>(1)  	Perekonomian disusun sebagai usaha bersama berdasar atas asas kekeluargaan. </a:t>
            </a:r>
            <a:endParaRPr/>
          </a:p>
          <a:p>
            <a:pPr indent="-539750" lvl="0" marL="539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d-ID"/>
              <a:t>(2)  	Cabang-cabang produksi yang penting bagi negara dan yang menguasai hajat hidup orang banyak dikuasai oleh negara. </a:t>
            </a:r>
            <a:endParaRPr/>
          </a:p>
          <a:p>
            <a:pPr indent="-539750" lvl="0" marL="539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d-ID"/>
              <a:t>(3)  	Bumi dan air dan kekayaan alam yang terkandung di dalamnya dikuasai oleh negara dan dipergunakan untuk sebesar-besar kemakmuran rakyat. </a:t>
            </a:r>
            <a:endParaRPr/>
          </a:p>
          <a:p>
            <a:pPr indent="-539750" lvl="0" marL="539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AutoNum type="arabicParenBoth" startAt="4"/>
            </a:pPr>
            <a:r>
              <a:rPr lang="id-ID"/>
              <a:t>Perekonomian nasional diselenggarakan berdasar atas demokrasi ekonomi dengan prinsip kebersamaan, efisiensi berkeadilan, berkelanjutan, berwawasan lingkungan, kemandirian, serta dengan menjaga keseimbangan kemajuan dan kesatuan ekonomi nasional.****) </a:t>
            </a:r>
            <a:endParaRPr/>
          </a:p>
          <a:p>
            <a:pPr indent="-539750" lvl="0" marL="5397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AutoNum type="arabicParenBoth" startAt="4"/>
            </a:pPr>
            <a:r>
              <a:rPr lang="id-ID"/>
              <a:t>Ketentuan lebih lanjut mengenai pelaksanaan pasal ini diatur dalam undang-undang.****)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6"/>
          <p:cNvSpPr txBox="1"/>
          <p:nvPr>
            <p:ph type="title"/>
          </p:nvPr>
        </p:nvSpPr>
        <p:spPr>
          <a:xfrm>
            <a:off x="398367" y="908720"/>
            <a:ext cx="7125961" cy="7254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</a:pPr>
            <a:r>
              <a:rPr lang="id-ID" sz="4800"/>
              <a:t>PENGUSAHA</a:t>
            </a:r>
            <a:endParaRPr sz="4800"/>
          </a:p>
        </p:txBody>
      </p:sp>
      <p:sp>
        <p:nvSpPr>
          <p:cNvPr id="350" name="Google Shape;350;p16"/>
          <p:cNvSpPr txBox="1"/>
          <p:nvPr>
            <p:ph idx="1" type="body"/>
          </p:nvPr>
        </p:nvSpPr>
        <p:spPr>
          <a:xfrm>
            <a:off x="398367" y="1988840"/>
            <a:ext cx="8229600" cy="4752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14400"/>
              <a:t>Jasa2 (untuk kepentingan umum) berupa: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9600"/>
              <a:t>Pertahanan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9600"/>
              <a:t>PU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9600"/>
              <a:t>Keamanan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9600"/>
              <a:t>Pendidikan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9600"/>
              <a:t>Kesehatan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9600"/>
              <a:t>Air Bersih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9600"/>
              <a:t>Pos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9600"/>
              <a:t>Angkutan, dll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11200"/>
              <a:t>Berkaitan juga dg Pasal 33 UUDNRI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11200"/>
              <a:t>Apakah arti frasa “dikuasai oleh negara” itu?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Char char="•"/>
            </a:pPr>
            <a:r>
              <a:rPr lang="id-ID" sz="11200"/>
              <a:t>Bagaimana dengan Privatisasi?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br>
              <a:rPr lang="id-ID"/>
            </a:br>
            <a:br>
              <a:rPr lang="id-ID"/>
            </a:br>
            <a:endParaRPr/>
          </a:p>
        </p:txBody>
      </p:sp>
      <p:cxnSp>
        <p:nvCxnSpPr>
          <p:cNvPr id="351" name="Google Shape;351;p16"/>
          <p:cNvCxnSpPr/>
          <p:nvPr/>
        </p:nvCxnSpPr>
        <p:spPr>
          <a:xfrm>
            <a:off x="3357554" y="3933056"/>
            <a:ext cx="2428892" cy="158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352" name="Google Shape;352;p16"/>
          <p:cNvSpPr/>
          <p:nvPr/>
        </p:nvSpPr>
        <p:spPr>
          <a:xfrm>
            <a:off x="5992760" y="3218676"/>
            <a:ext cx="2428892" cy="142876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AF6C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Filosofi pembentukan departemen, BUMN, dan lembaga2 pemerintahan lain</a:t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7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Versi Mahkamah Konstitusi</a:t>
            </a:r>
            <a:endParaRPr/>
          </a:p>
        </p:txBody>
      </p:sp>
      <p:sp>
        <p:nvSpPr>
          <p:cNvPr id="358" name="Google Shape;358;p17"/>
          <p:cNvSpPr txBox="1"/>
          <p:nvPr>
            <p:ph idx="1" type="body"/>
          </p:nvPr>
        </p:nvSpPr>
        <p:spPr>
          <a:xfrm>
            <a:off x="533400" y="2336873"/>
            <a:ext cx="8359080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d-ID" sz="3200"/>
              <a:t>Menurut Mahkamah Konstitusi, makna dikuasai oleh negara adalah rakyat secara kolektif memberikan mandat kepada negara untuk mengadakan kebijakan </a:t>
            </a:r>
            <a:r>
              <a:rPr i="1" lang="id-ID" sz="3200"/>
              <a:t>(beleid) </a:t>
            </a:r>
            <a:r>
              <a:rPr lang="id-ID" sz="3200"/>
              <a:t>dan tindakan pengurusan (</a:t>
            </a:r>
            <a:r>
              <a:rPr i="1" lang="id-ID" sz="3200"/>
              <a:t>bestuursdaad</a:t>
            </a:r>
            <a:r>
              <a:rPr lang="id-ID" sz="3200"/>
              <a:t>), pengaturan (</a:t>
            </a:r>
            <a:r>
              <a:rPr i="1" lang="id-ID" sz="3200"/>
              <a:t>regelendaad</a:t>
            </a:r>
            <a:r>
              <a:rPr lang="id-ID" sz="3200"/>
              <a:t>), pengelolaan (</a:t>
            </a:r>
            <a:r>
              <a:rPr i="1" lang="id-ID" sz="3200"/>
              <a:t>beheersdaad</a:t>
            </a:r>
            <a:r>
              <a:rPr lang="id-ID" sz="3200"/>
              <a:t>) dan pengawasan (</a:t>
            </a:r>
            <a:r>
              <a:rPr i="1" lang="id-ID" sz="3200"/>
              <a:t>toezichthoudensdaad</a:t>
            </a:r>
            <a:r>
              <a:rPr lang="id-ID" sz="3200"/>
              <a:t>) untuk tujuan sebesar-besarnya kemakmuran rakyat.</a:t>
            </a:r>
            <a:endParaRPr sz="3200"/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8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Versi Muhammad Hatta</a:t>
            </a:r>
            <a:endParaRPr/>
          </a:p>
        </p:txBody>
      </p:sp>
      <p:sp>
        <p:nvSpPr>
          <p:cNvPr id="364" name="Google Shape;364;p18"/>
          <p:cNvSpPr txBox="1"/>
          <p:nvPr>
            <p:ph idx="1" type="body"/>
          </p:nvPr>
        </p:nvSpPr>
        <p:spPr>
          <a:xfrm>
            <a:off x="251520" y="2336872"/>
            <a:ext cx="8568952" cy="42604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id-ID" sz="3200"/>
              <a:t>Menurut Muhammad Hatta, makna “dikuasai” oleh negara dalam Pasal 33 UUD 1945 tidak berarti negara sendiri menjadi pengusaha, usahawan (</a:t>
            </a:r>
            <a:r>
              <a:rPr i="1" lang="id-ID" sz="3200"/>
              <a:t>ondernemer)</a:t>
            </a:r>
            <a:r>
              <a:rPr lang="id-ID" sz="3200"/>
              <a:t>. Lebih tepat, kata Hatta, jika dikatakan bahwa kekuasaan negara terdapat pada pembuatan peraturan guna melancarkan jalan ekonomi, sebuah peraturan yang melarang pula “penghisapan” orang yang lemah oleh orang yang bermodal.</a:t>
            </a:r>
            <a:endParaRPr sz="3200"/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19"/>
          <p:cNvSpPr txBox="1"/>
          <p:nvPr>
            <p:ph type="title"/>
          </p:nvPr>
        </p:nvSpPr>
        <p:spPr>
          <a:xfrm>
            <a:off x="457200" y="692696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Pemerintahan zaman modern</a:t>
            </a:r>
            <a:endParaRPr/>
          </a:p>
        </p:txBody>
      </p:sp>
      <p:sp>
        <p:nvSpPr>
          <p:cNvPr id="370" name="Google Shape;370;p19"/>
          <p:cNvSpPr txBox="1"/>
          <p:nvPr>
            <p:ph idx="1" type="body"/>
          </p:nvPr>
        </p:nvSpPr>
        <p:spPr>
          <a:xfrm>
            <a:off x="438373" y="2204864"/>
            <a:ext cx="8543956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id-ID"/>
              <a:t>Negara itu apa sih?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Ada pelaksanaan suatu “kekuasaan”;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Terhadap suatu “bangsa” tertentu;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Di suatu “wilayah” tertentu;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Kekuasaannya dalam bentuk “lembaga2 negara;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Lambang2 khusus (bendera, lagu kebangsaan, lambang negara, falsafah, dsb)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PENDAHULUAN (I)</a:t>
            </a:r>
            <a:endParaRPr/>
          </a:p>
        </p:txBody>
      </p:sp>
      <p:sp>
        <p:nvSpPr>
          <p:cNvPr id="228" name="Google Shape;228;p2"/>
          <p:cNvSpPr txBox="1"/>
          <p:nvPr>
            <p:ph idx="1" type="body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id-ID"/>
              <a:t>Indonesia negara hukum (pasal 1 ayat ( 3) UUD 1945): RECHSTAAT ATAU THE RULE OF LAW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id-ID"/>
              <a:t>Tujuan negara : Alinea 4 Pembukaan UUD 1945/negara sosial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id-ID"/>
              <a:t>Perwujudan kesejahteraan/</a:t>
            </a:r>
            <a:r>
              <a:rPr i="1" lang="id-ID"/>
              <a:t>walfare state</a:t>
            </a:r>
            <a:r>
              <a:rPr lang="id-ID"/>
              <a:t>/ (Pancasila Sila 5)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id-ID"/>
              <a:t>Diperlukan sarana hukum untuk mencapai tujuan (HAN)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0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TUGAS KLASIK NEGARA</a:t>
            </a:r>
            <a:endParaRPr/>
          </a:p>
        </p:txBody>
      </p:sp>
      <p:sp>
        <p:nvSpPr>
          <p:cNvPr id="376" name="Google Shape;376;p20"/>
          <p:cNvSpPr txBox="1"/>
          <p:nvPr>
            <p:ph idx="1" type="body"/>
          </p:nvPr>
        </p:nvSpPr>
        <p:spPr>
          <a:xfrm>
            <a:off x="251520" y="2132856"/>
            <a:ext cx="847251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id-ID" sz="3600"/>
              <a:t>Melindungi bangsa dan wilayah terhadap serangan dari luar (pertahanan);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id-ID" sz="3600"/>
              <a:t>Melindungi bangsa dan wilayah terhadap keamanan dagri (kamtibmas, </a:t>
            </a:r>
            <a:r>
              <a:rPr i="1" lang="id-ID" sz="3600"/>
              <a:t>law enforcement</a:t>
            </a:r>
            <a:r>
              <a:rPr lang="id-ID" sz="3600"/>
              <a:t>);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Char char="•"/>
            </a:pPr>
            <a:r>
              <a:rPr lang="id-ID" sz="3600"/>
              <a:t>Penagihan pajak untuk membiayai tugas2 negara</a:t>
            </a:r>
            <a:endParaRPr sz="3600"/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1"/>
          <p:cNvSpPr txBox="1"/>
          <p:nvPr>
            <p:ph type="title"/>
          </p:nvPr>
        </p:nvSpPr>
        <p:spPr>
          <a:xfrm>
            <a:off x="153796" y="745618"/>
            <a:ext cx="737053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rebuchet MS"/>
              <a:buNone/>
            </a:pPr>
            <a:r>
              <a:rPr lang="id-ID"/>
              <a:t>DESKRIPSI HUKUM ADMINISTRASI </a:t>
            </a:r>
            <a:br>
              <a:rPr lang="id-ID"/>
            </a:br>
            <a:r>
              <a:rPr lang="id-ID"/>
              <a:t>(Van Wijk-Konijnenbelt dan P. De Haan)</a:t>
            </a:r>
            <a:endParaRPr/>
          </a:p>
        </p:txBody>
      </p:sp>
      <p:sp>
        <p:nvSpPr>
          <p:cNvPr id="382" name="Google Shape;382;p21"/>
          <p:cNvSpPr/>
          <p:nvPr/>
        </p:nvSpPr>
        <p:spPr>
          <a:xfrm>
            <a:off x="857224" y="3592396"/>
            <a:ext cx="2071702" cy="914400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AF6C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PENGUASA</a:t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83" name="Google Shape;383;p21"/>
          <p:cNvSpPr/>
          <p:nvPr/>
        </p:nvSpPr>
        <p:spPr>
          <a:xfrm>
            <a:off x="6072198" y="3592396"/>
            <a:ext cx="2071702" cy="9144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AF6C0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43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-"/>
            </a:pPr>
            <a:r>
              <a:rPr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MASYARAKAT</a:t>
            </a:r>
            <a:endParaRPr/>
          </a:p>
          <a:p>
            <a:pPr indent="-1143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-"/>
            </a:pPr>
            <a:r>
              <a:rPr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PENDUDUK</a:t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384" name="Google Shape;384;p21"/>
          <p:cNvCxnSpPr>
            <a:stCxn id="382" idx="0"/>
          </p:cNvCxnSpPr>
          <p:nvPr/>
        </p:nvCxnSpPr>
        <p:spPr>
          <a:xfrm rot="-5400000">
            <a:off x="4053975" y="574096"/>
            <a:ext cx="857400" cy="51792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5" name="Google Shape;385;p21"/>
          <p:cNvCxnSpPr/>
          <p:nvPr/>
        </p:nvCxnSpPr>
        <p:spPr>
          <a:xfrm rot="5400000">
            <a:off x="6643702" y="3163768"/>
            <a:ext cx="857256" cy="158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6" name="Google Shape;386;p21"/>
          <p:cNvCxnSpPr/>
          <p:nvPr/>
        </p:nvCxnSpPr>
        <p:spPr>
          <a:xfrm>
            <a:off x="1893076" y="4365105"/>
            <a:ext cx="5179200" cy="9429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7" name="Google Shape;387;p21"/>
          <p:cNvCxnSpPr/>
          <p:nvPr/>
        </p:nvCxnSpPr>
        <p:spPr>
          <a:xfrm rot="10800000">
            <a:off x="7072331" y="4521090"/>
            <a:ext cx="17858" cy="78700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8" name="Google Shape;388;p21"/>
          <p:cNvCxnSpPr/>
          <p:nvPr/>
        </p:nvCxnSpPr>
        <p:spPr>
          <a:xfrm rot="10800000">
            <a:off x="3071802" y="4021024"/>
            <a:ext cx="2643206" cy="1588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389" name="Google Shape;389;p21"/>
          <p:cNvSpPr/>
          <p:nvPr/>
        </p:nvSpPr>
        <p:spPr>
          <a:xfrm>
            <a:off x="3286116" y="3663834"/>
            <a:ext cx="2357454" cy="428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Perlindungan Hukum</a:t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90" name="Google Shape;390;p21"/>
          <p:cNvSpPr/>
          <p:nvPr/>
        </p:nvSpPr>
        <p:spPr>
          <a:xfrm>
            <a:off x="1000100" y="2306512"/>
            <a:ext cx="2357454" cy="428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sturen</a:t>
            </a:r>
            <a:endParaRPr i="1"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91" name="Google Shape;391;p21"/>
          <p:cNvSpPr/>
          <p:nvPr/>
        </p:nvSpPr>
        <p:spPr>
          <a:xfrm>
            <a:off x="3428992" y="5308094"/>
            <a:ext cx="2357454" cy="11452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Partisipatie-bijv. Via: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-inspraak; adviering</a:t>
            </a:r>
            <a:endParaRPr i="1"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92" name="Google Shape;392;p21"/>
          <p:cNvSpPr/>
          <p:nvPr/>
        </p:nvSpPr>
        <p:spPr>
          <a:xfrm>
            <a:off x="5938846" y="2377950"/>
            <a:ext cx="2357454" cy="428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sancties</a:t>
            </a:r>
            <a:endParaRPr i="1"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22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t/>
            </a:r>
            <a:endParaRPr/>
          </a:p>
        </p:txBody>
      </p:sp>
      <p:sp>
        <p:nvSpPr>
          <p:cNvPr id="398" name="Google Shape;398;p22"/>
          <p:cNvSpPr txBox="1"/>
          <p:nvPr>
            <p:ph idx="1" type="body"/>
          </p:nvPr>
        </p:nvSpPr>
        <p:spPr>
          <a:xfrm>
            <a:off x="179512" y="2336873"/>
            <a:ext cx="8640960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id-ID" sz="3200"/>
              <a:t>Mengatur sarana bagi penguasa untuk mengatur dan mengendalikan masyarakat;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id-ID" sz="3200"/>
              <a:t>Mengatur cara2 partisipasi warganegara dlm proses pengaturan dan pengendalian tsb;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id-ID" sz="3200"/>
              <a:t>Perlindungan hukum (</a:t>
            </a:r>
            <a:r>
              <a:rPr i="1" lang="id-ID" sz="3200"/>
              <a:t>rechtsbeschermin</a:t>
            </a:r>
            <a:r>
              <a:rPr lang="id-ID" sz="3200"/>
              <a:t>g);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id-ID" sz="3200"/>
              <a:t>Norma2 fundamental bagi penguasa untuk pemerintahan yang baik (AUPB)</a:t>
            </a:r>
            <a:endParaRPr sz="3200"/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3 fungsi  HAN dalam mengaplikasikan  UUD 1945</a:t>
            </a:r>
            <a:endParaRPr/>
          </a:p>
        </p:txBody>
      </p:sp>
      <p:sp>
        <p:nvSpPr>
          <p:cNvPr id="234" name="Google Shape;234;p3"/>
          <p:cNvSpPr txBox="1"/>
          <p:nvPr>
            <p:ph idx="1" type="body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Pemerintah sebagai sarana mencapai tujuan negara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Pemerintah membuat kebijakan/ peraturan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Pemerintah sekaligus mempunyai wewenang memberikan sanksi han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"/>
          <p:cNvSpPr txBox="1"/>
          <p:nvPr>
            <p:ph idx="1" type="body"/>
          </p:nvPr>
        </p:nvSpPr>
        <p:spPr>
          <a:xfrm>
            <a:off x="457200" y="1956643"/>
            <a:ext cx="8305800" cy="4784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</a:pPr>
            <a:r>
              <a:rPr lang="id-ID" sz="2400"/>
              <a:t>Pengakuan dan penghormatan terhadap HAM;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</a:pPr>
            <a:r>
              <a:rPr lang="id-ID" sz="2400"/>
              <a:t>Pembatasan dan pembagian kekuasaan;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</a:pPr>
            <a:r>
              <a:rPr lang="id-ID" sz="2400"/>
              <a:t>Peradilan yang bersifat independen;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</a:pPr>
            <a:r>
              <a:rPr lang="id-ID" sz="2400"/>
              <a:t>Dibentuknya lembaga peradilan administrasi;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</a:pPr>
            <a:r>
              <a:rPr lang="id-ID" sz="2400"/>
              <a:t>Adanya mekanisme judicial review oleh lembaga peradilan;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</a:pPr>
            <a:r>
              <a:rPr lang="id-ID" sz="2400"/>
              <a:t>Dibuatnya konstitusi dan peraturan perundang-undangan yang mengatur jaminan-jaminan pelaksana prinsip-prinsip tersebut; dan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•"/>
            </a:pPr>
            <a:r>
              <a:rPr lang="id-ID" sz="2400"/>
              <a:t>Pengakuan terhadap asas legalitas atau due process of law dalam keseluruhan sistem penyelenggaraan negara</a:t>
            </a:r>
            <a:endParaRPr sz="2400"/>
          </a:p>
        </p:txBody>
      </p:sp>
      <p:sp>
        <p:nvSpPr>
          <p:cNvPr id="240" name="Google Shape;240;p4"/>
          <p:cNvSpPr txBox="1"/>
          <p:nvPr>
            <p:ph type="title"/>
          </p:nvPr>
        </p:nvSpPr>
        <p:spPr>
          <a:xfrm>
            <a:off x="467544" y="548680"/>
            <a:ext cx="8229600" cy="777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haroni"/>
              <a:buNone/>
            </a:pPr>
            <a:r>
              <a:rPr lang="id-ID" sz="3200">
                <a:solidFill>
                  <a:schemeClr val="lt1"/>
                </a:solidFill>
                <a:latin typeface="Aharoni"/>
                <a:ea typeface="Aharoni"/>
                <a:cs typeface="Aharoni"/>
                <a:sym typeface="Aharoni"/>
              </a:rPr>
              <a:t>PRINSIP-PRINSIP NEGARA HUKUM</a:t>
            </a:r>
            <a:r>
              <a:rPr lang="id-ID">
                <a:solidFill>
                  <a:schemeClr val="lt1"/>
                </a:solidFill>
                <a:latin typeface="Aharoni"/>
                <a:ea typeface="Aharoni"/>
                <a:cs typeface="Aharoni"/>
                <a:sym typeface="Aharoni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"/>
          <p:cNvSpPr txBox="1"/>
          <p:nvPr>
            <p:ph idx="4294967295" type="title"/>
          </p:nvPr>
        </p:nvSpPr>
        <p:spPr>
          <a:xfrm>
            <a:off x="685800" y="608013"/>
            <a:ext cx="7743825" cy="1119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Negara Hukum </a:t>
            </a:r>
            <a:endParaRPr/>
          </a:p>
        </p:txBody>
      </p:sp>
      <p:sp>
        <p:nvSpPr>
          <p:cNvPr id="248" name="Google Shape;248;p5"/>
          <p:cNvSpPr txBox="1"/>
          <p:nvPr>
            <p:ph idx="4294967295" type="body"/>
          </p:nvPr>
        </p:nvSpPr>
        <p:spPr>
          <a:xfrm>
            <a:off x="685800" y="2197224"/>
            <a:ext cx="7743825" cy="41120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681038" lvl="0" marL="68103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id-ID"/>
              <a:t>Perspektif HAN :</a:t>
            </a:r>
            <a:endParaRPr/>
          </a:p>
          <a:p>
            <a:pPr indent="-681038" lvl="0" marL="681038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id-ID"/>
              <a:t>1. Asas Legalitas : setiap tindakan pemerintah harus berdasarkan hukum  (Segala yang mengatur WN berkaitan  melarang, membebani dan mengurangi hak, harus diatur dengan UU</a:t>
            </a:r>
            <a:endParaRPr/>
          </a:p>
          <a:p>
            <a:pPr indent="-681038" lvl="0" marL="681038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id-ID"/>
              <a:t>2. HAN Harus mengedepan /Tindak Pemerintahan</a:t>
            </a:r>
            <a:endParaRPr/>
          </a:p>
          <a:p>
            <a:pPr indent="-681038" lvl="0" marL="681038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id-ID"/>
              <a:t>3  Adanya Perlindungan Hukum Bagi Rakyat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6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Trebuchet MS"/>
              <a:buNone/>
            </a:pPr>
            <a:r>
              <a:rPr lang="id-ID">
                <a:solidFill>
                  <a:srgbClr val="FFFF00"/>
                </a:solidFill>
              </a:rPr>
              <a:t>Asas keabsahan tindak pemerintah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54" name="Google Shape;254;p6"/>
          <p:cNvSpPr txBox="1"/>
          <p:nvPr>
            <p:ph idx="1" type="body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Sesuai prosedur, susuatu yang harus dilakukan sesuai dengan peraturan perundangan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Wewenang, setiap tindaakan harus berdasarkan kewenangan yang sah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Substansi, sesuai dengan aturan yang mendasari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7"/>
          <p:cNvSpPr txBox="1"/>
          <p:nvPr>
            <p:ph idx="4294967295" type="title"/>
          </p:nvPr>
        </p:nvSpPr>
        <p:spPr>
          <a:xfrm>
            <a:off x="685800" y="447675"/>
            <a:ext cx="7740650" cy="14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Negara Hukum Modern/walfare state</a:t>
            </a:r>
            <a:endParaRPr/>
          </a:p>
        </p:txBody>
      </p:sp>
      <p:sp>
        <p:nvSpPr>
          <p:cNvPr id="261" name="Google Shape;261;p7"/>
          <p:cNvSpPr txBox="1"/>
          <p:nvPr>
            <p:ph idx="4294967295" type="body"/>
          </p:nvPr>
        </p:nvSpPr>
        <p:spPr>
          <a:xfrm>
            <a:off x="685800" y="1981200"/>
            <a:ext cx="7740650" cy="4498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682625" lvl="0" marL="6842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Tugas pemerintah adalah mencampuri segala aspek perikehidupan masyarakat</a:t>
            </a:r>
            <a:endParaRPr/>
          </a:p>
          <a:p>
            <a:pPr indent="-682625" lvl="0" marL="68421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Perlindungan  konsts/pembatasan kekuasaan</a:t>
            </a:r>
            <a:endParaRPr/>
          </a:p>
          <a:p>
            <a:pPr indent="-682625" lvl="0" marL="68421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Badan kehakiman yang bebas</a:t>
            </a:r>
            <a:endParaRPr/>
          </a:p>
          <a:p>
            <a:pPr indent="-682625" lvl="0" marL="68421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Pemilu yang Bebas/demokrasi</a:t>
            </a:r>
            <a:endParaRPr/>
          </a:p>
          <a:p>
            <a:pPr indent="-682625" lvl="0" marL="68421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Kebebasan menyatakan pendapat. </a:t>
            </a:r>
            <a:endParaRPr/>
          </a:p>
          <a:p>
            <a:pPr indent="-682625" lvl="0" marL="68421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Pendidikan kewarganegaraan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Konsep Pemerintahan</a:t>
            </a:r>
            <a:endParaRPr/>
          </a:p>
        </p:txBody>
      </p:sp>
      <p:grpSp>
        <p:nvGrpSpPr>
          <p:cNvPr id="267" name="Google Shape;267;p8"/>
          <p:cNvGrpSpPr/>
          <p:nvPr/>
        </p:nvGrpSpPr>
        <p:grpSpPr>
          <a:xfrm>
            <a:off x="594987" y="2132851"/>
            <a:ext cx="8022812" cy="4744911"/>
            <a:chOff x="271459" y="144011"/>
            <a:chExt cx="8022812" cy="4744911"/>
          </a:xfrm>
        </p:grpSpPr>
        <p:sp>
          <p:nvSpPr>
            <p:cNvPr id="268" name="Google Shape;268;p8"/>
            <p:cNvSpPr/>
            <p:nvPr/>
          </p:nvSpPr>
          <p:spPr>
            <a:xfrm>
              <a:off x="3232919" y="144011"/>
              <a:ext cx="5014947" cy="2327774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E9E5D3">
                <a:alpha val="89803"/>
              </a:srgbClr>
            </a:solidFill>
            <a:ln cap="flat" cmpd="sng" w="12700">
              <a:solidFill>
                <a:srgbClr val="E9E5D3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8"/>
            <p:cNvSpPr txBox="1"/>
            <p:nvPr/>
          </p:nvSpPr>
          <p:spPr>
            <a:xfrm>
              <a:off x="3232919" y="434983"/>
              <a:ext cx="4142032" cy="17458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7125" lIns="17125" spcFirstLastPara="1" rIns="17125" wrap="square" tIns="171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Trebuchet MS"/>
                <a:buChar char="•"/>
              </a:pPr>
              <a:r>
                <a:rPr b="0" i="0" lang="id-ID" sz="2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Fungsi Pemerintahan (Kegiatan memerintah)</a:t>
              </a:r>
              <a:endParaRPr b="0" i="0" sz="2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Trebuchet MS"/>
                <a:buChar char="•"/>
              </a:pPr>
              <a:r>
                <a:rPr b="0" i="0" lang="id-ID" sz="2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Berdasarkan kewenangan</a:t>
              </a:r>
              <a:endParaRPr b="0" i="0" sz="2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0" name="Google Shape;270;p8"/>
            <p:cNvSpPr/>
            <p:nvPr/>
          </p:nvSpPr>
          <p:spPr>
            <a:xfrm>
              <a:off x="271459" y="494946"/>
              <a:ext cx="2800380" cy="1449272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8"/>
            <p:cNvSpPr txBox="1"/>
            <p:nvPr/>
          </p:nvSpPr>
          <p:spPr>
            <a:xfrm>
              <a:off x="342207" y="565694"/>
              <a:ext cx="2658884" cy="13077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0475" lIns="140950" spcFirstLastPara="1" rIns="140950" wrap="square" tIns="7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d-ID" sz="37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Fungsional</a:t>
              </a:r>
              <a:endParaRPr sz="37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2" name="Google Shape;272;p8"/>
            <p:cNvSpPr/>
            <p:nvPr/>
          </p:nvSpPr>
          <p:spPr>
            <a:xfrm>
              <a:off x="3279324" y="2561148"/>
              <a:ext cx="5014947" cy="2327774"/>
            </a:xfrm>
            <a:prstGeom prst="rightArrow">
              <a:avLst>
                <a:gd fmla="val 75000" name="adj1"/>
                <a:gd fmla="val 50000" name="adj2"/>
              </a:avLst>
            </a:prstGeom>
            <a:solidFill>
              <a:srgbClr val="CEE3D4">
                <a:alpha val="89803"/>
              </a:srgbClr>
            </a:solidFill>
            <a:ln cap="flat" cmpd="sng" w="12700">
              <a:solidFill>
                <a:srgbClr val="CEE3D4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8"/>
            <p:cNvSpPr txBox="1"/>
            <p:nvPr/>
          </p:nvSpPr>
          <p:spPr>
            <a:xfrm>
              <a:off x="3279324" y="2852120"/>
              <a:ext cx="4142032" cy="17458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7125" lIns="17125" spcFirstLastPara="1" rIns="17125" wrap="square" tIns="17125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Trebuchet MS"/>
                <a:buChar char="•"/>
              </a:pPr>
              <a:r>
                <a:rPr b="0" i="0" lang="id-ID" sz="2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Organisasi Pemerintahan</a:t>
              </a:r>
              <a:endParaRPr b="0" i="0" sz="2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Trebuchet MS"/>
                <a:buChar char="•"/>
              </a:pPr>
              <a:r>
                <a:rPr b="0" i="0" lang="id-ID" sz="2700" u="none" cap="none" strike="noStrike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Kumpulan dari kesatuan2 pemerintahan</a:t>
              </a:r>
              <a:endParaRPr b="0" i="0" sz="27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274" name="Google Shape;274;p8"/>
            <p:cNvSpPr/>
            <p:nvPr/>
          </p:nvSpPr>
          <p:spPr>
            <a:xfrm>
              <a:off x="271459" y="2989179"/>
              <a:ext cx="2800380" cy="1471712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8"/>
            <p:cNvSpPr txBox="1"/>
            <p:nvPr/>
          </p:nvSpPr>
          <p:spPr>
            <a:xfrm>
              <a:off x="343302" y="3061022"/>
              <a:ext cx="2656694" cy="13280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0475" lIns="140950" spcFirstLastPara="1" rIns="140950" wrap="square" tIns="7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d-ID" sz="370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Struktural</a:t>
              </a:r>
              <a:endParaRPr sz="37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9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Trebuchet MS"/>
              <a:buNone/>
            </a:pPr>
            <a:r>
              <a:rPr lang="id-ID" sz="5400"/>
              <a:t>TRIAS POLITIKA</a:t>
            </a:r>
            <a:endParaRPr sz="5400"/>
          </a:p>
        </p:txBody>
      </p:sp>
      <p:sp>
        <p:nvSpPr>
          <p:cNvPr id="281" name="Google Shape;281;p9"/>
          <p:cNvSpPr txBox="1"/>
          <p:nvPr>
            <p:ph idx="1" type="body"/>
          </p:nvPr>
        </p:nvSpPr>
        <p:spPr>
          <a:xfrm>
            <a:off x="323528" y="2060848"/>
            <a:ext cx="8359080" cy="33843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AutoNum type="arabicPeriod"/>
            </a:pPr>
            <a:r>
              <a:rPr lang="id-ID" sz="3600"/>
              <a:t>Kekuasaan Membentuk UU (Legislatif) 🡪 Mekanisme politik;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AutoNum type="arabicPeriod"/>
            </a:pPr>
            <a:r>
              <a:rPr lang="id-ID" sz="3600"/>
              <a:t>Kekuasaan Mengadili (Yudisial) 🡪 Mekanisme Peradilan;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AutoNum type="arabicPeriod"/>
            </a:pPr>
            <a:r>
              <a:rPr lang="id-ID" sz="3600"/>
              <a:t>Kekuasaan Pemerintahan (Eksekutif)🡪 Pelaksana UU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t/>
            </a:r>
            <a:endParaRPr sz="3600"/>
          </a:p>
        </p:txBody>
      </p:sp>
      <p:sp>
        <p:nvSpPr>
          <p:cNvPr id="282" name="Google Shape;282;p9"/>
          <p:cNvSpPr txBox="1"/>
          <p:nvPr/>
        </p:nvSpPr>
        <p:spPr>
          <a:xfrm>
            <a:off x="611560" y="5635051"/>
            <a:ext cx="727280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d-ID" sz="24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</a:rPr>
              <a:t>Konsep yang kita anut: Separation of power atau distribution of power? </a:t>
            </a:r>
            <a:endParaRPr sz="24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mc:AlternateContent>
    <mc:Choice Requires="p14">
      <p:transition spd="slow" p14:dur="2000">
        <p14:ferris dir="l"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Berlin">
  <a:themeElements>
    <a:clrScheme name="Berlin">
      <a:dk1>
        <a:srgbClr val="000000"/>
      </a:dk1>
      <a:lt1>
        <a:srgbClr val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2014-03-14T02:33:17Z</dcterms:created>
  <dc:creator>Fathoni</dc:creator>
</cp:coreProperties>
</file>