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23" r:id="rId2"/>
  </p:sldMasterIdLst>
  <p:sldIdLst>
    <p:sldId id="271" r:id="rId3"/>
    <p:sldId id="276" r:id="rId4"/>
    <p:sldId id="277" r:id="rId5"/>
    <p:sldId id="278" r:id="rId6"/>
    <p:sldId id="280" r:id="rId7"/>
    <p:sldId id="281" r:id="rId8"/>
    <p:sldId id="282" r:id="rId9"/>
    <p:sldId id="283" r:id="rId10"/>
    <p:sldId id="284" r:id="rId11"/>
    <p:sldId id="285" r:id="rId12"/>
    <p:sldId id="286" r:id="rId13"/>
    <p:sldId id="287" r:id="rId1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516" y="6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9"/>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73521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effectLst>
                  <a:outerShdw blurRad="50800" dist="38100" dir="5400000" algn="t" rotWithShape="0">
                    <a:prstClr val="black">
                      <a:alpha val="40000"/>
                    </a:prstClr>
                  </a:outerShdw>
                </a:effectLst>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1"/>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 xmlns:p14="http://schemas.microsoft.com/office/powerpoint/2010/main" val="3733240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6"/>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6"/>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 xmlns:p14="http://schemas.microsoft.com/office/powerpoint/2010/main" val="266269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81513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186043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35058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35387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94"/>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6"/>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9"/>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9/8/2020</a:t>
            </a:fld>
            <a:endParaRPr lang="en-US"/>
          </a:p>
        </p:txBody>
      </p:sp>
      <p:sp>
        <p:nvSpPr>
          <p:cNvPr id="5" name="Footer Placeholder 4"/>
          <p:cNvSpPr>
            <a:spLocks noGrp="1"/>
          </p:cNvSpPr>
          <p:nvPr>
            <p:ph type="ftr" sz="quarter" idx="3"/>
          </p:nvPr>
        </p:nvSpPr>
        <p:spPr>
          <a:xfrm>
            <a:off x="3124200" y="4767269"/>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9"/>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7991255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1538" y="785800"/>
            <a:ext cx="6700834" cy="1857388"/>
          </a:xfrm>
          <a:prstGeom prst="rect">
            <a:avLst/>
          </a:prstGeom>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ln w="9525">
            <a:noFill/>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nchor="ctr">
            <a:flatTx/>
          </a:bodyPr>
          <a:lstStyle/>
          <a:p>
            <a:pPr algn="ctr">
              <a:defRPr/>
            </a:pPr>
            <a:r>
              <a:rPr lang="en-US" sz="4400" b="1" kern="0" dirty="0">
                <a:solidFill>
                  <a:schemeClr val="hlink"/>
                </a:solidFill>
                <a:latin typeface="+mj-lt"/>
                <a:ea typeface="+mj-ea"/>
                <a:cs typeface="+mj-cs"/>
              </a:rPr>
              <a:t/>
            </a:r>
            <a:br>
              <a:rPr lang="en-US" sz="4400" b="1" kern="0" dirty="0">
                <a:solidFill>
                  <a:schemeClr val="hlink"/>
                </a:solidFill>
                <a:latin typeface="+mj-lt"/>
                <a:ea typeface="+mj-ea"/>
                <a:cs typeface="+mj-cs"/>
              </a:rPr>
            </a:br>
            <a:r>
              <a:rPr lang="id-ID" sz="4400" b="1" kern="0" dirty="0" smtClean="0">
                <a:solidFill>
                  <a:srgbClr val="003366"/>
                </a:solidFill>
                <a:latin typeface="+mj-lt"/>
                <a:ea typeface="+mj-ea"/>
                <a:cs typeface="+mj-cs"/>
              </a:rPr>
              <a:t>TAQWA</a:t>
            </a:r>
            <a:r>
              <a:rPr lang="en-US" sz="4400" b="1" kern="0" dirty="0">
                <a:solidFill>
                  <a:schemeClr val="hlink"/>
                </a:solidFill>
                <a:latin typeface="+mj-lt"/>
                <a:ea typeface="+mj-ea"/>
                <a:cs typeface="+mj-cs"/>
              </a:rPr>
              <a:t/>
            </a:r>
            <a:br>
              <a:rPr lang="en-US" sz="4400" b="1" kern="0" dirty="0">
                <a:solidFill>
                  <a:schemeClr val="hlink"/>
                </a:solidFill>
                <a:latin typeface="+mj-lt"/>
                <a:ea typeface="+mj-ea"/>
                <a:cs typeface="+mj-cs"/>
              </a:rPr>
            </a:br>
            <a:endParaRPr lang="en-GB" sz="4400" b="1" kern="0" dirty="0">
              <a:solidFill>
                <a:schemeClr val="hlink"/>
              </a:solidFill>
              <a:latin typeface="+mj-lt"/>
              <a:ea typeface="+mj-ea"/>
              <a:cs typeface="+mj-cs"/>
            </a:endParaRPr>
          </a:p>
        </p:txBody>
      </p:sp>
      <p:sp>
        <p:nvSpPr>
          <p:cNvPr id="6" name="Rectangle 3"/>
          <p:cNvSpPr txBox="1">
            <a:spLocks noChangeArrowheads="1"/>
          </p:cNvSpPr>
          <p:nvPr/>
        </p:nvSpPr>
        <p:spPr>
          <a:xfrm>
            <a:off x="928662" y="3071816"/>
            <a:ext cx="6781800" cy="17526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5400000" scaled="0"/>
          </a:gra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pPr marL="342900" indent="-342900">
              <a:spcBef>
                <a:spcPct val="20000"/>
              </a:spcBef>
              <a:defRPr/>
            </a:pPr>
            <a:r>
              <a:rPr lang="en-US" sz="3200" b="1" kern="0" dirty="0">
                <a:solidFill>
                  <a:srgbClr val="003366"/>
                </a:solidFill>
                <a:latin typeface="+mn-lt"/>
              </a:rPr>
              <a:t/>
            </a:r>
            <a:br>
              <a:rPr lang="en-US" sz="3200" b="1" kern="0" dirty="0">
                <a:solidFill>
                  <a:srgbClr val="003366"/>
                </a:solidFill>
                <a:latin typeface="+mn-lt"/>
              </a:rPr>
            </a:br>
            <a:r>
              <a:rPr lang="id-ID" sz="3200" b="1" kern="0" dirty="0">
                <a:solidFill>
                  <a:srgbClr val="003366"/>
                </a:solidFill>
                <a:latin typeface="+mn-lt"/>
              </a:rPr>
              <a:t>Oleh: Joni Putra, </a:t>
            </a:r>
            <a:r>
              <a:rPr lang="en-US" sz="3200" b="1" kern="0" dirty="0" err="1">
                <a:solidFill>
                  <a:srgbClr val="003366"/>
                </a:solidFill>
                <a:latin typeface="+mn-lt"/>
              </a:rPr>
              <a:t>S.Pd.I</a:t>
            </a:r>
            <a:r>
              <a:rPr lang="en-US" sz="3200" b="1" kern="0" dirty="0">
                <a:solidFill>
                  <a:srgbClr val="003366"/>
                </a:solidFill>
                <a:latin typeface="+mn-lt"/>
              </a:rPr>
              <a:t>.,</a:t>
            </a:r>
            <a:r>
              <a:rPr lang="id-ID" sz="3200" b="1" kern="0" dirty="0">
                <a:solidFill>
                  <a:srgbClr val="003366"/>
                </a:solidFill>
                <a:latin typeface="+mn-lt"/>
              </a:rPr>
              <a:t>M.Pd.I</a:t>
            </a:r>
            <a:endParaRPr lang="en-GB" sz="3200" b="1" kern="0" dirty="0">
              <a:solidFill>
                <a:srgbClr val="003366"/>
              </a:solidFill>
              <a:latin typeface="+mn-lt"/>
            </a:endParaRPr>
          </a:p>
        </p:txBody>
      </p:sp>
    </p:spTree>
    <p:extLst>
      <p:ext uri="{BB962C8B-B14F-4D97-AF65-F5344CB8AC3E}">
        <p14:creationId xmlns="" xmlns:p14="http://schemas.microsoft.com/office/powerpoint/2010/main" val="365418587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0" y="77155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8520" y="127560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39752" y="777111"/>
            <a:ext cx="446449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AR CENA" pitchFamily="2" charset="0"/>
              </a:rPr>
              <a:t>Kedudukan</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Taqwa</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dalam</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islam</a:t>
            </a:r>
            <a:endParaRPr lang="en-US" sz="2400" dirty="0">
              <a:effectLst>
                <a:outerShdw blurRad="38100" dist="38100" dir="2700000" algn="tl">
                  <a:srgbClr val="000000">
                    <a:alpha val="43137"/>
                  </a:srgbClr>
                </a:outerShdw>
              </a:effectLst>
              <a:latin typeface="AR CENA" pitchFamily="2" charset="0"/>
            </a:endParaRPr>
          </a:p>
        </p:txBody>
      </p:sp>
      <p:sp>
        <p:nvSpPr>
          <p:cNvPr id="2" name="Rectangle 1"/>
          <p:cNvSpPr/>
          <p:nvPr/>
        </p:nvSpPr>
        <p:spPr>
          <a:xfrm>
            <a:off x="2879812" y="1275606"/>
            <a:ext cx="3636404" cy="3240360"/>
          </a:xfrm>
          <a:prstGeom prst="rect">
            <a:avLst/>
          </a:prstGeom>
          <a:solidFill>
            <a:schemeClr val="bg1">
              <a:alpha val="1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latin typeface="Agency FB" pitchFamily="34" charset="0"/>
              </a:rPr>
              <a:t>Yang </a:t>
            </a:r>
            <a:r>
              <a:rPr lang="id-ID" sz="1600" b="1" dirty="0">
                <a:solidFill>
                  <a:schemeClr val="accent6">
                    <a:lumMod val="50000"/>
                  </a:schemeClr>
                </a:solidFill>
                <a:latin typeface="Agency FB" pitchFamily="34" charset="0"/>
              </a:rPr>
              <a:t>Diterima Dari Amal Adalah Karena Taqwanya</a:t>
            </a:r>
            <a:endParaRPr lang="en-US" sz="1200" b="1" dirty="0" smtClean="0">
              <a:solidFill>
                <a:schemeClr val="accent6">
                  <a:lumMod val="50000"/>
                </a:schemeClr>
              </a:solidFill>
              <a:latin typeface="Agency FB" pitchFamily="34" charset="0"/>
            </a:endParaRPr>
          </a:p>
          <a:p>
            <a:pPr algn="ctr"/>
            <a:endParaRPr lang="en-US" sz="1200" dirty="0" smtClean="0">
              <a:latin typeface="Agency FB" pitchFamily="34" charset="0"/>
            </a:endParaRPr>
          </a:p>
          <a:p>
            <a:r>
              <a:rPr lang="id-ID" sz="1400" dirty="0">
                <a:solidFill>
                  <a:schemeClr val="tx1"/>
                </a:solidFill>
                <a:latin typeface="Agency FB" pitchFamily="34" charset="0"/>
              </a:rPr>
              <a:t>Al Hajj : 22</a:t>
            </a:r>
            <a:br>
              <a:rPr lang="id-ID" sz="1400" dirty="0">
                <a:solidFill>
                  <a:schemeClr val="tx1"/>
                </a:solidFill>
                <a:latin typeface="Agency FB" pitchFamily="34" charset="0"/>
              </a:rPr>
            </a:br>
            <a:r>
              <a:rPr lang="id-ID" sz="1400" dirty="0">
                <a:solidFill>
                  <a:schemeClr val="tx1"/>
                </a:solidFill>
                <a:latin typeface="Agency FB" pitchFamily="34" charset="0"/>
              </a:rPr>
              <a:t>Setiap kali mereka hendak ke luar dari neraka </a:t>
            </a:r>
            <a:r>
              <a:rPr lang="id-ID" sz="1400" dirty="0" smtClean="0">
                <a:solidFill>
                  <a:schemeClr val="tx1"/>
                </a:solidFill>
                <a:latin typeface="Agency FB" pitchFamily="34" charset="0"/>
              </a:rPr>
              <a:t>lantaran</a:t>
            </a:r>
          </a:p>
          <a:p>
            <a:r>
              <a:rPr lang="id-ID" sz="1400" dirty="0" smtClean="0">
                <a:solidFill>
                  <a:schemeClr val="tx1"/>
                </a:solidFill>
                <a:latin typeface="Agency FB" pitchFamily="34" charset="0"/>
              </a:rPr>
              <a:t>kesengsaraan </a:t>
            </a:r>
            <a:r>
              <a:rPr lang="id-ID" sz="1400" dirty="0">
                <a:solidFill>
                  <a:schemeClr val="tx1"/>
                </a:solidFill>
                <a:latin typeface="Agency FB" pitchFamily="34" charset="0"/>
              </a:rPr>
              <a:t>mereka, niscaya mereka dikembalikan </a:t>
            </a:r>
            <a:r>
              <a:rPr lang="id-ID" sz="1400" dirty="0" smtClean="0">
                <a:solidFill>
                  <a:schemeClr val="tx1"/>
                </a:solidFill>
                <a:latin typeface="Agency FB" pitchFamily="34" charset="0"/>
              </a:rPr>
              <a:t>ke</a:t>
            </a:r>
          </a:p>
          <a:p>
            <a:r>
              <a:rPr lang="id-ID" sz="1400" dirty="0" smtClean="0">
                <a:solidFill>
                  <a:schemeClr val="tx1"/>
                </a:solidFill>
                <a:latin typeface="Agency FB" pitchFamily="34" charset="0"/>
              </a:rPr>
              <a:t>dalamnya</a:t>
            </a:r>
            <a:r>
              <a:rPr lang="id-ID" sz="1400" dirty="0">
                <a:solidFill>
                  <a:schemeClr val="tx1"/>
                </a:solidFill>
                <a:latin typeface="Agency FB" pitchFamily="34" charset="0"/>
              </a:rPr>
              <a:t>. (kepada mereka dikatakan), “Rasailah azab </a:t>
            </a:r>
            <a:r>
              <a:rPr lang="id-ID" sz="1400" dirty="0" smtClean="0">
                <a:solidFill>
                  <a:schemeClr val="tx1"/>
                </a:solidFill>
                <a:latin typeface="Agency FB" pitchFamily="34" charset="0"/>
              </a:rPr>
              <a:t>yang</a:t>
            </a:r>
          </a:p>
          <a:p>
            <a:r>
              <a:rPr lang="id-ID" sz="1400" dirty="0" smtClean="0">
                <a:solidFill>
                  <a:schemeClr val="tx1"/>
                </a:solidFill>
                <a:latin typeface="Agency FB" pitchFamily="34" charset="0"/>
              </a:rPr>
              <a:t>membakar </a:t>
            </a:r>
            <a:r>
              <a:rPr lang="id-ID" sz="1400" dirty="0">
                <a:solidFill>
                  <a:schemeClr val="tx1"/>
                </a:solidFill>
                <a:latin typeface="Agency FB" pitchFamily="34" charset="0"/>
              </a:rPr>
              <a:t>ini”.</a:t>
            </a:r>
            <a:endParaRPr lang="en-US" sz="1400" dirty="0">
              <a:solidFill>
                <a:schemeClr val="tx1"/>
              </a:solidFill>
              <a:latin typeface="Agency FB" pitchFamily="34" charset="0"/>
            </a:endParaRPr>
          </a:p>
          <a:p>
            <a:endParaRPr lang="en-US" sz="1200" dirty="0">
              <a:solidFill>
                <a:schemeClr val="tx1"/>
              </a:solidFill>
              <a:latin typeface="Agency FB" pitchFamily="34" charset="0"/>
            </a:endParaRPr>
          </a:p>
          <a:p>
            <a:pPr lvl="0" algn="ctr"/>
            <a:endParaRPr lang="en-US" sz="1600" dirty="0">
              <a:latin typeface="Agency FB" pitchFamily="34" charset="0"/>
            </a:endParaRPr>
          </a:p>
          <a:p>
            <a:pPr algn="ctr"/>
            <a:endParaRPr lang="en-US" dirty="0"/>
          </a:p>
        </p:txBody>
      </p:sp>
    </p:spTree>
    <p:extLst>
      <p:ext uri="{BB962C8B-B14F-4D97-AF65-F5344CB8AC3E}">
        <p14:creationId xmlns="" xmlns:p14="http://schemas.microsoft.com/office/powerpoint/2010/main" val="57295752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0" y="134761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12" y="206769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5776" y="1491630"/>
            <a:ext cx="4968552" cy="461665"/>
          </a:xfrm>
          <a:prstGeom prst="rect">
            <a:avLst/>
          </a:prstGeom>
          <a:noFill/>
        </p:spPr>
        <p:txBody>
          <a:bodyPr wrap="square" rtlCol="0">
            <a:spAutoFit/>
          </a:bodyPr>
          <a:lstStyle/>
          <a:p>
            <a:pPr lvl="0"/>
            <a:r>
              <a:rPr lang="id-ID" sz="2400" b="1" dirty="0">
                <a:latin typeface="AR CENA" pitchFamily="2" charset="0"/>
              </a:rPr>
              <a:t>Proses Pendakian Derajat Taqwa</a:t>
            </a:r>
            <a:endParaRPr lang="en-US" sz="2400" dirty="0">
              <a:latin typeface="AR CENA" pitchFamily="2" charset="0"/>
            </a:endParaRPr>
          </a:p>
        </p:txBody>
      </p:sp>
      <p:sp>
        <p:nvSpPr>
          <p:cNvPr id="2" name="Rectangle 1"/>
          <p:cNvSpPr/>
          <p:nvPr/>
        </p:nvSpPr>
        <p:spPr>
          <a:xfrm>
            <a:off x="1259632" y="2355726"/>
            <a:ext cx="1440160" cy="1800200"/>
          </a:xfrm>
          <a:prstGeom prst="rect">
            <a:avLst/>
          </a:prstGeom>
          <a:solidFill>
            <a:schemeClr val="bg1">
              <a:alpha val="16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solidFill>
                  <a:schemeClr val="tx1"/>
                </a:solidFill>
                <a:latin typeface="Agency FB" pitchFamily="34" charset="0"/>
              </a:rPr>
              <a:t>Pertama</a:t>
            </a:r>
            <a:r>
              <a:rPr lang="en-AU" dirty="0" smtClean="0">
                <a:solidFill>
                  <a:schemeClr val="tx1"/>
                </a:solidFill>
                <a:latin typeface="Agency FB" pitchFamily="34" charset="0"/>
              </a:rPr>
              <a:t> </a:t>
            </a:r>
            <a:r>
              <a:rPr lang="en-AU" dirty="0" err="1">
                <a:solidFill>
                  <a:schemeClr val="tx1"/>
                </a:solidFill>
                <a:latin typeface="Agency FB" pitchFamily="34" charset="0"/>
              </a:rPr>
              <a:t>adalah</a:t>
            </a:r>
            <a:r>
              <a:rPr lang="en-AU" dirty="0">
                <a:solidFill>
                  <a:schemeClr val="tx1"/>
                </a:solidFill>
                <a:latin typeface="Agency FB" pitchFamily="34" charset="0"/>
              </a:rPr>
              <a:t> </a:t>
            </a:r>
            <a:endParaRPr lang="en-AU" dirty="0" smtClean="0">
              <a:solidFill>
                <a:schemeClr val="tx1"/>
              </a:solidFill>
              <a:latin typeface="Agency FB" pitchFamily="34" charset="0"/>
            </a:endParaRPr>
          </a:p>
          <a:p>
            <a:pPr algn="ctr"/>
            <a:r>
              <a:rPr lang="en-AU" dirty="0" err="1" smtClean="0">
                <a:solidFill>
                  <a:schemeClr val="tx1"/>
                </a:solidFill>
                <a:latin typeface="Agency FB" pitchFamily="34" charset="0"/>
              </a:rPr>
              <a:t>meningkatkan</a:t>
            </a:r>
            <a:r>
              <a:rPr lang="en-AU" dirty="0" smtClean="0">
                <a:solidFill>
                  <a:schemeClr val="tx1"/>
                </a:solidFill>
                <a:latin typeface="Agency FB" pitchFamily="34" charset="0"/>
              </a:rPr>
              <a:t> </a:t>
            </a:r>
            <a:endParaRPr lang="id-ID" dirty="0" smtClean="0">
              <a:solidFill>
                <a:schemeClr val="tx1"/>
              </a:solidFill>
              <a:latin typeface="Agency FB" pitchFamily="34" charset="0"/>
            </a:endParaRPr>
          </a:p>
          <a:p>
            <a:pPr algn="ctr"/>
            <a:r>
              <a:rPr lang="en-AU" dirty="0" err="1" smtClean="0">
                <a:solidFill>
                  <a:schemeClr val="tx1"/>
                </a:solidFill>
                <a:latin typeface="Agency FB" pitchFamily="34" charset="0"/>
              </a:rPr>
              <a:t>jiwa</a:t>
            </a:r>
            <a:r>
              <a:rPr lang="en-AU" dirty="0" smtClean="0">
                <a:solidFill>
                  <a:schemeClr val="tx1"/>
                </a:solidFill>
                <a:latin typeface="Agency FB" pitchFamily="34" charset="0"/>
              </a:rPr>
              <a:t> </a:t>
            </a:r>
            <a:r>
              <a:rPr lang="en-AU" i="1" dirty="0">
                <a:solidFill>
                  <a:schemeClr val="tx1"/>
                </a:solidFill>
                <a:latin typeface="Agency FB" pitchFamily="34" charset="0"/>
              </a:rPr>
              <a:t>al-</a:t>
            </a:r>
            <a:r>
              <a:rPr lang="en-AU" i="1" dirty="0" err="1">
                <a:solidFill>
                  <a:schemeClr val="tx1"/>
                </a:solidFill>
                <a:latin typeface="Agency FB" pitchFamily="34" charset="0"/>
              </a:rPr>
              <a:t>kariem</a:t>
            </a:r>
            <a:r>
              <a:rPr lang="en-AU" dirty="0">
                <a:solidFill>
                  <a:schemeClr val="tx1"/>
                </a:solidFill>
                <a:latin typeface="Agency FB" pitchFamily="34" charset="0"/>
              </a:rPr>
              <a:t> </a:t>
            </a:r>
            <a:endParaRPr lang="id-ID" dirty="0" smtClean="0">
              <a:solidFill>
                <a:schemeClr val="tx1"/>
              </a:solidFill>
              <a:latin typeface="Agency FB" pitchFamily="34" charset="0"/>
            </a:endParaRPr>
          </a:p>
          <a:p>
            <a:pPr algn="ctr"/>
            <a:r>
              <a:rPr lang="en-AU" dirty="0" smtClean="0">
                <a:solidFill>
                  <a:schemeClr val="tx1"/>
                </a:solidFill>
                <a:latin typeface="Agency FB" pitchFamily="34" charset="0"/>
              </a:rPr>
              <a:t>(</a:t>
            </a:r>
            <a:r>
              <a:rPr lang="en-AU" dirty="0" err="1">
                <a:solidFill>
                  <a:schemeClr val="tx1"/>
                </a:solidFill>
                <a:latin typeface="Agency FB" pitchFamily="34" charset="0"/>
              </a:rPr>
              <a:t>dermawan</a:t>
            </a:r>
            <a:r>
              <a:rPr lang="en-AU" dirty="0">
                <a:solidFill>
                  <a:schemeClr val="tx1"/>
                </a:solidFill>
                <a:latin typeface="Agency FB" pitchFamily="34" charset="0"/>
              </a:rPr>
              <a:t>). </a:t>
            </a:r>
            <a:endParaRPr lang="en-US" dirty="0">
              <a:solidFill>
                <a:schemeClr val="tx1"/>
              </a:solidFill>
              <a:latin typeface="Agency FB" pitchFamily="34" charset="0"/>
            </a:endParaRPr>
          </a:p>
        </p:txBody>
      </p:sp>
      <p:sp>
        <p:nvSpPr>
          <p:cNvPr id="6" name="Rectangle 5"/>
          <p:cNvSpPr/>
          <p:nvPr/>
        </p:nvSpPr>
        <p:spPr>
          <a:xfrm>
            <a:off x="2915816" y="2355726"/>
            <a:ext cx="1440160" cy="1800200"/>
          </a:xfrm>
          <a:prstGeom prst="rect">
            <a:avLst/>
          </a:prstGeom>
          <a:solidFill>
            <a:schemeClr val="bg1">
              <a:alpha val="16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a:solidFill>
                  <a:schemeClr val="tx1"/>
                </a:solidFill>
                <a:latin typeface="Agency FB" pitchFamily="34" charset="0"/>
              </a:rPr>
              <a:t>Kedua</a:t>
            </a:r>
            <a:r>
              <a:rPr lang="en-AU" dirty="0">
                <a:solidFill>
                  <a:schemeClr val="tx1"/>
                </a:solidFill>
                <a:latin typeface="Agency FB" pitchFamily="34" charset="0"/>
              </a:rPr>
              <a:t>, </a:t>
            </a:r>
            <a:endParaRPr lang="en-AU" dirty="0" smtClean="0">
              <a:solidFill>
                <a:schemeClr val="tx1"/>
              </a:solidFill>
              <a:latin typeface="Agency FB" pitchFamily="34" charset="0"/>
            </a:endParaRPr>
          </a:p>
          <a:p>
            <a:pPr algn="ctr"/>
            <a:r>
              <a:rPr lang="en-AU" dirty="0" err="1" smtClean="0">
                <a:solidFill>
                  <a:schemeClr val="tx1"/>
                </a:solidFill>
                <a:latin typeface="Agency FB" pitchFamily="34" charset="0"/>
              </a:rPr>
              <a:t>Pengendalian</a:t>
            </a:r>
            <a:r>
              <a:rPr lang="en-AU" dirty="0" smtClean="0">
                <a:solidFill>
                  <a:schemeClr val="tx1"/>
                </a:solidFill>
                <a:latin typeface="Agency FB" pitchFamily="34" charset="0"/>
              </a:rPr>
              <a:t> </a:t>
            </a:r>
          </a:p>
          <a:p>
            <a:pPr algn="ctr"/>
            <a:r>
              <a:rPr lang="en-AU" dirty="0" err="1" smtClean="0">
                <a:solidFill>
                  <a:schemeClr val="tx1"/>
                </a:solidFill>
                <a:latin typeface="Agency FB" pitchFamily="34" charset="0"/>
              </a:rPr>
              <a:t>keinginan</a:t>
            </a:r>
            <a:endParaRPr lang="en-US" dirty="0">
              <a:solidFill>
                <a:schemeClr val="tx1"/>
              </a:solidFill>
              <a:latin typeface="Agency FB" pitchFamily="34" charset="0"/>
            </a:endParaRPr>
          </a:p>
        </p:txBody>
      </p:sp>
      <p:sp>
        <p:nvSpPr>
          <p:cNvPr id="7" name="Rectangle 6"/>
          <p:cNvSpPr/>
          <p:nvPr/>
        </p:nvSpPr>
        <p:spPr>
          <a:xfrm>
            <a:off x="4716016" y="2363341"/>
            <a:ext cx="1440160" cy="1800200"/>
          </a:xfrm>
          <a:prstGeom prst="rect">
            <a:avLst/>
          </a:prstGeom>
          <a:solidFill>
            <a:schemeClr val="bg1">
              <a:alpha val="16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solidFill>
                  <a:schemeClr val="tx1"/>
                </a:solidFill>
                <a:latin typeface="Agency FB" pitchFamily="34" charset="0"/>
              </a:rPr>
              <a:t>Ketiga</a:t>
            </a:r>
            <a:r>
              <a:rPr lang="en-AU" b="1" dirty="0" smtClean="0">
                <a:solidFill>
                  <a:schemeClr val="tx1"/>
                </a:solidFill>
                <a:latin typeface="Agency FB" pitchFamily="34" charset="0"/>
              </a:rPr>
              <a:t>,</a:t>
            </a:r>
          </a:p>
          <a:p>
            <a:pPr algn="ctr"/>
            <a:r>
              <a:rPr lang="en-AU" dirty="0" err="1" smtClean="0">
                <a:solidFill>
                  <a:schemeClr val="tx1"/>
                </a:solidFill>
                <a:latin typeface="Agency FB" pitchFamily="34" charset="0"/>
              </a:rPr>
              <a:t>Perbanyak</a:t>
            </a:r>
            <a:r>
              <a:rPr lang="en-AU" dirty="0" smtClean="0">
                <a:solidFill>
                  <a:schemeClr val="tx1"/>
                </a:solidFill>
                <a:latin typeface="Agency FB" pitchFamily="34" charset="0"/>
              </a:rPr>
              <a:t> </a:t>
            </a:r>
          </a:p>
          <a:p>
            <a:pPr algn="ctr"/>
            <a:r>
              <a:rPr lang="en-AU" dirty="0" err="1" smtClean="0">
                <a:solidFill>
                  <a:schemeClr val="tx1"/>
                </a:solidFill>
                <a:latin typeface="Agency FB" pitchFamily="34" charset="0"/>
              </a:rPr>
              <a:t>taubat</a:t>
            </a:r>
            <a:r>
              <a:rPr lang="en-AU" dirty="0">
                <a:solidFill>
                  <a:schemeClr val="tx1"/>
                </a:solidFill>
                <a:latin typeface="Agency FB" pitchFamily="34" charset="0"/>
              </a:rPr>
              <a:t>. </a:t>
            </a:r>
            <a:endParaRPr lang="en-US" dirty="0">
              <a:solidFill>
                <a:schemeClr val="tx1"/>
              </a:solidFill>
              <a:latin typeface="Agency FB" pitchFamily="34" charset="0"/>
            </a:endParaRPr>
          </a:p>
        </p:txBody>
      </p:sp>
      <p:sp>
        <p:nvSpPr>
          <p:cNvPr id="8" name="Rectangle 7"/>
          <p:cNvSpPr/>
          <p:nvPr/>
        </p:nvSpPr>
        <p:spPr>
          <a:xfrm>
            <a:off x="6444208" y="2363341"/>
            <a:ext cx="1440160" cy="1800200"/>
          </a:xfrm>
          <a:prstGeom prst="rect">
            <a:avLst/>
          </a:prstGeom>
          <a:solidFill>
            <a:schemeClr val="bg1">
              <a:alpha val="16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solidFill>
                  <a:schemeClr val="tx1"/>
                </a:solidFill>
                <a:latin typeface="Agency FB" pitchFamily="34" charset="0"/>
              </a:rPr>
              <a:t>Keempat</a:t>
            </a:r>
            <a:r>
              <a:rPr lang="en-AU" dirty="0" smtClean="0">
                <a:solidFill>
                  <a:schemeClr val="tx1"/>
                </a:solidFill>
                <a:latin typeface="Agency FB" pitchFamily="34" charset="0"/>
              </a:rPr>
              <a:t>,</a:t>
            </a:r>
          </a:p>
          <a:p>
            <a:pPr algn="ctr"/>
            <a:r>
              <a:rPr lang="en-AU" dirty="0" err="1" smtClean="0">
                <a:solidFill>
                  <a:schemeClr val="tx1"/>
                </a:solidFill>
                <a:latin typeface="Agency FB" pitchFamily="34" charset="0"/>
              </a:rPr>
              <a:t>Menghidupkan</a:t>
            </a:r>
            <a:endParaRPr lang="en-AU" dirty="0" smtClean="0">
              <a:solidFill>
                <a:schemeClr val="tx1"/>
              </a:solidFill>
              <a:latin typeface="Agency FB" pitchFamily="34" charset="0"/>
            </a:endParaRPr>
          </a:p>
          <a:p>
            <a:pPr algn="ctr"/>
            <a:r>
              <a:rPr lang="en-AU" dirty="0" smtClean="0">
                <a:solidFill>
                  <a:schemeClr val="tx1"/>
                </a:solidFill>
                <a:latin typeface="Agency FB" pitchFamily="34" charset="0"/>
              </a:rPr>
              <a:t> </a:t>
            </a:r>
            <a:r>
              <a:rPr lang="en-AU" dirty="0" err="1">
                <a:solidFill>
                  <a:schemeClr val="tx1"/>
                </a:solidFill>
                <a:latin typeface="Agency FB" pitchFamily="34" charset="0"/>
              </a:rPr>
              <a:t>hati</a:t>
            </a:r>
            <a:r>
              <a:rPr lang="en-AU" dirty="0">
                <a:solidFill>
                  <a:schemeClr val="tx1"/>
                </a:solidFill>
                <a:latin typeface="Agency FB" pitchFamily="34" charset="0"/>
              </a:rPr>
              <a:t>. </a:t>
            </a:r>
            <a:endParaRPr lang="en-US" dirty="0">
              <a:solidFill>
                <a:schemeClr val="tx1"/>
              </a:solidFill>
              <a:latin typeface="Agency FB" pitchFamily="34" charset="0"/>
            </a:endParaRPr>
          </a:p>
        </p:txBody>
      </p:sp>
    </p:spTree>
    <p:extLst>
      <p:ext uri="{BB962C8B-B14F-4D97-AF65-F5344CB8AC3E}">
        <p14:creationId xmlns="" xmlns:p14="http://schemas.microsoft.com/office/powerpoint/2010/main" val="403562262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0" y="134761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12" y="206769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35696" y="1491630"/>
            <a:ext cx="5112568" cy="461665"/>
          </a:xfrm>
          <a:prstGeom prst="rect">
            <a:avLst/>
          </a:prstGeom>
          <a:noFill/>
        </p:spPr>
        <p:txBody>
          <a:bodyPr wrap="square" rtlCol="0">
            <a:spAutoFit/>
          </a:bodyPr>
          <a:lstStyle/>
          <a:p>
            <a:pPr lvl="0"/>
            <a:r>
              <a:rPr lang="id-ID" sz="2400" b="1" dirty="0">
                <a:latin typeface="AR CENA" pitchFamily="2" charset="0"/>
              </a:rPr>
              <a:t>P</a:t>
            </a:r>
            <a:r>
              <a:rPr lang="en-US" sz="2400" b="1" dirty="0">
                <a:latin typeface="AR CENA" pitchFamily="2" charset="0"/>
              </a:rPr>
              <a:t>e</a:t>
            </a:r>
            <a:r>
              <a:rPr lang="id-ID" sz="2400" b="1" dirty="0">
                <a:latin typeface="AR CENA" pitchFamily="2" charset="0"/>
              </a:rPr>
              <a:t>rilaku Taqwa Dalam Kehidupan</a:t>
            </a:r>
            <a:endParaRPr lang="en-US" sz="2400" dirty="0">
              <a:latin typeface="AR CENA" pitchFamily="2" charset="0"/>
            </a:endParaRPr>
          </a:p>
        </p:txBody>
      </p:sp>
      <p:sp>
        <p:nvSpPr>
          <p:cNvPr id="2" name="Rectangle 1"/>
          <p:cNvSpPr/>
          <p:nvPr/>
        </p:nvSpPr>
        <p:spPr>
          <a:xfrm>
            <a:off x="1259632" y="2355726"/>
            <a:ext cx="1440160" cy="1800200"/>
          </a:xfrm>
          <a:prstGeom prst="rect">
            <a:avLst/>
          </a:prstGeom>
          <a:solidFill>
            <a:schemeClr val="bg1">
              <a:alpha val="16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solidFill>
                  <a:schemeClr val="tx1"/>
                </a:solidFill>
                <a:latin typeface="Agency FB" pitchFamily="34" charset="0"/>
              </a:rPr>
              <a:t>Menahan</a:t>
            </a:r>
            <a:endParaRPr lang="en-AU" b="1" dirty="0" smtClean="0">
              <a:solidFill>
                <a:schemeClr val="tx1"/>
              </a:solidFill>
              <a:latin typeface="Agency FB" pitchFamily="34" charset="0"/>
            </a:endParaRPr>
          </a:p>
          <a:p>
            <a:pPr algn="ctr"/>
            <a:r>
              <a:rPr lang="en-AU" b="1" dirty="0" err="1" smtClean="0">
                <a:solidFill>
                  <a:schemeClr val="tx1"/>
                </a:solidFill>
                <a:latin typeface="Agency FB" pitchFamily="34" charset="0"/>
              </a:rPr>
              <a:t>Amarah</a:t>
            </a:r>
            <a:endParaRPr lang="en-US" dirty="0">
              <a:solidFill>
                <a:schemeClr val="tx1"/>
              </a:solidFill>
              <a:latin typeface="Agency FB" pitchFamily="34" charset="0"/>
            </a:endParaRPr>
          </a:p>
        </p:txBody>
      </p:sp>
      <p:sp>
        <p:nvSpPr>
          <p:cNvPr id="6" name="Rectangle 5"/>
          <p:cNvSpPr/>
          <p:nvPr/>
        </p:nvSpPr>
        <p:spPr>
          <a:xfrm>
            <a:off x="2915816" y="2355726"/>
            <a:ext cx="1440160" cy="1800200"/>
          </a:xfrm>
          <a:prstGeom prst="rect">
            <a:avLst/>
          </a:prstGeom>
          <a:solidFill>
            <a:schemeClr val="bg1">
              <a:alpha val="16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solidFill>
                  <a:schemeClr val="tx1"/>
                </a:solidFill>
                <a:latin typeface="Agency FB" pitchFamily="34" charset="0"/>
              </a:rPr>
              <a:t>Memaafkan</a:t>
            </a:r>
            <a:endParaRPr lang="en-US" dirty="0">
              <a:solidFill>
                <a:schemeClr val="tx1"/>
              </a:solidFill>
              <a:latin typeface="Agency FB" pitchFamily="34" charset="0"/>
            </a:endParaRPr>
          </a:p>
        </p:txBody>
      </p:sp>
      <p:sp>
        <p:nvSpPr>
          <p:cNvPr id="7" name="Rectangle 6"/>
          <p:cNvSpPr/>
          <p:nvPr/>
        </p:nvSpPr>
        <p:spPr>
          <a:xfrm>
            <a:off x="4716016" y="2363341"/>
            <a:ext cx="1440160" cy="1800200"/>
          </a:xfrm>
          <a:prstGeom prst="rect">
            <a:avLst/>
          </a:prstGeom>
          <a:solidFill>
            <a:schemeClr val="bg1">
              <a:alpha val="16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solidFill>
                  <a:schemeClr val="tx1"/>
                </a:solidFill>
                <a:latin typeface="Agency FB" pitchFamily="34" charset="0"/>
              </a:rPr>
              <a:t>Berbuat</a:t>
            </a:r>
            <a:endParaRPr lang="en-AU" b="1" dirty="0" smtClean="0">
              <a:solidFill>
                <a:schemeClr val="tx1"/>
              </a:solidFill>
              <a:latin typeface="Agency FB" pitchFamily="34" charset="0"/>
            </a:endParaRPr>
          </a:p>
          <a:p>
            <a:pPr algn="ctr"/>
            <a:r>
              <a:rPr lang="en-AU" b="1" dirty="0" err="1" smtClean="0">
                <a:solidFill>
                  <a:schemeClr val="tx1"/>
                </a:solidFill>
                <a:latin typeface="Agency FB" pitchFamily="34" charset="0"/>
              </a:rPr>
              <a:t>Ihsan</a:t>
            </a:r>
            <a:r>
              <a:rPr lang="en-AU" dirty="0" smtClean="0">
                <a:solidFill>
                  <a:schemeClr val="tx1"/>
                </a:solidFill>
                <a:latin typeface="Agency FB" pitchFamily="34" charset="0"/>
              </a:rPr>
              <a:t>. </a:t>
            </a:r>
            <a:endParaRPr lang="en-US" dirty="0">
              <a:solidFill>
                <a:schemeClr val="tx1"/>
              </a:solidFill>
              <a:latin typeface="Agency FB" pitchFamily="34" charset="0"/>
            </a:endParaRPr>
          </a:p>
        </p:txBody>
      </p:sp>
      <p:sp>
        <p:nvSpPr>
          <p:cNvPr id="8" name="Rectangle 7"/>
          <p:cNvSpPr/>
          <p:nvPr/>
        </p:nvSpPr>
        <p:spPr>
          <a:xfrm>
            <a:off x="6444208" y="2363341"/>
            <a:ext cx="1440160" cy="1800200"/>
          </a:xfrm>
          <a:prstGeom prst="rect">
            <a:avLst/>
          </a:prstGeom>
          <a:solidFill>
            <a:schemeClr val="bg1">
              <a:alpha val="16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solidFill>
                  <a:schemeClr val="tx1"/>
                </a:solidFill>
                <a:latin typeface="Agency FB" pitchFamily="34" charset="0"/>
              </a:rPr>
              <a:t>Cepat</a:t>
            </a:r>
            <a:r>
              <a:rPr lang="en-AU" b="1" dirty="0" smtClean="0">
                <a:solidFill>
                  <a:schemeClr val="tx1"/>
                </a:solidFill>
                <a:latin typeface="Agency FB" pitchFamily="34" charset="0"/>
              </a:rPr>
              <a:t> </a:t>
            </a:r>
          </a:p>
          <a:p>
            <a:pPr algn="ctr"/>
            <a:r>
              <a:rPr lang="en-AU" b="1" dirty="0" err="1" smtClean="0">
                <a:solidFill>
                  <a:schemeClr val="tx1"/>
                </a:solidFill>
                <a:latin typeface="Agency FB" pitchFamily="34" charset="0"/>
              </a:rPr>
              <a:t>menyadari</a:t>
            </a:r>
            <a:r>
              <a:rPr lang="en-AU" b="1" dirty="0" smtClean="0">
                <a:solidFill>
                  <a:schemeClr val="tx1"/>
                </a:solidFill>
                <a:latin typeface="Agency FB" pitchFamily="34" charset="0"/>
              </a:rPr>
              <a:t> </a:t>
            </a:r>
          </a:p>
          <a:p>
            <a:pPr algn="ctr"/>
            <a:r>
              <a:rPr lang="en-AU" b="1" dirty="0" err="1" smtClean="0">
                <a:solidFill>
                  <a:schemeClr val="tx1"/>
                </a:solidFill>
                <a:latin typeface="Agency FB" pitchFamily="34" charset="0"/>
              </a:rPr>
              <a:t>kesalahan</a:t>
            </a:r>
            <a:r>
              <a:rPr lang="en-AU" b="1" dirty="0" smtClean="0">
                <a:solidFill>
                  <a:schemeClr val="tx1"/>
                </a:solidFill>
                <a:latin typeface="Agency FB" pitchFamily="34" charset="0"/>
              </a:rPr>
              <a:t> </a:t>
            </a:r>
          </a:p>
          <a:p>
            <a:pPr algn="ctr"/>
            <a:r>
              <a:rPr lang="en-AU" b="1" dirty="0" err="1" smtClean="0">
                <a:solidFill>
                  <a:schemeClr val="tx1"/>
                </a:solidFill>
                <a:latin typeface="Agency FB" pitchFamily="34" charset="0"/>
              </a:rPr>
              <a:t>lalu</a:t>
            </a:r>
            <a:r>
              <a:rPr lang="en-AU" b="1" dirty="0" smtClean="0">
                <a:solidFill>
                  <a:schemeClr val="tx1"/>
                </a:solidFill>
                <a:latin typeface="Agency FB" pitchFamily="34" charset="0"/>
              </a:rPr>
              <a:t> </a:t>
            </a:r>
            <a:r>
              <a:rPr lang="en-AU" b="1" dirty="0" err="1" smtClean="0">
                <a:solidFill>
                  <a:schemeClr val="tx1"/>
                </a:solidFill>
                <a:latin typeface="Agency FB" pitchFamily="34" charset="0"/>
              </a:rPr>
              <a:t>Istighfar</a:t>
            </a:r>
            <a:endParaRPr lang="en-US" dirty="0">
              <a:solidFill>
                <a:schemeClr val="tx1"/>
              </a:solidFill>
              <a:latin typeface="Agency FB" pitchFamily="34" charset="0"/>
            </a:endParaRPr>
          </a:p>
        </p:txBody>
      </p:sp>
    </p:spTree>
    <p:extLst>
      <p:ext uri="{BB962C8B-B14F-4D97-AF65-F5344CB8AC3E}">
        <p14:creationId xmlns="" xmlns:p14="http://schemas.microsoft.com/office/powerpoint/2010/main" val="354422142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0" y="213970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71576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5776" y="2069435"/>
            <a:ext cx="4032448" cy="646331"/>
          </a:xfrm>
          <a:prstGeom prst="rect">
            <a:avLst/>
          </a:prstGeom>
          <a:noFill/>
        </p:spPr>
        <p:txBody>
          <a:bodyPr wrap="square" rtlCol="0">
            <a:spAutoFit/>
          </a:bodyPr>
          <a:lstStyle/>
          <a:p>
            <a:pPr algn="ctr"/>
            <a:r>
              <a:rPr lang="en-US" sz="3600" dirty="0" err="1" smtClean="0">
                <a:latin typeface="AR CENA" pitchFamily="2" charset="0"/>
              </a:rPr>
              <a:t>Pengertian</a:t>
            </a:r>
            <a:r>
              <a:rPr lang="en-US" sz="3600" dirty="0" smtClean="0">
                <a:latin typeface="AR CENA" pitchFamily="2" charset="0"/>
              </a:rPr>
              <a:t> </a:t>
            </a:r>
            <a:r>
              <a:rPr lang="en-US" sz="3600" dirty="0" err="1" smtClean="0">
                <a:latin typeface="AR CENA" pitchFamily="2" charset="0"/>
              </a:rPr>
              <a:t>Taqwa</a:t>
            </a:r>
            <a:endParaRPr lang="en-US" sz="3600" dirty="0">
              <a:latin typeface="AR CENA" pitchFamily="2" charset="0"/>
            </a:endParaRPr>
          </a:p>
        </p:txBody>
      </p:sp>
      <p:sp>
        <p:nvSpPr>
          <p:cNvPr id="2" name="Rectangle 1"/>
          <p:cNvSpPr/>
          <p:nvPr/>
        </p:nvSpPr>
        <p:spPr>
          <a:xfrm>
            <a:off x="0" y="0"/>
            <a:ext cx="9144000" cy="2139702"/>
          </a:xfrm>
          <a:prstGeom prst="rect">
            <a:avLst/>
          </a:prstGeom>
          <a:solidFill>
            <a:schemeClr val="bg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400" dirty="0" smtClean="0">
                <a:solidFill>
                  <a:schemeClr val="bg1"/>
                </a:solidFill>
                <a:latin typeface="Andalus" pitchFamily="18" charset="-78"/>
                <a:cs typeface="Andalus" pitchFamily="18" charset="-78"/>
              </a:rPr>
              <a:t>Menurut </a:t>
            </a:r>
            <a:r>
              <a:rPr lang="id-ID" sz="1400" dirty="0">
                <a:solidFill>
                  <a:schemeClr val="bg1"/>
                </a:solidFill>
                <a:latin typeface="Andalus" pitchFamily="18" charset="-78"/>
                <a:cs typeface="Andalus" pitchFamily="18" charset="-78"/>
              </a:rPr>
              <a:t>bahasa, </a:t>
            </a:r>
            <a:endParaRPr lang="en-US" sz="1400" dirty="0" smtClean="0">
              <a:solidFill>
                <a:schemeClr val="bg1"/>
              </a:solidFill>
              <a:latin typeface="Andalus" pitchFamily="18" charset="-78"/>
              <a:cs typeface="Andalus" pitchFamily="18" charset="-78"/>
            </a:endParaRPr>
          </a:p>
          <a:p>
            <a:r>
              <a:rPr lang="id-ID" sz="1400" dirty="0" smtClean="0">
                <a:solidFill>
                  <a:schemeClr val="bg1"/>
                </a:solidFill>
                <a:latin typeface="Andalus" pitchFamily="18" charset="-78"/>
                <a:cs typeface="Andalus" pitchFamily="18" charset="-78"/>
              </a:rPr>
              <a:t>takwa </a:t>
            </a:r>
            <a:r>
              <a:rPr lang="id-ID" sz="1400" dirty="0">
                <a:solidFill>
                  <a:schemeClr val="bg1"/>
                </a:solidFill>
                <a:latin typeface="Andalus" pitchFamily="18" charset="-78"/>
                <a:cs typeface="Andalus" pitchFamily="18" charset="-78"/>
              </a:rPr>
              <a:t>berasal dari bahasa Arab yang berarti memelihara diri dari siksaan Allah SWT, yaitu dengan mengikuti segala perintah-Nya dan menjauhi segala larangan-Nya (Imtitsalu awamirillah wajtinabu nawahihi).</a:t>
            </a:r>
            <a:endParaRPr lang="en-US" sz="1400" dirty="0">
              <a:solidFill>
                <a:schemeClr val="bg1"/>
              </a:solidFill>
              <a:latin typeface="Andalus" pitchFamily="18" charset="-78"/>
              <a:cs typeface="Andalus" pitchFamily="18" charset="-78"/>
            </a:endParaRPr>
          </a:p>
          <a:p>
            <a:r>
              <a:rPr lang="id-ID" sz="1400" dirty="0">
                <a:solidFill>
                  <a:schemeClr val="bg1"/>
                </a:solidFill>
                <a:latin typeface="Andalus" pitchFamily="18" charset="-78"/>
                <a:cs typeface="Andalus" pitchFamily="18" charset="-78"/>
              </a:rPr>
              <a:t>Takwa (taqwa) berasal dari kata waqa-yaqi-wiqayah yang artinya memelihara, yakni menjaga diri agar selamat dunia </a:t>
            </a:r>
            <a:r>
              <a:rPr lang="id-ID" sz="1400" dirty="0" smtClean="0">
                <a:solidFill>
                  <a:schemeClr val="bg1"/>
                </a:solidFill>
                <a:latin typeface="Andalus" pitchFamily="18" charset="-78"/>
                <a:cs typeface="Andalus" pitchFamily="18" charset="-78"/>
              </a:rPr>
              <a:t>dan</a:t>
            </a:r>
          </a:p>
          <a:p>
            <a:r>
              <a:rPr lang="id-ID" sz="1400" dirty="0" smtClean="0">
                <a:solidFill>
                  <a:schemeClr val="bg1"/>
                </a:solidFill>
                <a:latin typeface="Andalus" pitchFamily="18" charset="-78"/>
                <a:cs typeface="Andalus" pitchFamily="18" charset="-78"/>
              </a:rPr>
              <a:t>akhirat</a:t>
            </a:r>
            <a:r>
              <a:rPr lang="id-ID" sz="1400" dirty="0">
                <a:solidFill>
                  <a:schemeClr val="bg1"/>
                </a:solidFill>
                <a:latin typeface="Andalus" pitchFamily="18" charset="-78"/>
                <a:cs typeface="Andalus" pitchFamily="18" charset="-78"/>
              </a:rPr>
              <a:t>. Kata Waqa juga bermakna melindungi sesuatu, yakni melindunginya dari berbagai hal yang membahayakan </a:t>
            </a:r>
            <a:r>
              <a:rPr lang="id-ID" sz="1400" dirty="0" smtClean="0">
                <a:solidFill>
                  <a:schemeClr val="bg1"/>
                </a:solidFill>
                <a:latin typeface="Andalus" pitchFamily="18" charset="-78"/>
                <a:cs typeface="Andalus" pitchFamily="18" charset="-78"/>
              </a:rPr>
              <a:t>dan</a:t>
            </a:r>
          </a:p>
          <a:p>
            <a:r>
              <a:rPr lang="id-ID" sz="1400" dirty="0" smtClean="0">
                <a:solidFill>
                  <a:schemeClr val="bg1"/>
                </a:solidFill>
                <a:latin typeface="Andalus" pitchFamily="18" charset="-78"/>
                <a:cs typeface="Andalus" pitchFamily="18" charset="-78"/>
              </a:rPr>
              <a:t>merugikan</a:t>
            </a:r>
            <a:r>
              <a:rPr lang="id-ID" sz="1400" dirty="0">
                <a:solidFill>
                  <a:schemeClr val="bg1"/>
                </a:solidFill>
                <a:latin typeface="Andalus" pitchFamily="18" charset="-78"/>
                <a:cs typeface="Andalus" pitchFamily="18" charset="-78"/>
              </a:rPr>
              <a:t>.</a:t>
            </a:r>
            <a:endParaRPr lang="en-US" sz="1400" dirty="0">
              <a:solidFill>
                <a:schemeClr val="bg1"/>
              </a:solidFill>
              <a:latin typeface="Andalus" pitchFamily="18" charset="-78"/>
              <a:cs typeface="Andalus" pitchFamily="18" charset="-78"/>
            </a:endParaRPr>
          </a:p>
          <a:p>
            <a:pPr algn="ctr"/>
            <a:endParaRPr lang="en-US" sz="1400" dirty="0">
              <a:solidFill>
                <a:schemeClr val="tx1"/>
              </a:solidFill>
              <a:latin typeface="Andalus" pitchFamily="18" charset="-78"/>
              <a:cs typeface="Andalus" pitchFamily="18" charset="-78"/>
            </a:endParaRPr>
          </a:p>
        </p:txBody>
      </p:sp>
      <p:sp>
        <p:nvSpPr>
          <p:cNvPr id="6" name="Rectangle 5"/>
          <p:cNvSpPr/>
          <p:nvPr/>
        </p:nvSpPr>
        <p:spPr>
          <a:xfrm>
            <a:off x="0" y="2715766"/>
            <a:ext cx="9144000" cy="2427733"/>
          </a:xfrm>
          <a:prstGeom prst="rect">
            <a:avLst/>
          </a:prstGeom>
          <a:solidFill>
            <a:schemeClr val="bg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bg1"/>
                </a:solidFill>
                <a:latin typeface="Andalus" pitchFamily="18" charset="-78"/>
                <a:cs typeface="Andalus" pitchFamily="18" charset="-78"/>
              </a:rPr>
              <a:t>M</a:t>
            </a:r>
            <a:r>
              <a:rPr lang="id-ID" sz="1400" dirty="0" smtClean="0">
                <a:solidFill>
                  <a:schemeClr val="bg1"/>
                </a:solidFill>
                <a:latin typeface="Andalus" pitchFamily="18" charset="-78"/>
                <a:cs typeface="Andalus" pitchFamily="18" charset="-78"/>
              </a:rPr>
              <a:t>enurut istilah</a:t>
            </a:r>
            <a:r>
              <a:rPr lang="en-US" sz="1400" dirty="0" smtClean="0">
                <a:solidFill>
                  <a:schemeClr val="bg1"/>
                </a:solidFill>
                <a:latin typeface="Andalus" pitchFamily="18" charset="-78"/>
                <a:cs typeface="Andalus" pitchFamily="18" charset="-78"/>
              </a:rPr>
              <a:t>,</a:t>
            </a:r>
          </a:p>
          <a:p>
            <a:pPr algn="r"/>
            <a:r>
              <a:rPr lang="id-ID" sz="1400" dirty="0" smtClean="0">
                <a:solidFill>
                  <a:schemeClr val="bg1"/>
                </a:solidFill>
                <a:latin typeface="Andalus" pitchFamily="18" charset="-78"/>
                <a:cs typeface="Andalus" pitchFamily="18" charset="-78"/>
              </a:rPr>
              <a:t>kita </a:t>
            </a:r>
            <a:r>
              <a:rPr lang="id-ID" sz="1400" dirty="0">
                <a:solidFill>
                  <a:schemeClr val="bg1"/>
                </a:solidFill>
                <a:latin typeface="Andalus" pitchFamily="18" charset="-78"/>
                <a:cs typeface="Andalus" pitchFamily="18" charset="-78"/>
              </a:rPr>
              <a:t>dapatkan di banyak literatur, termasuk Al-Quran, Hadits, dan pendapat sahabat serta para ulama. Semua </a:t>
            </a:r>
            <a:r>
              <a:rPr lang="id-ID" sz="1400" dirty="0" smtClean="0">
                <a:solidFill>
                  <a:schemeClr val="bg1"/>
                </a:solidFill>
                <a:latin typeface="Andalus" pitchFamily="18" charset="-78"/>
                <a:cs typeface="Andalus" pitchFamily="18" charset="-78"/>
              </a:rPr>
              <a:t>pengertian</a:t>
            </a:r>
          </a:p>
          <a:p>
            <a:pPr algn="r"/>
            <a:r>
              <a:rPr lang="id-ID" sz="1400" dirty="0" smtClean="0">
                <a:solidFill>
                  <a:schemeClr val="bg1"/>
                </a:solidFill>
                <a:latin typeface="Andalus" pitchFamily="18" charset="-78"/>
                <a:cs typeface="Andalus" pitchFamily="18" charset="-78"/>
              </a:rPr>
              <a:t>takwa </a:t>
            </a:r>
            <a:r>
              <a:rPr lang="id-ID" sz="1400" dirty="0">
                <a:solidFill>
                  <a:schemeClr val="bg1"/>
                </a:solidFill>
                <a:latin typeface="Andalus" pitchFamily="18" charset="-78"/>
                <a:cs typeface="Andalus" pitchFamily="18" charset="-78"/>
              </a:rPr>
              <a:t>itu mengarah pada satu konsep: yakni melaksanakan semua perintah Allah, menjauhi larangannya, dan menjaga </a:t>
            </a:r>
            <a:r>
              <a:rPr lang="id-ID" sz="1400" dirty="0" smtClean="0">
                <a:solidFill>
                  <a:schemeClr val="bg1"/>
                </a:solidFill>
                <a:latin typeface="Andalus" pitchFamily="18" charset="-78"/>
                <a:cs typeface="Andalus" pitchFamily="18" charset="-78"/>
              </a:rPr>
              <a:t>diri</a:t>
            </a:r>
          </a:p>
          <a:p>
            <a:pPr algn="r"/>
            <a:r>
              <a:rPr lang="id-ID" sz="1400" dirty="0" smtClean="0">
                <a:solidFill>
                  <a:schemeClr val="bg1"/>
                </a:solidFill>
                <a:latin typeface="Andalus" pitchFamily="18" charset="-78"/>
                <a:cs typeface="Andalus" pitchFamily="18" charset="-78"/>
              </a:rPr>
              <a:t>agar </a:t>
            </a:r>
            <a:r>
              <a:rPr lang="id-ID" sz="1400" dirty="0">
                <a:solidFill>
                  <a:schemeClr val="bg1"/>
                </a:solidFill>
                <a:latin typeface="Andalus" pitchFamily="18" charset="-78"/>
                <a:cs typeface="Andalus" pitchFamily="18" charset="-78"/>
              </a:rPr>
              <a:t>terhindari dari api neraka atau murka Allah SWT.</a:t>
            </a:r>
            <a:endParaRPr lang="en-US" sz="1400" dirty="0">
              <a:solidFill>
                <a:schemeClr val="bg1"/>
              </a:solidFill>
              <a:latin typeface="Andalus" pitchFamily="18" charset="-78"/>
              <a:cs typeface="Andalus" pitchFamily="18" charset="-78"/>
            </a:endParaRPr>
          </a:p>
          <a:p>
            <a:pPr algn="ctr"/>
            <a:endParaRPr lang="en-US" sz="1400" dirty="0">
              <a:solidFill>
                <a:schemeClr val="tx1"/>
              </a:solidFill>
              <a:latin typeface="Andalus" pitchFamily="18" charset="-78"/>
              <a:cs typeface="Andalus" pitchFamily="18" charset="-78"/>
            </a:endParaRPr>
          </a:p>
        </p:txBody>
      </p:sp>
    </p:spTree>
    <p:extLst>
      <p:ext uri="{BB962C8B-B14F-4D97-AF65-F5344CB8AC3E}">
        <p14:creationId xmlns="" xmlns:p14="http://schemas.microsoft.com/office/powerpoint/2010/main" val="3332076470"/>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99542"/>
            <a:ext cx="8229600" cy="3168351"/>
          </a:xfrm>
        </p:spPr>
        <p:txBody>
          <a:bodyPr>
            <a:noAutofit/>
          </a:bodyPr>
          <a:lstStyle/>
          <a:p>
            <a:pPr fontAlgn="base"/>
            <a:r>
              <a:rPr lang="id-ID" sz="2000" dirty="0">
                <a:latin typeface="AR CENA" pitchFamily="2" charset="0"/>
              </a:rPr>
              <a:t> </a:t>
            </a:r>
            <a:r>
              <a:rPr lang="en-US" sz="2000" dirty="0">
                <a:latin typeface="AR CENA" pitchFamily="2" charset="0"/>
              </a:rPr>
              <a:t/>
            </a:r>
            <a:br>
              <a:rPr lang="en-US" sz="2000" dirty="0">
                <a:latin typeface="AR CENA" pitchFamily="2" charset="0"/>
              </a:rPr>
            </a:br>
            <a:r>
              <a:rPr lang="id-ID" sz="2000" dirty="0">
                <a:latin typeface="AR CENA" pitchFamily="2" charset="0"/>
              </a:rPr>
              <a:t> </a:t>
            </a:r>
            <a:r>
              <a:rPr lang="en-US" sz="2000" dirty="0">
                <a:latin typeface="AR CENA" pitchFamily="2" charset="0"/>
              </a:rPr>
              <a:t/>
            </a:r>
            <a:br>
              <a:rPr lang="en-US" sz="2000" dirty="0">
                <a:latin typeface="AR CENA" pitchFamily="2" charset="0"/>
              </a:rPr>
            </a:br>
            <a:r>
              <a:rPr lang="id-ID" sz="2000" dirty="0">
                <a:latin typeface="AR CENA" pitchFamily="2" charset="0"/>
              </a:rPr>
              <a:t> </a:t>
            </a:r>
            <a:r>
              <a:rPr lang="en-US" sz="2000" dirty="0">
                <a:latin typeface="AR CENA" pitchFamily="2" charset="0"/>
              </a:rPr>
              <a:t/>
            </a:r>
            <a:br>
              <a:rPr lang="en-US" sz="2000" dirty="0">
                <a:latin typeface="AR CENA" pitchFamily="2" charset="0"/>
              </a:rPr>
            </a:br>
            <a:r>
              <a:rPr lang="en-US" sz="2000" dirty="0">
                <a:latin typeface="AR CENA" pitchFamily="2" charset="0"/>
              </a:rPr>
              <a:t> </a:t>
            </a:r>
            <a:br>
              <a:rPr lang="en-US" sz="2000" dirty="0">
                <a:latin typeface="AR CENA" pitchFamily="2" charset="0"/>
              </a:rPr>
            </a:br>
            <a:r>
              <a:rPr lang="id-ID" sz="2000" dirty="0">
                <a:latin typeface="AR CENA" pitchFamily="2" charset="0"/>
              </a:rPr>
              <a:t>“Hai orang-orang yang beriman, bertakwalah kepada Allah dan hendaklah setiap diri memperhatikan apa yang telah diperbuatnya untuk hari esok (akhirat); dan bertakwalah kepada Allah, sesungguhnya Allah Maha Mengetahui apa yang kamu kerjakan.” (Q.S Al-Hasyr [59] : ayat 18)</a:t>
            </a:r>
            <a:r>
              <a:rPr lang="en-US" sz="2000" dirty="0">
                <a:latin typeface="AR CENA" pitchFamily="2" charset="0"/>
              </a:rPr>
              <a:t/>
            </a:r>
            <a:br>
              <a:rPr lang="en-US" sz="2000" dirty="0">
                <a:latin typeface="AR CENA" pitchFamily="2" charset="0"/>
              </a:rPr>
            </a:br>
            <a:endParaRPr lang="en-US" sz="2000" dirty="0">
              <a:latin typeface="AR CENA" pitchFamily="2" charset="0"/>
            </a:endParaRPr>
          </a:p>
        </p:txBody>
      </p:sp>
      <p:pic>
        <p:nvPicPr>
          <p:cNvPr id="7" name="Picture 6"/>
          <p:cNvPicPr/>
          <p:nvPr/>
        </p:nvPicPr>
        <p:blipFill>
          <a:blip r:embed="rId3" cstate="print">
            <a:extLst>
              <a:ext uri="{28A0092B-C50C-407E-A947-70E740481C1C}">
                <a14:useLocalDpi xmlns="" xmlns:a14="http://schemas.microsoft.com/office/drawing/2010/main" val="0"/>
              </a:ext>
            </a:extLst>
          </a:blip>
          <a:stretch>
            <a:fillRect/>
          </a:stretch>
        </p:blipFill>
        <p:spPr>
          <a:xfrm>
            <a:off x="1691680" y="699542"/>
            <a:ext cx="5805170" cy="1179830"/>
          </a:xfrm>
          <a:prstGeom prst="rect">
            <a:avLst/>
          </a:prstGeom>
          <a:solidFill>
            <a:schemeClr val="bg1">
              <a:alpha val="0"/>
            </a:schemeClr>
          </a:solidFill>
        </p:spPr>
      </p:pic>
    </p:spTree>
    <p:extLst>
      <p:ext uri="{BB962C8B-B14F-4D97-AF65-F5344CB8AC3E}">
        <p14:creationId xmlns="" xmlns:p14="http://schemas.microsoft.com/office/powerpoint/2010/main" val="4265879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04603" y="580085"/>
            <a:ext cx="5760640" cy="12241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d-ID"/>
          </a:p>
        </p:txBody>
      </p:sp>
      <p:pic>
        <p:nvPicPr>
          <p:cNvPr id="5" name="Picture 4"/>
          <p:cNvPicPr/>
          <p:nvPr/>
        </p:nvPicPr>
        <p:blipFill>
          <a:blip r:embed="rId3">
            <a:extLst>
              <a:ext uri="{28A0092B-C50C-407E-A947-70E740481C1C}">
                <a14:useLocalDpi xmlns="" xmlns:a14="http://schemas.microsoft.com/office/drawing/2010/main" val="0"/>
              </a:ext>
            </a:extLst>
          </a:blip>
          <a:stretch>
            <a:fillRect/>
          </a:stretch>
        </p:blipFill>
        <p:spPr>
          <a:xfrm>
            <a:off x="1873790" y="729704"/>
            <a:ext cx="5422265" cy="899795"/>
          </a:xfrm>
          <a:prstGeom prst="rect">
            <a:avLst/>
          </a:prstGeom>
        </p:spPr>
      </p:pic>
      <p:sp>
        <p:nvSpPr>
          <p:cNvPr id="2" name="Title 1"/>
          <p:cNvSpPr>
            <a:spLocks noGrp="1"/>
          </p:cNvSpPr>
          <p:nvPr>
            <p:ph type="title"/>
          </p:nvPr>
        </p:nvSpPr>
        <p:spPr>
          <a:xfrm>
            <a:off x="457200" y="1563637"/>
            <a:ext cx="8229600" cy="2304255"/>
          </a:xfrm>
        </p:spPr>
        <p:txBody>
          <a:bodyPr>
            <a:noAutofit/>
          </a:bodyPr>
          <a:lstStyle/>
          <a:p>
            <a:r>
              <a:rPr lang="id-ID" sz="2000" dirty="0">
                <a:latin typeface="AR CENA" pitchFamily="2" charset="0"/>
              </a:rPr>
              <a:t>“Dan hendaklah takut (kepada Allah) orang-orang yang sekiranya mereka meninggalkan keturunan yang lemah di belakang mereka yang mereka khawatir terhadap (kesejahteraan)nya. Oleh sebab itu, hendaklah mereka bertakwa kepada Allah, dan hendaklah mereka berbicara dengan tutur kata yang benar.” (Q.S An-Nisa [4] : ayat 9)</a:t>
            </a:r>
            <a:endParaRPr lang="en-US" sz="2000" dirty="0">
              <a:latin typeface="AR CENA" pitchFamily="2" charset="0"/>
            </a:endParaRPr>
          </a:p>
        </p:txBody>
      </p:sp>
    </p:spTree>
    <p:extLst>
      <p:ext uri="{BB962C8B-B14F-4D97-AF65-F5344CB8AC3E}">
        <p14:creationId xmlns="" xmlns:p14="http://schemas.microsoft.com/office/powerpoint/2010/main" val="312339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0" y="77155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8520" y="127560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7236" y="771550"/>
            <a:ext cx="4392488"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AR CENA" pitchFamily="2" charset="0"/>
              </a:rPr>
              <a:t>Kedudukan</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Taqwa</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dalam</a:t>
            </a:r>
            <a:r>
              <a:rPr lang="en-US" sz="2400" dirty="0" smtClean="0">
                <a:effectLst>
                  <a:outerShdw blurRad="38100" dist="38100" dir="2700000" algn="tl">
                    <a:srgbClr val="000000">
                      <a:alpha val="43137"/>
                    </a:srgbClr>
                  </a:outerShdw>
                </a:effectLst>
                <a:latin typeface="AR CENA" pitchFamily="2" charset="0"/>
              </a:rPr>
              <a:t> </a:t>
            </a:r>
            <a:r>
              <a:rPr lang="id-ID" sz="2400" dirty="0" err="1">
                <a:effectLst>
                  <a:outerShdw blurRad="38100" dist="38100" dir="2700000" algn="tl">
                    <a:srgbClr val="000000">
                      <a:alpha val="43137"/>
                    </a:srgbClr>
                  </a:outerShdw>
                </a:effectLst>
                <a:latin typeface="AR CENA" pitchFamily="2" charset="0"/>
              </a:rPr>
              <a:t>I</a:t>
            </a:r>
            <a:r>
              <a:rPr lang="en-US" sz="2400" dirty="0" smtClean="0">
                <a:effectLst>
                  <a:outerShdw blurRad="38100" dist="38100" dir="2700000" algn="tl">
                    <a:srgbClr val="000000">
                      <a:alpha val="43137"/>
                    </a:srgbClr>
                  </a:outerShdw>
                </a:effectLst>
                <a:latin typeface="AR CENA" pitchFamily="2" charset="0"/>
              </a:rPr>
              <a:t>slam</a:t>
            </a:r>
            <a:endParaRPr lang="en-US" sz="2400" dirty="0">
              <a:effectLst>
                <a:outerShdw blurRad="38100" dist="38100" dir="2700000" algn="tl">
                  <a:srgbClr val="000000">
                    <a:alpha val="43137"/>
                  </a:srgbClr>
                </a:outerShdw>
              </a:effectLst>
              <a:latin typeface="AR CENA" pitchFamily="2" charset="0"/>
            </a:endParaRPr>
          </a:p>
        </p:txBody>
      </p:sp>
      <p:sp>
        <p:nvSpPr>
          <p:cNvPr id="2" name="Rectangle 1"/>
          <p:cNvSpPr/>
          <p:nvPr/>
        </p:nvSpPr>
        <p:spPr>
          <a:xfrm>
            <a:off x="2879812" y="1275606"/>
            <a:ext cx="3636404" cy="3498775"/>
          </a:xfrm>
          <a:prstGeom prst="rect">
            <a:avLst/>
          </a:prstGeom>
          <a:solidFill>
            <a:schemeClr val="bg1">
              <a:alpha val="1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b="1" dirty="0" smtClean="0">
              <a:latin typeface="Agency FB" pitchFamily="34" charset="0"/>
            </a:endParaRPr>
          </a:p>
          <a:p>
            <a:pPr lvl="0" algn="ctr"/>
            <a:endParaRPr lang="en-US" sz="1600" b="1" dirty="0" smtClean="0">
              <a:latin typeface="Agency FB" pitchFamily="34" charset="0"/>
            </a:endParaRPr>
          </a:p>
          <a:p>
            <a:pPr lvl="0" algn="ctr"/>
            <a:r>
              <a:rPr lang="id-ID" sz="1600" b="1" dirty="0" smtClean="0">
                <a:solidFill>
                  <a:schemeClr val="accent6">
                    <a:lumMod val="50000"/>
                  </a:schemeClr>
                </a:solidFill>
                <a:latin typeface="Agency FB" pitchFamily="34" charset="0"/>
              </a:rPr>
              <a:t>Wasiat Seluruh</a:t>
            </a:r>
            <a:r>
              <a:rPr lang="en-US" sz="1600" b="1" dirty="0" smtClean="0">
                <a:solidFill>
                  <a:schemeClr val="accent6">
                    <a:lumMod val="50000"/>
                  </a:schemeClr>
                </a:solidFill>
                <a:latin typeface="Agency FB" pitchFamily="34" charset="0"/>
              </a:rPr>
              <a:t> </a:t>
            </a:r>
            <a:r>
              <a:rPr lang="id-ID" sz="1600" b="1" dirty="0" smtClean="0">
                <a:solidFill>
                  <a:schemeClr val="accent6">
                    <a:lumMod val="50000"/>
                  </a:schemeClr>
                </a:solidFill>
                <a:latin typeface="Agency FB" pitchFamily="34" charset="0"/>
              </a:rPr>
              <a:t>Nabi</a:t>
            </a:r>
            <a:endParaRPr lang="en-US" sz="1400" b="1" dirty="0" smtClean="0">
              <a:solidFill>
                <a:schemeClr val="accent6">
                  <a:lumMod val="50000"/>
                </a:schemeClr>
              </a:solidFill>
              <a:latin typeface="Agency FB" pitchFamily="34" charset="0"/>
            </a:endParaRPr>
          </a:p>
          <a:p>
            <a:r>
              <a:rPr lang="id-ID" sz="1400" dirty="0" smtClean="0">
                <a:solidFill>
                  <a:schemeClr val="tx1"/>
                </a:solidFill>
                <a:latin typeface="Agency FB" pitchFamily="34" charset="0"/>
              </a:rPr>
              <a:t>QS</a:t>
            </a:r>
            <a:r>
              <a:rPr lang="id-ID" sz="1400" dirty="0">
                <a:solidFill>
                  <a:schemeClr val="tx1"/>
                </a:solidFill>
                <a:latin typeface="Agency FB" pitchFamily="34" charset="0"/>
              </a:rPr>
              <a:t>. Asy Syu’ara : 10-11</a:t>
            </a:r>
            <a:br>
              <a:rPr lang="id-ID" sz="1400" dirty="0">
                <a:solidFill>
                  <a:schemeClr val="tx1"/>
                </a:solidFill>
                <a:latin typeface="Agency FB" pitchFamily="34" charset="0"/>
              </a:rPr>
            </a:br>
            <a:r>
              <a:rPr lang="id-ID" sz="1400" dirty="0">
                <a:solidFill>
                  <a:schemeClr val="tx1"/>
                </a:solidFill>
                <a:latin typeface="Agency FB" pitchFamily="34" charset="0"/>
              </a:rPr>
              <a:t>Dan (Ingatlah) ketika Tuhanmu menyeru Musa (dengan firman-Nya): “Datangilah kaum yang zalim itu, (yaitu) kaum Fir’aun. Mengapa mereka tidak bertakwa</a:t>
            </a:r>
            <a:r>
              <a:rPr lang="id-ID" sz="1400" dirty="0" smtClean="0">
                <a:solidFill>
                  <a:schemeClr val="tx1"/>
                </a:solidFill>
                <a:latin typeface="Agency FB" pitchFamily="34" charset="0"/>
              </a:rPr>
              <a:t>?”</a:t>
            </a:r>
            <a:endParaRPr lang="en-US" sz="1400" dirty="0" smtClean="0">
              <a:solidFill>
                <a:schemeClr val="tx1"/>
              </a:solidFill>
              <a:latin typeface="Agency FB" pitchFamily="34" charset="0"/>
            </a:endParaRPr>
          </a:p>
          <a:p>
            <a:endParaRPr lang="en-US" sz="1400" dirty="0" smtClean="0">
              <a:solidFill>
                <a:schemeClr val="tx1"/>
              </a:solidFill>
              <a:latin typeface="Agency FB" pitchFamily="34" charset="0"/>
            </a:endParaRPr>
          </a:p>
          <a:p>
            <a:r>
              <a:rPr lang="id-ID" sz="1400" dirty="0">
                <a:solidFill>
                  <a:schemeClr val="tx1"/>
                </a:solidFill>
                <a:latin typeface="Agency FB" pitchFamily="34" charset="0"/>
              </a:rPr>
              <a:t>QS. Asy Syu’ara : 123-124</a:t>
            </a:r>
            <a:br>
              <a:rPr lang="id-ID" sz="1400" dirty="0">
                <a:solidFill>
                  <a:schemeClr val="tx1"/>
                </a:solidFill>
                <a:latin typeface="Agency FB" pitchFamily="34" charset="0"/>
              </a:rPr>
            </a:br>
            <a:r>
              <a:rPr lang="id-ID" sz="1400" dirty="0">
                <a:solidFill>
                  <a:schemeClr val="tx1"/>
                </a:solidFill>
                <a:latin typeface="Agency FB" pitchFamily="34" charset="0"/>
              </a:rPr>
              <a:t>Kaum ‘Aad Telah mendustakan para rasul. Ketika </a:t>
            </a:r>
            <a:r>
              <a:rPr lang="id-ID" sz="1400" dirty="0" smtClean="0">
                <a:solidFill>
                  <a:schemeClr val="tx1"/>
                </a:solidFill>
                <a:latin typeface="Agency FB" pitchFamily="34" charset="0"/>
              </a:rPr>
              <a:t>saudara</a:t>
            </a:r>
          </a:p>
          <a:p>
            <a:r>
              <a:rPr lang="id-ID" sz="1400" dirty="0" smtClean="0">
                <a:solidFill>
                  <a:schemeClr val="tx1"/>
                </a:solidFill>
                <a:latin typeface="Agency FB" pitchFamily="34" charset="0"/>
              </a:rPr>
              <a:t>mereka </a:t>
            </a:r>
            <a:r>
              <a:rPr lang="id-ID" sz="1400" dirty="0">
                <a:solidFill>
                  <a:schemeClr val="tx1"/>
                </a:solidFill>
                <a:latin typeface="Agency FB" pitchFamily="34" charset="0"/>
              </a:rPr>
              <a:t>Hud Berkata kepada mereka: “Mengapa kamu </a:t>
            </a:r>
            <a:r>
              <a:rPr lang="id-ID" sz="1400" dirty="0" smtClean="0">
                <a:solidFill>
                  <a:schemeClr val="tx1"/>
                </a:solidFill>
                <a:latin typeface="Agency FB" pitchFamily="34" charset="0"/>
              </a:rPr>
              <a:t>tidak</a:t>
            </a:r>
          </a:p>
          <a:p>
            <a:r>
              <a:rPr lang="id-ID" sz="1400" dirty="0" smtClean="0">
                <a:solidFill>
                  <a:schemeClr val="tx1"/>
                </a:solidFill>
                <a:latin typeface="Agency FB" pitchFamily="34" charset="0"/>
              </a:rPr>
              <a:t>bertakwa?</a:t>
            </a:r>
            <a:endParaRPr lang="en-US" sz="1400" dirty="0" smtClean="0">
              <a:solidFill>
                <a:schemeClr val="tx1"/>
              </a:solidFill>
              <a:latin typeface="Agency FB" pitchFamily="34" charset="0"/>
            </a:endParaRPr>
          </a:p>
          <a:p>
            <a:endParaRPr lang="en-US" sz="1400" dirty="0">
              <a:solidFill>
                <a:schemeClr val="tx1"/>
              </a:solidFill>
              <a:latin typeface="Agency FB" pitchFamily="34" charset="0"/>
            </a:endParaRPr>
          </a:p>
          <a:p>
            <a:r>
              <a:rPr lang="id-ID" sz="1400" dirty="0">
                <a:solidFill>
                  <a:schemeClr val="tx1"/>
                </a:solidFill>
                <a:latin typeface="Agency FB" pitchFamily="34" charset="0"/>
              </a:rPr>
              <a:t>QS Ash Shaffat : 123-124</a:t>
            </a:r>
            <a:br>
              <a:rPr lang="id-ID" sz="1400" dirty="0">
                <a:solidFill>
                  <a:schemeClr val="tx1"/>
                </a:solidFill>
                <a:latin typeface="Agency FB" pitchFamily="34" charset="0"/>
              </a:rPr>
            </a:br>
            <a:r>
              <a:rPr lang="id-ID" sz="1400" dirty="0">
                <a:solidFill>
                  <a:schemeClr val="tx1"/>
                </a:solidFill>
                <a:latin typeface="Agency FB" pitchFamily="34" charset="0"/>
              </a:rPr>
              <a:t>Dan Sesungguhnya Ilyas benar-benar termasuk </a:t>
            </a:r>
            <a:r>
              <a:rPr lang="id-ID" sz="1400" dirty="0" smtClean="0">
                <a:solidFill>
                  <a:schemeClr val="tx1"/>
                </a:solidFill>
                <a:latin typeface="Agency FB" pitchFamily="34" charset="0"/>
              </a:rPr>
              <a:t>salah</a:t>
            </a:r>
          </a:p>
          <a:p>
            <a:r>
              <a:rPr lang="id-ID" sz="1400" dirty="0" smtClean="0">
                <a:solidFill>
                  <a:schemeClr val="tx1"/>
                </a:solidFill>
                <a:latin typeface="Agency FB" pitchFamily="34" charset="0"/>
              </a:rPr>
              <a:t>seorang </a:t>
            </a:r>
            <a:r>
              <a:rPr lang="id-ID" sz="1400" dirty="0">
                <a:solidFill>
                  <a:schemeClr val="tx1"/>
                </a:solidFill>
                <a:latin typeface="Agency FB" pitchFamily="34" charset="0"/>
              </a:rPr>
              <a:t>rasul-rasul. (Ingatlah) ketika ia Berkata kepada kaumnya: “Mengapa kamu tidak bertakwa?</a:t>
            </a:r>
            <a:endParaRPr lang="en-US" sz="1400" dirty="0">
              <a:solidFill>
                <a:schemeClr val="tx1"/>
              </a:solidFill>
              <a:latin typeface="Agency FB" pitchFamily="34" charset="0"/>
            </a:endParaRPr>
          </a:p>
          <a:p>
            <a:endParaRPr lang="en-US" sz="1200" dirty="0">
              <a:solidFill>
                <a:schemeClr val="tx1"/>
              </a:solidFill>
              <a:latin typeface="Agency FB" pitchFamily="34" charset="0"/>
            </a:endParaRPr>
          </a:p>
          <a:p>
            <a:pPr lvl="0" algn="ctr"/>
            <a:endParaRPr lang="en-US" sz="1600" dirty="0">
              <a:latin typeface="Agency FB" pitchFamily="34" charset="0"/>
            </a:endParaRPr>
          </a:p>
          <a:p>
            <a:pPr algn="ctr"/>
            <a:endParaRPr lang="en-US" dirty="0"/>
          </a:p>
        </p:txBody>
      </p:sp>
    </p:spTree>
    <p:extLst>
      <p:ext uri="{BB962C8B-B14F-4D97-AF65-F5344CB8AC3E}">
        <p14:creationId xmlns="" xmlns:p14="http://schemas.microsoft.com/office/powerpoint/2010/main" val="38952427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0" y="77155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8520" y="127560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95736" y="771550"/>
            <a:ext cx="4752528"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AR CENA" pitchFamily="2" charset="0"/>
              </a:rPr>
              <a:t>Kedudukan</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Taqwa</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dalam</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islam</a:t>
            </a:r>
            <a:endParaRPr lang="en-US" sz="2400" dirty="0">
              <a:effectLst>
                <a:outerShdw blurRad="38100" dist="38100" dir="2700000" algn="tl">
                  <a:srgbClr val="000000">
                    <a:alpha val="43137"/>
                  </a:srgbClr>
                </a:outerShdw>
              </a:effectLst>
              <a:latin typeface="AR CENA" pitchFamily="2" charset="0"/>
            </a:endParaRPr>
          </a:p>
        </p:txBody>
      </p:sp>
      <p:sp>
        <p:nvSpPr>
          <p:cNvPr id="2" name="Rectangle 1"/>
          <p:cNvSpPr/>
          <p:nvPr/>
        </p:nvSpPr>
        <p:spPr>
          <a:xfrm>
            <a:off x="2879812" y="1275606"/>
            <a:ext cx="3492388" cy="3168352"/>
          </a:xfrm>
          <a:prstGeom prst="rect">
            <a:avLst/>
          </a:prstGeom>
          <a:solidFill>
            <a:schemeClr val="bg1">
              <a:alpha val="1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accent6">
                  <a:lumMod val="50000"/>
                </a:schemeClr>
              </a:solidFill>
              <a:latin typeface="Agency FB" pitchFamily="34" charset="0"/>
            </a:endParaRPr>
          </a:p>
          <a:p>
            <a:pPr algn="ctr"/>
            <a:r>
              <a:rPr lang="id-ID" sz="1600" b="1" dirty="0" smtClean="0">
                <a:solidFill>
                  <a:schemeClr val="accent6">
                    <a:lumMod val="50000"/>
                  </a:schemeClr>
                </a:solidFill>
                <a:latin typeface="Agency FB" pitchFamily="34" charset="0"/>
              </a:rPr>
              <a:t>Taqwa </a:t>
            </a:r>
            <a:r>
              <a:rPr lang="id-ID" sz="1600" b="1" dirty="0">
                <a:solidFill>
                  <a:schemeClr val="accent6">
                    <a:lumMod val="50000"/>
                  </a:schemeClr>
                </a:solidFill>
                <a:latin typeface="Agency FB" pitchFamily="34" charset="0"/>
              </a:rPr>
              <a:t>Adalah Sebaik-Baik Bekal</a:t>
            </a:r>
            <a:endParaRPr lang="en-US" sz="1600" b="1" dirty="0">
              <a:solidFill>
                <a:schemeClr val="accent6">
                  <a:lumMod val="50000"/>
                </a:schemeClr>
              </a:solidFill>
              <a:latin typeface="Agency FB" pitchFamily="34" charset="0"/>
            </a:endParaRPr>
          </a:p>
          <a:p>
            <a:pPr lvl="0" algn="ctr"/>
            <a:endParaRPr lang="en-US" sz="1200" dirty="0" smtClean="0">
              <a:latin typeface="Agency FB" pitchFamily="34" charset="0"/>
            </a:endParaRPr>
          </a:p>
          <a:p>
            <a:pPr lvl="0" algn="ctr"/>
            <a:endParaRPr lang="en-US" sz="1200" dirty="0" smtClean="0">
              <a:latin typeface="Agency FB" pitchFamily="34" charset="0"/>
            </a:endParaRPr>
          </a:p>
          <a:p>
            <a:r>
              <a:rPr lang="id-ID" sz="1400" dirty="0">
                <a:solidFill>
                  <a:schemeClr val="tx1"/>
                </a:solidFill>
                <a:latin typeface="Agency FB" pitchFamily="34" charset="0"/>
              </a:rPr>
              <a:t>QS. Al Baqoroh: 197</a:t>
            </a:r>
            <a:br>
              <a:rPr lang="id-ID" sz="1400" dirty="0">
                <a:solidFill>
                  <a:schemeClr val="tx1"/>
                </a:solidFill>
                <a:latin typeface="Agency FB" pitchFamily="34" charset="0"/>
              </a:rPr>
            </a:br>
            <a:r>
              <a:rPr lang="id-ID" sz="1400" dirty="0">
                <a:solidFill>
                  <a:schemeClr val="tx1"/>
                </a:solidFill>
                <a:latin typeface="Agency FB" pitchFamily="34" charset="0"/>
              </a:rPr>
              <a:t>(Musim) haji adalah beberapa bulan yang dimaklumi[122], </a:t>
            </a:r>
            <a:r>
              <a:rPr lang="en-US" sz="1400" dirty="0">
                <a:solidFill>
                  <a:schemeClr val="tx1"/>
                </a:solidFill>
                <a:latin typeface="Agency FB" pitchFamily="34" charset="0"/>
              </a:rPr>
              <a:t> </a:t>
            </a:r>
            <a:r>
              <a:rPr lang="id-ID" sz="1400" dirty="0" smtClean="0">
                <a:solidFill>
                  <a:schemeClr val="tx1"/>
                </a:solidFill>
                <a:latin typeface="Agency FB" pitchFamily="34" charset="0"/>
              </a:rPr>
              <a:t>barang</a:t>
            </a:r>
            <a:r>
              <a:rPr lang="en-US" sz="1400" dirty="0" smtClean="0">
                <a:solidFill>
                  <a:schemeClr val="tx1"/>
                </a:solidFill>
                <a:latin typeface="Agency FB" pitchFamily="34" charset="0"/>
              </a:rPr>
              <a:t> </a:t>
            </a:r>
            <a:r>
              <a:rPr lang="id-ID" sz="1400" dirty="0" smtClean="0">
                <a:solidFill>
                  <a:schemeClr val="tx1"/>
                </a:solidFill>
                <a:latin typeface="Agency FB" pitchFamily="34" charset="0"/>
              </a:rPr>
              <a:t>siapa </a:t>
            </a:r>
            <a:r>
              <a:rPr lang="id-ID" sz="1400" dirty="0">
                <a:solidFill>
                  <a:schemeClr val="tx1"/>
                </a:solidFill>
                <a:latin typeface="Agency FB" pitchFamily="34" charset="0"/>
              </a:rPr>
              <a:t>yang menetapkan niatnya dalam bulan </a:t>
            </a:r>
            <a:r>
              <a:rPr lang="id-ID" sz="1400" dirty="0" smtClean="0">
                <a:solidFill>
                  <a:schemeClr val="tx1"/>
                </a:solidFill>
                <a:latin typeface="Agency FB" pitchFamily="34" charset="0"/>
              </a:rPr>
              <a:t>itu</a:t>
            </a:r>
          </a:p>
          <a:p>
            <a:r>
              <a:rPr lang="id-ID" sz="1400" dirty="0" smtClean="0">
                <a:solidFill>
                  <a:schemeClr val="tx1"/>
                </a:solidFill>
                <a:latin typeface="Agency FB" pitchFamily="34" charset="0"/>
              </a:rPr>
              <a:t>akan </a:t>
            </a:r>
            <a:r>
              <a:rPr lang="id-ID" sz="1400" dirty="0">
                <a:solidFill>
                  <a:schemeClr val="tx1"/>
                </a:solidFill>
                <a:latin typeface="Agency FB" pitchFamily="34" charset="0"/>
              </a:rPr>
              <a:t>mengerjakan haji, Maka tidak boleh rafats[123</a:t>
            </a:r>
            <a:r>
              <a:rPr lang="id-ID" sz="1400" dirty="0" smtClean="0">
                <a:solidFill>
                  <a:schemeClr val="tx1"/>
                </a:solidFill>
                <a:latin typeface="Agency FB" pitchFamily="34" charset="0"/>
              </a:rPr>
              <a:t>],</a:t>
            </a:r>
          </a:p>
          <a:p>
            <a:r>
              <a:rPr lang="id-ID" sz="1400" dirty="0" smtClean="0">
                <a:solidFill>
                  <a:schemeClr val="tx1"/>
                </a:solidFill>
                <a:latin typeface="Agency FB" pitchFamily="34" charset="0"/>
              </a:rPr>
              <a:t>berbuat </a:t>
            </a:r>
            <a:r>
              <a:rPr lang="id-ID" sz="1400" dirty="0">
                <a:solidFill>
                  <a:schemeClr val="tx1"/>
                </a:solidFill>
                <a:latin typeface="Agency FB" pitchFamily="34" charset="0"/>
              </a:rPr>
              <a:t>fasik dan berbantah-bantahan di dalam </a:t>
            </a:r>
            <a:r>
              <a:rPr lang="id-ID" sz="1400" dirty="0" smtClean="0">
                <a:solidFill>
                  <a:schemeClr val="tx1"/>
                </a:solidFill>
                <a:latin typeface="Agency FB" pitchFamily="34" charset="0"/>
              </a:rPr>
              <a:t>masa</a:t>
            </a:r>
          </a:p>
          <a:p>
            <a:r>
              <a:rPr lang="id-ID" sz="1400" dirty="0" smtClean="0">
                <a:solidFill>
                  <a:schemeClr val="tx1"/>
                </a:solidFill>
                <a:latin typeface="Agency FB" pitchFamily="34" charset="0"/>
              </a:rPr>
              <a:t>mengerjakan </a:t>
            </a:r>
            <a:r>
              <a:rPr lang="id-ID" sz="1400" dirty="0">
                <a:solidFill>
                  <a:schemeClr val="tx1"/>
                </a:solidFill>
                <a:latin typeface="Agency FB" pitchFamily="34" charset="0"/>
              </a:rPr>
              <a:t>haji. dan apa yang kamu kerjakan </a:t>
            </a:r>
            <a:r>
              <a:rPr lang="id-ID" sz="1400" dirty="0" smtClean="0">
                <a:solidFill>
                  <a:schemeClr val="tx1"/>
                </a:solidFill>
                <a:latin typeface="Agency FB" pitchFamily="34" charset="0"/>
              </a:rPr>
              <a:t>berupa</a:t>
            </a:r>
          </a:p>
          <a:p>
            <a:r>
              <a:rPr lang="id-ID" sz="1400" dirty="0" smtClean="0">
                <a:solidFill>
                  <a:schemeClr val="tx1"/>
                </a:solidFill>
                <a:latin typeface="Agency FB" pitchFamily="34" charset="0"/>
              </a:rPr>
              <a:t>kebaikan</a:t>
            </a:r>
            <a:r>
              <a:rPr lang="id-ID" sz="1400" dirty="0">
                <a:solidFill>
                  <a:schemeClr val="tx1"/>
                </a:solidFill>
                <a:latin typeface="Agency FB" pitchFamily="34" charset="0"/>
              </a:rPr>
              <a:t>, niscaya Allah mengetahuinya. Berbekallah, </a:t>
            </a:r>
            <a:r>
              <a:rPr lang="id-ID" sz="1400" dirty="0" smtClean="0">
                <a:solidFill>
                  <a:schemeClr val="tx1"/>
                </a:solidFill>
                <a:latin typeface="Agency FB" pitchFamily="34" charset="0"/>
              </a:rPr>
              <a:t>dan</a:t>
            </a:r>
          </a:p>
          <a:p>
            <a:r>
              <a:rPr lang="id-ID" sz="1400" dirty="0" smtClean="0">
                <a:solidFill>
                  <a:schemeClr val="tx1"/>
                </a:solidFill>
                <a:latin typeface="Agency FB" pitchFamily="34" charset="0"/>
              </a:rPr>
              <a:t>Sesungguhnya </a:t>
            </a:r>
            <a:r>
              <a:rPr lang="id-ID" sz="1400" dirty="0">
                <a:solidFill>
                  <a:schemeClr val="tx1"/>
                </a:solidFill>
                <a:latin typeface="Agency FB" pitchFamily="34" charset="0"/>
              </a:rPr>
              <a:t>sebaik-baik bekal adalah takwa[124] </a:t>
            </a:r>
            <a:r>
              <a:rPr lang="id-ID" sz="1400" dirty="0" smtClean="0">
                <a:solidFill>
                  <a:schemeClr val="tx1"/>
                </a:solidFill>
                <a:latin typeface="Agency FB" pitchFamily="34" charset="0"/>
              </a:rPr>
              <a:t>dan</a:t>
            </a:r>
          </a:p>
          <a:p>
            <a:r>
              <a:rPr lang="id-ID" sz="1400" dirty="0" smtClean="0">
                <a:solidFill>
                  <a:schemeClr val="tx1"/>
                </a:solidFill>
                <a:latin typeface="Agency FB" pitchFamily="34" charset="0"/>
              </a:rPr>
              <a:t>bertakwalah </a:t>
            </a:r>
            <a:r>
              <a:rPr lang="id-ID" sz="1400" dirty="0">
                <a:solidFill>
                  <a:schemeClr val="tx1"/>
                </a:solidFill>
                <a:latin typeface="Agency FB" pitchFamily="34" charset="0"/>
              </a:rPr>
              <a:t>kepada-Ku Hai orang-orang yang berakal.</a:t>
            </a:r>
            <a:endParaRPr lang="en-US" sz="1400" dirty="0">
              <a:solidFill>
                <a:schemeClr val="tx1"/>
              </a:solidFill>
              <a:latin typeface="Agency FB" pitchFamily="34" charset="0"/>
            </a:endParaRPr>
          </a:p>
          <a:p>
            <a:endParaRPr lang="en-US" sz="1200" dirty="0">
              <a:solidFill>
                <a:schemeClr val="tx1"/>
              </a:solidFill>
              <a:latin typeface="Agency FB" pitchFamily="34" charset="0"/>
            </a:endParaRPr>
          </a:p>
          <a:p>
            <a:pPr lvl="0" algn="ctr"/>
            <a:endParaRPr lang="en-US" sz="1600" dirty="0">
              <a:latin typeface="Agency FB" pitchFamily="34" charset="0"/>
            </a:endParaRPr>
          </a:p>
          <a:p>
            <a:pPr algn="ctr"/>
            <a:endParaRPr lang="en-US" dirty="0"/>
          </a:p>
        </p:txBody>
      </p:sp>
    </p:spTree>
    <p:extLst>
      <p:ext uri="{BB962C8B-B14F-4D97-AF65-F5344CB8AC3E}">
        <p14:creationId xmlns="" xmlns:p14="http://schemas.microsoft.com/office/powerpoint/2010/main" val="17591838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0" y="77155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8520" y="127560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5776" y="777111"/>
            <a:ext cx="4392488"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AR CENA" pitchFamily="2" charset="0"/>
              </a:rPr>
              <a:t>Kedudukan</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Taqwa</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dalam</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islam</a:t>
            </a:r>
            <a:endParaRPr lang="en-US" sz="2400" dirty="0">
              <a:effectLst>
                <a:outerShdw blurRad="38100" dist="38100" dir="2700000" algn="tl">
                  <a:srgbClr val="000000">
                    <a:alpha val="43137"/>
                  </a:srgbClr>
                </a:outerShdw>
              </a:effectLst>
              <a:latin typeface="AR CENA" pitchFamily="2" charset="0"/>
            </a:endParaRPr>
          </a:p>
        </p:txBody>
      </p:sp>
      <p:sp>
        <p:nvSpPr>
          <p:cNvPr id="2" name="Rectangle 1"/>
          <p:cNvSpPr/>
          <p:nvPr/>
        </p:nvSpPr>
        <p:spPr>
          <a:xfrm>
            <a:off x="2879812" y="1275606"/>
            <a:ext cx="3492388" cy="3168352"/>
          </a:xfrm>
          <a:prstGeom prst="rect">
            <a:avLst/>
          </a:prstGeom>
          <a:solidFill>
            <a:schemeClr val="bg1">
              <a:alpha val="1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latin typeface="Agency FB" pitchFamily="34" charset="0"/>
              </a:rPr>
              <a:t>Taqwa </a:t>
            </a:r>
            <a:r>
              <a:rPr lang="id-ID" sz="1600" b="1" dirty="0">
                <a:solidFill>
                  <a:schemeClr val="accent6">
                    <a:lumMod val="50000"/>
                  </a:schemeClr>
                </a:solidFill>
                <a:latin typeface="Agency FB" pitchFamily="34" charset="0"/>
              </a:rPr>
              <a:t>Adalah Pakaian Y</a:t>
            </a:r>
            <a:r>
              <a:rPr lang="en-US" sz="1600" b="1" dirty="0">
                <a:solidFill>
                  <a:schemeClr val="accent6">
                    <a:lumMod val="50000"/>
                  </a:schemeClr>
                </a:solidFill>
                <a:latin typeface="Agency FB" pitchFamily="34" charset="0"/>
              </a:rPr>
              <a:t>an</a:t>
            </a:r>
            <a:r>
              <a:rPr lang="id-ID" sz="1600" b="1" dirty="0">
                <a:solidFill>
                  <a:schemeClr val="accent6">
                    <a:lumMod val="50000"/>
                  </a:schemeClr>
                </a:solidFill>
                <a:latin typeface="Agency FB" pitchFamily="34" charset="0"/>
              </a:rPr>
              <a:t>g Paling </a:t>
            </a:r>
            <a:r>
              <a:rPr lang="id-ID" sz="1600" b="1" dirty="0" smtClean="0">
                <a:solidFill>
                  <a:schemeClr val="accent6">
                    <a:lumMod val="50000"/>
                  </a:schemeClr>
                </a:solidFill>
                <a:latin typeface="Agency FB" pitchFamily="34" charset="0"/>
              </a:rPr>
              <a:t>Baik</a:t>
            </a:r>
            <a:endParaRPr lang="en-US" sz="1600" b="1" dirty="0">
              <a:solidFill>
                <a:schemeClr val="accent6">
                  <a:lumMod val="50000"/>
                </a:schemeClr>
              </a:solidFill>
              <a:latin typeface="Agency FB" pitchFamily="34" charset="0"/>
            </a:endParaRPr>
          </a:p>
          <a:p>
            <a:pPr algn="ctr"/>
            <a:endParaRPr lang="en-US" sz="1200" dirty="0" smtClean="0">
              <a:latin typeface="Agency FB" pitchFamily="34" charset="0"/>
            </a:endParaRPr>
          </a:p>
          <a:p>
            <a:pPr algn="ctr"/>
            <a:endParaRPr lang="en-US" sz="1200" dirty="0" smtClean="0">
              <a:latin typeface="Agency FB" pitchFamily="34" charset="0"/>
            </a:endParaRPr>
          </a:p>
          <a:p>
            <a:pPr algn="ctr"/>
            <a:endParaRPr lang="en-US" sz="1200" dirty="0" smtClean="0">
              <a:latin typeface="Agency FB" pitchFamily="34" charset="0"/>
            </a:endParaRPr>
          </a:p>
          <a:p>
            <a:r>
              <a:rPr lang="id-ID" sz="1400" dirty="0">
                <a:solidFill>
                  <a:schemeClr val="tx1"/>
                </a:solidFill>
                <a:latin typeface="Agency FB" pitchFamily="34" charset="0"/>
              </a:rPr>
              <a:t>QS. Al A’raf : 26</a:t>
            </a:r>
            <a:br>
              <a:rPr lang="id-ID" sz="1400" dirty="0">
                <a:solidFill>
                  <a:schemeClr val="tx1"/>
                </a:solidFill>
                <a:latin typeface="Agency FB" pitchFamily="34" charset="0"/>
              </a:rPr>
            </a:br>
            <a:r>
              <a:rPr lang="id-ID" sz="1400" dirty="0">
                <a:solidFill>
                  <a:schemeClr val="tx1"/>
                </a:solidFill>
                <a:latin typeface="Agency FB" pitchFamily="34" charset="0"/>
              </a:rPr>
              <a:t>Hai anak Adam[530], Sesungguhnya kami Telah menurunkan kepadamu Pakaian untuk menutup auratmu dan Pakaian indah untuk perhiasan. dan Pakaian takwa[531] Itulah yang paling baik. yang demikian itu adalah sebahagian dari tanda-tanda kekuasaan Allah, Mudah-mudahan mereka selalu ingat.</a:t>
            </a:r>
            <a:endParaRPr lang="en-US" sz="1400" dirty="0">
              <a:solidFill>
                <a:schemeClr val="tx1"/>
              </a:solidFill>
              <a:latin typeface="Agency FB" pitchFamily="34" charset="0"/>
            </a:endParaRPr>
          </a:p>
          <a:p>
            <a:endParaRPr lang="en-US" sz="1200" dirty="0">
              <a:solidFill>
                <a:schemeClr val="tx1"/>
              </a:solidFill>
              <a:latin typeface="Agency FB" pitchFamily="34" charset="0"/>
            </a:endParaRPr>
          </a:p>
          <a:p>
            <a:pPr lvl="0" algn="ctr"/>
            <a:endParaRPr lang="en-US" sz="1600" dirty="0">
              <a:latin typeface="Agency FB" pitchFamily="34" charset="0"/>
            </a:endParaRPr>
          </a:p>
          <a:p>
            <a:pPr algn="ctr"/>
            <a:endParaRPr lang="en-US" dirty="0"/>
          </a:p>
        </p:txBody>
      </p:sp>
    </p:spTree>
    <p:extLst>
      <p:ext uri="{BB962C8B-B14F-4D97-AF65-F5344CB8AC3E}">
        <p14:creationId xmlns="" xmlns:p14="http://schemas.microsoft.com/office/powerpoint/2010/main" val="16032177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0" y="77155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8520" y="127560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1760" y="777111"/>
            <a:ext cx="4392488"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AR CENA" pitchFamily="2" charset="0"/>
              </a:rPr>
              <a:t>Kedudukan</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Taqwa</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dalam</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islam</a:t>
            </a:r>
            <a:endParaRPr lang="en-US" sz="2400" dirty="0">
              <a:effectLst>
                <a:outerShdw blurRad="38100" dist="38100" dir="2700000" algn="tl">
                  <a:srgbClr val="000000">
                    <a:alpha val="43137"/>
                  </a:srgbClr>
                </a:outerShdw>
              </a:effectLst>
              <a:latin typeface="AR CENA" pitchFamily="2" charset="0"/>
            </a:endParaRPr>
          </a:p>
        </p:txBody>
      </p:sp>
      <p:sp>
        <p:nvSpPr>
          <p:cNvPr id="2" name="Rectangle 1"/>
          <p:cNvSpPr/>
          <p:nvPr/>
        </p:nvSpPr>
        <p:spPr>
          <a:xfrm>
            <a:off x="2879812" y="1275606"/>
            <a:ext cx="3492388" cy="3168352"/>
          </a:xfrm>
          <a:prstGeom prst="rect">
            <a:avLst/>
          </a:prstGeom>
          <a:solidFill>
            <a:schemeClr val="bg1">
              <a:alpha val="1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b="1" dirty="0" smtClean="0">
              <a:latin typeface="Agency FB" pitchFamily="34" charset="0"/>
            </a:endParaRPr>
          </a:p>
          <a:p>
            <a:pPr algn="ctr"/>
            <a:r>
              <a:rPr lang="id-ID" sz="1600" b="1" dirty="0">
                <a:solidFill>
                  <a:schemeClr val="accent6">
                    <a:lumMod val="50000"/>
                  </a:schemeClr>
                </a:solidFill>
                <a:latin typeface="Agency FB" pitchFamily="34" charset="0"/>
              </a:rPr>
              <a:t>Taqwa Adalah Tolak Ukur Kedudukan Manusia Di Sisi Allah</a:t>
            </a:r>
            <a:endParaRPr lang="en-US" sz="1600" dirty="0">
              <a:solidFill>
                <a:schemeClr val="accent6">
                  <a:lumMod val="50000"/>
                </a:schemeClr>
              </a:solidFill>
              <a:latin typeface="Agency FB" pitchFamily="34" charset="0"/>
            </a:endParaRPr>
          </a:p>
          <a:p>
            <a:pPr algn="ctr"/>
            <a:endParaRPr lang="en-US" sz="1200" dirty="0" smtClean="0">
              <a:latin typeface="Agency FB" pitchFamily="34" charset="0"/>
            </a:endParaRPr>
          </a:p>
          <a:p>
            <a:pPr algn="ctr"/>
            <a:endParaRPr lang="en-US" sz="1200" dirty="0" smtClean="0">
              <a:latin typeface="Agency FB" pitchFamily="34" charset="0"/>
            </a:endParaRPr>
          </a:p>
          <a:p>
            <a:r>
              <a:rPr lang="id-ID" sz="1400" dirty="0">
                <a:solidFill>
                  <a:schemeClr val="tx1"/>
                </a:solidFill>
                <a:latin typeface="Agency FB" pitchFamily="34" charset="0"/>
              </a:rPr>
              <a:t>QS. Al Hujurat : 13</a:t>
            </a:r>
            <a:br>
              <a:rPr lang="id-ID" sz="1400" dirty="0">
                <a:solidFill>
                  <a:schemeClr val="tx1"/>
                </a:solidFill>
                <a:latin typeface="Agency FB" pitchFamily="34" charset="0"/>
              </a:rPr>
            </a:br>
            <a:r>
              <a:rPr lang="id-ID" sz="1400" dirty="0">
                <a:solidFill>
                  <a:schemeClr val="tx1"/>
                </a:solidFill>
                <a:latin typeface="Agency FB" pitchFamily="34" charset="0"/>
              </a:rPr>
              <a:t>Hai manusia, Sesungguhnya kami menciptakan kamu dari seorang laki-laki dan seorang perempuan dan menjadikan kamu berbangsa – bangsa dan bersuku-suku supaya kamu saling kenal-mengenal. Sesungguhnya orang yang paling mulia diantara kamu disisi Allah ialah orang yang paling taqwa diantara kamu. Sesungguhnya Allah Maha mengetahui lagi Maha Mengenal.</a:t>
            </a:r>
            <a:endParaRPr lang="en-US" sz="1400" dirty="0">
              <a:solidFill>
                <a:schemeClr val="tx1"/>
              </a:solidFill>
              <a:latin typeface="Agency FB" pitchFamily="34" charset="0"/>
            </a:endParaRPr>
          </a:p>
          <a:p>
            <a:endParaRPr lang="en-US" sz="1200" dirty="0">
              <a:solidFill>
                <a:schemeClr val="tx1"/>
              </a:solidFill>
              <a:latin typeface="Agency FB" pitchFamily="34" charset="0"/>
            </a:endParaRPr>
          </a:p>
          <a:p>
            <a:pPr lvl="0" algn="ctr"/>
            <a:endParaRPr lang="en-US" sz="1600" dirty="0">
              <a:latin typeface="Agency FB" pitchFamily="34" charset="0"/>
            </a:endParaRPr>
          </a:p>
          <a:p>
            <a:pPr algn="ctr"/>
            <a:endParaRPr lang="en-US" dirty="0"/>
          </a:p>
        </p:txBody>
      </p:sp>
    </p:spTree>
    <p:extLst>
      <p:ext uri="{BB962C8B-B14F-4D97-AF65-F5344CB8AC3E}">
        <p14:creationId xmlns="" xmlns:p14="http://schemas.microsoft.com/office/powerpoint/2010/main" val="125838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0" y="77155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8520" y="127560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83768" y="777111"/>
            <a:ext cx="446449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AR CENA" pitchFamily="2" charset="0"/>
              </a:rPr>
              <a:t>Kedudukan</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Taqwa</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dalam</a:t>
            </a:r>
            <a:r>
              <a:rPr lang="en-US" sz="2400" dirty="0" smtClean="0">
                <a:effectLst>
                  <a:outerShdw blurRad="38100" dist="38100" dir="2700000" algn="tl">
                    <a:srgbClr val="000000">
                      <a:alpha val="43137"/>
                    </a:srgbClr>
                  </a:outerShdw>
                </a:effectLst>
                <a:latin typeface="AR CENA" pitchFamily="2" charset="0"/>
              </a:rPr>
              <a:t> </a:t>
            </a:r>
            <a:r>
              <a:rPr lang="en-US" sz="2400" dirty="0" err="1" smtClean="0">
                <a:effectLst>
                  <a:outerShdw blurRad="38100" dist="38100" dir="2700000" algn="tl">
                    <a:srgbClr val="000000">
                      <a:alpha val="43137"/>
                    </a:srgbClr>
                  </a:outerShdw>
                </a:effectLst>
                <a:latin typeface="AR CENA" pitchFamily="2" charset="0"/>
              </a:rPr>
              <a:t>islam</a:t>
            </a:r>
            <a:endParaRPr lang="en-US" sz="2400" dirty="0">
              <a:effectLst>
                <a:outerShdw blurRad="38100" dist="38100" dir="2700000" algn="tl">
                  <a:srgbClr val="000000">
                    <a:alpha val="43137"/>
                  </a:srgbClr>
                </a:outerShdw>
              </a:effectLst>
              <a:latin typeface="AR CENA" pitchFamily="2" charset="0"/>
            </a:endParaRPr>
          </a:p>
        </p:txBody>
      </p:sp>
      <p:sp>
        <p:nvSpPr>
          <p:cNvPr id="2" name="Rectangle 1"/>
          <p:cNvSpPr/>
          <p:nvPr/>
        </p:nvSpPr>
        <p:spPr>
          <a:xfrm>
            <a:off x="2879812" y="1275606"/>
            <a:ext cx="3492388" cy="3168352"/>
          </a:xfrm>
          <a:prstGeom prst="rect">
            <a:avLst/>
          </a:prstGeom>
          <a:solidFill>
            <a:schemeClr val="bg1">
              <a:alpha val="1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latin typeface="Agency FB" pitchFamily="34" charset="0"/>
              </a:rPr>
              <a:t>Taqwa Mendatangkan Keselamatan</a:t>
            </a:r>
            <a:endParaRPr lang="en-US" sz="1200" dirty="0" smtClean="0">
              <a:solidFill>
                <a:schemeClr val="accent6">
                  <a:lumMod val="50000"/>
                </a:schemeClr>
              </a:solidFill>
              <a:latin typeface="Agency FB" pitchFamily="34" charset="0"/>
            </a:endParaRPr>
          </a:p>
          <a:p>
            <a:pPr algn="ctr"/>
            <a:endParaRPr lang="en-US" sz="1200" dirty="0" smtClean="0">
              <a:latin typeface="Agency FB" pitchFamily="34" charset="0"/>
            </a:endParaRPr>
          </a:p>
          <a:p>
            <a:pPr algn="ctr"/>
            <a:endParaRPr lang="en-US" sz="1200" dirty="0" smtClean="0">
              <a:latin typeface="Agency FB" pitchFamily="34" charset="0"/>
            </a:endParaRPr>
          </a:p>
          <a:p>
            <a:r>
              <a:rPr lang="id-ID" sz="1400" dirty="0">
                <a:solidFill>
                  <a:schemeClr val="tx1"/>
                </a:solidFill>
                <a:latin typeface="Agency FB" pitchFamily="34" charset="0"/>
              </a:rPr>
              <a:t>An Naml: 53</a:t>
            </a:r>
            <a:br>
              <a:rPr lang="id-ID" sz="1400" dirty="0">
                <a:solidFill>
                  <a:schemeClr val="tx1"/>
                </a:solidFill>
                <a:latin typeface="Agency FB" pitchFamily="34" charset="0"/>
              </a:rPr>
            </a:br>
            <a:r>
              <a:rPr lang="id-ID" sz="1400" dirty="0">
                <a:solidFill>
                  <a:schemeClr val="tx1"/>
                </a:solidFill>
                <a:latin typeface="Agency FB" pitchFamily="34" charset="0"/>
              </a:rPr>
              <a:t>Dan Telah kami selamatkan orang-orang yang beriman dan mereka itu selalu bertakwa. yaitu Shaleh a.s. dan orang-orang yang beriman kepada Allah yang bersama dengan Dia.</a:t>
            </a:r>
            <a:endParaRPr lang="en-US" sz="1400" dirty="0">
              <a:solidFill>
                <a:schemeClr val="tx1"/>
              </a:solidFill>
              <a:latin typeface="Agency FB" pitchFamily="34" charset="0"/>
            </a:endParaRPr>
          </a:p>
          <a:p>
            <a:endParaRPr lang="en-US" sz="1200" dirty="0">
              <a:solidFill>
                <a:schemeClr val="tx1"/>
              </a:solidFill>
              <a:latin typeface="Agency FB" pitchFamily="34" charset="0"/>
            </a:endParaRPr>
          </a:p>
          <a:p>
            <a:pPr lvl="0" algn="ctr"/>
            <a:endParaRPr lang="en-US" sz="1600" dirty="0">
              <a:latin typeface="Agency FB" pitchFamily="34" charset="0"/>
            </a:endParaRPr>
          </a:p>
          <a:p>
            <a:pPr algn="ctr"/>
            <a:endParaRPr lang="en-US" dirty="0"/>
          </a:p>
        </p:txBody>
      </p:sp>
    </p:spTree>
    <p:extLst>
      <p:ext uri="{BB962C8B-B14F-4D97-AF65-F5344CB8AC3E}">
        <p14:creationId xmlns="" xmlns:p14="http://schemas.microsoft.com/office/powerpoint/2010/main" val="247992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238</Words>
  <Application>Microsoft Office PowerPoint</Application>
  <PresentationFormat>On-screen Show (16:9)</PresentationFormat>
  <Paragraphs>92</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Custom Design</vt:lpstr>
      <vt:lpstr>8_Office Theme</vt:lpstr>
      <vt:lpstr>Slide 1</vt:lpstr>
      <vt:lpstr>Slide 2</vt:lpstr>
      <vt:lpstr>        “Hai orang-orang yang beriman, bertakwalah kepada Allah dan hendaklah setiap diri memperhatikan apa yang telah diperbuatnya untuk hari esok (akhirat); dan bertakwalah kepada Allah, sesungguhnya Allah Maha Mengetahui apa yang kamu kerjakan.” (Q.S Al-Hasyr [59] : ayat 18) </vt:lpstr>
      <vt:lpstr>“Dan hendaklah takut (kepada Allah) orang-orang yang sekiranya mereka meninggalkan keturunan yang lemah di belakang mereka yang mereka khawatir terhadap (kesejahteraan)nya. Oleh sebab itu, hendaklah mereka bertakwa kepada Allah, dan hendaklah mereka berbicara dengan tutur kata yang benar.” (Q.S An-Nisa [4] : ayat 9)</vt:lpstr>
      <vt:lpstr>Slide 5</vt:lpstr>
      <vt:lpstr>Slide 6</vt:lpstr>
      <vt:lpstr>Slide 7</vt:lpstr>
      <vt:lpstr>Slide 8</vt:lpstr>
      <vt:lpstr>Slide 9</vt:lpstr>
      <vt:lpstr>Slide 10</vt:lpstr>
      <vt:lpstr>Slide 11</vt:lpstr>
      <vt:lpstr>Slide 12</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Owner</cp:lastModifiedBy>
  <cp:revision>47</cp:revision>
  <dcterms:created xsi:type="dcterms:W3CDTF">2014-04-01T16:27:38Z</dcterms:created>
  <dcterms:modified xsi:type="dcterms:W3CDTF">2020-09-08T13:15:52Z</dcterms:modified>
</cp:coreProperties>
</file>