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8"/>
  </p:notesMasterIdLst>
  <p:handoutMasterIdLst>
    <p:handoutMasterId r:id="rId49"/>
  </p:handoutMasterIdLst>
  <p:sldIdLst>
    <p:sldId id="299" r:id="rId2"/>
    <p:sldId id="257" r:id="rId3"/>
    <p:sldId id="258" r:id="rId4"/>
    <p:sldId id="259" r:id="rId5"/>
    <p:sldId id="261" r:id="rId6"/>
    <p:sldId id="316" r:id="rId7"/>
    <p:sldId id="319" r:id="rId8"/>
    <p:sldId id="262" r:id="rId9"/>
    <p:sldId id="263" r:id="rId10"/>
    <p:sldId id="485" r:id="rId11"/>
    <p:sldId id="260" r:id="rId12"/>
    <p:sldId id="268" r:id="rId13"/>
    <p:sldId id="321" r:id="rId14"/>
    <p:sldId id="320" r:id="rId15"/>
    <p:sldId id="484" r:id="rId16"/>
    <p:sldId id="486" r:id="rId17"/>
    <p:sldId id="315" r:id="rId18"/>
    <p:sldId id="487" r:id="rId19"/>
    <p:sldId id="318" r:id="rId20"/>
    <p:sldId id="328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488" r:id="rId31"/>
    <p:sldId id="294" r:id="rId32"/>
    <p:sldId id="295" r:id="rId33"/>
    <p:sldId id="298" r:id="rId34"/>
    <p:sldId id="297" r:id="rId35"/>
    <p:sldId id="334" r:id="rId36"/>
    <p:sldId id="335" r:id="rId37"/>
    <p:sldId id="338" r:id="rId38"/>
    <p:sldId id="403" r:id="rId39"/>
    <p:sldId id="393" r:id="rId40"/>
    <p:sldId id="489" r:id="rId41"/>
    <p:sldId id="353" r:id="rId42"/>
    <p:sldId id="490" r:id="rId43"/>
    <p:sldId id="497" r:id="rId44"/>
    <p:sldId id="362" r:id="rId45"/>
    <p:sldId id="498" r:id="rId46"/>
    <p:sldId id="339" r:id="rId4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86449" autoAdjust="0"/>
  </p:normalViewPr>
  <p:slideViewPr>
    <p:cSldViewPr snapToGrid="0">
      <p:cViewPr varScale="1">
        <p:scale>
          <a:sx n="83" d="100"/>
          <a:sy n="83" d="100"/>
        </p:scale>
        <p:origin x="1320" y="6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-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E7CF920-488B-42E0-9440-9A11B7D93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9A8748-23BD-4604-ABD1-36CC9D1DFE60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FDAFEDA-D70D-4C20-A7EA-D2F3B7BEB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9C75285-E37E-4014-8E71-F896080F1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186DCFD-D70B-4812-BD91-F434C524A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05CEC3-A068-4B76-B054-2088C316CEBC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FF909BF-E68B-4257-B1C7-493C40FF3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362F85C-BCFE-4811-B73A-397FF5353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541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38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BE9D2E7-A188-4C48-B7D8-38E97A527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D633A0-AF10-46AA-AA57-D16228C66F20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D7DBCA2-1119-49FA-A8B4-3F1D579AF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8D001FF-7B49-4C26-944F-85DCA2A46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95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74D2720-3E47-4333-ADBA-198A535A1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0DA0DA-B95D-4575-B714-06F259E39FF6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06D1D41-43C1-4759-958F-F561B4137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29881FC-29EC-42CE-BA72-B7588D68C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29D8A9A-C80E-4EFF-9BBF-F99485B09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74C7E9-F040-43A5-A02B-7B3564DE1EB4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1B05469-F229-496A-9100-5080C50BF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D6AA1F7-2174-4613-889A-2E4CE309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3FE16A3-2607-4ABA-872C-8A431BF22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614397-364B-4882-8C56-416B97B7CD7D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25277C5-6FF6-472B-B1B2-A162AC929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EE28775-1141-4618-8163-256EE66CF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54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97F732C-F89E-47E2-B59C-A12FFB782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33D637-BCE5-4E5D-9874-9EFBFE9D9D08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5E4F0DE8-E8B5-4C7D-B055-95C406BC3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6954C32-A2A8-47D3-9E0F-1137C1B68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C461AAA-CFEF-42EE-8AF1-5A6128228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89A6CA-A27A-48DC-A193-6688F0032372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267D01B-0B18-468C-84E3-0EC1B30BF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CE469E36-4F41-4F57-B693-9C7C11FBA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2E8DE37-7674-4FDC-BDA6-36D02C25C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4F0040-1B98-4F0E-BD49-DF658C3D7C95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E40D393-2DEC-49FB-B799-1F946CFFA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48EB59F-476B-4E98-B58A-D56625568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4970420-6BEE-4A26-A5B6-1CBF978BE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2A2EC-CEA9-4304-B5CE-E4AECC768278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29884F7-6903-412F-8748-6D35529EB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B6143852-93F3-4D3F-AFF6-82478CE0C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8D94CA6-A8CB-4B96-A231-B80C7BBA1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EE775A-D9F7-4A95-B333-F891C5D4DA5D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F1B1340-F7F3-4773-999D-DAC5CDB94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A0AD820-C113-4453-9FD3-41D1AB4BB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11D5468-5ACE-4DA5-A8B3-8976C1D5A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ED4EAF-AB70-4F97-88AE-0E564E534DC9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C303E0B-E9C9-4AFB-88A2-B0CBA1A00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BA8AF9E-F66F-45D5-B27C-7473154DB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81E090F-6E9F-41B7-B8FC-51E19263B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C88994-3A7F-4528-A778-185C8514683A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84D11C4-FDED-490D-B439-4268CDBFB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EF7021B9-2DCA-441F-AAA2-93E8102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158D98A-1AE4-4B3D-8A07-80E14B6E0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9595F-FC7F-49B8-8036-A16B10273444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74E424E-18A6-43CE-9BD1-8E7E19755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392E193-B823-4104-BDD1-C6DCA2DFB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51E72B0-690D-4FD8-82C7-9EC11450E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524D4E-20DC-4D93-8DCD-E293153F4EFF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FA9456E-7149-400D-B992-98BC42EE6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FC56900-FBAB-4660-B386-7F5313198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3F5888B-8C91-4155-8F4E-30D35383F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A6D2EA7-7198-42DD-A325-6CC321E9025E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633DFBF-B12A-4FA5-B967-BD082F34E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CA0B3E5-B53B-4F18-9A81-C279B9A3F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FCE873E5-E47B-4999-A1BB-AFE04322D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1BC784-645F-4333-A257-6F0A6CD37719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188AC23-0335-4DE4-95C6-A4ECDAF6A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BEB557A-1930-49B0-AB43-C3944239C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42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C1148F4-4F7F-4260-8B6E-87505DA2D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A784DC-949B-4BF3-B1F2-10FEF9DEDAD0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F05173A-578A-4DA8-9CB6-428F8B5CA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5EDC5B3-11F6-45E3-8BF5-793B62555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A33D151D-6DE0-42D5-BDBB-75D3552AC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3C6E41-7C41-477A-A042-BB5743EEB66C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856F83E-1078-46D8-971F-88F38709C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6AB2421-AE25-4CC7-866A-D96F9CA46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30FC767-B009-47BF-8836-F0D0ADBED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A89EB48-38D6-412A-A9D2-02EC89F1D3FB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15B628E2-0FB0-4C7E-B358-077179947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624952B-D60E-4C01-B858-312B4121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46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2CC0B1F1-4027-4F0F-84D3-CDBE772BF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347DC2-786D-435A-BEA1-8D182729303C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7A0605C-56F8-4CC7-8D92-C691C245A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FACDC2C-C783-4142-8BEB-94AF9BF86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DE291CD-D644-479A-ABD5-E39A631E7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32B2E1-1E5D-4455-B7B9-80520931EBA0}" type="slidenum">
              <a:rPr lang="en-US" altLang="en-US" smtClean="0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F634500-8DF8-41E5-B6E5-99F08C6DF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89C67B8-010B-44E3-B3AA-FD52CDD0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5CC4FA1-F6B0-4DF8-80CF-C24A0C167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627165-8720-4A3E-BB1B-84BD9974632A}" type="slidenum">
              <a:rPr lang="en-US" altLang="en-US" smtClean="0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A18D602-CC5B-49CE-BD3D-4FC624967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CDABDB-E051-45A9-9FDF-76F5D3F23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EEFE8EC-9FB7-494F-95D5-D54EFD77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50502EF-1D2E-49A5-8F74-E41804E2B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45B80D2-B09B-4EF2-A08E-DAB27994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1D1AC1C-4EBB-496B-9EBC-7F20F351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9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5D8EF20-2B33-42A0-BE9B-7019395EC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908165-D958-4DDB-9065-BCEC095E6272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35883FA-9470-47C6-B1C9-F4922A905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42B7158-1EFC-46BC-9606-F2841363D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8D519C2-B35E-49DC-8194-417C4494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55D7E7-1A22-483B-9E04-5CEFE2716F57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CA5721-268B-402C-84A2-53EE5238F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9C72EC5-88EA-4895-A8AA-E7C2DA2A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57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8D519C2-B35E-49DC-8194-417C4494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55D7E7-1A22-483B-9E04-5CEFE2716F57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CA5721-268B-402C-84A2-53EE5238F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9C72EC5-88EA-4895-A8AA-E7C2DA2A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AFD01C0-5A7D-46C5-A3EC-893E26FB1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C7583-E25E-42B1-B377-9E2E25B85DE3}" type="slidenum">
              <a:rPr lang="en-US" altLang="en-US" smtClean="0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84B0100-BF36-47FB-B419-FECF1197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8BCCAD-BBCC-4EFD-A7F8-B4FB5581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9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B9BEDC9-DDB7-4C3C-B40A-C8652229F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1C65E7B-61F4-475C-84B4-05AD95DE5E9F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C36A8BF-4187-41C0-9B41-F46AF5CB1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AEB5067-E056-414F-A796-10B6C2F10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6267618-D325-4D6F-B4DC-A5CC57520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692990-6E56-4D35-BD90-190416A81C7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E6CCDBC-0080-4C1B-ACAA-2F709F28A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27791CD-C623-4BAA-AB0B-E183BE12E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3FE16A3-2607-4ABA-872C-8A431BF22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614397-364B-4882-8C56-416B97B7CD7D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25277C5-6FF6-472B-B1B2-A162AC929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EE28775-1141-4618-8163-256EE66CF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74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7090E75-20C9-492E-A8E1-CA46BD6FC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5418E6-809C-4662-89DF-BEF89E899F00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65CDCB2-F76A-4019-900A-C03B6A3AA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6B99814-4B6A-4EEF-9FAD-83D73A5AE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224D5E7-E3EB-41B1-9826-418BB7E56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4DE445-2236-4A35-B82B-A5220EEE4671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C336EF1-6542-40D6-A1D9-C69DACB2A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23A2B31-DB3C-4DB5-894A-BEAD12DD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6CC86-DC9C-4E77-87C2-24466C5E1D98}"/>
              </a:ext>
            </a:extLst>
          </p:cNvPr>
          <p:cNvSpPr/>
          <p:nvPr userDrawn="1"/>
        </p:nvSpPr>
        <p:spPr bwMode="auto">
          <a:xfrm>
            <a:off x="403932" y="843367"/>
            <a:ext cx="8313938" cy="381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 marL="742950" indent="-285750">
              <a:buFont typeface="Wingdings" panose="05000000000000000000" pitchFamily="2" charset="2"/>
              <a:buChar char="§"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880" y="6613525"/>
            <a:ext cx="518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2" charset="0"/>
              </a:rPr>
              <a:t>13.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17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30A934-7B5E-4C49-8AA9-85E72C0A93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211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Types – Name, Extension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3B84F54-84E0-464E-9BF2-D46CB580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86" r="15715" b="1186"/>
          <a:stretch>
            <a:fillRect/>
          </a:stretch>
        </p:blipFill>
        <p:spPr bwMode="auto">
          <a:xfrm>
            <a:off x="2498725" y="1209675"/>
            <a:ext cx="4337050" cy="46323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5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9962686-EB10-476C-A6AC-E3D30417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339" y="154782"/>
            <a:ext cx="77771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Structure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E21934-9FD8-4F70-8E28-C941EF28E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954420"/>
            <a:ext cx="6774497" cy="43199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Lines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Variable length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Program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520" y="128345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Methods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365" y="990206"/>
            <a:ext cx="7848599" cy="45291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A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file is fixed length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records</a:t>
            </a:r>
            <a:endParaRPr lang="en-US" altLang="en-US" b="1" dirty="0"/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/>
              <a:t>Sequential Access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</a:rPr>
              <a:t>Direct Access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</a:rPr>
              <a:t>Other Access Methods</a:t>
            </a: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5840" y="75192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Sequential Access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365" y="980156"/>
            <a:ext cx="7848599" cy="45291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Operations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next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 next 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no read after last write  (rewrite)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203575" algn="l"/>
                <a:tab pos="4056063" algn="l"/>
              </a:tabLst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Figure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8FD60E2-26B2-468E-9ADA-D8D4695E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410888"/>
            <a:ext cx="4311015" cy="13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520" y="128345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Access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365" y="964643"/>
            <a:ext cx="5595585" cy="44967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Operations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position to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next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 next 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rewrite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/>
              <a:t>	     </a:t>
            </a:r>
            <a:r>
              <a:rPr lang="en-US" altLang="en-US" i="1" dirty="0"/>
              <a:t>n</a:t>
            </a:r>
            <a:r>
              <a:rPr lang="en-US" altLang="en-US" dirty="0"/>
              <a:t> =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relative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sz="800" dirty="0">
                <a:solidFill>
                  <a:srgbClr val="0033CC"/>
                </a:solidFill>
              </a:rPr>
              <a:t> </a:t>
            </a:r>
            <a:endParaRPr lang="en-US" altLang="en-US" sz="800" dirty="0"/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/>
              <a:t>Relative block numbers allow OS to decide where file should be placed</a:t>
            </a:r>
          </a:p>
        </p:txBody>
      </p:sp>
    </p:spTree>
    <p:extLst>
      <p:ext uri="{BB962C8B-B14F-4D97-AF65-F5344CB8AC3E}">
        <p14:creationId xmlns:p14="http://schemas.microsoft.com/office/powerpoint/2010/main" val="223155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9805" y="7459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Simulation of Sequential Access on Direct-access File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918AC22-6351-4060-911C-F46F6A5E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18" y="1095273"/>
            <a:ext cx="5535592" cy="20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3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0392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 and Relative Files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3802F99-6447-4625-BEC8-79DB52B8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1109840"/>
            <a:ext cx="5261202" cy="354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082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25BE7AEC-07DA-4065-A39B-D62187306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562" y="127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Disk Structure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DD9C32BF-30B5-4B23-8669-58D6AE49D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7747" y="992456"/>
            <a:ext cx="7121823" cy="4358796"/>
          </a:xfrm>
        </p:spPr>
        <p:txBody>
          <a:bodyPr/>
          <a:lstStyle/>
          <a:p>
            <a:r>
              <a:rPr lang="en-US" altLang="en-US" dirty="0"/>
              <a:t>Disk can be subdivided into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</a:p>
          <a:p>
            <a:r>
              <a:rPr lang="en-US" altLang="en-US" dirty="0"/>
              <a:t>Disks or partitions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RAID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protected against failure</a:t>
            </a:r>
          </a:p>
          <a:p>
            <a:r>
              <a:rPr lang="en-US" altLang="en-US" dirty="0"/>
              <a:t>Disk or partition can be used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without a file system,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formatted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with a file system</a:t>
            </a:r>
          </a:p>
          <a:p>
            <a:r>
              <a:rPr lang="en-US" altLang="en-US" dirty="0"/>
              <a:t>Partitions also known as minidisks, slices</a:t>
            </a:r>
          </a:p>
          <a:p>
            <a:r>
              <a:rPr lang="en-US" altLang="en-US" dirty="0"/>
              <a:t>Entity containing file system is known as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volume</a:t>
            </a:r>
          </a:p>
          <a:p>
            <a:r>
              <a:rPr lang="en-US" altLang="en-US" dirty="0"/>
              <a:t>Each volume containing a file system also tracks that file system’</a:t>
            </a:r>
            <a:r>
              <a:rPr lang="en-US" altLang="ja-JP" dirty="0"/>
              <a:t>s info in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lang="en-US" altLang="ja-JP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or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of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contents</a:t>
            </a:r>
          </a:p>
          <a:p>
            <a:r>
              <a:rPr lang="en-US" altLang="en-US" dirty="0"/>
              <a:t>In addition 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general-purpose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there are many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special-purpose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dirty="0"/>
              <a:t>, frequently all within the same operating system or computer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984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A Typical File-system Organization</a:t>
            </a:r>
          </a:p>
        </p:txBody>
      </p:sp>
      <p:pic>
        <p:nvPicPr>
          <p:cNvPr id="3" name="Picture 6" descr="10">
            <a:extLst>
              <a:ext uri="{FF2B5EF4-FFF2-40B4-BE49-F238E27FC236}">
                <a16:creationId xmlns:a16="http://schemas.microsoft.com/office/drawing/2014/main" id="{BB1EB00D-9011-425D-95CF-45D0F3CF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94" y="1129766"/>
            <a:ext cx="6414023" cy="34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0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C8058584-11C1-41DB-99D5-09F204749D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8340"/>
            <a:ext cx="8229600" cy="663046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File Systems</a:t>
            </a:r>
          </a:p>
        </p:txBody>
      </p:sp>
      <p:sp>
        <p:nvSpPr>
          <p:cNvPr id="24579" name="Content Placeholder 3">
            <a:extLst>
              <a:ext uri="{FF2B5EF4-FFF2-40B4-BE49-F238E27FC236}">
                <a16:creationId xmlns:a16="http://schemas.microsoft.com/office/drawing/2014/main" id="{AD147D40-244B-495A-95A4-1E30381E81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6410" y="1024935"/>
            <a:ext cx="7688423" cy="4541073"/>
          </a:xfrm>
        </p:spPr>
        <p:txBody>
          <a:bodyPr/>
          <a:lstStyle/>
          <a:p>
            <a:r>
              <a:rPr lang="en-US" altLang="en-US" dirty="0"/>
              <a:t>We mostly talk of general-purpose file systems</a:t>
            </a:r>
          </a:p>
          <a:p>
            <a:r>
              <a:rPr lang="en-US" altLang="en-US" dirty="0"/>
              <a:t>But systems frequently have may file systems, some general- and some special- purpose</a:t>
            </a:r>
          </a:p>
          <a:p>
            <a:r>
              <a:rPr lang="en-US" altLang="en-US" dirty="0"/>
              <a:t>Consider Solaris has</a:t>
            </a:r>
          </a:p>
          <a:p>
            <a:pPr lvl="1"/>
            <a:r>
              <a:rPr lang="en-US" altLang="en-US" dirty="0" err="1"/>
              <a:t>tmpfs</a:t>
            </a:r>
            <a:r>
              <a:rPr lang="en-US" altLang="en-US" dirty="0"/>
              <a:t> – memory-based volatile FS for fast, temporary I/O</a:t>
            </a:r>
          </a:p>
          <a:p>
            <a:pPr lvl="1"/>
            <a:r>
              <a:rPr lang="en-US" altLang="en-US" dirty="0" err="1"/>
              <a:t>objfs</a:t>
            </a:r>
            <a:r>
              <a:rPr lang="en-US" altLang="en-US" dirty="0"/>
              <a:t> – interface into kernel memory to get kernel symbols for debugging</a:t>
            </a:r>
          </a:p>
          <a:p>
            <a:pPr lvl="1"/>
            <a:r>
              <a:rPr lang="en-US" altLang="en-US" dirty="0" err="1"/>
              <a:t>ctfs</a:t>
            </a:r>
            <a:r>
              <a:rPr lang="en-US" altLang="en-US" dirty="0"/>
              <a:t> – contract file system for managing daemons </a:t>
            </a:r>
          </a:p>
          <a:p>
            <a:pPr lvl="1"/>
            <a:r>
              <a:rPr lang="en-US" altLang="en-US" dirty="0" err="1"/>
              <a:t>lofs</a:t>
            </a:r>
            <a:r>
              <a:rPr lang="en-US" altLang="en-US" dirty="0"/>
              <a:t> – loopback file system allows one FS to be accessed in place of another</a:t>
            </a:r>
          </a:p>
          <a:p>
            <a:pPr lvl="1"/>
            <a:r>
              <a:rPr lang="en-US" altLang="en-US" dirty="0" err="1"/>
              <a:t>procfs</a:t>
            </a:r>
            <a:r>
              <a:rPr lang="en-US" altLang="en-US" dirty="0"/>
              <a:t> – kernel interface to process structures</a:t>
            </a:r>
          </a:p>
          <a:p>
            <a:pPr lvl="1"/>
            <a:r>
              <a:rPr lang="en-US" altLang="en-US" dirty="0" err="1"/>
              <a:t>ufs</a:t>
            </a:r>
            <a:r>
              <a:rPr lang="en-US" altLang="en-US" dirty="0"/>
              <a:t>, </a:t>
            </a:r>
            <a:r>
              <a:rPr lang="en-US" altLang="en-US" dirty="0" err="1"/>
              <a:t>zfs</a:t>
            </a:r>
            <a:r>
              <a:rPr lang="en-US" altLang="en-US" dirty="0"/>
              <a:t> – general purpose file systems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3F8973-D50F-4DF1-AD92-3DC692F22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061" y="139850"/>
            <a:ext cx="792956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C2A110-A4D8-43F4-9C09-95BEEA7D7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060" y="942090"/>
            <a:ext cx="7718425" cy="3494087"/>
          </a:xfrm>
        </p:spPr>
        <p:txBody>
          <a:bodyPr/>
          <a:lstStyle/>
          <a:p>
            <a:r>
              <a:rPr lang="en-US" altLang="en-US" dirty="0"/>
              <a:t>File Concept</a:t>
            </a:r>
          </a:p>
          <a:p>
            <a:r>
              <a:rPr lang="en-US" altLang="en-US" dirty="0"/>
              <a:t>Access Methods</a:t>
            </a:r>
          </a:p>
          <a:p>
            <a:r>
              <a:rPr lang="en-US" altLang="en-US" dirty="0"/>
              <a:t>Disk and Directory Structure</a:t>
            </a:r>
          </a:p>
          <a:p>
            <a:r>
              <a:rPr lang="en-US" altLang="en-US" dirty="0"/>
              <a:t>Protection</a:t>
            </a:r>
          </a:p>
          <a:p>
            <a:r>
              <a:rPr lang="en-US" altLang="en-US" dirty="0"/>
              <a:t>Memory-Mapped Files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8BD3AB-ADA2-41E1-B7F5-5355D0043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130630"/>
            <a:ext cx="8229600" cy="555806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44469-B704-4C95-B54F-B06D7A5DF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944547"/>
            <a:ext cx="7862181" cy="5123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collection of nodes containing information about all files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latin typeface="Helvetica" panose="020B0604020202020204" pitchFamily="34" charset="0"/>
              </a:rPr>
              <a:t>Both the directory structure and the files reside on disk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A0E160-EA21-4EED-AEA0-5382DEE31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69162"/>
              </p:ext>
            </p:extLst>
          </p:nvPr>
        </p:nvGraphicFramePr>
        <p:xfrm>
          <a:off x="2835212" y="1507255"/>
          <a:ext cx="3041077" cy="264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71594" imgH="1874473" progId="AcroExch.Document.DC">
                  <p:embed/>
                </p:oleObj>
              </mc:Choice>
              <mc:Fallback>
                <p:oleObj name="Acrobat Document" r:id="rId3" imgW="2171594" imgH="1874473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A0E160-EA21-4EED-AEA0-5382DEE31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5212" y="1507255"/>
                        <a:ext cx="3041077" cy="2642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97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ACF19F4-426B-4C1D-B08A-FA62E4E6A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613" y="1298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Operations Performed on Directory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69FBC2-80F7-43A8-A6AB-561417C6C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603" y="1017551"/>
            <a:ext cx="7678899" cy="4530725"/>
          </a:xfrm>
        </p:spPr>
        <p:txBody>
          <a:bodyPr/>
          <a:lstStyle/>
          <a:p>
            <a:r>
              <a:rPr lang="en-US" altLang="en-US" dirty="0"/>
              <a:t>Search for a file</a:t>
            </a:r>
          </a:p>
          <a:p>
            <a:endParaRPr lang="en-US" altLang="en-US" sz="800" dirty="0"/>
          </a:p>
          <a:p>
            <a:r>
              <a:rPr lang="en-US" altLang="en-US" dirty="0"/>
              <a:t>Create a file</a:t>
            </a:r>
          </a:p>
          <a:p>
            <a:endParaRPr lang="en-US" altLang="en-US" sz="800" dirty="0"/>
          </a:p>
          <a:p>
            <a:r>
              <a:rPr lang="en-US" altLang="en-US" dirty="0"/>
              <a:t>Delete a file</a:t>
            </a:r>
          </a:p>
          <a:p>
            <a:endParaRPr lang="en-US" altLang="en-US" sz="800" dirty="0"/>
          </a:p>
          <a:p>
            <a:r>
              <a:rPr lang="en-US" altLang="en-US" dirty="0"/>
              <a:t>List a directory</a:t>
            </a:r>
          </a:p>
          <a:p>
            <a:endParaRPr lang="en-US" altLang="en-US" sz="800" dirty="0"/>
          </a:p>
          <a:p>
            <a:r>
              <a:rPr lang="en-US" altLang="en-US" dirty="0"/>
              <a:t>Rename a file</a:t>
            </a:r>
          </a:p>
          <a:p>
            <a:endParaRPr lang="en-US" altLang="en-US" sz="800" dirty="0"/>
          </a:p>
          <a:p>
            <a:r>
              <a:rPr lang="en-US" altLang="en-US" dirty="0"/>
              <a:t>Traverse the file system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414293-0AF3-4A9F-BE3B-DCA02E9A7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8295" y="221066"/>
            <a:ext cx="7743825" cy="428346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Organization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79B2879-15AF-4085-9167-1D59489A4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0150" y="1296242"/>
            <a:ext cx="6386356" cy="4491609"/>
          </a:xfrm>
        </p:spPr>
        <p:txBody>
          <a:bodyPr/>
          <a:lstStyle/>
          <a:p>
            <a:r>
              <a:rPr lang="en-US" altLang="en-US" dirty="0"/>
              <a:t>Efficiency – locating a file quickly</a:t>
            </a:r>
          </a:p>
          <a:p>
            <a:r>
              <a:rPr lang="en-US" altLang="en-US" dirty="0"/>
              <a:t>Naming – convenient to users</a:t>
            </a:r>
          </a:p>
          <a:p>
            <a:pPr lvl="1"/>
            <a:r>
              <a:rPr lang="en-US" altLang="en-US" dirty="0"/>
              <a:t>Two users can have same name for different files</a:t>
            </a:r>
          </a:p>
          <a:p>
            <a:pPr lvl="1"/>
            <a:r>
              <a:rPr lang="en-US" altLang="en-US" dirty="0"/>
              <a:t>The same file can have several different names</a:t>
            </a:r>
          </a:p>
          <a:p>
            <a:r>
              <a:rPr lang="en-US" altLang="en-US" dirty="0"/>
              <a:t>Grouping – logical grouping of files by properties, (e.g., all Java programs, all games, …)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B43EDD4-1D08-4BC5-8A60-7A07B4E8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33228"/>
            <a:ext cx="71882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dirty="0">
                <a:latin typeface="Helvetica" panose="020B0604020202020204" pitchFamily="34" charset="0"/>
              </a:rPr>
              <a:t>The directory is organized logically to obtain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5A99D68-2D0E-4041-A56C-2E8506F0E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21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Single-Level Directory</a:t>
            </a:r>
            <a:endParaRPr lang="en-US" altLang="en-US" sz="240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92309-99B3-429C-97D5-9162A2154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81273"/>
            <a:ext cx="7275512" cy="4130675"/>
          </a:xfrm>
        </p:spPr>
        <p:txBody>
          <a:bodyPr/>
          <a:lstStyle/>
          <a:p>
            <a:r>
              <a:rPr lang="en-US" altLang="en-US" dirty="0"/>
              <a:t>A single directory for all users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Naming problem</a:t>
            </a:r>
          </a:p>
          <a:p>
            <a:r>
              <a:rPr lang="en-US" altLang="en-US" dirty="0"/>
              <a:t>Grouping problem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A485EA9C-1F05-4BCE-9C7C-9A04E7B2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3746500"/>
            <a:ext cx="440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>
              <a:latin typeface="Helvetica" panose="020B0604020202020204" pitchFamily="34" charset="0"/>
            </a:endParaRP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76218F22-7939-4544-9D7D-2F1E4045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52" y="1517304"/>
            <a:ext cx="5527087" cy="1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8D356E-9517-4510-B89B-830CEC942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207" y="1140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Directory</a:t>
            </a:r>
            <a:endParaRPr lang="en-US" altLang="en-US" sz="2400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B33359-9268-4EDE-93A3-90B81EE48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939910"/>
            <a:ext cx="7869237" cy="555625"/>
          </a:xfrm>
        </p:spPr>
        <p:txBody>
          <a:bodyPr/>
          <a:lstStyle/>
          <a:p>
            <a:r>
              <a:rPr lang="en-US" altLang="en-US" dirty="0"/>
              <a:t>Separate directory for each user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E1D5DF09-0166-4795-A39B-12D29BA64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3739838"/>
            <a:ext cx="70024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>
                <a:latin typeface="Helvetica" panose="020B0604020202020204" pitchFamily="34" charset="0"/>
              </a:rPr>
              <a:t>Path name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>
                <a:latin typeface="Helvetica" panose="020B0604020202020204" pitchFamily="34" charset="0"/>
              </a:rPr>
              <a:t>Can have the same file name for different user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>
                <a:latin typeface="Helvetica" panose="020B0604020202020204" pitchFamily="34" charset="0"/>
              </a:rPr>
              <a:t>Efficient searching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>
                <a:latin typeface="Helvetica" panose="020B0604020202020204" pitchFamily="34" charset="0"/>
              </a:rPr>
              <a:t>No grouping capability</a:t>
            </a:r>
          </a:p>
        </p:txBody>
      </p:sp>
      <p:pic>
        <p:nvPicPr>
          <p:cNvPr id="28677" name="Picture 8">
            <a:extLst>
              <a:ext uri="{FF2B5EF4-FFF2-40B4-BE49-F238E27FC236}">
                <a16:creationId xmlns:a16="http://schemas.microsoft.com/office/drawing/2014/main" id="{67867623-FB52-4C18-9523-A6343747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7" y="1467058"/>
            <a:ext cx="5903704" cy="20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8349A3E-B928-493E-B782-F5B3F0006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193" y="14422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Tree-Structured Directories</a:t>
            </a:r>
          </a:p>
        </p:txBody>
      </p:sp>
      <p:pic>
        <p:nvPicPr>
          <p:cNvPr id="29699" name="Picture 6">
            <a:extLst>
              <a:ext uri="{FF2B5EF4-FFF2-40B4-BE49-F238E27FC236}">
                <a16:creationId xmlns:a16="http://schemas.microsoft.com/office/drawing/2014/main" id="{B50CD35F-5849-418A-BDA3-1E2065B4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90" y="1135470"/>
            <a:ext cx="6418908" cy="410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8C4438-D35F-4569-A192-4F79B3071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86" y="14125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</a:t>
            </a:r>
            <a:endParaRPr lang="en-US" altLang="en-US" sz="24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F1500EF-5192-4078-8D70-C47011CA4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867" y="1093788"/>
            <a:ext cx="7029450" cy="522287"/>
          </a:xfrm>
        </p:spPr>
        <p:txBody>
          <a:bodyPr/>
          <a:lstStyle/>
          <a:p>
            <a:r>
              <a:rPr lang="en-US" altLang="en-US" dirty="0"/>
              <a:t>Have shared subdirectories and files</a:t>
            </a:r>
          </a:p>
          <a:p>
            <a:r>
              <a:rPr lang="en-US" altLang="en-US" dirty="0"/>
              <a:t>Example</a:t>
            </a:r>
          </a:p>
        </p:txBody>
      </p:sp>
      <p:pic>
        <p:nvPicPr>
          <p:cNvPr id="32772" name="Picture 7" descr="10">
            <a:extLst>
              <a:ext uri="{FF2B5EF4-FFF2-40B4-BE49-F238E27FC236}">
                <a16:creationId xmlns:a16="http://schemas.microsoft.com/office/drawing/2014/main" id="{19C737FE-E339-4EEE-A6C3-70AEB5A3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68" y="1992348"/>
            <a:ext cx="4232834" cy="3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16B4625-FB4C-47D0-8A30-A6CC09CC3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238" y="189247"/>
            <a:ext cx="7718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 (Cont.)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CBDBADA-C34E-4024-A3E9-3C106235E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264" y="1120775"/>
            <a:ext cx="7564437" cy="4530725"/>
          </a:xfrm>
        </p:spPr>
        <p:txBody>
          <a:bodyPr/>
          <a:lstStyle/>
          <a:p>
            <a:r>
              <a:rPr lang="en-US" altLang="en-US" dirty="0"/>
              <a:t>Two different names (aliasing)</a:t>
            </a:r>
          </a:p>
          <a:p>
            <a:r>
              <a:rPr lang="en-US" altLang="en-US" dirty="0"/>
              <a:t>If </a:t>
            </a:r>
            <a:r>
              <a:rPr lang="en-US" altLang="en-US" b="1" i="1" dirty="0" err="1"/>
              <a:t>dict</a:t>
            </a:r>
            <a:r>
              <a:rPr lang="en-US" altLang="en-US" dirty="0"/>
              <a:t> deletes </a:t>
            </a:r>
            <a:r>
              <a:rPr lang="en-US" altLang="en-US" b="1" dirty="0"/>
              <a:t>w</a:t>
            </a:r>
            <a:r>
              <a:rPr lang="en-US" altLang="en-US" dirty="0"/>
              <a:t>/</a:t>
            </a:r>
            <a:r>
              <a:rPr lang="en-US" altLang="en-US" b="1" i="1" dirty="0"/>
              <a:t>list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dangling pointer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Solutions:</a:t>
            </a:r>
          </a:p>
          <a:p>
            <a:pPr lvl="1"/>
            <a:r>
              <a:rPr lang="en-US" altLang="en-US" dirty="0" err="1"/>
              <a:t>Backpointers</a:t>
            </a:r>
            <a:r>
              <a:rPr lang="en-US" altLang="en-US" dirty="0"/>
              <a:t>, so we can delete all pointers.</a:t>
            </a:r>
          </a:p>
          <a:p>
            <a:pPr lvl="2"/>
            <a:r>
              <a:rPr lang="en-US" altLang="en-US" dirty="0"/>
              <a:t>Variable size records a problem</a:t>
            </a:r>
          </a:p>
          <a:p>
            <a:pPr lvl="1"/>
            <a:r>
              <a:rPr lang="en-US" altLang="en-US" dirty="0" err="1"/>
              <a:t>Backpointers</a:t>
            </a:r>
            <a:r>
              <a:rPr lang="en-US" altLang="en-US" dirty="0"/>
              <a:t> using a daisy chain organization</a:t>
            </a:r>
          </a:p>
          <a:p>
            <a:pPr lvl="1"/>
            <a:r>
              <a:rPr lang="en-US" altLang="en-US" dirty="0"/>
              <a:t>Entry-hold-count solution</a:t>
            </a:r>
          </a:p>
          <a:p>
            <a:r>
              <a:rPr lang="en-US" altLang="en-US" dirty="0"/>
              <a:t>New directory entry type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dirty="0"/>
              <a:t> – another name (pointer) to an existing file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Resolve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follow pointer to locate the file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7856A-A35F-4694-BA79-E5E5FE171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302" y="83937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</a:t>
            </a:r>
            <a:endParaRPr lang="en-US" altLang="en-US" sz="2400" dirty="0"/>
          </a:p>
        </p:txBody>
      </p:sp>
      <p:pic>
        <p:nvPicPr>
          <p:cNvPr id="34819" name="Picture 6" descr="10">
            <a:extLst>
              <a:ext uri="{FF2B5EF4-FFF2-40B4-BE49-F238E27FC236}">
                <a16:creationId xmlns:a16="http://schemas.microsoft.com/office/drawing/2014/main" id="{76295A14-2EB3-45D4-833C-55974337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85" y="1225903"/>
            <a:ext cx="5387741" cy="319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3EA828D-CDA3-431E-9172-1C1FFB143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401" y="144225"/>
            <a:ext cx="77073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 (Cont.)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136FF0A-B503-40C8-B55A-E2550A346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675" y="1022086"/>
            <a:ext cx="7707312" cy="4530725"/>
          </a:xfrm>
        </p:spPr>
        <p:txBody>
          <a:bodyPr/>
          <a:lstStyle/>
          <a:p>
            <a:r>
              <a:rPr lang="en-US" altLang="en-US" dirty="0"/>
              <a:t>How do we guarantee no cycles?</a:t>
            </a:r>
          </a:p>
          <a:p>
            <a:pPr lvl="1"/>
            <a:r>
              <a:rPr lang="en-US" altLang="en-US" dirty="0"/>
              <a:t>Allow only links to files not subdirectories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Garbage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collection</a:t>
            </a:r>
          </a:p>
          <a:p>
            <a:pPr lvl="1"/>
            <a:r>
              <a:rPr lang="en-US" altLang="en-US" dirty="0"/>
              <a:t>Every time a new link is added use a cycle detection algorithm to determine whether it is OK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94F17E-A241-488A-BC65-2AAC5ED0B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12922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71A58D-A8E3-4A35-A32D-F80D44774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71" y="942090"/>
            <a:ext cx="6560854" cy="4504118"/>
          </a:xfrm>
        </p:spPr>
        <p:txBody>
          <a:bodyPr/>
          <a:lstStyle/>
          <a:p>
            <a:r>
              <a:rPr lang="en-US" altLang="en-US" dirty="0"/>
              <a:t>To explain the function of file systems</a:t>
            </a:r>
          </a:p>
          <a:p>
            <a:r>
              <a:rPr lang="en-US" altLang="en-US" dirty="0"/>
              <a:t>To describe the interfaces to file systems</a:t>
            </a:r>
          </a:p>
          <a:p>
            <a:r>
              <a:rPr lang="en-US" altLang="en-US" dirty="0"/>
              <a:t>To discuss file-system design tradeoffs, including access methods, file sharing, file locking, and directory structures</a:t>
            </a:r>
          </a:p>
          <a:p>
            <a:r>
              <a:rPr lang="en-US" altLang="en-US" dirty="0"/>
              <a:t>To explore file-system protection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7BDE1F1-2505-4238-9EC4-F1264D6FD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877" y="9377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Current Directory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225E8E-BF7D-4B18-8AFA-C46913204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737" y="944595"/>
            <a:ext cx="7560310" cy="49784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Can designate one of the directories as the current (working) directory</a:t>
            </a:r>
          </a:p>
          <a:p>
            <a:pPr lvl="1"/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/spell/mail/prog</a:t>
            </a:r>
          </a:p>
          <a:p>
            <a:pPr lvl="1"/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list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Creating and deleting a file is done in current directory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Example of creating a new file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If in current directory  is 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/mail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The command </a:t>
            </a:r>
          </a:p>
          <a:p>
            <a:pPr marL="0" indent="0">
              <a:lnSpc>
                <a:spcPct val="90000"/>
              </a:lnSpc>
              <a:buNone/>
              <a:tabLst>
                <a:tab pos="2857500" algn="ctr"/>
              </a:tabLst>
            </a:pPr>
            <a:r>
              <a:rPr lang="en-US" altLang="en-US" dirty="0"/>
              <a:t>                  </a:t>
            </a:r>
            <a:r>
              <a:rPr lang="en-US" altLang="en-US" b="1" dirty="0" err="1"/>
              <a:t>mkdir</a:t>
            </a:r>
            <a:r>
              <a:rPr lang="en-US" altLang="en-US" b="1" dirty="0"/>
              <a:t> &lt;</a:t>
            </a:r>
            <a:r>
              <a:rPr lang="en-US" altLang="en-US" b="1" dirty="0" err="1"/>
              <a:t>dir</a:t>
            </a:r>
            <a:r>
              <a:rPr lang="en-US" altLang="en-US" b="1" dirty="0"/>
              <a:t>-name&gt;</a:t>
            </a: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Results in: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>
                <a:latin typeface="Helvetica" panose="020B0604020202020204" pitchFamily="34" charset="0"/>
              </a:rPr>
              <a:t>Deleting </a:t>
            </a:r>
            <a:r>
              <a:rPr lang="ja-JP" altLang="en-US" dirty="0">
                <a:latin typeface="Helvetica" panose="020B0604020202020204" pitchFamily="34" charset="0"/>
              </a:rPr>
              <a:t>“</a:t>
            </a:r>
            <a:r>
              <a:rPr lang="en-US" altLang="ja-JP" dirty="0">
                <a:latin typeface="Helvetica" panose="020B0604020202020204" pitchFamily="34" charset="0"/>
              </a:rPr>
              <a:t>mail</a:t>
            </a:r>
            <a:r>
              <a:rPr lang="ja-JP" altLang="en-US" dirty="0">
                <a:latin typeface="Helvetica" panose="020B0604020202020204" pitchFamily="34" charset="0"/>
              </a:rPr>
              <a:t>”</a:t>
            </a:r>
            <a:r>
              <a:rPr lang="en-US" altLang="ja-JP" dirty="0">
                <a:latin typeface="Helvetica" panose="020B0604020202020204" pitchFamily="34" charset="0"/>
              </a:rPr>
              <a:t> </a:t>
            </a:r>
            <a:r>
              <a:rPr lang="en-US" altLang="ja-JP" dirty="0">
                <a:latin typeface="Helvetica" panose="020B0604020202020204" pitchFamily="34" charset="0"/>
                <a:sym typeface="Symbol" panose="05050102010706020507" pitchFamily="18" charset="2"/>
              </a:rPr>
              <a:t> deleting the entire subtree rooted by </a:t>
            </a:r>
            <a:r>
              <a:rPr lang="ja-JP" altLang="en-US" dirty="0">
                <a:latin typeface="Helvetica" panose="020B0604020202020204" pitchFamily="34" charset="0"/>
                <a:sym typeface="Symbol" panose="05050102010706020507" pitchFamily="18" charset="2"/>
              </a:rPr>
              <a:t>“</a:t>
            </a:r>
            <a:r>
              <a:rPr lang="en-US" altLang="ja-JP" dirty="0">
                <a:latin typeface="Helvetica" panose="020B0604020202020204" pitchFamily="34" charset="0"/>
                <a:sym typeface="Symbol" panose="05050102010706020507" pitchFamily="18" charset="2"/>
              </a:rPr>
              <a:t>mail</a:t>
            </a:r>
            <a:r>
              <a:rPr lang="ja-JP" altLang="en-US" dirty="0">
                <a:latin typeface="Helvetica" panose="020B0604020202020204" pitchFamily="34" charset="0"/>
                <a:sym typeface="Symbol" panose="05050102010706020507" pitchFamily="18" charset="2"/>
              </a:rPr>
              <a:t>”</a:t>
            </a:r>
            <a:endParaRPr lang="en-US" altLang="en-US" dirty="0">
              <a:latin typeface="Helvetica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</p:txBody>
      </p:sp>
      <p:sp>
        <p:nvSpPr>
          <p:cNvPr id="31748" name="Rectangle 11">
            <a:extLst>
              <a:ext uri="{FF2B5EF4-FFF2-40B4-BE49-F238E27FC236}">
                <a16:creationId xmlns:a16="http://schemas.microsoft.com/office/drawing/2014/main" id="{C4796BEF-77B3-4BDD-A44D-A76EC0749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09210"/>
            <a:ext cx="7423150" cy="7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 dirty="0">
              <a:latin typeface="Helvetica" panose="020B0604020202020204" pitchFamily="34" charset="0"/>
            </a:endParaRP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FC81682E-CF05-4DC4-841B-08EC50EA1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22" y="4016957"/>
            <a:ext cx="2384809" cy="87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662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1061B50-56DF-4E7B-AC66-6978CD373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221" y="1347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007C22D-387E-4D4B-BBFE-5663BA7F2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951528"/>
            <a:ext cx="7451725" cy="4530725"/>
          </a:xfrm>
        </p:spPr>
        <p:txBody>
          <a:bodyPr/>
          <a:lstStyle/>
          <a:p>
            <a:r>
              <a:rPr lang="en-US" altLang="en-US" dirty="0"/>
              <a:t>File owner/creator should be able to control:</a:t>
            </a:r>
          </a:p>
          <a:p>
            <a:pPr lvl="1"/>
            <a:r>
              <a:rPr lang="en-US" altLang="en-US" dirty="0"/>
              <a:t>What can be done</a:t>
            </a:r>
          </a:p>
          <a:p>
            <a:pPr lvl="1"/>
            <a:r>
              <a:rPr lang="en-US" altLang="en-US" dirty="0"/>
              <a:t>By whom</a:t>
            </a:r>
          </a:p>
          <a:p>
            <a:r>
              <a:rPr lang="en-US" altLang="en-US" dirty="0"/>
              <a:t>Types of access</a:t>
            </a:r>
          </a:p>
          <a:p>
            <a:pPr lvl="1"/>
            <a:r>
              <a:rPr lang="en-US" altLang="en-US" b="1" dirty="0"/>
              <a:t>Read</a:t>
            </a:r>
          </a:p>
          <a:p>
            <a:pPr lvl="1"/>
            <a:r>
              <a:rPr lang="en-US" altLang="en-US" b="1" dirty="0"/>
              <a:t>Write</a:t>
            </a:r>
          </a:p>
          <a:p>
            <a:pPr lvl="1"/>
            <a:r>
              <a:rPr lang="en-US" altLang="en-US" b="1" dirty="0"/>
              <a:t>Execute</a:t>
            </a:r>
          </a:p>
          <a:p>
            <a:pPr lvl="1"/>
            <a:r>
              <a:rPr lang="en-US" altLang="en-US" b="1" dirty="0"/>
              <a:t>Append</a:t>
            </a:r>
          </a:p>
          <a:p>
            <a:pPr lvl="1"/>
            <a:r>
              <a:rPr lang="en-US" altLang="en-US" b="1" dirty="0"/>
              <a:t>Delete</a:t>
            </a:r>
          </a:p>
          <a:p>
            <a:pPr lvl="1"/>
            <a:r>
              <a:rPr lang="en-US" altLang="en-US" b="1" dirty="0"/>
              <a:t>List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BF170C8-1BD2-476F-98D0-D50064B81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264" y="146872"/>
            <a:ext cx="7642549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Lists and Groups in Unix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77AB603-62F8-44D7-BFEE-9C6DE95A6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941480"/>
            <a:ext cx="7342188" cy="35750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Mode of access:  read, write, execute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Three classes of users on Unix / Linux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</a:t>
            </a:r>
            <a:r>
              <a:rPr lang="en-US" altLang="en-US" sz="800" dirty="0"/>
              <a:t>	</a:t>
            </a:r>
            <a:r>
              <a:rPr lang="en-US" altLang="en-US" sz="1600" dirty="0"/>
              <a:t>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	a) </a:t>
            </a:r>
            <a:r>
              <a:rPr lang="en-US" altLang="en-US" sz="1600" b="1" dirty="0"/>
              <a:t>owner access</a:t>
            </a:r>
            <a:r>
              <a:rPr lang="en-US" altLang="en-US" sz="1600" dirty="0"/>
              <a:t> 	7	</a:t>
            </a:r>
            <a:r>
              <a:rPr lang="en-US" altLang="en-US" sz="1600" dirty="0">
                <a:sym typeface="Symbol" panose="05050102010706020507" pitchFamily="18" charset="2"/>
              </a:rPr>
              <a:t>	1 1 1</a:t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b) </a:t>
            </a:r>
            <a:r>
              <a:rPr lang="en-US" altLang="en-US" sz="1600" b="1" dirty="0">
                <a:sym typeface="Symbol" panose="05050102010706020507" pitchFamily="18" charset="2"/>
              </a:rPr>
              <a:t>group access</a:t>
            </a:r>
            <a:r>
              <a:rPr lang="en-US" altLang="en-US" sz="1600" dirty="0">
                <a:sym typeface="Symbol" panose="05050102010706020507" pitchFamily="18" charset="2"/>
              </a:rPr>
              <a:t> 	6	 	1 1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c) </a:t>
            </a:r>
            <a:r>
              <a:rPr lang="en-US" altLang="en-US" sz="1600" b="1" dirty="0">
                <a:sym typeface="Symbol" panose="05050102010706020507" pitchFamily="18" charset="2"/>
              </a:rPr>
              <a:t>public access</a:t>
            </a:r>
            <a:r>
              <a:rPr lang="en-US" altLang="en-US" sz="1600" dirty="0">
                <a:sym typeface="Symbol" panose="05050102010706020507" pitchFamily="18" charset="2"/>
              </a:rPr>
              <a:t>	1	 	0 0 1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Ask manager to create a group (unique name), say G, and add some users to the group.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For a file (say </a:t>
            </a:r>
            <a:r>
              <a:rPr lang="en-US" altLang="en-US" i="1" dirty="0">
                <a:sym typeface="Symbol" panose="05050102010706020507" pitchFamily="18" charset="2"/>
              </a:rPr>
              <a:t>game</a:t>
            </a:r>
            <a:r>
              <a:rPr lang="en-US" altLang="en-US" dirty="0">
                <a:sym typeface="Symbol" panose="05050102010706020507" pitchFamily="18" charset="2"/>
              </a:rPr>
              <a:t>) or subdirectory, define an appropriate access.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Attach a group to a file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44036" name="Rectangle 13">
            <a:extLst>
              <a:ext uri="{FF2B5EF4-FFF2-40B4-BE49-F238E27FC236}">
                <a16:creationId xmlns:a16="http://schemas.microsoft.com/office/drawing/2014/main" id="{A138F952-386A-4F11-9935-B6FA2511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397" y="4923697"/>
            <a:ext cx="5536642" cy="8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Font typeface="Monotype Sorts" pitchFamily="-84" charset="2"/>
              <a:buNone/>
            </a:pPr>
            <a:b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	         </a:t>
            </a:r>
            <a:r>
              <a:rPr kumimoji="1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chgrp</a:t>
            </a:r>
            <a:r>
              <a:rPr kumimoji="1" lang="en-US" altLang="en-US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G    game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A6631249-4FFF-4880-A6E7-280DBA8C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12" y="3989199"/>
            <a:ext cx="2034886" cy="7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4FA8E4E-DE74-48ED-A591-88BF26AA1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325" y="118391"/>
            <a:ext cx="7737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 Sample UNIX Directory Listing</a:t>
            </a: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2742550A-BE1C-4724-A9AC-83F6503BD12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7065" r="722" b="27065"/>
          <a:stretch>
            <a:fillRect/>
          </a:stretch>
        </p:blipFill>
        <p:spPr>
          <a:xfrm>
            <a:off x="2251404" y="1155562"/>
            <a:ext cx="5103416" cy="2332955"/>
          </a:xfrm>
          <a:noFill/>
        </p:spPr>
      </p:pic>
    </p:spTree>
    <p:extLst>
      <p:ext uri="{BB962C8B-B14F-4D97-AF65-F5344CB8AC3E}">
        <p14:creationId xmlns:p14="http://schemas.microsoft.com/office/powerpoint/2010/main" val="4209183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28242E-4A04-4121-BF10-45AB39388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203" y="99588"/>
            <a:ext cx="7864475" cy="6096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Windows 7 Access-Control List Management</a:t>
            </a:r>
          </a:p>
        </p:txBody>
      </p:sp>
      <p:pic>
        <p:nvPicPr>
          <p:cNvPr id="45059" name="Picture 2" descr="11_16.pdf">
            <a:extLst>
              <a:ext uri="{FF2B5EF4-FFF2-40B4-BE49-F238E27FC236}">
                <a16:creationId xmlns:a16="http://schemas.microsoft.com/office/drawing/2014/main" id="{83B81BDC-7461-44F5-9BBC-1F8E59892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120775"/>
            <a:ext cx="35337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FDC630E2-6A19-41F9-B067-203AE5DB8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601" y="113211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Structure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4C2C079-F5DF-42D0-8D47-51C2C8C67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7" y="937390"/>
            <a:ext cx="7312025" cy="4530725"/>
          </a:xfrm>
        </p:spPr>
        <p:txBody>
          <a:bodyPr/>
          <a:lstStyle/>
          <a:p>
            <a:r>
              <a:rPr lang="en-US" altLang="en-US" dirty="0"/>
              <a:t>File structure</a:t>
            </a:r>
          </a:p>
          <a:p>
            <a:pPr lvl="1"/>
            <a:r>
              <a:rPr lang="en-US" altLang="en-US" dirty="0"/>
              <a:t>Logical storage unit</a:t>
            </a:r>
          </a:p>
          <a:p>
            <a:pPr lvl="1"/>
            <a:r>
              <a:rPr lang="en-US" altLang="en-US" dirty="0"/>
              <a:t>Collection of related information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resides on secondary storage (disks)</a:t>
            </a:r>
          </a:p>
          <a:p>
            <a:pPr lvl="1"/>
            <a:r>
              <a:rPr lang="en-US" altLang="en-US" dirty="0"/>
              <a:t>Provided user interface to storage, mapping logical to physical</a:t>
            </a:r>
          </a:p>
          <a:p>
            <a:pPr lvl="1"/>
            <a:r>
              <a:rPr lang="en-US" altLang="en-US" dirty="0"/>
              <a:t>Provides efficient and convenient access to disk by allowing data to be stored, located retrieved easily</a:t>
            </a:r>
          </a:p>
          <a:p>
            <a:r>
              <a:rPr lang="en-US" altLang="en-US" dirty="0"/>
              <a:t>Disk provides in-place rewrite and random access</a:t>
            </a:r>
          </a:p>
          <a:p>
            <a:pPr lvl="1"/>
            <a:r>
              <a:rPr lang="en-US" altLang="en-US" dirty="0"/>
              <a:t>I/O transfers performed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sectors</a:t>
            </a:r>
            <a:r>
              <a:rPr lang="en-US" altLang="en-US" dirty="0"/>
              <a:t> (usually 512 bytes)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storage structure consisting of information about a file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controls the physical device </a:t>
            </a:r>
          </a:p>
          <a:p>
            <a:r>
              <a:rPr lang="en-US" altLang="en-US" dirty="0"/>
              <a:t>File system organized into layers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4D5E75F-FA80-449A-915F-D2BD58720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9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Layered File System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41F3BCD-EC43-449D-BDE4-031AB51C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57" y="1084080"/>
            <a:ext cx="2032268" cy="39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183F6F-CF73-40EC-8D07-F3938BC23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354" y="122546"/>
            <a:ext cx="7724775" cy="591355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Operations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FDD909-A5BC-4211-8C91-9570F3CAE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2" y="942677"/>
            <a:ext cx="7491817" cy="4562577"/>
          </a:xfrm>
        </p:spPr>
        <p:txBody>
          <a:bodyPr/>
          <a:lstStyle/>
          <a:p>
            <a:r>
              <a:rPr lang="en-US" altLang="en-US" dirty="0"/>
              <a:t>We have system calls at the API level, but how do we implement their functions?</a:t>
            </a:r>
          </a:p>
          <a:p>
            <a:pPr lvl="1"/>
            <a:r>
              <a:rPr lang="en-US" altLang="en-US" dirty="0"/>
              <a:t>On-disk and in-memory structures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info needed by system to boot OS from that volume</a:t>
            </a:r>
          </a:p>
          <a:p>
            <a:pPr lvl="1"/>
            <a:r>
              <a:rPr lang="en-US" altLang="en-US" dirty="0"/>
              <a:t>Needed if volume contains OS, usually first block of volume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volume details</a:t>
            </a:r>
          </a:p>
          <a:p>
            <a:pPr lvl="1"/>
            <a:r>
              <a:rPr lang="en-US" altLang="en-US" dirty="0"/>
              <a:t>Total # of blocks, # of free blocks, block size, free block pointers or array</a:t>
            </a:r>
          </a:p>
          <a:p>
            <a:r>
              <a:rPr lang="en-US" altLang="en-US" dirty="0"/>
              <a:t>Directory structure organizes the files</a:t>
            </a:r>
          </a:p>
          <a:p>
            <a:pPr lvl="1"/>
            <a:r>
              <a:rPr lang="en-US" altLang="en-US" dirty="0"/>
              <a:t>Names and inode numbers, master file table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1E6968-23CC-4041-AF8F-B396E75F1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8844" y="137735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Control Block (FCB)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CBF3188-619B-44AD-816A-4D225B7F4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3" y="1027520"/>
            <a:ext cx="6539710" cy="4487160"/>
          </a:xfrm>
        </p:spPr>
        <p:txBody>
          <a:bodyPr/>
          <a:lstStyle/>
          <a:p>
            <a:r>
              <a:rPr lang="en-US" altLang="en-US" dirty="0"/>
              <a:t>OS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 </a:t>
            </a:r>
            <a:r>
              <a:rPr lang="en-US" altLang="en-US" dirty="0"/>
              <a:t>per file, which  contains many details about the file</a:t>
            </a:r>
          </a:p>
          <a:p>
            <a:pPr lvl="1"/>
            <a:r>
              <a:rPr lang="en-US" altLang="en-US" dirty="0"/>
              <a:t>Typically, inode number, permissions, size, dates</a:t>
            </a:r>
          </a:p>
          <a:p>
            <a:pPr lvl="1"/>
            <a:r>
              <a:rPr lang="en-US" altLang="en-US" dirty="0"/>
              <a:t>Example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8A6DDED1-6F8C-4F20-B323-225ED207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72" y="2450025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44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AD98AD2-566F-4E16-8F5C-F3D1605A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882" y="134756"/>
            <a:ext cx="8229600" cy="576262"/>
          </a:xfrm>
        </p:spPr>
        <p:txBody>
          <a:bodyPr/>
          <a:lstStyle/>
          <a:p>
            <a:r>
              <a:rPr lang="en-US" altLang="en-US" dirty="0"/>
              <a:t>FAT Allocation Method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32984ED-2CEE-456C-B2BE-B934D84A7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6" y="983202"/>
            <a:ext cx="7671315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Beginning of volume has table, indexed by block number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New block allocation simple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45141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7311EE-EAAE-42C5-87B1-E2BA4056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59" y="14989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Concept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B7C5E7-8176-4731-B84D-C09548172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591" y="930580"/>
            <a:ext cx="7648575" cy="4530725"/>
          </a:xfrm>
        </p:spPr>
        <p:txBody>
          <a:bodyPr/>
          <a:lstStyle/>
          <a:p>
            <a:r>
              <a:rPr lang="en-US" altLang="en-US" dirty="0"/>
              <a:t>Contiguous logical address space</a:t>
            </a:r>
          </a:p>
          <a:p>
            <a:r>
              <a:rPr lang="en-US" altLang="en-US" dirty="0"/>
              <a:t>Types: </a:t>
            </a:r>
          </a:p>
          <a:p>
            <a:pPr lvl="1"/>
            <a:r>
              <a:rPr lang="en-US" altLang="en-US" dirty="0"/>
              <a:t>Data</a:t>
            </a:r>
          </a:p>
          <a:p>
            <a:pPr lvl="2"/>
            <a:r>
              <a:rPr lang="en-US" altLang="en-US" dirty="0"/>
              <a:t>Numeric</a:t>
            </a:r>
          </a:p>
          <a:p>
            <a:pPr lvl="2"/>
            <a:r>
              <a:rPr lang="en-US" altLang="en-US" dirty="0"/>
              <a:t>Character</a:t>
            </a:r>
          </a:p>
          <a:p>
            <a:pPr lvl="2"/>
            <a:r>
              <a:rPr lang="en-US" altLang="en-US" dirty="0"/>
              <a:t>Binary</a:t>
            </a:r>
          </a:p>
          <a:p>
            <a:pPr lvl="1"/>
            <a:r>
              <a:rPr lang="en-US" altLang="en-US" dirty="0"/>
              <a:t>Program</a:t>
            </a:r>
          </a:p>
          <a:p>
            <a:r>
              <a:rPr lang="en-US" altLang="en-US" dirty="0"/>
              <a:t>Contents defined by file’s creator</a:t>
            </a:r>
          </a:p>
          <a:p>
            <a:pPr lvl="1"/>
            <a:r>
              <a:rPr lang="en-US" altLang="en-US" dirty="0"/>
              <a:t>Many types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source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93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File-Allocation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119AC-E5F4-496B-8F1B-213A20BF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311910"/>
            <a:ext cx="4521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7D0E9CB-2004-49C6-A4D6-E1009C53A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102" y="146279"/>
            <a:ext cx="7893698" cy="576262"/>
          </a:xfrm>
        </p:spPr>
        <p:txBody>
          <a:bodyPr/>
          <a:lstStyle/>
          <a:p>
            <a:r>
              <a:rPr lang="en-US" altLang="en-US" dirty="0"/>
              <a:t>Indexed Allocation Method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DDB8330-F894-4E51-93AF-DA9581F52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864" y="1040448"/>
            <a:ext cx="7640983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Each file has its own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0000"/>
                </a:solidFill>
              </a:rPr>
              <a:t>(s) of pointers to its data blocks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Logical view</a:t>
            </a:r>
          </a:p>
          <a:p>
            <a:endParaRPr lang="en-US" altLang="en-US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8996236-7165-4194-8532-3E971EE9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18" y="1898333"/>
            <a:ext cx="2286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407" y="1248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Indexed Allocation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F294D38-7D42-45D3-9B30-7457D4CE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57" y="1219199"/>
            <a:ext cx="4790677" cy="41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89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8A91CD5-FE83-4A4C-A1F9-18F81B3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243" y="144608"/>
            <a:ext cx="7527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8A2FABB-4281-4B28-ACD1-C9796D03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129" y="958487"/>
            <a:ext cx="7653039" cy="501650"/>
          </a:xfrm>
        </p:spPr>
        <p:txBody>
          <a:bodyPr/>
          <a:lstStyle/>
          <a:p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track available blocks/clusters</a:t>
            </a:r>
          </a:p>
          <a:p>
            <a:pPr lvl="1"/>
            <a:r>
              <a:rPr lang="en-US" altLang="en-US" dirty="0"/>
              <a:t>(Using term </a:t>
            </a:r>
            <a:r>
              <a:rPr lang="ja-JP" altLang="en-US" dirty="0"/>
              <a:t>“</a:t>
            </a:r>
            <a:r>
              <a:rPr lang="en-US" altLang="ja-JP" dirty="0"/>
              <a:t>block</a:t>
            </a:r>
            <a:r>
              <a:rPr lang="ja-JP" altLang="en-US" dirty="0"/>
              <a:t>”</a:t>
            </a:r>
            <a:r>
              <a:rPr lang="en-US" altLang="ja-JP" dirty="0"/>
              <a:t> for simplicity)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</p:txBody>
      </p:sp>
      <p:grpSp>
        <p:nvGrpSpPr>
          <p:cNvPr id="58371" name="Group 1">
            <a:extLst>
              <a:ext uri="{FF2B5EF4-FFF2-40B4-BE49-F238E27FC236}">
                <a16:creationId xmlns:a16="http://schemas.microsoft.com/office/drawing/2014/main" id="{7BC7A96A-A4BD-4E26-B8CD-B48268F5DE36}"/>
              </a:ext>
            </a:extLst>
          </p:cNvPr>
          <p:cNvGrpSpPr>
            <a:grpSpLocks/>
          </p:cNvGrpSpPr>
          <p:nvPr/>
        </p:nvGrpSpPr>
        <p:grpSpPr bwMode="auto">
          <a:xfrm>
            <a:off x="2692962" y="2230739"/>
            <a:ext cx="2358788" cy="1402365"/>
            <a:chOff x="2784475" y="2216150"/>
            <a:chExt cx="3878263" cy="1944688"/>
          </a:xfrm>
        </p:grpSpPr>
        <p:sp>
          <p:nvSpPr>
            <p:cNvPr id="58375" name="Rectangle 4">
              <a:extLst>
                <a:ext uri="{FF2B5EF4-FFF2-40B4-BE49-F238E27FC236}">
                  <a16:creationId xmlns:a16="http://schemas.microsoft.com/office/drawing/2014/main" id="{AB54A8BB-9D7F-44CC-BFF8-70F4234A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EAEF655E-33E9-4B70-B49C-A4A8CBEA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7" name="Rectangle 6">
              <a:extLst>
                <a:ext uri="{FF2B5EF4-FFF2-40B4-BE49-F238E27FC236}">
                  <a16:creationId xmlns:a16="http://schemas.microsoft.com/office/drawing/2014/main" id="{C0A6BE61-E844-430E-976F-0089E85B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8" name="Rectangle 7">
              <a:extLst>
                <a:ext uri="{FF2B5EF4-FFF2-40B4-BE49-F238E27FC236}">
                  <a16:creationId xmlns:a16="http://schemas.microsoft.com/office/drawing/2014/main" id="{FB0D5A0C-899B-49E9-B986-F319B1390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9" name="Rectangle 8">
              <a:extLst>
                <a:ext uri="{FF2B5EF4-FFF2-40B4-BE49-F238E27FC236}">
                  <a16:creationId xmlns:a16="http://schemas.microsoft.com/office/drawing/2014/main" id="{7BE858CC-2082-47B5-B5A0-81C087F9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0" name="Rectangle 9">
              <a:extLst>
                <a:ext uri="{FF2B5EF4-FFF2-40B4-BE49-F238E27FC236}">
                  <a16:creationId xmlns:a16="http://schemas.microsoft.com/office/drawing/2014/main" id="{04B6F0F4-8794-4DC3-82C0-1B450CEF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1" name="Rectangle 10">
              <a:extLst>
                <a:ext uri="{FF2B5EF4-FFF2-40B4-BE49-F238E27FC236}">
                  <a16:creationId xmlns:a16="http://schemas.microsoft.com/office/drawing/2014/main" id="{685CDFC0-E903-4D6C-BFA7-C133751C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/>
                <a:t>…</a:t>
              </a:r>
              <a:endParaRPr kumimoji="0" lang="en-US" altLang="en-US"/>
            </a:p>
          </p:txBody>
        </p:sp>
        <p:sp>
          <p:nvSpPr>
            <p:cNvPr id="58382" name="Rectangle 11">
              <a:extLst>
                <a:ext uri="{FF2B5EF4-FFF2-40B4-BE49-F238E27FC236}">
                  <a16:creationId xmlns:a16="http://schemas.microsoft.com/office/drawing/2014/main" id="{AF21A2ED-8D6B-48C1-B1C8-71C3895D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3" name="Text Box 12">
              <a:extLst>
                <a:ext uri="{FF2B5EF4-FFF2-40B4-BE49-F238E27FC236}">
                  <a16:creationId xmlns:a16="http://schemas.microsoft.com/office/drawing/2014/main" id="{DF4E7314-1B2A-41B3-A9A8-3E758D46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0</a:t>
              </a:r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B8BC4A03-7296-496D-8FA7-15DF9474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8385" name="Text Box 14">
              <a:extLst>
                <a:ext uri="{FF2B5EF4-FFF2-40B4-BE49-F238E27FC236}">
                  <a16:creationId xmlns:a16="http://schemas.microsoft.com/office/drawing/2014/main" id="{81AAB3E4-73EA-4D39-ACC8-D197152F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2</a:t>
              </a:r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BD4DA68C-97F8-46D1-A62A-5BE1909C8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b="1" i="1"/>
                <a:t>n</a:t>
              </a:r>
              <a:r>
                <a:rPr kumimoji="0" lang="en-US" altLang="en-US"/>
                <a:t>-1</a:t>
              </a:r>
            </a:p>
          </p:txBody>
        </p:sp>
        <p:sp>
          <p:nvSpPr>
            <p:cNvPr id="58387" name="Text Box 16">
              <a:extLst>
                <a:ext uri="{FF2B5EF4-FFF2-40B4-BE49-F238E27FC236}">
                  <a16:creationId xmlns:a16="http://schemas.microsoft.com/office/drawing/2014/main" id="{B98C3328-381D-42C1-819D-C8CE8A85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bit[</a:t>
              </a:r>
              <a:r>
                <a:rPr kumimoji="0" lang="en-US" altLang="en-US" b="1" i="1"/>
                <a:t>i</a:t>
              </a:r>
              <a:r>
                <a:rPr kumimoji="0" lang="en-US" altLang="en-US"/>
                <a:t>] =</a:t>
              </a:r>
            </a:p>
          </p:txBody>
        </p:sp>
        <p:sp>
          <p:nvSpPr>
            <p:cNvPr id="58388" name="Text Box 17">
              <a:extLst>
                <a:ext uri="{FF2B5EF4-FFF2-40B4-BE49-F238E27FC236}">
                  <a16:creationId xmlns:a16="http://schemas.microsoft.com/office/drawing/2014/main" id="{91ED6486-921C-4FE8-BAEA-91E800E0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2000" dirty="0">
                  <a:sym typeface="MT Extra" panose="05050102010205020202" pitchFamily="18" charset="2"/>
                </a:rPr>
                <a:t></a:t>
              </a:r>
              <a:endParaRPr kumimoji="0" lang="en-US" altLang="en-US" sz="5400" dirty="0">
                <a:sym typeface="Monotype Sorts" pitchFamily="-84" charset="2"/>
              </a:endParaRPr>
            </a:p>
          </p:txBody>
        </p:sp>
        <p:sp>
          <p:nvSpPr>
            <p:cNvPr id="58389" name="Text Box 18">
              <a:extLst>
                <a:ext uri="{FF2B5EF4-FFF2-40B4-BE49-F238E27FC236}">
                  <a16:creationId xmlns:a16="http://schemas.microsoft.com/office/drawing/2014/main" id="{23F847D8-A861-41B8-9596-669E3866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1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>
                  <a:sym typeface="Symbol" panose="05050102010706020507" pitchFamily="18" charset="2"/>
                </a:rPr>
                <a:t>0 </a:t>
              </a:r>
              <a:r>
                <a:rPr kumimoji="0" lang="en-US" altLang="en-US" dirty="0"/>
                <a:t>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occupied</a:t>
              </a:r>
            </a:p>
          </p:txBody>
        </p:sp>
      </p:grpSp>
      <p:sp>
        <p:nvSpPr>
          <p:cNvPr id="58372" name="Rectangle 19">
            <a:extLst>
              <a:ext uri="{FF2B5EF4-FFF2-40B4-BE49-F238E27FC236}">
                <a16:creationId xmlns:a16="http://schemas.microsoft.com/office/drawing/2014/main" id="{745ACD6F-2C21-4547-90C7-F316F1967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604" y="4539510"/>
            <a:ext cx="7029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Block number calculation</a:t>
            </a:r>
          </a:p>
        </p:txBody>
      </p:sp>
      <p:sp>
        <p:nvSpPr>
          <p:cNvPr id="58373" name="Text Box 20">
            <a:extLst>
              <a:ext uri="{FF2B5EF4-FFF2-40B4-BE49-F238E27FC236}">
                <a16:creationId xmlns:a16="http://schemas.microsoft.com/office/drawing/2014/main" id="{9C07AA0E-37F8-4973-89FF-929FE960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956175"/>
            <a:ext cx="307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bits per word) *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0-value words)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offset of first 1 bit</a:t>
            </a:r>
          </a:p>
        </p:txBody>
      </p:sp>
      <p:sp>
        <p:nvSpPr>
          <p:cNvPr id="58374" name="Rectangle 19">
            <a:extLst>
              <a:ext uri="{FF2B5EF4-FFF2-40B4-BE49-F238E27FC236}">
                <a16:creationId xmlns:a16="http://schemas.microsoft.com/office/drawing/2014/main" id="{36D2DA80-48A7-47FB-B116-27AD80B3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705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CPUs have instructions to return offset within word of first </a:t>
            </a:r>
            <a:r>
              <a:rPr lang="ja-JP" altLang="en-US" dirty="0"/>
              <a:t>“</a:t>
            </a:r>
            <a:r>
              <a:rPr lang="en-US" altLang="ja-JP" dirty="0"/>
              <a:t>1</a:t>
            </a:r>
            <a:r>
              <a:rPr lang="ja-JP" altLang="en-US" dirty="0"/>
              <a:t>”</a:t>
            </a:r>
            <a:r>
              <a:rPr lang="en-US" altLang="ja-JP" dirty="0"/>
              <a:t> bit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236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8A91CD5-FE83-4A4C-A1F9-18F81B3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243" y="144608"/>
            <a:ext cx="7527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8A2FABB-4281-4B28-ACD1-C9796D03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129" y="958487"/>
            <a:ext cx="7276229" cy="4728880"/>
          </a:xfrm>
        </p:spPr>
        <p:txBody>
          <a:bodyPr/>
          <a:lstStyle/>
          <a:p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track available blocks</a:t>
            </a:r>
            <a:endParaRPr lang="en-US" altLang="ja-JP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Bit map requires extra space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Example: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block size = 4KB =  2</a:t>
            </a:r>
            <a:r>
              <a:rPr lang="en-US" altLang="en-US" baseline="30000" dirty="0"/>
              <a:t>12</a:t>
            </a:r>
            <a:r>
              <a:rPr lang="en-US" altLang="en-US" dirty="0"/>
              <a:t> bytes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disk size = 2</a:t>
            </a:r>
            <a:r>
              <a:rPr lang="en-US" altLang="en-US" baseline="30000" dirty="0"/>
              <a:t>40</a:t>
            </a:r>
            <a:r>
              <a:rPr lang="en-US" altLang="en-US" dirty="0"/>
              <a:t> bytes (1 terabyte)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</a:t>
            </a:r>
            <a:r>
              <a:rPr lang="en-US" altLang="en-US" b="1" i="1" dirty="0"/>
              <a:t>n</a:t>
            </a:r>
            <a:r>
              <a:rPr lang="en-US" altLang="en-US" dirty="0"/>
              <a:t> = 2</a:t>
            </a:r>
            <a:r>
              <a:rPr lang="en-US" altLang="en-US" baseline="30000" dirty="0"/>
              <a:t>40</a:t>
            </a:r>
            <a:r>
              <a:rPr lang="en-US" altLang="en-US" dirty="0"/>
              <a:t>/2</a:t>
            </a:r>
            <a:r>
              <a:rPr lang="en-US" altLang="en-US" baseline="30000" dirty="0"/>
              <a:t>12</a:t>
            </a:r>
            <a:r>
              <a:rPr lang="en-US" altLang="en-US" dirty="0"/>
              <a:t> = 2</a:t>
            </a:r>
            <a:r>
              <a:rPr lang="en-US" altLang="en-US" baseline="30000" dirty="0"/>
              <a:t>28</a:t>
            </a:r>
            <a:r>
              <a:rPr lang="en-US" altLang="en-US" dirty="0"/>
              <a:t> bits (or 32MB)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if clusters of 4 blocks -&gt; 8MB of memory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endParaRPr lang="en-US" altLang="en-US" sz="9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Easy to get contiguous files</a:t>
            </a:r>
          </a:p>
          <a:p>
            <a:endParaRPr lang="en-US" altLang="en-US" dirty="0"/>
          </a:p>
        </p:txBody>
      </p:sp>
      <p:grpSp>
        <p:nvGrpSpPr>
          <p:cNvPr id="58371" name="Group 1">
            <a:extLst>
              <a:ext uri="{FF2B5EF4-FFF2-40B4-BE49-F238E27FC236}">
                <a16:creationId xmlns:a16="http://schemas.microsoft.com/office/drawing/2014/main" id="{7BC7A96A-A4BD-4E26-B8CD-B48268F5DE36}"/>
              </a:ext>
            </a:extLst>
          </p:cNvPr>
          <p:cNvGrpSpPr>
            <a:grpSpLocks/>
          </p:cNvGrpSpPr>
          <p:nvPr/>
        </p:nvGrpSpPr>
        <p:grpSpPr bwMode="auto">
          <a:xfrm>
            <a:off x="2873831" y="1858946"/>
            <a:ext cx="2039816" cy="1034981"/>
            <a:chOff x="2784475" y="2216150"/>
            <a:chExt cx="3878263" cy="1944688"/>
          </a:xfrm>
        </p:grpSpPr>
        <p:sp>
          <p:nvSpPr>
            <p:cNvPr id="58375" name="Rectangle 4">
              <a:extLst>
                <a:ext uri="{FF2B5EF4-FFF2-40B4-BE49-F238E27FC236}">
                  <a16:creationId xmlns:a16="http://schemas.microsoft.com/office/drawing/2014/main" id="{AB54A8BB-9D7F-44CC-BFF8-70F4234A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EAEF655E-33E9-4B70-B49C-A4A8CBEA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7" name="Rectangle 6">
              <a:extLst>
                <a:ext uri="{FF2B5EF4-FFF2-40B4-BE49-F238E27FC236}">
                  <a16:creationId xmlns:a16="http://schemas.microsoft.com/office/drawing/2014/main" id="{C0A6BE61-E844-430E-976F-0089E85B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8" name="Rectangle 7">
              <a:extLst>
                <a:ext uri="{FF2B5EF4-FFF2-40B4-BE49-F238E27FC236}">
                  <a16:creationId xmlns:a16="http://schemas.microsoft.com/office/drawing/2014/main" id="{FB0D5A0C-899B-49E9-B986-F319B1390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9" name="Rectangle 8">
              <a:extLst>
                <a:ext uri="{FF2B5EF4-FFF2-40B4-BE49-F238E27FC236}">
                  <a16:creationId xmlns:a16="http://schemas.microsoft.com/office/drawing/2014/main" id="{7BE858CC-2082-47B5-B5A0-81C087F9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0" name="Rectangle 9">
              <a:extLst>
                <a:ext uri="{FF2B5EF4-FFF2-40B4-BE49-F238E27FC236}">
                  <a16:creationId xmlns:a16="http://schemas.microsoft.com/office/drawing/2014/main" id="{04B6F0F4-8794-4DC3-82C0-1B450CEF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1" name="Rectangle 10">
              <a:extLst>
                <a:ext uri="{FF2B5EF4-FFF2-40B4-BE49-F238E27FC236}">
                  <a16:creationId xmlns:a16="http://schemas.microsoft.com/office/drawing/2014/main" id="{685CDFC0-E903-4D6C-BFA7-C133751C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/>
                <a:t>…</a:t>
              </a:r>
              <a:endParaRPr kumimoji="0" lang="en-US" altLang="en-US"/>
            </a:p>
          </p:txBody>
        </p:sp>
        <p:sp>
          <p:nvSpPr>
            <p:cNvPr id="58382" name="Rectangle 11">
              <a:extLst>
                <a:ext uri="{FF2B5EF4-FFF2-40B4-BE49-F238E27FC236}">
                  <a16:creationId xmlns:a16="http://schemas.microsoft.com/office/drawing/2014/main" id="{AF21A2ED-8D6B-48C1-B1C8-71C3895D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3" name="Text Box 12">
              <a:extLst>
                <a:ext uri="{FF2B5EF4-FFF2-40B4-BE49-F238E27FC236}">
                  <a16:creationId xmlns:a16="http://schemas.microsoft.com/office/drawing/2014/main" id="{DF4E7314-1B2A-41B3-A9A8-3E758D46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0</a:t>
              </a:r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B8BC4A03-7296-496D-8FA7-15DF9474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8385" name="Text Box 14">
              <a:extLst>
                <a:ext uri="{FF2B5EF4-FFF2-40B4-BE49-F238E27FC236}">
                  <a16:creationId xmlns:a16="http://schemas.microsoft.com/office/drawing/2014/main" id="{81AAB3E4-73EA-4D39-ACC8-D197152F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2</a:t>
              </a:r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BD4DA68C-97F8-46D1-A62A-5BE1909C8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b="1" i="1"/>
                <a:t>n</a:t>
              </a:r>
              <a:r>
                <a:rPr kumimoji="0" lang="en-US" altLang="en-US"/>
                <a:t>-1</a:t>
              </a:r>
            </a:p>
          </p:txBody>
        </p:sp>
        <p:sp>
          <p:nvSpPr>
            <p:cNvPr id="58387" name="Text Box 16">
              <a:extLst>
                <a:ext uri="{FF2B5EF4-FFF2-40B4-BE49-F238E27FC236}">
                  <a16:creationId xmlns:a16="http://schemas.microsoft.com/office/drawing/2014/main" id="{B98C3328-381D-42C1-819D-C8CE8A85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bit[</a:t>
              </a:r>
              <a:r>
                <a:rPr kumimoji="0" lang="en-US" altLang="en-US" b="1" i="1"/>
                <a:t>i</a:t>
              </a:r>
              <a:r>
                <a:rPr kumimoji="0" lang="en-US" altLang="en-US"/>
                <a:t>] =</a:t>
              </a:r>
            </a:p>
          </p:txBody>
        </p:sp>
        <p:sp>
          <p:nvSpPr>
            <p:cNvPr id="58388" name="Text Box 17">
              <a:extLst>
                <a:ext uri="{FF2B5EF4-FFF2-40B4-BE49-F238E27FC236}">
                  <a16:creationId xmlns:a16="http://schemas.microsoft.com/office/drawing/2014/main" id="{91ED6486-921C-4FE8-BAEA-91E800E0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2000" dirty="0">
                  <a:sym typeface="MT Extra" panose="05050102010205020202" pitchFamily="18" charset="2"/>
                </a:rPr>
                <a:t></a:t>
              </a:r>
              <a:endParaRPr kumimoji="0" lang="en-US" altLang="en-US" sz="5400" dirty="0">
                <a:sym typeface="Monotype Sorts" pitchFamily="-84" charset="2"/>
              </a:endParaRPr>
            </a:p>
          </p:txBody>
        </p:sp>
        <p:sp>
          <p:nvSpPr>
            <p:cNvPr id="58389" name="Text Box 18">
              <a:extLst>
                <a:ext uri="{FF2B5EF4-FFF2-40B4-BE49-F238E27FC236}">
                  <a16:creationId xmlns:a16="http://schemas.microsoft.com/office/drawing/2014/main" id="{23F847D8-A861-41B8-9596-669E3866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1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>
                  <a:sym typeface="Symbol" panose="05050102010706020507" pitchFamily="18" charset="2"/>
                </a:rPr>
                <a:t>0 </a:t>
              </a:r>
              <a:r>
                <a:rPr kumimoji="0" lang="en-US" altLang="en-US" dirty="0"/>
                <a:t>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occupied</a:t>
              </a:r>
            </a:p>
          </p:txBody>
        </p:sp>
      </p:grpSp>
      <p:sp>
        <p:nvSpPr>
          <p:cNvPr id="58374" name="Rectangle 19">
            <a:extLst>
              <a:ext uri="{FF2B5EF4-FFF2-40B4-BE49-F238E27FC236}">
                <a16:creationId xmlns:a16="http://schemas.microsoft.com/office/drawing/2014/main" id="{36D2DA80-48A7-47FB-B116-27AD80B3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705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421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Free Space List on Disk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821570-ED0E-42A5-A5B9-134562B82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" y="964646"/>
            <a:ext cx="3820520" cy="43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1060450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> 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Linked list (free list)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Cannot get contiguous space easily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No waste. Linked Free Space List on Disk of space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No need to traverse the entire list (if # free blocks recorded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E88953-BDC6-4D36-984E-68F48706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20" y="1175664"/>
            <a:ext cx="3292568" cy="38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88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8A77BF0-2C8E-4F2C-B89E-F2540B5B7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787" y="181987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E835648-11EB-4E90-AC6E-4D8B1CA7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10" y="988294"/>
            <a:ext cx="7660432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storing file system mounts, mount points, file system types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System-wide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a copy of the FCB of each file and other info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Per-process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pointers to appropriate entries in system-wide open-file table as well as other info</a:t>
            </a:r>
          </a:p>
          <a:p>
            <a:r>
              <a:rPr lang="en-US" altLang="en-US" dirty="0"/>
              <a:t>The following figure illustrates the necessary file system structures provided by the operating systems</a:t>
            </a:r>
          </a:p>
          <a:p>
            <a:r>
              <a:rPr lang="en-US" altLang="en-US" dirty="0"/>
              <a:t>Figure 12-3(a) refers to opening a file</a:t>
            </a:r>
          </a:p>
          <a:p>
            <a:r>
              <a:rPr lang="en-US" altLang="en-US" dirty="0"/>
              <a:t>Figure 12-3(b) refers to reading a file</a:t>
            </a:r>
          </a:p>
          <a:p>
            <a:r>
              <a:rPr lang="en-US" altLang="en-US" dirty="0"/>
              <a:t>Plus buffers hold data blocks from secondary storage</a:t>
            </a:r>
          </a:p>
          <a:p>
            <a:r>
              <a:rPr lang="en-US" altLang="en-US" dirty="0"/>
              <a:t>Open returns a file handle for subsequent use</a:t>
            </a:r>
          </a:p>
          <a:p>
            <a:r>
              <a:rPr lang="en-US" altLang="en-US" dirty="0"/>
              <a:t>Data from read eventually copied to specified user process memory address</a:t>
            </a:r>
          </a:p>
        </p:txBody>
      </p:sp>
    </p:spTree>
    <p:extLst>
      <p:ext uri="{BB962C8B-B14F-4D97-AF65-F5344CB8AC3E}">
        <p14:creationId xmlns:p14="http://schemas.microsoft.com/office/powerpoint/2010/main" val="248854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22FA0E-4125-4F49-9BE5-C72BAB457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893" y="15594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Attributes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80046D-9741-40EC-933F-FFEA08E52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67" y="944549"/>
            <a:ext cx="7493389" cy="4379835"/>
          </a:xfrm>
        </p:spPr>
        <p:txBody>
          <a:bodyPr/>
          <a:lstStyle/>
          <a:p>
            <a:r>
              <a:rPr lang="en-US" altLang="en-US" b="1" dirty="0"/>
              <a:t>Name</a:t>
            </a:r>
            <a:r>
              <a:rPr lang="en-US" altLang="en-US" dirty="0"/>
              <a:t> – only information kept in human-readable form</a:t>
            </a:r>
          </a:p>
          <a:p>
            <a:r>
              <a:rPr lang="en-US" altLang="en-US" b="1" dirty="0"/>
              <a:t>Identifier</a:t>
            </a:r>
            <a:r>
              <a:rPr lang="en-US" altLang="en-US" dirty="0"/>
              <a:t> – unique tag (number) identifies file within file system</a:t>
            </a:r>
          </a:p>
          <a:p>
            <a:r>
              <a:rPr lang="en-US" altLang="en-US" b="1" dirty="0"/>
              <a:t>Type</a:t>
            </a:r>
            <a:r>
              <a:rPr lang="en-US" altLang="en-US" dirty="0"/>
              <a:t> – needed for systems that support different types</a:t>
            </a:r>
          </a:p>
          <a:p>
            <a:r>
              <a:rPr lang="en-US" altLang="en-US" b="1" dirty="0"/>
              <a:t>Location</a:t>
            </a:r>
            <a:r>
              <a:rPr lang="en-US" altLang="en-US" dirty="0"/>
              <a:t> – pointer to file location on device</a:t>
            </a:r>
          </a:p>
          <a:p>
            <a:r>
              <a:rPr lang="en-US" altLang="en-US" b="1" dirty="0"/>
              <a:t>Size</a:t>
            </a:r>
            <a:r>
              <a:rPr lang="en-US" altLang="en-US" dirty="0"/>
              <a:t> – current file size</a:t>
            </a:r>
          </a:p>
          <a:p>
            <a:r>
              <a:rPr lang="en-US" altLang="en-US" b="1" dirty="0"/>
              <a:t>Protection</a:t>
            </a:r>
            <a:r>
              <a:rPr lang="en-US" altLang="en-US" dirty="0"/>
              <a:t> – controls who can do reading, writing, executing</a:t>
            </a:r>
          </a:p>
          <a:p>
            <a:r>
              <a:rPr lang="en-US" altLang="en-US" b="1" dirty="0"/>
              <a:t>Time, date, and user identification</a:t>
            </a:r>
            <a:r>
              <a:rPr lang="en-US" altLang="en-US" dirty="0"/>
              <a:t> – data for protection, security, and usage monitoring</a:t>
            </a:r>
          </a:p>
          <a:p>
            <a:r>
              <a:rPr lang="en-US" altLang="en-US" dirty="0"/>
              <a:t>Information about files are kept in the directory structure, which is maintained on the disk</a:t>
            </a:r>
          </a:p>
          <a:p>
            <a:r>
              <a:rPr lang="en-US" altLang="en-US" dirty="0"/>
              <a:t>Many variations, including extended file attributes such as file checksum</a:t>
            </a:r>
          </a:p>
          <a:p>
            <a:r>
              <a:rPr lang="en-US" altLang="en-US" dirty="0"/>
              <a:t>Information kept in the directory structure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9DE311-EA1E-4C99-816C-B9B6C2299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507" y="14225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info Window on Mac OS X</a:t>
            </a:r>
          </a:p>
        </p:txBody>
      </p:sp>
      <p:pic>
        <p:nvPicPr>
          <p:cNvPr id="8195" name="Picture 4" descr="11_01.pdf">
            <a:extLst>
              <a:ext uri="{FF2B5EF4-FFF2-40B4-BE49-F238E27FC236}">
                <a16:creationId xmlns:a16="http://schemas.microsoft.com/office/drawing/2014/main" id="{97B5BCB4-024F-4BC3-9E3E-A2CA2D692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041400"/>
            <a:ext cx="19208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8BD3AB-ADA2-41E1-B7F5-5355D0043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9007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44469-B704-4C95-B54F-B06D7A5DF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942451"/>
            <a:ext cx="7862181" cy="51454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collection of nodes containing information about all files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latin typeface="Helvetica" panose="020B0604020202020204" pitchFamily="34" charset="0"/>
              </a:rPr>
              <a:t>Both the directory structure and the files reside on disk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A0E160-EA21-4EED-AEA0-5382DEE31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72012"/>
              </p:ext>
            </p:extLst>
          </p:nvPr>
        </p:nvGraphicFramePr>
        <p:xfrm>
          <a:off x="2566700" y="1405433"/>
          <a:ext cx="3309590" cy="286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71594" imgH="1874473" progId="AcroExch.Document.DC">
                  <p:embed/>
                </p:oleObj>
              </mc:Choice>
              <mc:Fallback>
                <p:oleObj name="Acrobat Document" r:id="rId3" imgW="2171594" imgH="1874473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A0E160-EA21-4EED-AEA0-5382DEE31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6700" y="1405433"/>
                        <a:ext cx="3309590" cy="2865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53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D82530B-0E54-46E1-8931-717459219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1254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Operations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7DAB2CA-5895-49F7-9AFA-D5AA30392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7" y="934499"/>
            <a:ext cx="7093834" cy="4483952"/>
          </a:xfrm>
        </p:spPr>
        <p:txBody>
          <a:bodyPr/>
          <a:lstStyle/>
          <a:p>
            <a:r>
              <a:rPr lang="en-US" altLang="en-US" b="1" dirty="0"/>
              <a:t>Create</a:t>
            </a:r>
          </a:p>
          <a:p>
            <a:r>
              <a:rPr lang="en-US" altLang="en-US" b="1" dirty="0"/>
              <a:t>Write – </a:t>
            </a:r>
            <a:r>
              <a:rPr lang="en-US" altLang="en-US" dirty="0"/>
              <a:t>at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location</a:t>
            </a:r>
          </a:p>
          <a:p>
            <a:r>
              <a:rPr lang="en-US" altLang="en-US" b="1" dirty="0"/>
              <a:t>Read – </a:t>
            </a:r>
            <a:r>
              <a:rPr lang="en-US" altLang="en-US" dirty="0"/>
              <a:t>at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location</a:t>
            </a:r>
          </a:p>
          <a:p>
            <a:r>
              <a:rPr lang="en-US" altLang="en-US" b="1" dirty="0"/>
              <a:t>Reposition within file -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seek</a:t>
            </a:r>
          </a:p>
          <a:p>
            <a:r>
              <a:rPr lang="en-US" altLang="en-US" b="1" dirty="0"/>
              <a:t>Delete</a:t>
            </a:r>
          </a:p>
          <a:p>
            <a:r>
              <a:rPr lang="en-US" altLang="en-US" b="1" dirty="0"/>
              <a:t>Truncate</a:t>
            </a:r>
          </a:p>
          <a:p>
            <a:r>
              <a:rPr lang="en-US" altLang="en-US" b="1" i="1" dirty="0"/>
              <a:t>Open </a:t>
            </a:r>
            <a:r>
              <a:rPr lang="en-US" altLang="en-US" b="1" dirty="0"/>
              <a:t>(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b="1" dirty="0"/>
              <a:t>) </a:t>
            </a:r>
            <a:r>
              <a:rPr lang="en-US" altLang="en-US" dirty="0"/>
              <a:t>– search the directory structure on disk for entry 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, and move the content of entry to memory</a:t>
            </a:r>
          </a:p>
          <a:p>
            <a:r>
              <a:rPr lang="en-US" altLang="en-US" b="1" i="1" dirty="0"/>
              <a:t>Close </a:t>
            </a:r>
            <a:r>
              <a:rPr lang="en-US" altLang="en-US" b="1" dirty="0"/>
              <a:t>(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b="1" dirty="0"/>
              <a:t>) </a:t>
            </a:r>
            <a:r>
              <a:rPr lang="en-US" altLang="en-US" dirty="0"/>
              <a:t>– move the content of entry</a:t>
            </a:r>
            <a:r>
              <a:rPr lang="en-US" altLang="en-US" b="1" dirty="0"/>
              <a:t> 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b="1" dirty="0"/>
              <a:t> </a:t>
            </a:r>
            <a:r>
              <a:rPr lang="en-US" altLang="en-US" dirty="0"/>
              <a:t>in memory to directory structure on disk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890BB23-426F-4779-AAC3-AA1C8446D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13250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Open Files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74ECB5E-8070-4DEB-980D-3BC98F606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011" y="951829"/>
            <a:ext cx="7218009" cy="4604909"/>
          </a:xfrm>
        </p:spPr>
        <p:txBody>
          <a:bodyPr/>
          <a:lstStyle/>
          <a:p>
            <a:r>
              <a:rPr lang="en-US" altLang="en-US" dirty="0"/>
              <a:t>Several pieces of data are needed to manage open files: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: tracks open files</a:t>
            </a:r>
          </a:p>
          <a:p>
            <a:pPr lvl="1"/>
            <a:r>
              <a:rPr lang="en-US" altLang="en-US" dirty="0"/>
              <a:t>File pointer:  pointer to last read/write location, per process that has the file open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File-open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count</a:t>
            </a:r>
            <a:r>
              <a:rPr lang="en-US" altLang="en-US" dirty="0"/>
              <a:t>: counter of number of times a file is open – to allow removal of data from open-file table when last processes closes it</a:t>
            </a:r>
          </a:p>
          <a:p>
            <a:pPr lvl="1"/>
            <a:r>
              <a:rPr lang="en-US" altLang="en-US" dirty="0"/>
              <a:t>Disk location of the file: cache of data access information</a:t>
            </a:r>
          </a:p>
          <a:p>
            <a:pPr lvl="1"/>
            <a:r>
              <a:rPr lang="en-US" altLang="en-US" dirty="0"/>
              <a:t>Access rights: per-process access mode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14380</TotalTime>
  <Words>1842</Words>
  <Application>Microsoft Office PowerPoint</Application>
  <PresentationFormat>On-screen Show (4:3)</PresentationFormat>
  <Paragraphs>374</Paragraphs>
  <Slides>46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Monotype Sorts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Acrobat Document</vt:lpstr>
      <vt:lpstr>File-System</vt:lpstr>
      <vt:lpstr>Outline</vt:lpstr>
      <vt:lpstr>Objectives</vt:lpstr>
      <vt:lpstr>File Concept</vt:lpstr>
      <vt:lpstr>File Attributes</vt:lpstr>
      <vt:lpstr>File info Window on Mac OS X</vt:lpstr>
      <vt:lpstr>Directory Structure</vt:lpstr>
      <vt:lpstr>File Operations</vt:lpstr>
      <vt:lpstr>Open Files</vt:lpstr>
      <vt:lpstr>File Types – Name, Extension</vt:lpstr>
      <vt:lpstr>File Structure</vt:lpstr>
      <vt:lpstr>Access Methods</vt:lpstr>
      <vt:lpstr>Sequential Access</vt:lpstr>
      <vt:lpstr>Direct Access</vt:lpstr>
      <vt:lpstr>Simulation of Sequential Access on Direct-access File</vt:lpstr>
      <vt:lpstr>Example of Index and Relative Files</vt:lpstr>
      <vt:lpstr>Disk Structure</vt:lpstr>
      <vt:lpstr>A Typical File-system Organization</vt:lpstr>
      <vt:lpstr>Types of File Systems</vt:lpstr>
      <vt:lpstr>Directory Structure</vt:lpstr>
      <vt:lpstr>Operations Performed on Directory</vt:lpstr>
      <vt:lpstr>Directory Organization</vt:lpstr>
      <vt:lpstr>Single-Level Directory</vt:lpstr>
      <vt:lpstr>Two-Level Directory</vt:lpstr>
      <vt:lpstr>Tree-Structured Directories</vt:lpstr>
      <vt:lpstr>Acyclic-Graph Directories</vt:lpstr>
      <vt:lpstr>Acyclic-Graph Directories (Cont.)</vt:lpstr>
      <vt:lpstr>General Graph Directory</vt:lpstr>
      <vt:lpstr>General Graph Directory (Cont.)</vt:lpstr>
      <vt:lpstr>Current Directory</vt:lpstr>
      <vt:lpstr>Protection</vt:lpstr>
      <vt:lpstr>Access Lists and Groups in Unix</vt:lpstr>
      <vt:lpstr>A Sample UNIX Directory Listing</vt:lpstr>
      <vt:lpstr>Windows 7 Access-Control List Management</vt:lpstr>
      <vt:lpstr>File-System Structure</vt:lpstr>
      <vt:lpstr>Layered File System</vt:lpstr>
      <vt:lpstr>File-System Operations</vt:lpstr>
      <vt:lpstr>File Control Block (FCB)</vt:lpstr>
      <vt:lpstr>FAT Allocation Method</vt:lpstr>
      <vt:lpstr>File-Allocation Table</vt:lpstr>
      <vt:lpstr>Indexed Allocation Method</vt:lpstr>
      <vt:lpstr>Example of Indexed Allocation</vt:lpstr>
      <vt:lpstr>Free-Space Management</vt:lpstr>
      <vt:lpstr>Free-Space Management</vt:lpstr>
      <vt:lpstr>Linked Free Space List on Disk</vt:lpstr>
      <vt:lpstr>In-Memory File System Structures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MSI GAMING</cp:lastModifiedBy>
  <cp:revision>306</cp:revision>
  <cp:lastPrinted>2001-06-14T13:58:17Z</cp:lastPrinted>
  <dcterms:created xsi:type="dcterms:W3CDTF">2011-01-13T23:43:38Z</dcterms:created>
  <dcterms:modified xsi:type="dcterms:W3CDTF">2022-06-04T06:30:49Z</dcterms:modified>
</cp:coreProperties>
</file>