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90" r:id="rId4"/>
    <p:sldId id="291" r:id="rId5"/>
    <p:sldId id="275" r:id="rId6"/>
    <p:sldId id="272" r:id="rId7"/>
    <p:sldId id="259" r:id="rId8"/>
    <p:sldId id="257" r:id="rId9"/>
    <p:sldId id="258" r:id="rId10"/>
    <p:sldId id="264" r:id="rId11"/>
    <p:sldId id="265" r:id="rId12"/>
    <p:sldId id="267" r:id="rId13"/>
    <p:sldId id="268" r:id="rId14"/>
    <p:sldId id="276" r:id="rId15"/>
    <p:sldId id="277" r:id="rId16"/>
    <p:sldId id="279" r:id="rId17"/>
    <p:sldId id="278" r:id="rId18"/>
    <p:sldId id="280" r:id="rId19"/>
    <p:sldId id="266" r:id="rId20"/>
    <p:sldId id="261" r:id="rId21"/>
    <p:sldId id="262" r:id="rId22"/>
    <p:sldId id="263" r:id="rId2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9D3D3C5E-6844-413F-83AF-0560C9AFEAFD}" type="datetimeFigureOut">
              <a:rPr lang="id-ID" smtClean="0"/>
              <a:pPr/>
              <a:t>25/11/2014</a:t>
            </a:fld>
            <a:endParaRPr lang="id-ID"/>
          </a:p>
        </p:txBody>
      </p:sp>
      <p:sp>
        <p:nvSpPr>
          <p:cNvPr id="17" name="Footer Placeholder 16"/>
          <p:cNvSpPr>
            <a:spLocks noGrp="1"/>
          </p:cNvSpPr>
          <p:nvPr>
            <p:ph type="ftr" sz="quarter" idx="11"/>
          </p:nvPr>
        </p:nvSpPr>
        <p:spPr>
          <a:xfrm>
            <a:off x="2898648" y="6355080"/>
            <a:ext cx="3474720" cy="365760"/>
          </a:xfrm>
        </p:spPr>
        <p:txBody>
          <a:bodyPr/>
          <a:lstStyle/>
          <a:p>
            <a:endParaRPr lang="id-ID"/>
          </a:p>
        </p:txBody>
      </p:sp>
      <p:sp>
        <p:nvSpPr>
          <p:cNvPr id="29" name="Slide Number Placeholder 28"/>
          <p:cNvSpPr>
            <a:spLocks noGrp="1"/>
          </p:cNvSpPr>
          <p:nvPr>
            <p:ph type="sldNum" sz="quarter" idx="12"/>
          </p:nvPr>
        </p:nvSpPr>
        <p:spPr>
          <a:xfrm>
            <a:off x="1216152" y="6355080"/>
            <a:ext cx="1219200" cy="365760"/>
          </a:xfrm>
        </p:spPr>
        <p:txBody>
          <a:bodyPr/>
          <a:lstStyle/>
          <a:p>
            <a:fld id="{B6198FBC-B64F-4687-A4E0-5C627BB2AB14}" type="slidenum">
              <a:rPr lang="id-ID" smtClean="0"/>
              <a:pPr/>
              <a:t>‹#›</a:t>
            </a:fld>
            <a:endParaRPr lang="id-ID"/>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198FBC-B64F-4687-A4E0-5C627BB2AB1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198FBC-B64F-4687-A4E0-5C627BB2AB14}" type="slidenum">
              <a:rPr lang="id-ID" smtClean="0"/>
              <a:pPr/>
              <a:t>‹#›</a:t>
            </a:fld>
            <a:endParaRPr lang="id-ID"/>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6198FBC-B64F-4687-A4E0-5C627BB2AB14}" type="slidenum">
              <a:rPr lang="id-ID" smtClean="0"/>
              <a:pPr/>
              <a:t>‹#›</a:t>
            </a:fld>
            <a:endParaRPr lang="id-ID"/>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9D3D3C5E-6844-413F-83AF-0560C9AFEAFD}" type="datetimeFigureOut">
              <a:rPr lang="id-ID" smtClean="0"/>
              <a:pPr/>
              <a:t>25/11/2014</a:t>
            </a:fld>
            <a:endParaRPr lang="id-ID"/>
          </a:p>
        </p:txBody>
      </p:sp>
      <p:sp>
        <p:nvSpPr>
          <p:cNvPr id="5" name="Footer Placeholder 4"/>
          <p:cNvSpPr>
            <a:spLocks noGrp="1"/>
          </p:cNvSpPr>
          <p:nvPr>
            <p:ph type="ftr" sz="quarter" idx="11"/>
          </p:nvPr>
        </p:nvSpPr>
        <p:spPr>
          <a:xfrm>
            <a:off x="2898648" y="6355080"/>
            <a:ext cx="3474720" cy="365760"/>
          </a:xfrm>
        </p:spPr>
        <p:txBody>
          <a:bodyPr/>
          <a:lstStyle/>
          <a:p>
            <a:endParaRPr lang="id-ID"/>
          </a:p>
        </p:txBody>
      </p:sp>
      <p:sp>
        <p:nvSpPr>
          <p:cNvPr id="6" name="Slide Number Placeholder 5"/>
          <p:cNvSpPr>
            <a:spLocks noGrp="1"/>
          </p:cNvSpPr>
          <p:nvPr>
            <p:ph type="sldNum" sz="quarter" idx="12"/>
          </p:nvPr>
        </p:nvSpPr>
        <p:spPr>
          <a:xfrm>
            <a:off x="1069848" y="6355080"/>
            <a:ext cx="1520952" cy="365760"/>
          </a:xfrm>
        </p:spPr>
        <p:txBody>
          <a:bodyPr/>
          <a:lstStyle/>
          <a:p>
            <a:fld id="{B6198FBC-B64F-4687-A4E0-5C627BB2AB14}" type="slidenum">
              <a:rPr lang="id-ID" smtClean="0"/>
              <a:pPr/>
              <a:t>‹#›</a:t>
            </a:fld>
            <a:endParaRPr lang="id-ID"/>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198FBC-B64F-4687-A4E0-5C627BB2AB14}" type="slidenum">
              <a:rPr lang="id-ID" smtClean="0"/>
              <a:pPr/>
              <a:t>‹#›</a:t>
            </a:fld>
            <a:endParaRPr lang="id-ID"/>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B6198FBC-B64F-4687-A4E0-5C627BB2AB14}" type="slidenum">
              <a:rPr lang="id-ID" smtClean="0"/>
              <a:pPr/>
              <a:t>‹#›</a:t>
            </a:fld>
            <a:endParaRPr lang="id-ID"/>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B6198FBC-B64F-4687-A4E0-5C627BB2AB14}" type="slidenum">
              <a:rPr lang="id-ID" smtClean="0"/>
              <a:pPr/>
              <a:t>‹#›</a:t>
            </a:fld>
            <a:endParaRPr lang="id-ID"/>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B6198FBC-B64F-4687-A4E0-5C627BB2AB14}" type="slidenum">
              <a:rPr lang="id-ID" smtClean="0"/>
              <a:pPr/>
              <a:t>‹#›</a:t>
            </a:fld>
            <a:endParaRPr lang="id-ID"/>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198FBC-B64F-4687-A4E0-5C627BB2AB14}" type="slidenum">
              <a:rPr lang="id-ID" smtClean="0"/>
              <a:pPr/>
              <a:t>‹#›</a:t>
            </a:fld>
            <a:endParaRPr lang="id-ID"/>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3D3C5E-6844-413F-83AF-0560C9AFEAFD}" type="datetimeFigureOut">
              <a:rPr lang="id-ID" smtClean="0"/>
              <a:pPr/>
              <a:t>25/11/2014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198FBC-B64F-4687-A4E0-5C627BB2AB14}" type="slidenum">
              <a:rPr lang="id-ID" smtClean="0"/>
              <a:pPr/>
              <a:t>‹#›</a:t>
            </a:fld>
            <a:endParaRPr lang="id-ID"/>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D3D3C5E-6844-413F-83AF-0560C9AFEAFD}" type="datetimeFigureOut">
              <a:rPr lang="id-ID" smtClean="0"/>
              <a:pPr/>
              <a:t>25/11/2014</a:t>
            </a:fld>
            <a:endParaRPr lang="id-ID"/>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198FBC-B64F-4687-A4E0-5C627BB2AB14}" type="slidenum">
              <a:rPr lang="id-ID" smtClean="0"/>
              <a:pPr/>
              <a:t>‹#›</a:t>
            </a:fld>
            <a:endParaRPr lang="id-ID"/>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b="1" dirty="0" smtClean="0"/>
              <a:t>PERADILAN SYARIAT ISLAM DI ACEH</a:t>
            </a:r>
            <a:endParaRPr lang="id-ID" b="1" dirty="0"/>
          </a:p>
        </p:txBody>
      </p:sp>
      <p:sp>
        <p:nvSpPr>
          <p:cNvPr id="3" name="Subtitle 2"/>
          <p:cNvSpPr>
            <a:spLocks noGrp="1"/>
          </p:cNvSpPr>
          <p:nvPr>
            <p:ph type="subTitle" idx="1"/>
          </p:nvPr>
        </p:nvSpPr>
        <p:spPr/>
        <p:txBody>
          <a:bodyPr>
            <a:normAutofit/>
          </a:bodyPr>
          <a:lstStyle/>
          <a:p>
            <a:endParaRPr lang="id-ID" dirty="0" smtClean="0"/>
          </a:p>
        </p:txBody>
      </p:sp>
    </p:spTree>
    <p:extLst>
      <p:ext uri="{BB962C8B-B14F-4D97-AF65-F5344CB8AC3E}">
        <p14:creationId xmlns:p14="http://schemas.microsoft.com/office/powerpoint/2010/main" xmlns="" val="27751186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QANUN TENTANG MAISIR</a:t>
            </a:r>
            <a:endParaRPr lang="id-ID" b="1" dirty="0"/>
          </a:p>
        </p:txBody>
      </p:sp>
      <p:sp>
        <p:nvSpPr>
          <p:cNvPr id="3" name="Content Placeholder 2"/>
          <p:cNvSpPr>
            <a:spLocks noGrp="1"/>
          </p:cNvSpPr>
          <p:nvPr>
            <p:ph sz="quarter" idx="1"/>
          </p:nvPr>
        </p:nvSpPr>
        <p:spPr/>
        <p:txBody>
          <a:bodyPr>
            <a:normAutofit/>
          </a:bodyPr>
          <a:lstStyle/>
          <a:p>
            <a:r>
              <a:rPr lang="id-ID" dirty="0" smtClean="0"/>
              <a:t>Qanun Provinsi NAD No. 13 Tahun 2003 tentang Maisir (Perjudian)</a:t>
            </a:r>
          </a:p>
          <a:p>
            <a:r>
              <a:rPr lang="id-ID" dirty="0" smtClean="0"/>
              <a:t>Larangan:</a:t>
            </a:r>
          </a:p>
          <a:p>
            <a:pPr lvl="1"/>
            <a:r>
              <a:rPr lang="id-ID" dirty="0" smtClean="0"/>
              <a:t>Setiap orang dilarang melakukan perbuatan maisir (Psl 5)</a:t>
            </a:r>
          </a:p>
          <a:p>
            <a:pPr lvl="1"/>
            <a:r>
              <a:rPr lang="id-ID" dirty="0" smtClean="0"/>
              <a:t>Setiap orang atau badan hukum atau badan usaha dilarang menyelenggarakan dan atau memberikan fasilitas kepada orang yang akan melakukan perbuatan maisir </a:t>
            </a:r>
          </a:p>
          <a:p>
            <a:pPr lvl="1"/>
            <a:r>
              <a:rPr lang="id-ID" dirty="0" smtClean="0"/>
              <a:t>Setiap orang atau badan hukum atau badan usaha dilarang menjadi pelindung terhadap perbuatan maisir (Psl 6)</a:t>
            </a:r>
          </a:p>
          <a:p>
            <a:pPr lvl="1"/>
            <a:r>
              <a:rPr lang="id-ID" dirty="0" smtClean="0"/>
              <a:t>Instansi Pemerintah, dilarang memberi izin usaha penyelenggaraan maisir</a:t>
            </a:r>
          </a:p>
        </p:txBody>
      </p:sp>
    </p:spTree>
    <p:extLst>
      <p:ext uri="{BB962C8B-B14F-4D97-AF65-F5344CB8AC3E}">
        <p14:creationId xmlns:p14="http://schemas.microsoft.com/office/powerpoint/2010/main" xmlns="" val="27296225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Ketentuan </a:t>
            </a:r>
            <a:r>
              <a:rPr lang="id-ID" b="1" i="1" dirty="0" smtClean="0"/>
              <a:t>‘Uqubat</a:t>
            </a:r>
            <a:endParaRPr lang="id-ID" b="1" dirty="0"/>
          </a:p>
        </p:txBody>
      </p:sp>
      <p:sp>
        <p:nvSpPr>
          <p:cNvPr id="3" name="Content Placeholder 2"/>
          <p:cNvSpPr>
            <a:spLocks noGrp="1"/>
          </p:cNvSpPr>
          <p:nvPr>
            <p:ph sz="quarter" idx="1"/>
          </p:nvPr>
        </p:nvSpPr>
        <p:spPr/>
        <p:txBody>
          <a:bodyPr/>
          <a:lstStyle/>
          <a:p>
            <a:r>
              <a:rPr lang="id-ID" dirty="0" smtClean="0"/>
              <a:t>‘Uqubat cambuk paling banyak 12 kali, paling sedikiti 6 kali </a:t>
            </a:r>
            <a:r>
              <a:rPr lang="id-ID" dirty="0" smtClean="0">
                <a:sym typeface="Wingdings" pitchFamily="2" charset="2"/>
              </a:rPr>
              <a:t> pelanggaran terhadap Pasal 5 yaitu melakukan perbuatan maisir</a:t>
            </a:r>
          </a:p>
          <a:p>
            <a:r>
              <a:rPr lang="id-ID" dirty="0" smtClean="0">
                <a:sym typeface="Wingdings" pitchFamily="2" charset="2"/>
              </a:rPr>
              <a:t>Denda paling banyak Rp35.000.000,-, paling sedikit Rp15.000.000,-  pelanggaran terhadap Pasal 6 dan 7</a:t>
            </a:r>
            <a:endParaRPr lang="id-ID" dirty="0"/>
          </a:p>
        </p:txBody>
      </p:sp>
    </p:spTree>
    <p:extLst>
      <p:ext uri="{BB962C8B-B14F-4D97-AF65-F5344CB8AC3E}">
        <p14:creationId xmlns:p14="http://schemas.microsoft.com/office/powerpoint/2010/main" xmlns="" val="2264920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QANUN TENTANG KHALWAT</a:t>
            </a:r>
            <a:endParaRPr lang="id-ID" b="1" dirty="0"/>
          </a:p>
        </p:txBody>
      </p:sp>
      <p:sp>
        <p:nvSpPr>
          <p:cNvPr id="3" name="Content Placeholder 2"/>
          <p:cNvSpPr>
            <a:spLocks noGrp="1"/>
          </p:cNvSpPr>
          <p:nvPr>
            <p:ph sz="quarter" idx="1"/>
          </p:nvPr>
        </p:nvSpPr>
        <p:spPr/>
        <p:txBody>
          <a:bodyPr>
            <a:normAutofit/>
          </a:bodyPr>
          <a:lstStyle/>
          <a:p>
            <a:r>
              <a:rPr lang="id-ID" dirty="0" smtClean="0"/>
              <a:t>Qanun Provinsi NAD No. 14 Tahun 2003 tentang Khalwat (Mesum)</a:t>
            </a:r>
          </a:p>
          <a:p>
            <a:r>
              <a:rPr lang="id-ID" dirty="0" smtClean="0"/>
              <a:t>Larangan:</a:t>
            </a:r>
          </a:p>
          <a:p>
            <a:pPr lvl="1"/>
            <a:r>
              <a:rPr lang="id-ID" dirty="0" smtClean="0"/>
              <a:t>Setiap orang dilarang melakukan khalwat/mesum (Psl 5)</a:t>
            </a:r>
          </a:p>
          <a:p>
            <a:pPr lvl="1"/>
            <a:r>
              <a:rPr lang="id-ID" dirty="0" smtClean="0"/>
              <a:t>Setiap orang atau kelompok masyarakat atau aparatur pemerintahan dan badan usaha dilarang memberikan kemudahan dan atau melindungi orang melakukan khalwat/mesum (Psl 6)</a:t>
            </a:r>
          </a:p>
        </p:txBody>
      </p:sp>
    </p:spTree>
    <p:extLst>
      <p:ext uri="{BB962C8B-B14F-4D97-AF65-F5344CB8AC3E}">
        <p14:creationId xmlns:p14="http://schemas.microsoft.com/office/powerpoint/2010/main" xmlns="" val="3158897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Ketentuan </a:t>
            </a:r>
            <a:r>
              <a:rPr lang="id-ID" b="1" i="1" dirty="0" smtClean="0"/>
              <a:t>‘Uqubat</a:t>
            </a:r>
            <a:endParaRPr lang="id-ID" b="1" i="1" dirty="0"/>
          </a:p>
        </p:txBody>
      </p:sp>
      <p:sp>
        <p:nvSpPr>
          <p:cNvPr id="3" name="Content Placeholder 2"/>
          <p:cNvSpPr>
            <a:spLocks noGrp="1"/>
          </p:cNvSpPr>
          <p:nvPr>
            <p:ph sz="quarter" idx="1"/>
          </p:nvPr>
        </p:nvSpPr>
        <p:spPr/>
        <p:txBody>
          <a:bodyPr>
            <a:normAutofit/>
          </a:bodyPr>
          <a:lstStyle/>
          <a:p>
            <a:r>
              <a:rPr lang="id-ID" dirty="0" smtClean="0"/>
              <a:t>Pelanggaran terhadap Pasal 5</a:t>
            </a:r>
          </a:p>
          <a:p>
            <a:pPr lvl="1"/>
            <a:r>
              <a:rPr lang="id-ID" dirty="0" smtClean="0"/>
              <a:t>Dicambuk paling tinggi 9 kali, paling sedikit 3 kali, atau</a:t>
            </a:r>
          </a:p>
          <a:p>
            <a:pPr lvl="1"/>
            <a:r>
              <a:rPr lang="id-ID" dirty="0" smtClean="0"/>
              <a:t>Denda paling banyak Rp10.000.000,-, paling sedikit Rp2.500.000,- </a:t>
            </a:r>
          </a:p>
          <a:p>
            <a:r>
              <a:rPr lang="id-ID" dirty="0" smtClean="0"/>
              <a:t>Pelanggaran terhadap Pasal 6</a:t>
            </a:r>
          </a:p>
          <a:p>
            <a:pPr lvl="1"/>
            <a:r>
              <a:rPr lang="id-ID" dirty="0" smtClean="0"/>
              <a:t>Kurungan paling lama 6 bulan, paling singkat 2 bulan, dan atau</a:t>
            </a:r>
          </a:p>
          <a:p>
            <a:pPr lvl="1"/>
            <a:r>
              <a:rPr lang="id-ID" dirty="0" smtClean="0"/>
              <a:t>Denda paling banyak Rp15.000.000,-, paling sedikiti Rp5.000.000,-</a:t>
            </a:r>
            <a:endParaRPr lang="id-ID" dirty="0"/>
          </a:p>
        </p:txBody>
      </p:sp>
    </p:spTree>
    <p:extLst>
      <p:ext uri="{BB962C8B-B14F-4D97-AF65-F5344CB8AC3E}">
        <p14:creationId xmlns:p14="http://schemas.microsoft.com/office/powerpoint/2010/main" xmlns="" val="2320709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QANUN TENTANG PENGELOLAAN ZAKAT</a:t>
            </a:r>
            <a:endParaRPr lang="id-ID" b="1" dirty="0"/>
          </a:p>
        </p:txBody>
      </p:sp>
      <p:sp>
        <p:nvSpPr>
          <p:cNvPr id="3" name="Content Placeholder 2"/>
          <p:cNvSpPr>
            <a:spLocks noGrp="1"/>
          </p:cNvSpPr>
          <p:nvPr>
            <p:ph sz="quarter" idx="1"/>
          </p:nvPr>
        </p:nvSpPr>
        <p:spPr/>
        <p:txBody>
          <a:bodyPr>
            <a:normAutofit lnSpcReduction="10000"/>
          </a:bodyPr>
          <a:lstStyle/>
          <a:p>
            <a:r>
              <a:rPr lang="id-ID" dirty="0" smtClean="0"/>
              <a:t>Qanun Provinsi NAD No. 7 Tahun 2004 tentang Pengelolaan Zakat</a:t>
            </a:r>
          </a:p>
          <a:p>
            <a:r>
              <a:rPr lang="id-ID" dirty="0" smtClean="0"/>
              <a:t>Ketentuan zakat (Pasal 3):</a:t>
            </a:r>
          </a:p>
          <a:p>
            <a:r>
              <a:rPr lang="id-ID" dirty="0"/>
              <a:t>(1) Setiap orang yang beragama Islam dan atau Setiap badan </a:t>
            </a:r>
            <a:r>
              <a:rPr lang="id-ID" dirty="0" smtClean="0"/>
              <a:t>yang berdomisili </a:t>
            </a:r>
            <a:r>
              <a:rPr lang="id-ID" dirty="0"/>
              <a:t>atau melakukan kegiatan usaha dalam Provinsi Nanggroe </a:t>
            </a:r>
            <a:r>
              <a:rPr lang="id-ID" dirty="0" smtClean="0"/>
              <a:t>Aceh Darussalam</a:t>
            </a:r>
            <a:r>
              <a:rPr lang="id-ID" dirty="0"/>
              <a:t>, yang memenuhi syarat sebagai muzakki, </a:t>
            </a:r>
            <a:r>
              <a:rPr lang="id-ID" dirty="0" smtClean="0"/>
              <a:t>wajib membayar</a:t>
            </a:r>
            <a:r>
              <a:rPr lang="id-ID" dirty="0"/>
              <a:t>., zakat melalui Badan Baitul Mal.</a:t>
            </a:r>
          </a:p>
          <a:p>
            <a:r>
              <a:rPr lang="id-ID" dirty="0"/>
              <a:t>(2) Setiap muzakki wajib mengeluarkan zakat dari jenis penghasilan </a:t>
            </a:r>
            <a:r>
              <a:rPr lang="id-ID" dirty="0" smtClean="0"/>
              <a:t>dan atau </a:t>
            </a:r>
            <a:r>
              <a:rPr lang="id-ID" dirty="0"/>
              <a:t>zakat tabungan jumlahnya berdasarkan nisab, qadar, dan </a:t>
            </a:r>
            <a:r>
              <a:rPr lang="id-ID" dirty="0" smtClean="0"/>
              <a:t>haul dari masing-masing </a:t>
            </a:r>
            <a:r>
              <a:rPr lang="id-ID" dirty="0"/>
              <a:t>jenis harta tersebut.</a:t>
            </a:r>
          </a:p>
        </p:txBody>
      </p:sp>
    </p:spTree>
    <p:extLst>
      <p:ext uri="{BB962C8B-B14F-4D97-AF65-F5344CB8AC3E}">
        <p14:creationId xmlns:p14="http://schemas.microsoft.com/office/powerpoint/2010/main" xmlns="" val="2726154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Ketentuan </a:t>
            </a:r>
            <a:r>
              <a:rPr lang="id-ID" b="1" i="1" dirty="0" smtClean="0"/>
              <a:t>‘Uqubat</a:t>
            </a:r>
            <a:endParaRPr lang="id-ID" b="1" i="1" dirty="0"/>
          </a:p>
        </p:txBody>
      </p:sp>
      <p:sp>
        <p:nvSpPr>
          <p:cNvPr id="3" name="Content Placeholder 2"/>
          <p:cNvSpPr>
            <a:spLocks noGrp="1"/>
          </p:cNvSpPr>
          <p:nvPr>
            <p:ph sz="quarter" idx="1"/>
          </p:nvPr>
        </p:nvSpPr>
        <p:spPr/>
        <p:txBody>
          <a:bodyPr>
            <a:normAutofit/>
          </a:bodyPr>
          <a:lstStyle/>
          <a:p>
            <a:r>
              <a:rPr lang="id-ID" dirty="0" smtClean="0"/>
              <a:t>Pasal 37</a:t>
            </a:r>
          </a:p>
          <a:p>
            <a:r>
              <a:rPr lang="id-ID" dirty="0" smtClean="0"/>
              <a:t>Setiap orang yang beragama Islam atau badan usaha milik orang Islam, yang setelah jatuh tempo (haul), tidak membayar zakat atau membayar tetapi tidak menurut yang sebenarnya, sebagaimana dimaksud pada Pasal 3 ayat (1), dihukum karena melakukan jarimah ta’zir dengan ‘uqubat berupa </a:t>
            </a:r>
            <a:r>
              <a:rPr lang="id-ID" b="1" dirty="0" smtClean="0"/>
              <a:t>denda paling banyak dua kali nilai zakat yang wajib dibayarkan, paling sedikit satu kali nilai zakat yang wajib dibayarkan dan juga membayar seluruh biaya sehubungan dengan dilakukan audit hukum</a:t>
            </a:r>
            <a:endParaRPr lang="id-ID" b="1" dirty="0"/>
          </a:p>
        </p:txBody>
      </p:sp>
    </p:spTree>
    <p:extLst>
      <p:ext uri="{BB962C8B-B14F-4D97-AF65-F5344CB8AC3E}">
        <p14:creationId xmlns:p14="http://schemas.microsoft.com/office/powerpoint/2010/main" xmlns="" val="32234817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Cont’d</a:t>
            </a:r>
            <a:endParaRPr lang="id-ID" b="1" dirty="0"/>
          </a:p>
        </p:txBody>
      </p:sp>
      <p:sp>
        <p:nvSpPr>
          <p:cNvPr id="3" name="Content Placeholder 2"/>
          <p:cNvSpPr>
            <a:spLocks noGrp="1"/>
          </p:cNvSpPr>
          <p:nvPr>
            <p:ph sz="quarter" idx="1"/>
          </p:nvPr>
        </p:nvSpPr>
        <p:spPr/>
        <p:txBody>
          <a:bodyPr>
            <a:normAutofit fontScale="85000" lnSpcReduction="20000"/>
          </a:bodyPr>
          <a:lstStyle/>
          <a:p>
            <a:r>
              <a:rPr lang="id-ID" b="1" dirty="0" smtClean="0"/>
              <a:t>Pasal 38</a:t>
            </a:r>
          </a:p>
          <a:p>
            <a:r>
              <a:rPr lang="id-ID" dirty="0" smtClean="0"/>
              <a:t>(1) Barang siapa yang membuat surat palsu atau memalsukan surat Badan Baitul Mal yang dapat menerbitkan sesuatu hak, sesuatu kewajiban </a:t>
            </a:r>
            <a:r>
              <a:rPr lang="sv-SE" dirty="0" smtClean="0"/>
              <a:t>atau pembebasan hutang, atau yang dapat dipergunakan sebagai</a:t>
            </a:r>
            <a:r>
              <a:rPr lang="id-ID" dirty="0" smtClean="0"/>
              <a:t> </a:t>
            </a:r>
            <a:r>
              <a:rPr lang="sv-SE" dirty="0" smtClean="0"/>
              <a:t>keterangan sesuatu perbuatan, dengan maksud akan menggunakan atau</a:t>
            </a:r>
            <a:r>
              <a:rPr lang="id-ID" dirty="0" smtClean="0"/>
              <a:t> menyuruh orang lain menggunakannya seolah-olah surat itu asl i dan t idak dipalsukan, dihukum karena pemalsuan sur a t dengan uqubat ta'zi r berupa </a:t>
            </a:r>
            <a:r>
              <a:rPr lang="id-ID" b="1" dirty="0" smtClean="0"/>
              <a:t>cambuk paling banyak tiga kali, paling sedikit satu kali</a:t>
            </a:r>
            <a:r>
              <a:rPr lang="id-ID" dirty="0" smtClean="0"/>
              <a:t>.</a:t>
            </a:r>
          </a:p>
          <a:p>
            <a:r>
              <a:rPr lang="id-ID" dirty="0" smtClean="0"/>
              <a:t>(2) Barang siapa dengan sengaja menggunakan surat palsu atau yang dipalsukan seolah-olah surat itu asli dan tidak dipalsukan, yang </a:t>
            </a:r>
            <a:r>
              <a:rPr lang="sv-SE" dirty="0" smtClean="0"/>
              <a:t>dapat menimbulkan kerugian bagi Badan Baitul Mal atau Muzakki,</a:t>
            </a:r>
            <a:r>
              <a:rPr lang="id-ID" dirty="0" smtClean="0"/>
              <a:t> mustahiq atau kepentingan lain, dihukum karena menggunakan surat palsu atau yang dipalsukan dengan uqubat ta'zi r berupa </a:t>
            </a:r>
            <a:r>
              <a:rPr lang="id-ID" b="1" dirty="0" smtClean="0"/>
              <a:t>cambuk pal ing banyak tiga kali, paling sedikit satu kali dan mengganti kerugian akibat perbuatan tersebut</a:t>
            </a:r>
            <a:r>
              <a:rPr lang="id-ID" dirty="0" smtClean="0"/>
              <a:t>.</a:t>
            </a:r>
          </a:p>
        </p:txBody>
      </p:sp>
    </p:spTree>
    <p:extLst>
      <p:ext uri="{BB962C8B-B14F-4D97-AF65-F5344CB8AC3E}">
        <p14:creationId xmlns:p14="http://schemas.microsoft.com/office/powerpoint/2010/main" xmlns="" val="19073826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Cont’d</a:t>
            </a:r>
            <a:endParaRPr lang="id-ID" b="1" dirty="0"/>
          </a:p>
        </p:txBody>
      </p:sp>
      <p:sp>
        <p:nvSpPr>
          <p:cNvPr id="3" name="Content Placeholder 2"/>
          <p:cNvSpPr>
            <a:spLocks noGrp="1"/>
          </p:cNvSpPr>
          <p:nvPr>
            <p:ph sz="quarter" idx="1"/>
          </p:nvPr>
        </p:nvSpPr>
        <p:spPr/>
        <p:txBody>
          <a:bodyPr>
            <a:normAutofit fontScale="92500" lnSpcReduction="10000"/>
          </a:bodyPr>
          <a:lstStyle/>
          <a:p>
            <a:r>
              <a:rPr lang="id-ID" b="1" dirty="0" smtClean="0"/>
              <a:t>Pasal </a:t>
            </a:r>
            <a:r>
              <a:rPr lang="id-ID" b="1" dirty="0"/>
              <a:t>39</a:t>
            </a:r>
          </a:p>
          <a:p>
            <a:r>
              <a:rPr lang="id-ID" dirty="0"/>
              <a:t>Barang siapa yang melakukan, turut melakukan atau </a:t>
            </a:r>
            <a:r>
              <a:rPr lang="id-ID" dirty="0" smtClean="0"/>
              <a:t>membantu melakukan </a:t>
            </a:r>
            <a:r>
              <a:rPr lang="id-ID" dirty="0"/>
              <a:t>penggelapan zakat atau harta agama lain yang </a:t>
            </a:r>
            <a:r>
              <a:rPr lang="id-ID" dirty="0" smtClean="0"/>
              <a:t>seharusnya diserahkan </a:t>
            </a:r>
            <a:r>
              <a:rPr lang="id-ID" dirty="0"/>
              <a:t>kepada Baitul Mal, dihukum karena penggelapan, </a:t>
            </a:r>
            <a:r>
              <a:rPr lang="id-ID" dirty="0" smtClean="0"/>
              <a:t>dengan uqubat </a:t>
            </a:r>
            <a:r>
              <a:rPr lang="id-ID" dirty="0"/>
              <a:t>ta'zir berupa </a:t>
            </a:r>
            <a:r>
              <a:rPr lang="id-ID" b="1" dirty="0"/>
              <a:t>cambuk sebanyak tiga kali, paling sedikit satu kali </a:t>
            </a:r>
            <a:r>
              <a:rPr lang="id-ID" b="1" dirty="0" smtClean="0"/>
              <a:t>dan denda </a:t>
            </a:r>
            <a:r>
              <a:rPr lang="id-ID" b="1" dirty="0"/>
              <a:t>paling banyak dua kali, paling sedikit satu kali dari nilai zakat atau </a:t>
            </a:r>
            <a:r>
              <a:rPr lang="id-ID" b="1" dirty="0" smtClean="0"/>
              <a:t>harta lainnya </a:t>
            </a:r>
            <a:r>
              <a:rPr lang="id-ID" b="1" dirty="0"/>
              <a:t>yang digelapkan</a:t>
            </a:r>
            <a:r>
              <a:rPr lang="id-ID" dirty="0"/>
              <a:t>.</a:t>
            </a:r>
          </a:p>
          <a:p>
            <a:r>
              <a:rPr lang="id-ID" b="1" dirty="0"/>
              <a:t>Pasal 40</a:t>
            </a:r>
          </a:p>
          <a:p>
            <a:r>
              <a:rPr lang="id-ID" dirty="0"/>
              <a:t>Petugas Baitul Mal yang menyalurkan zakat kepada orang yang tidak </a:t>
            </a:r>
            <a:r>
              <a:rPr lang="id-ID" dirty="0" smtClean="0"/>
              <a:t>berhak, dihukum </a:t>
            </a:r>
            <a:r>
              <a:rPr lang="id-ID" dirty="0"/>
              <a:t>karena melakukan jarimah penyelewengan pengelolaan zakat </a:t>
            </a:r>
            <a:r>
              <a:rPr lang="id-ID" dirty="0" smtClean="0"/>
              <a:t>dengan uqubat </a:t>
            </a:r>
            <a:r>
              <a:rPr lang="id-ID" dirty="0"/>
              <a:t>ta’zir berupa </a:t>
            </a:r>
            <a:r>
              <a:rPr lang="id-ID" b="1" dirty="0"/>
              <a:t>cambuk paling banyak empat kali dan paling sedikit </a:t>
            </a:r>
            <a:r>
              <a:rPr lang="id-ID" b="1" dirty="0" smtClean="0"/>
              <a:t>dua kali</a:t>
            </a:r>
            <a:r>
              <a:rPr lang="id-ID" dirty="0" smtClean="0"/>
              <a:t>.</a:t>
            </a:r>
            <a:endParaRPr lang="id-ID" dirty="0"/>
          </a:p>
        </p:txBody>
      </p:sp>
    </p:spTree>
    <p:extLst>
      <p:ext uri="{BB962C8B-B14F-4D97-AF65-F5344CB8AC3E}">
        <p14:creationId xmlns:p14="http://schemas.microsoft.com/office/powerpoint/2010/main" xmlns="" val="788414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Cont’d</a:t>
            </a:r>
            <a:endParaRPr lang="id-ID" b="1" dirty="0"/>
          </a:p>
        </p:txBody>
      </p:sp>
      <p:sp>
        <p:nvSpPr>
          <p:cNvPr id="3" name="Content Placeholder 2"/>
          <p:cNvSpPr>
            <a:spLocks noGrp="1"/>
          </p:cNvSpPr>
          <p:nvPr>
            <p:ph sz="quarter" idx="1"/>
          </p:nvPr>
        </p:nvSpPr>
        <p:spPr/>
        <p:txBody>
          <a:bodyPr>
            <a:normAutofit/>
          </a:bodyPr>
          <a:lstStyle/>
          <a:p>
            <a:r>
              <a:rPr lang="id-ID" b="1" dirty="0" smtClean="0"/>
              <a:t>Pasal 41</a:t>
            </a:r>
          </a:p>
          <a:p>
            <a:r>
              <a:rPr lang="id-ID" dirty="0" smtClean="0"/>
              <a:t>Dalam hal jarimah sebagaimana di atur dalam pasal 37, 38, dan 39 dilakukan oleh badan sebagaimana dimaksud pada pasal 3 ayat (1), uqubatnya dijatuhkan kepada pimpinan atau pengurus badan tersebut sesuai dengan tanggung jawabnya.</a:t>
            </a:r>
          </a:p>
          <a:p>
            <a:r>
              <a:rPr lang="id-ID" b="1" dirty="0" smtClean="0"/>
              <a:t>Pasal 42</a:t>
            </a:r>
          </a:p>
          <a:p>
            <a:r>
              <a:rPr lang="id-ID" dirty="0" smtClean="0"/>
              <a:t>Zakat yang telah dikumpulkan oleh orang yang tidak berwenang atau diterima oleh orang yang tidak berhak sebagaimana dimaksud pasal 39 dan 40 wajib dikembalikan kepada muzakki atau Badan Baitul Mal.</a:t>
            </a:r>
          </a:p>
          <a:p>
            <a:endParaRPr lang="id-ID" dirty="0"/>
          </a:p>
        </p:txBody>
      </p:sp>
    </p:spTree>
    <p:extLst>
      <p:ext uri="{BB962C8B-B14F-4D97-AF65-F5344CB8AC3E}">
        <p14:creationId xmlns:p14="http://schemas.microsoft.com/office/powerpoint/2010/main" xmlns="" val="27334240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i="1" dirty="0" smtClean="0"/>
              <a:t>‘Uqubat</a:t>
            </a:r>
            <a:endParaRPr lang="id-ID" b="1" i="1" dirty="0"/>
          </a:p>
        </p:txBody>
      </p:sp>
      <p:sp>
        <p:nvSpPr>
          <p:cNvPr id="3" name="Content Placeholder 2"/>
          <p:cNvSpPr>
            <a:spLocks noGrp="1"/>
          </p:cNvSpPr>
          <p:nvPr>
            <p:ph sz="quarter" idx="1"/>
          </p:nvPr>
        </p:nvSpPr>
        <p:spPr/>
        <p:txBody>
          <a:bodyPr>
            <a:normAutofit/>
          </a:bodyPr>
          <a:lstStyle/>
          <a:p>
            <a:r>
              <a:rPr lang="id-ID" dirty="0" smtClean="0"/>
              <a:t>Pengulangan pelanggaran terhadap larangan khamar adalah ‘uqubatnya dapat ditambah 1/3 dari ‘uqubat maksimal (Psl 29)</a:t>
            </a:r>
          </a:p>
          <a:p>
            <a:r>
              <a:rPr lang="id-ID" dirty="0" smtClean="0"/>
              <a:t>Pelanggaran yang dilakukan oleh badan hukum atau badan usaha, ‘uqubatnya dikenakan kepada penanggung jawab dan dapat juga dikenakan ‘uqubat administratif dengan mencabut atau membatalkan izin usaha yang telah diberikan (Psl 30)</a:t>
            </a:r>
          </a:p>
          <a:p>
            <a:r>
              <a:rPr lang="id-ID" dirty="0" smtClean="0"/>
              <a:t>Denda yang dibayarkan langsung disetor ke Kas Baitul Mal, jika belum terbentuk maka disetor ke Kas Daerah</a:t>
            </a:r>
            <a:endParaRPr lang="id-ID" dirty="0"/>
          </a:p>
        </p:txBody>
      </p:sp>
    </p:spTree>
    <p:extLst>
      <p:ext uri="{BB962C8B-B14F-4D97-AF65-F5344CB8AC3E}">
        <p14:creationId xmlns:p14="http://schemas.microsoft.com/office/powerpoint/2010/main" xmlns="" val="5056136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fontAlgn="auto">
              <a:spcAft>
                <a:spcPts val="0"/>
              </a:spcAft>
              <a:defRPr/>
            </a:pPr>
            <a:r>
              <a:rPr lang="en-US" sz="4000" b="1" dirty="0" err="1"/>
              <a:t>Qanun</a:t>
            </a:r>
            <a:r>
              <a:rPr lang="en-US" sz="4000" b="1" dirty="0"/>
              <a:t> </a:t>
            </a:r>
            <a:r>
              <a:rPr lang="en-US" sz="4000" b="1" dirty="0" err="1"/>
              <a:t>Peradilan</a:t>
            </a:r>
            <a:r>
              <a:rPr lang="en-US" sz="4000" b="1" dirty="0"/>
              <a:t> </a:t>
            </a:r>
            <a:r>
              <a:rPr lang="en-US" sz="4000" b="1" dirty="0" err="1"/>
              <a:t>Syariat</a:t>
            </a:r>
            <a:r>
              <a:rPr lang="en-US" sz="4000" b="1" dirty="0"/>
              <a:t> Islam </a:t>
            </a:r>
            <a:br>
              <a:rPr lang="en-US" sz="4000" b="1" dirty="0"/>
            </a:br>
            <a:r>
              <a:rPr lang="en-US" sz="4000" b="1" dirty="0"/>
              <a:t>No. 10 </a:t>
            </a:r>
            <a:r>
              <a:rPr lang="en-US" sz="4000" b="1" dirty="0" err="1"/>
              <a:t>Th</a:t>
            </a:r>
            <a:r>
              <a:rPr lang="en-US" sz="4000" b="1" dirty="0"/>
              <a:t> 2002</a:t>
            </a:r>
          </a:p>
        </p:txBody>
      </p:sp>
      <p:sp>
        <p:nvSpPr>
          <p:cNvPr id="12291" name="Rectangle 3"/>
          <p:cNvSpPr>
            <a:spLocks noGrp="1" noChangeArrowheads="1"/>
          </p:cNvSpPr>
          <p:nvPr>
            <p:ph sz="quarter" idx="1"/>
          </p:nvPr>
        </p:nvSpPr>
        <p:spPr/>
        <p:txBody>
          <a:bodyPr>
            <a:normAutofit fontScale="92500" lnSpcReduction="10000"/>
          </a:bodyPr>
          <a:lstStyle/>
          <a:p>
            <a:pPr>
              <a:lnSpc>
                <a:spcPct val="80000"/>
              </a:lnSpc>
            </a:pPr>
            <a:r>
              <a:rPr lang="en-US" dirty="0" err="1" smtClean="0"/>
              <a:t>Tugas</a:t>
            </a:r>
            <a:r>
              <a:rPr lang="en-US" dirty="0" smtClean="0"/>
              <a:t> </a:t>
            </a:r>
            <a:r>
              <a:rPr lang="en-US" dirty="0" err="1" smtClean="0"/>
              <a:t>pokok</a:t>
            </a:r>
            <a:r>
              <a:rPr lang="en-US" dirty="0" smtClean="0"/>
              <a:t> </a:t>
            </a:r>
            <a:r>
              <a:rPr lang="en-US" dirty="0" err="1" smtClean="0"/>
              <a:t>dan</a:t>
            </a:r>
            <a:r>
              <a:rPr lang="en-US" dirty="0" smtClean="0"/>
              <a:t> </a:t>
            </a:r>
            <a:r>
              <a:rPr lang="en-US" dirty="0" err="1" smtClean="0"/>
              <a:t>fungsi</a:t>
            </a:r>
            <a:r>
              <a:rPr lang="en-US" dirty="0" smtClean="0"/>
              <a:t> </a:t>
            </a:r>
            <a:r>
              <a:rPr lang="en-US" b="1" dirty="0" err="1" smtClean="0"/>
              <a:t>Mahkamah</a:t>
            </a:r>
            <a:r>
              <a:rPr lang="en-US" b="1" dirty="0" smtClean="0"/>
              <a:t> </a:t>
            </a:r>
            <a:r>
              <a:rPr lang="en-US" b="1" dirty="0" err="1" smtClean="0"/>
              <a:t>Syar’iyah</a:t>
            </a:r>
            <a:r>
              <a:rPr lang="en-US" b="1" dirty="0" smtClean="0"/>
              <a:t> </a:t>
            </a:r>
            <a:r>
              <a:rPr lang="en-US" dirty="0" err="1" smtClean="0"/>
              <a:t>adalah</a:t>
            </a:r>
            <a:r>
              <a:rPr lang="en-US" dirty="0" smtClean="0"/>
              <a:t> </a:t>
            </a:r>
            <a:r>
              <a:rPr lang="en-US" dirty="0" err="1" smtClean="0"/>
              <a:t>menerima</a:t>
            </a:r>
            <a:r>
              <a:rPr lang="en-US" dirty="0" smtClean="0"/>
              <a:t>, </a:t>
            </a:r>
            <a:r>
              <a:rPr lang="en-US" dirty="0" err="1" smtClean="0"/>
              <a:t>memeriksa</a:t>
            </a:r>
            <a:r>
              <a:rPr lang="en-US" dirty="0" smtClean="0"/>
              <a:t>, </a:t>
            </a:r>
            <a:r>
              <a:rPr lang="en-US" dirty="0" err="1" smtClean="0"/>
              <a:t>memutus</a:t>
            </a:r>
            <a:r>
              <a:rPr lang="en-US" dirty="0" smtClean="0"/>
              <a:t> </a:t>
            </a:r>
            <a:r>
              <a:rPr lang="en-US" dirty="0" err="1" smtClean="0"/>
              <a:t>dan</a:t>
            </a:r>
            <a:r>
              <a:rPr lang="en-US" dirty="0" smtClean="0"/>
              <a:t> </a:t>
            </a:r>
            <a:r>
              <a:rPr lang="en-US" dirty="0" err="1" smtClean="0"/>
              <a:t>menyelesaikan</a:t>
            </a:r>
            <a:r>
              <a:rPr lang="en-US" dirty="0" smtClean="0"/>
              <a:t> </a:t>
            </a:r>
            <a:r>
              <a:rPr lang="en-US" dirty="0" err="1" smtClean="0"/>
              <a:t>perkara-perkara</a:t>
            </a:r>
            <a:r>
              <a:rPr lang="en-US" dirty="0" smtClean="0"/>
              <a:t> </a:t>
            </a:r>
            <a:r>
              <a:rPr lang="en-US" dirty="0" err="1" smtClean="0"/>
              <a:t>antara</a:t>
            </a:r>
            <a:r>
              <a:rPr lang="en-US" dirty="0" smtClean="0"/>
              <a:t> orang-orang Islam di </a:t>
            </a:r>
            <a:r>
              <a:rPr lang="en-US" dirty="0" err="1" smtClean="0"/>
              <a:t>bidang</a:t>
            </a:r>
            <a:r>
              <a:rPr lang="en-US" dirty="0" smtClean="0"/>
              <a:t> </a:t>
            </a:r>
            <a:r>
              <a:rPr lang="en-US" i="1" dirty="0" smtClean="0"/>
              <a:t>al-</a:t>
            </a:r>
            <a:r>
              <a:rPr lang="en-US" i="1" dirty="0" err="1" smtClean="0"/>
              <a:t>ahwal</a:t>
            </a:r>
            <a:r>
              <a:rPr lang="en-US" i="1" dirty="0" smtClean="0"/>
              <a:t> al-</a:t>
            </a:r>
            <a:r>
              <a:rPr lang="en-US" i="1" dirty="0" err="1" smtClean="0"/>
              <a:t>syakhshiyah</a:t>
            </a:r>
            <a:r>
              <a:rPr lang="en-US" i="1" dirty="0" smtClean="0"/>
              <a:t> </a:t>
            </a:r>
            <a:r>
              <a:rPr lang="en-US" dirty="0" smtClean="0"/>
              <a:t>(</a:t>
            </a:r>
            <a:r>
              <a:rPr lang="en-US" dirty="0" err="1" smtClean="0"/>
              <a:t>hukum</a:t>
            </a:r>
            <a:r>
              <a:rPr lang="en-US" dirty="0" smtClean="0"/>
              <a:t> </a:t>
            </a:r>
            <a:r>
              <a:rPr lang="en-US" dirty="0" err="1" smtClean="0"/>
              <a:t>keluarga</a:t>
            </a:r>
            <a:r>
              <a:rPr lang="en-US" dirty="0" smtClean="0"/>
              <a:t>), </a:t>
            </a:r>
            <a:r>
              <a:rPr lang="en-US" i="1" dirty="0" err="1" smtClean="0"/>
              <a:t>muamalah</a:t>
            </a:r>
            <a:r>
              <a:rPr lang="en-US" i="1" dirty="0" smtClean="0"/>
              <a:t> </a:t>
            </a:r>
            <a:r>
              <a:rPr lang="en-US" dirty="0" smtClean="0"/>
              <a:t>(</a:t>
            </a:r>
            <a:r>
              <a:rPr lang="en-US" dirty="0" err="1" smtClean="0"/>
              <a:t>perdata</a:t>
            </a:r>
            <a:r>
              <a:rPr lang="en-US" dirty="0" smtClean="0"/>
              <a:t>) </a:t>
            </a:r>
            <a:r>
              <a:rPr lang="en-US" dirty="0" err="1" smtClean="0"/>
              <a:t>dan</a:t>
            </a:r>
            <a:r>
              <a:rPr lang="en-US" dirty="0" smtClean="0"/>
              <a:t> </a:t>
            </a:r>
            <a:r>
              <a:rPr lang="en-US" i="1" dirty="0" err="1" smtClean="0"/>
              <a:t>jinayah</a:t>
            </a:r>
            <a:r>
              <a:rPr lang="en-US" i="1" dirty="0" smtClean="0"/>
              <a:t> </a:t>
            </a:r>
            <a:r>
              <a:rPr lang="en-US" dirty="0" smtClean="0"/>
              <a:t>(</a:t>
            </a:r>
            <a:r>
              <a:rPr lang="en-US" dirty="0" err="1" smtClean="0"/>
              <a:t>pidana</a:t>
            </a:r>
            <a:r>
              <a:rPr lang="en-US" dirty="0" smtClean="0"/>
              <a:t>). </a:t>
            </a:r>
          </a:p>
          <a:p>
            <a:pPr>
              <a:lnSpc>
                <a:spcPct val="80000"/>
              </a:lnSpc>
            </a:pPr>
            <a:r>
              <a:rPr lang="en-US" dirty="0" err="1" smtClean="0"/>
              <a:t>Bidang</a:t>
            </a:r>
            <a:r>
              <a:rPr lang="en-US" dirty="0" smtClean="0"/>
              <a:t> </a:t>
            </a:r>
            <a:r>
              <a:rPr lang="en-US" i="1" dirty="0" smtClean="0"/>
              <a:t>al-</a:t>
            </a:r>
            <a:r>
              <a:rPr lang="en-US" i="1" dirty="0" err="1" smtClean="0"/>
              <a:t>ahwal</a:t>
            </a:r>
            <a:r>
              <a:rPr lang="en-US" i="1" dirty="0" smtClean="0"/>
              <a:t> al-</a:t>
            </a:r>
            <a:r>
              <a:rPr lang="en-US" i="1" dirty="0" err="1" smtClean="0"/>
              <a:t>syakhshiyah</a:t>
            </a:r>
            <a:r>
              <a:rPr lang="en-US" i="1" dirty="0" smtClean="0"/>
              <a:t> </a:t>
            </a:r>
            <a:r>
              <a:rPr lang="en-US" dirty="0" err="1" smtClean="0"/>
              <a:t>meliputi</a:t>
            </a:r>
            <a:r>
              <a:rPr lang="en-US" dirty="0" smtClean="0"/>
              <a:t> </a:t>
            </a:r>
            <a:r>
              <a:rPr lang="en-US" dirty="0" err="1" smtClean="0"/>
              <a:t>masalah</a:t>
            </a:r>
            <a:r>
              <a:rPr lang="en-US" dirty="0" smtClean="0"/>
              <a:t> </a:t>
            </a:r>
            <a:r>
              <a:rPr lang="en-US" dirty="0" err="1" smtClean="0"/>
              <a:t>perkawinan</a:t>
            </a:r>
            <a:r>
              <a:rPr lang="en-US" dirty="0" smtClean="0"/>
              <a:t>, </a:t>
            </a:r>
            <a:r>
              <a:rPr lang="en-US" dirty="0" err="1" smtClean="0"/>
              <a:t>kewarisan</a:t>
            </a:r>
            <a:r>
              <a:rPr lang="en-US" dirty="0" smtClean="0"/>
              <a:t>, </a:t>
            </a:r>
            <a:r>
              <a:rPr lang="en-US" dirty="0" err="1" smtClean="0"/>
              <a:t>dan</a:t>
            </a:r>
            <a:r>
              <a:rPr lang="en-US" dirty="0" smtClean="0"/>
              <a:t> </a:t>
            </a:r>
            <a:r>
              <a:rPr lang="en-US" dirty="0" err="1" smtClean="0"/>
              <a:t>wasiat</a:t>
            </a:r>
            <a:r>
              <a:rPr lang="en-US" dirty="0" smtClean="0"/>
              <a:t>. </a:t>
            </a:r>
          </a:p>
          <a:p>
            <a:pPr>
              <a:lnSpc>
                <a:spcPct val="80000"/>
              </a:lnSpc>
            </a:pPr>
            <a:r>
              <a:rPr lang="en-US" dirty="0" err="1" smtClean="0"/>
              <a:t>Bidang</a:t>
            </a:r>
            <a:r>
              <a:rPr lang="en-US" dirty="0" smtClean="0"/>
              <a:t> </a:t>
            </a:r>
            <a:r>
              <a:rPr lang="en-US" i="1" dirty="0" err="1" smtClean="0"/>
              <a:t>mu’amalah</a:t>
            </a:r>
            <a:r>
              <a:rPr lang="en-US" i="1" dirty="0" smtClean="0"/>
              <a:t> </a:t>
            </a:r>
            <a:r>
              <a:rPr lang="en-US" dirty="0" err="1" smtClean="0"/>
              <a:t>antaranya</a:t>
            </a:r>
            <a:r>
              <a:rPr lang="en-US" dirty="0" smtClean="0"/>
              <a:t> </a:t>
            </a:r>
            <a:r>
              <a:rPr lang="en-US" dirty="0" err="1" smtClean="0"/>
              <a:t>meliputi</a:t>
            </a:r>
            <a:r>
              <a:rPr lang="en-US" dirty="0" smtClean="0"/>
              <a:t> </a:t>
            </a:r>
            <a:r>
              <a:rPr lang="en-US" dirty="0" err="1" smtClean="0"/>
              <a:t>masalah</a:t>
            </a:r>
            <a:r>
              <a:rPr lang="en-US" dirty="0" smtClean="0"/>
              <a:t> </a:t>
            </a:r>
            <a:r>
              <a:rPr lang="en-US" dirty="0" err="1" smtClean="0"/>
              <a:t>jual</a:t>
            </a:r>
            <a:r>
              <a:rPr lang="en-US" dirty="0" smtClean="0"/>
              <a:t> </a:t>
            </a:r>
            <a:r>
              <a:rPr lang="en-US" dirty="0" err="1" smtClean="0"/>
              <a:t>beli</a:t>
            </a:r>
            <a:r>
              <a:rPr lang="en-US" dirty="0" smtClean="0"/>
              <a:t>, </a:t>
            </a:r>
            <a:r>
              <a:rPr lang="en-US" dirty="0" err="1" smtClean="0"/>
              <a:t>utang</a:t>
            </a:r>
            <a:r>
              <a:rPr lang="en-US" dirty="0" smtClean="0"/>
              <a:t> </a:t>
            </a:r>
            <a:r>
              <a:rPr lang="en-US" dirty="0" err="1" smtClean="0"/>
              <a:t>piutang</a:t>
            </a:r>
            <a:r>
              <a:rPr lang="en-US" dirty="0" smtClean="0"/>
              <a:t>, </a:t>
            </a:r>
            <a:r>
              <a:rPr lang="en-US" i="1" dirty="0" err="1" smtClean="0"/>
              <a:t>qiradh</a:t>
            </a:r>
            <a:r>
              <a:rPr lang="en-US" i="1" dirty="0" smtClean="0"/>
              <a:t> </a:t>
            </a:r>
            <a:r>
              <a:rPr lang="en-US" dirty="0" smtClean="0"/>
              <a:t>(</a:t>
            </a:r>
            <a:r>
              <a:rPr lang="en-US" dirty="0" err="1" smtClean="0"/>
              <a:t>permodalan</a:t>
            </a:r>
            <a:r>
              <a:rPr lang="en-US" dirty="0" smtClean="0"/>
              <a:t>), </a:t>
            </a:r>
            <a:r>
              <a:rPr lang="en-US" dirty="0" err="1" smtClean="0"/>
              <a:t>bagi</a:t>
            </a:r>
            <a:r>
              <a:rPr lang="en-US" dirty="0" smtClean="0"/>
              <a:t> </a:t>
            </a:r>
            <a:r>
              <a:rPr lang="en-US" dirty="0" err="1" smtClean="0"/>
              <a:t>hasil</a:t>
            </a:r>
            <a:r>
              <a:rPr lang="en-US" dirty="0" smtClean="0"/>
              <a:t>, </a:t>
            </a:r>
            <a:r>
              <a:rPr lang="en-US" dirty="0" err="1" smtClean="0"/>
              <a:t>pinjam-meminjam</a:t>
            </a:r>
            <a:r>
              <a:rPr lang="en-US" dirty="0" smtClean="0"/>
              <a:t>, </a:t>
            </a:r>
            <a:r>
              <a:rPr lang="en-US" dirty="0" err="1" smtClean="0"/>
              <a:t>perkongsian</a:t>
            </a:r>
            <a:r>
              <a:rPr lang="en-US" dirty="0" smtClean="0"/>
              <a:t>, </a:t>
            </a:r>
            <a:r>
              <a:rPr lang="en-US" i="1" dirty="0" err="1" smtClean="0"/>
              <a:t>wakilah</a:t>
            </a:r>
            <a:r>
              <a:rPr lang="en-US" dirty="0" smtClean="0"/>
              <a:t>, </a:t>
            </a:r>
            <a:r>
              <a:rPr lang="en-US" dirty="0" err="1" smtClean="0"/>
              <a:t>penyitaan</a:t>
            </a:r>
            <a:r>
              <a:rPr lang="en-US" dirty="0" smtClean="0"/>
              <a:t>, </a:t>
            </a:r>
            <a:r>
              <a:rPr lang="en-US" dirty="0" err="1" smtClean="0"/>
              <a:t>gadai</a:t>
            </a:r>
            <a:r>
              <a:rPr lang="en-US" dirty="0" smtClean="0"/>
              <a:t>, </a:t>
            </a:r>
            <a:r>
              <a:rPr lang="en-US" dirty="0" err="1" smtClean="0"/>
              <a:t>sewa</a:t>
            </a:r>
            <a:r>
              <a:rPr lang="en-US" dirty="0" smtClean="0"/>
              <a:t> </a:t>
            </a:r>
            <a:r>
              <a:rPr lang="en-US" dirty="0" err="1" smtClean="0"/>
              <a:t>menyewa</a:t>
            </a:r>
            <a:r>
              <a:rPr lang="en-US" dirty="0" smtClean="0"/>
              <a:t>, </a:t>
            </a:r>
            <a:r>
              <a:rPr lang="en-US" dirty="0" err="1" smtClean="0"/>
              <a:t>perburuhan</a:t>
            </a:r>
            <a:r>
              <a:rPr lang="en-US" dirty="0" smtClean="0"/>
              <a:t>. </a:t>
            </a:r>
          </a:p>
          <a:p>
            <a:pPr>
              <a:lnSpc>
                <a:spcPct val="80000"/>
              </a:lnSpc>
            </a:pPr>
            <a:r>
              <a:rPr lang="en-US" dirty="0" err="1" smtClean="0"/>
              <a:t>Bidang</a:t>
            </a:r>
            <a:r>
              <a:rPr lang="en-US" dirty="0" smtClean="0"/>
              <a:t> </a:t>
            </a:r>
            <a:r>
              <a:rPr lang="en-US" i="1" dirty="0" err="1" smtClean="0"/>
              <a:t>jinayah</a:t>
            </a:r>
            <a:r>
              <a:rPr lang="en-US" i="1" dirty="0" smtClean="0"/>
              <a:t> </a:t>
            </a:r>
            <a:r>
              <a:rPr lang="en-US" dirty="0" err="1" smtClean="0"/>
              <a:t>ada</a:t>
            </a:r>
            <a:r>
              <a:rPr lang="en-US" dirty="0" smtClean="0"/>
              <a:t> </a:t>
            </a:r>
            <a:r>
              <a:rPr lang="en-US" dirty="0" err="1" smtClean="0"/>
              <a:t>tiga</a:t>
            </a:r>
            <a:r>
              <a:rPr lang="en-US" dirty="0" smtClean="0"/>
              <a:t>, </a:t>
            </a:r>
            <a:r>
              <a:rPr lang="en-US" dirty="0" err="1" smtClean="0"/>
              <a:t>yaitu</a:t>
            </a:r>
            <a:r>
              <a:rPr lang="en-US" dirty="0" smtClean="0"/>
              <a:t> </a:t>
            </a:r>
            <a:r>
              <a:rPr lang="en-US" i="1" dirty="0" err="1" smtClean="0"/>
              <a:t>hudud</a:t>
            </a:r>
            <a:r>
              <a:rPr lang="en-US" dirty="0" smtClean="0"/>
              <a:t>, </a:t>
            </a:r>
            <a:r>
              <a:rPr lang="en-US" i="1" dirty="0" err="1" smtClean="0"/>
              <a:t>qishas</a:t>
            </a:r>
            <a:r>
              <a:rPr lang="en-US" i="1" dirty="0" smtClean="0"/>
              <a:t> </a:t>
            </a:r>
            <a:r>
              <a:rPr lang="en-US" dirty="0" err="1" smtClean="0"/>
              <a:t>dan</a:t>
            </a:r>
            <a:r>
              <a:rPr lang="en-US" dirty="0" smtClean="0"/>
              <a:t> </a:t>
            </a:r>
            <a:r>
              <a:rPr lang="en-US" i="1" dirty="0" err="1" smtClean="0"/>
              <a:t>ta’zir</a:t>
            </a:r>
            <a:r>
              <a:rPr lang="en-US" dirty="0" smtClean="0"/>
              <a:t>. </a:t>
            </a:r>
            <a:r>
              <a:rPr lang="en-US" i="1" dirty="0" err="1" smtClean="0"/>
              <a:t>Hudud</a:t>
            </a:r>
            <a:r>
              <a:rPr lang="en-US" i="1" dirty="0" smtClean="0"/>
              <a:t> </a:t>
            </a:r>
            <a:r>
              <a:rPr lang="en-US" dirty="0" err="1" smtClean="0"/>
              <a:t>meliputi</a:t>
            </a:r>
            <a:r>
              <a:rPr lang="en-US" dirty="0" smtClean="0"/>
              <a:t> </a:t>
            </a:r>
            <a:r>
              <a:rPr lang="en-US" dirty="0" err="1" smtClean="0"/>
              <a:t>masalah</a:t>
            </a:r>
            <a:r>
              <a:rPr lang="en-US" dirty="0" smtClean="0"/>
              <a:t> </a:t>
            </a:r>
            <a:r>
              <a:rPr lang="en-US" dirty="0" err="1" smtClean="0"/>
              <a:t>zina</a:t>
            </a:r>
            <a:r>
              <a:rPr lang="en-US" dirty="0" smtClean="0"/>
              <a:t> </a:t>
            </a:r>
            <a:r>
              <a:rPr lang="en-US" dirty="0" err="1" smtClean="0"/>
              <a:t>dan</a:t>
            </a:r>
            <a:r>
              <a:rPr lang="en-US" dirty="0" smtClean="0"/>
              <a:t> </a:t>
            </a:r>
            <a:r>
              <a:rPr lang="en-US" dirty="0" err="1" smtClean="0"/>
              <a:t>menuduh</a:t>
            </a:r>
            <a:r>
              <a:rPr lang="en-US" dirty="0" smtClean="0"/>
              <a:t> </a:t>
            </a:r>
            <a:r>
              <a:rPr lang="en-US" dirty="0" err="1" smtClean="0"/>
              <a:t>berzina</a:t>
            </a:r>
            <a:r>
              <a:rPr lang="en-US" dirty="0" smtClean="0"/>
              <a:t> (</a:t>
            </a:r>
            <a:r>
              <a:rPr lang="en-US" i="1" dirty="0" err="1" smtClean="0"/>
              <a:t>qadhaf</a:t>
            </a:r>
            <a:r>
              <a:rPr lang="en-US" dirty="0" smtClean="0"/>
              <a:t>), </a:t>
            </a:r>
            <a:r>
              <a:rPr lang="en-US" dirty="0" err="1" smtClean="0"/>
              <a:t>mencuri</a:t>
            </a:r>
            <a:r>
              <a:rPr lang="en-US" dirty="0" smtClean="0"/>
              <a:t> </a:t>
            </a:r>
            <a:r>
              <a:rPr lang="en-US" dirty="0" err="1" smtClean="0"/>
              <a:t>dan</a:t>
            </a:r>
            <a:r>
              <a:rPr lang="en-US" dirty="0" smtClean="0"/>
              <a:t> </a:t>
            </a:r>
            <a:r>
              <a:rPr lang="en-US" dirty="0" err="1" smtClean="0"/>
              <a:t>merampok</a:t>
            </a:r>
            <a:r>
              <a:rPr lang="en-US" dirty="0" smtClean="0"/>
              <a:t>, </a:t>
            </a:r>
            <a:r>
              <a:rPr lang="en-US" dirty="0" err="1" smtClean="0"/>
              <a:t>minuman</a:t>
            </a:r>
            <a:r>
              <a:rPr lang="en-US" dirty="0" smtClean="0"/>
              <a:t> </a:t>
            </a:r>
            <a:r>
              <a:rPr lang="en-US" dirty="0" err="1" smtClean="0"/>
              <a:t>keras</a:t>
            </a:r>
            <a:r>
              <a:rPr lang="en-US" dirty="0" smtClean="0"/>
              <a:t> </a:t>
            </a:r>
            <a:r>
              <a:rPr lang="en-US" dirty="0" err="1" smtClean="0"/>
              <a:t>dan</a:t>
            </a:r>
            <a:r>
              <a:rPr lang="en-US" dirty="0" smtClean="0"/>
              <a:t> </a:t>
            </a:r>
            <a:r>
              <a:rPr lang="en-US" dirty="0" err="1" smtClean="0"/>
              <a:t>napza</a:t>
            </a:r>
            <a:r>
              <a:rPr lang="en-US" dirty="0" smtClean="0"/>
              <a:t>, </a:t>
            </a:r>
            <a:r>
              <a:rPr lang="en-US" dirty="0" err="1" smtClean="0"/>
              <a:t>murtad</a:t>
            </a:r>
            <a:r>
              <a:rPr lang="en-US" dirty="0" smtClean="0"/>
              <a:t>. </a:t>
            </a:r>
            <a:r>
              <a:rPr lang="en-US" i="1" dirty="0" err="1" smtClean="0"/>
              <a:t>Qishas</a:t>
            </a:r>
            <a:r>
              <a:rPr lang="en-US" i="1" dirty="0" smtClean="0"/>
              <a:t> </a:t>
            </a:r>
            <a:r>
              <a:rPr lang="en-US" dirty="0" err="1" smtClean="0"/>
              <a:t>meliputi</a:t>
            </a:r>
            <a:r>
              <a:rPr lang="en-US" dirty="0" smtClean="0"/>
              <a:t> </a:t>
            </a:r>
            <a:r>
              <a:rPr lang="en-US" dirty="0" err="1" smtClean="0"/>
              <a:t>masalah</a:t>
            </a:r>
            <a:r>
              <a:rPr lang="en-US" dirty="0" smtClean="0"/>
              <a:t> </a:t>
            </a:r>
            <a:r>
              <a:rPr lang="en-US" dirty="0" err="1" smtClean="0"/>
              <a:t>pembunuhan</a:t>
            </a:r>
            <a:r>
              <a:rPr lang="en-US" dirty="0" smtClean="0"/>
              <a:t> </a:t>
            </a:r>
            <a:r>
              <a:rPr lang="en-US" dirty="0" err="1" smtClean="0"/>
              <a:t>dan</a:t>
            </a:r>
            <a:r>
              <a:rPr lang="en-US" dirty="0" smtClean="0"/>
              <a:t> </a:t>
            </a:r>
            <a:r>
              <a:rPr lang="en-US" dirty="0" err="1" smtClean="0"/>
              <a:t>penganiayaan</a:t>
            </a:r>
            <a:r>
              <a:rPr lang="en-US" dirty="0" smtClean="0"/>
              <a:t>. </a:t>
            </a:r>
            <a:r>
              <a:rPr lang="en-US" i="1" dirty="0" err="1" smtClean="0"/>
              <a:t>Ta’zir</a:t>
            </a:r>
            <a:r>
              <a:rPr lang="en-US" i="1" dirty="0" smtClean="0"/>
              <a:t> </a:t>
            </a:r>
            <a:r>
              <a:rPr lang="en-US" dirty="0" err="1" smtClean="0"/>
              <a:t>meliputi</a:t>
            </a:r>
            <a:r>
              <a:rPr lang="en-US" dirty="0" smtClean="0"/>
              <a:t> </a:t>
            </a:r>
            <a:r>
              <a:rPr lang="en-US" dirty="0" err="1" smtClean="0"/>
              <a:t>masalah</a:t>
            </a:r>
            <a:r>
              <a:rPr lang="en-US" dirty="0" smtClean="0"/>
              <a:t> </a:t>
            </a:r>
            <a:r>
              <a:rPr lang="en-US" dirty="0" err="1" smtClean="0"/>
              <a:t>judi</a:t>
            </a:r>
            <a:r>
              <a:rPr lang="en-US" dirty="0" smtClean="0"/>
              <a:t>, </a:t>
            </a:r>
            <a:r>
              <a:rPr lang="en-US" dirty="0" err="1" smtClean="0"/>
              <a:t>penipuan</a:t>
            </a:r>
            <a:r>
              <a:rPr lang="en-US" dirty="0" smtClean="0"/>
              <a:t>, </a:t>
            </a:r>
            <a:r>
              <a:rPr lang="en-US" dirty="0" err="1" smtClean="0"/>
              <a:t>pemalsuan</a:t>
            </a:r>
            <a:r>
              <a:rPr lang="en-US" dirty="0" smtClean="0"/>
              <a:t>, </a:t>
            </a:r>
            <a:r>
              <a:rPr lang="en-US" dirty="0" err="1" smtClean="0"/>
              <a:t>khalwat</a:t>
            </a:r>
            <a:r>
              <a:rPr lang="en-US" dirty="0" smtClean="0"/>
              <a:t> </a:t>
            </a:r>
            <a:r>
              <a:rPr lang="en-US" dirty="0" err="1" smtClean="0"/>
              <a:t>serta</a:t>
            </a:r>
            <a:r>
              <a:rPr lang="en-US" dirty="0" smtClean="0"/>
              <a:t> </a:t>
            </a:r>
            <a:r>
              <a:rPr lang="en-US" dirty="0" err="1" smtClean="0"/>
              <a:t>meninggalkan</a:t>
            </a:r>
            <a:r>
              <a:rPr lang="en-US" dirty="0" smtClean="0"/>
              <a:t> </a:t>
            </a:r>
            <a:r>
              <a:rPr lang="en-US" dirty="0" err="1" smtClean="0"/>
              <a:t>salat</a:t>
            </a:r>
            <a:r>
              <a:rPr lang="en-US" dirty="0" smtClean="0"/>
              <a:t> </a:t>
            </a:r>
            <a:r>
              <a:rPr lang="en-US" dirty="0" err="1" smtClean="0"/>
              <a:t>dan</a:t>
            </a:r>
            <a:r>
              <a:rPr lang="en-US" dirty="0" smtClean="0"/>
              <a:t> </a:t>
            </a:r>
            <a:r>
              <a:rPr lang="en-US" dirty="0" err="1" smtClean="0"/>
              <a:t>puasa</a:t>
            </a:r>
            <a:r>
              <a:rPr lang="en-US" dirty="0" smtClean="0"/>
              <a:t>. </a:t>
            </a:r>
          </a:p>
        </p:txBody>
      </p:sp>
    </p:spTree>
    <p:extLst>
      <p:ext uri="{BB962C8B-B14F-4D97-AF65-F5344CB8AC3E}">
        <p14:creationId xmlns:p14="http://schemas.microsoft.com/office/powerpoint/2010/main" xmlns="" val="30328391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Pelaksanaan Cambuk</a:t>
            </a:r>
            <a:endParaRPr lang="id-ID" b="1" dirty="0"/>
          </a:p>
        </p:txBody>
      </p:sp>
      <p:sp>
        <p:nvSpPr>
          <p:cNvPr id="3" name="Content Placeholder 2"/>
          <p:cNvSpPr>
            <a:spLocks noGrp="1"/>
          </p:cNvSpPr>
          <p:nvPr>
            <p:ph sz="quarter" idx="1"/>
          </p:nvPr>
        </p:nvSpPr>
        <p:spPr/>
        <p:txBody>
          <a:bodyPr>
            <a:normAutofit/>
          </a:bodyPr>
          <a:lstStyle/>
          <a:p>
            <a:r>
              <a:rPr lang="id-ID" dirty="0" smtClean="0"/>
              <a:t>‘Uqubat cambuk dilakukan oleh seorang petugas yang ditunjuk oleh Jaksa Penuntut Umum</a:t>
            </a:r>
          </a:p>
          <a:p>
            <a:r>
              <a:rPr lang="id-ID" dirty="0" smtClean="0"/>
              <a:t>Pelaksanaan ‘uqubat dilakukan setelah putusan hakim mempunyai kekuatan hukum tetap</a:t>
            </a:r>
          </a:p>
          <a:p>
            <a:r>
              <a:rPr lang="id-ID" dirty="0" smtClean="0"/>
              <a:t>Pelaksanaan ‘uqubat dapat ditunda apabila berdasar penetapan Kepala Kejaksaan bahwa terdapat hal yang membahayakan setelah mendapat keterangan dokter yang berwenang</a:t>
            </a:r>
          </a:p>
          <a:p>
            <a:pPr marL="0" indent="0">
              <a:buNone/>
            </a:pPr>
            <a:endParaRPr lang="id-ID" dirty="0"/>
          </a:p>
        </p:txBody>
      </p:sp>
    </p:spTree>
    <p:extLst>
      <p:ext uri="{BB962C8B-B14F-4D97-AF65-F5344CB8AC3E}">
        <p14:creationId xmlns:p14="http://schemas.microsoft.com/office/powerpoint/2010/main" xmlns="" val="5262970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Cont’d</a:t>
            </a:r>
            <a:endParaRPr lang="id-ID" b="1" dirty="0"/>
          </a:p>
        </p:txBody>
      </p:sp>
      <p:sp>
        <p:nvSpPr>
          <p:cNvPr id="3" name="Content Placeholder 2"/>
          <p:cNvSpPr>
            <a:spLocks noGrp="1"/>
          </p:cNvSpPr>
          <p:nvPr>
            <p:ph sz="quarter" idx="1"/>
          </p:nvPr>
        </p:nvSpPr>
        <p:spPr/>
        <p:txBody>
          <a:bodyPr>
            <a:normAutofit/>
          </a:bodyPr>
          <a:lstStyle/>
          <a:p>
            <a:r>
              <a:rPr lang="id-ID" dirty="0" smtClean="0"/>
              <a:t>‘Uqubat cambuk dilakukan di tempat yang dapat disaksikan orang banyak dengan dihadiri Jaksa Penuntut Umum dan dokter yang ditunjuk</a:t>
            </a:r>
          </a:p>
          <a:p>
            <a:r>
              <a:rPr lang="id-ID" dirty="0" smtClean="0"/>
              <a:t>Alat cambuk adalah rotan berdiameter 0,75 – 1cm, panjang 1 m, dan tidak mempunyai ujung ganda/belah</a:t>
            </a:r>
          </a:p>
          <a:p>
            <a:r>
              <a:rPr lang="id-ID" dirty="0" smtClean="0"/>
              <a:t>Pencambukan dilakukan pada bagian tubuh, kecuali kepala, muka, leher, dada, dan kemaluan</a:t>
            </a:r>
          </a:p>
          <a:p>
            <a:r>
              <a:rPr lang="id-ID" dirty="0" smtClean="0"/>
              <a:t>Kadar cambukan tidak sampai melukai</a:t>
            </a:r>
          </a:p>
        </p:txBody>
      </p:sp>
    </p:spTree>
    <p:extLst>
      <p:ext uri="{BB962C8B-B14F-4D97-AF65-F5344CB8AC3E}">
        <p14:creationId xmlns:p14="http://schemas.microsoft.com/office/powerpoint/2010/main" xmlns="" val="29342204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Cont’d</a:t>
            </a:r>
            <a:endParaRPr lang="id-ID" b="1" dirty="0"/>
          </a:p>
        </p:txBody>
      </p:sp>
      <p:sp>
        <p:nvSpPr>
          <p:cNvPr id="3" name="Content Placeholder 2"/>
          <p:cNvSpPr>
            <a:spLocks noGrp="1"/>
          </p:cNvSpPr>
          <p:nvPr>
            <p:ph sz="quarter" idx="1"/>
          </p:nvPr>
        </p:nvSpPr>
        <p:spPr/>
        <p:txBody>
          <a:bodyPr>
            <a:normAutofit/>
          </a:bodyPr>
          <a:lstStyle/>
          <a:p>
            <a:r>
              <a:rPr lang="id-ID" dirty="0" smtClean="0"/>
              <a:t>Bagi terhukum laki-laki dicambuk dalam posisi berdiri tanpa penyangga, tanpa diikat, dan memakai baju tipis yang menutup aurat</a:t>
            </a:r>
          </a:p>
          <a:p>
            <a:r>
              <a:rPr lang="id-ID" dirty="0" smtClean="0"/>
              <a:t>Bagi terhukum perempuan dicambuk dalam posisi duduk dan ditutup kain di atasnya</a:t>
            </a:r>
          </a:p>
          <a:p>
            <a:r>
              <a:rPr lang="id-ID" dirty="0" smtClean="0"/>
              <a:t>Bagi terhukum perempuan yang sedang hamil dilakukan setelah 60 hari yang bersangkutan melahirkan</a:t>
            </a:r>
          </a:p>
          <a:p>
            <a:r>
              <a:rPr lang="id-ID" dirty="0" smtClean="0"/>
              <a:t>Apabila selama pencambukan timbul hal yang membahayak terhukum berdasar pendapat dokter yang ditunjuk, maka sisa cambukkan ditunda sampai dengan waktu yang memungkinkan</a:t>
            </a:r>
            <a:endParaRPr lang="id-ID" dirty="0"/>
          </a:p>
        </p:txBody>
      </p:sp>
    </p:spTree>
    <p:extLst>
      <p:ext uri="{BB962C8B-B14F-4D97-AF65-F5344CB8AC3E}">
        <p14:creationId xmlns:p14="http://schemas.microsoft.com/office/powerpoint/2010/main" xmlns="" val="37557803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p:txBody>
          <a:bodyPr>
            <a:normAutofit fontScale="90000"/>
          </a:bodyPr>
          <a:lstStyle/>
          <a:p>
            <a:pPr eaLnBrk="1" hangingPunct="1"/>
            <a:r>
              <a:rPr lang="en-US" sz="4000" b="1" dirty="0" err="1" smtClean="0"/>
              <a:t>Kewenangan</a:t>
            </a:r>
            <a:r>
              <a:rPr lang="en-US" sz="4000" b="1" dirty="0" smtClean="0"/>
              <a:t> </a:t>
            </a:r>
            <a:r>
              <a:rPr lang="en-US" sz="4000" b="1" dirty="0" err="1" smtClean="0"/>
              <a:t>Mahkamah</a:t>
            </a:r>
            <a:r>
              <a:rPr lang="en-US" sz="4000" b="1" dirty="0" smtClean="0"/>
              <a:t> </a:t>
            </a:r>
            <a:r>
              <a:rPr lang="en-US" sz="4000" b="1" dirty="0" err="1" smtClean="0"/>
              <a:t>Syar’iyah</a:t>
            </a:r>
            <a:endParaRPr lang="en-US" sz="4000" b="1" dirty="0" smtClean="0"/>
          </a:p>
        </p:txBody>
      </p:sp>
      <p:sp>
        <p:nvSpPr>
          <p:cNvPr id="26627" name="Rectangle 3"/>
          <p:cNvSpPr>
            <a:spLocks noGrp="1" noChangeArrowheads="1"/>
          </p:cNvSpPr>
          <p:nvPr>
            <p:ph sz="quarter" idx="1"/>
          </p:nvPr>
        </p:nvSpPr>
        <p:spPr/>
        <p:txBody>
          <a:bodyPr rtlCol="0">
            <a:normAutofit/>
          </a:bodyPr>
          <a:lstStyle/>
          <a:p>
            <a:pPr marL="365760" indent="-365760" eaLnBrk="1" fontAlgn="auto" hangingPunct="1">
              <a:lnSpc>
                <a:spcPct val="80000"/>
              </a:lnSpc>
              <a:spcAft>
                <a:spcPts val="0"/>
              </a:spcAft>
              <a:defRPr/>
            </a:pPr>
            <a:r>
              <a:rPr lang="en-US" sz="2800">
                <a:solidFill>
                  <a:schemeClr val="tx1">
                    <a:lumMod val="85000"/>
                    <a:lumOff val="15000"/>
                  </a:schemeClr>
                </a:solidFill>
              </a:rPr>
              <a:t>Keputusan Ketua MA ttg Pelimpahan Sebagian Kewenangan dari Peradilan Umum kepada Mahkamah Syar’iyah di Provinsi NAD No. KMA/070/SK/X/2004:</a:t>
            </a:r>
          </a:p>
          <a:p>
            <a:pPr marL="777240" lvl="1" indent="-365760" eaLnBrk="1" fontAlgn="auto" hangingPunct="1">
              <a:lnSpc>
                <a:spcPct val="80000"/>
              </a:lnSpc>
              <a:spcAft>
                <a:spcPts val="0"/>
              </a:spcAft>
              <a:defRPr/>
            </a:pPr>
            <a:r>
              <a:rPr lang="en-US" sz="2400">
                <a:solidFill>
                  <a:schemeClr val="tx1">
                    <a:lumMod val="85000"/>
                    <a:lumOff val="15000"/>
                  </a:schemeClr>
                </a:solidFill>
              </a:rPr>
              <a:t>Melimpahkan sebagian kewenangan di bidang </a:t>
            </a:r>
            <a:r>
              <a:rPr lang="en-US" sz="2400" b="1" i="1">
                <a:solidFill>
                  <a:schemeClr val="tx1">
                    <a:lumMod val="85000"/>
                    <a:lumOff val="15000"/>
                  </a:schemeClr>
                </a:solidFill>
              </a:rPr>
              <a:t>muamalah</a:t>
            </a:r>
            <a:r>
              <a:rPr lang="en-US" sz="2400">
                <a:solidFill>
                  <a:schemeClr val="tx1">
                    <a:lumMod val="85000"/>
                    <a:lumOff val="15000"/>
                  </a:schemeClr>
                </a:solidFill>
              </a:rPr>
              <a:t> dari Peradilan Umum di Prov NAD kpd Mahkamah Syar’iyah di Prov NAD yg telah ditetapkan dalam Qanun</a:t>
            </a:r>
          </a:p>
          <a:p>
            <a:pPr marL="777240" lvl="1" indent="-365760" eaLnBrk="1" fontAlgn="auto" hangingPunct="1">
              <a:lnSpc>
                <a:spcPct val="80000"/>
              </a:lnSpc>
              <a:spcAft>
                <a:spcPts val="0"/>
              </a:spcAft>
              <a:defRPr/>
            </a:pPr>
            <a:r>
              <a:rPr lang="en-US" sz="2400">
                <a:solidFill>
                  <a:schemeClr val="tx1">
                    <a:lumMod val="85000"/>
                    <a:lumOff val="15000"/>
                  </a:schemeClr>
                </a:solidFill>
              </a:rPr>
              <a:t>Melimpahkan sebagian kewenangan di bidang </a:t>
            </a:r>
            <a:r>
              <a:rPr lang="en-US" sz="2400" b="1" i="1">
                <a:solidFill>
                  <a:schemeClr val="tx1">
                    <a:lumMod val="85000"/>
                    <a:lumOff val="15000"/>
                  </a:schemeClr>
                </a:solidFill>
              </a:rPr>
              <a:t>jinayah</a:t>
            </a:r>
            <a:r>
              <a:rPr lang="en-US" sz="2400">
                <a:solidFill>
                  <a:schemeClr val="tx1">
                    <a:lumMod val="85000"/>
                    <a:lumOff val="15000"/>
                  </a:schemeClr>
                </a:solidFill>
              </a:rPr>
              <a:t> dari Peradilan Umum di Prov NAD kpd Mahkamah Syar’iyah di Prov NAD yg telah ditetapkan dalam Qanun </a:t>
            </a:r>
          </a:p>
        </p:txBody>
      </p:sp>
    </p:spTree>
    <p:extLst>
      <p:ext uri="{BB962C8B-B14F-4D97-AF65-F5344CB8AC3E}">
        <p14:creationId xmlns:p14="http://schemas.microsoft.com/office/powerpoint/2010/main" xmlns="" val="21438833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b="1" dirty="0" smtClean="0"/>
              <a:t>K</a:t>
            </a:r>
            <a:r>
              <a:rPr lang="id-ID" b="1" dirty="0" smtClean="0"/>
              <a:t>ompetensi Absolut </a:t>
            </a:r>
            <a:r>
              <a:rPr lang="en-US" b="1" dirty="0" smtClean="0"/>
              <a:t>MAHKAMAH SYAR’IYAH</a:t>
            </a:r>
            <a:endParaRPr lang="en-US" b="1" dirty="0"/>
          </a:p>
        </p:txBody>
      </p:sp>
      <p:sp>
        <p:nvSpPr>
          <p:cNvPr id="8195" name="Content Placeholder 2"/>
          <p:cNvSpPr>
            <a:spLocks noGrp="1"/>
          </p:cNvSpPr>
          <p:nvPr>
            <p:ph sz="quarter" idx="1"/>
          </p:nvPr>
        </p:nvSpPr>
        <p:spPr/>
        <p:txBody>
          <a:bodyPr rtlCol="0">
            <a:normAutofit/>
          </a:bodyPr>
          <a:lstStyle/>
          <a:p>
            <a:pPr fontAlgn="auto">
              <a:spcAft>
                <a:spcPts val="0"/>
              </a:spcAft>
              <a:buFont typeface="Arial" charset="0"/>
              <a:buNone/>
              <a:defRPr/>
            </a:pPr>
            <a:r>
              <a:rPr lang="en-US" sz="2800" dirty="0" err="1" smtClean="0"/>
              <a:t>Pasal</a:t>
            </a:r>
            <a:r>
              <a:rPr lang="en-US" sz="2800" dirty="0" smtClean="0"/>
              <a:t> 128 </a:t>
            </a:r>
            <a:r>
              <a:rPr lang="en-US" sz="2800" dirty="0" err="1" smtClean="0"/>
              <a:t>ayat</a:t>
            </a:r>
            <a:r>
              <a:rPr lang="en-US" sz="2800" dirty="0" smtClean="0"/>
              <a:t> (3) UU 11/2006</a:t>
            </a:r>
          </a:p>
          <a:p>
            <a:pPr fontAlgn="auto">
              <a:spcAft>
                <a:spcPts val="0"/>
              </a:spcAft>
              <a:buFont typeface="Arial" pitchFamily="34" charset="0"/>
              <a:buChar char="•"/>
              <a:defRPr/>
            </a:pPr>
            <a:r>
              <a:rPr lang="en-US" sz="2800" dirty="0" err="1" smtClean="0"/>
              <a:t>Mahkamah</a:t>
            </a:r>
            <a:r>
              <a:rPr lang="en-US" sz="2800" dirty="0" smtClean="0"/>
              <a:t> </a:t>
            </a:r>
            <a:r>
              <a:rPr lang="en-US" sz="2800" dirty="0" err="1" smtClean="0"/>
              <a:t>Syar’iyah</a:t>
            </a:r>
            <a:r>
              <a:rPr lang="en-US" sz="2800" dirty="0" smtClean="0"/>
              <a:t> </a:t>
            </a:r>
            <a:r>
              <a:rPr lang="en-US" sz="2800" dirty="0" err="1" smtClean="0"/>
              <a:t>berwenang</a:t>
            </a:r>
            <a:r>
              <a:rPr lang="en-US" sz="2800" dirty="0" smtClean="0"/>
              <a:t> </a:t>
            </a:r>
            <a:r>
              <a:rPr lang="en-US" sz="2800" dirty="0" err="1" smtClean="0"/>
              <a:t>memeriksa</a:t>
            </a:r>
            <a:r>
              <a:rPr lang="en-US" sz="2800" dirty="0" smtClean="0"/>
              <a:t>, </a:t>
            </a:r>
            <a:r>
              <a:rPr lang="en-US" sz="2800" dirty="0" err="1" smtClean="0"/>
              <a:t>mengadili</a:t>
            </a:r>
            <a:r>
              <a:rPr lang="en-US" sz="2800" dirty="0" smtClean="0"/>
              <a:t>, </a:t>
            </a:r>
            <a:r>
              <a:rPr lang="en-US" sz="2800" dirty="0" err="1" smtClean="0"/>
              <a:t>memutus</a:t>
            </a:r>
            <a:r>
              <a:rPr lang="en-US" sz="2800" dirty="0" smtClean="0"/>
              <a:t>, </a:t>
            </a:r>
            <a:r>
              <a:rPr lang="en-US" sz="2800" dirty="0" err="1" smtClean="0"/>
              <a:t>dan</a:t>
            </a:r>
            <a:r>
              <a:rPr lang="en-US" sz="2800" dirty="0" smtClean="0"/>
              <a:t> </a:t>
            </a:r>
            <a:r>
              <a:rPr lang="en-US" sz="2800" dirty="0" err="1" smtClean="0"/>
              <a:t>menyelesaikan</a:t>
            </a:r>
            <a:r>
              <a:rPr lang="en-US" sz="2800" dirty="0" smtClean="0"/>
              <a:t> </a:t>
            </a:r>
            <a:r>
              <a:rPr lang="en-US" sz="2800" dirty="0" err="1" smtClean="0"/>
              <a:t>perkara</a:t>
            </a:r>
            <a:r>
              <a:rPr lang="en-US" sz="2800" dirty="0" smtClean="0"/>
              <a:t> yang </a:t>
            </a:r>
            <a:r>
              <a:rPr lang="en-US" sz="2800" dirty="0" err="1" smtClean="0"/>
              <a:t>meliputi</a:t>
            </a:r>
            <a:r>
              <a:rPr lang="en-US" sz="2800" dirty="0" smtClean="0"/>
              <a:t> </a:t>
            </a:r>
            <a:r>
              <a:rPr lang="en-US" sz="2800" dirty="0" err="1" smtClean="0"/>
              <a:t>bidang</a:t>
            </a:r>
            <a:r>
              <a:rPr lang="en-US" sz="2800" dirty="0" smtClean="0"/>
              <a:t> </a:t>
            </a:r>
            <a:endParaRPr lang="id-ID" sz="2800" dirty="0" smtClean="0"/>
          </a:p>
          <a:p>
            <a:pPr marL="640080" lvl="1" fontAlgn="auto">
              <a:spcAft>
                <a:spcPts val="0"/>
              </a:spcAft>
              <a:buFont typeface="Arial" pitchFamily="34" charset="0"/>
              <a:buChar char="•"/>
              <a:defRPr/>
            </a:pPr>
            <a:r>
              <a:rPr lang="en-US" sz="2600" i="1" dirty="0" err="1" smtClean="0"/>
              <a:t>ahwal</a:t>
            </a:r>
            <a:r>
              <a:rPr lang="en-US" sz="2600" i="1" dirty="0" smtClean="0"/>
              <a:t> al-</a:t>
            </a:r>
            <a:r>
              <a:rPr lang="en-US" sz="2600" i="1" dirty="0" err="1" smtClean="0"/>
              <a:t>syakhsiyah</a:t>
            </a:r>
            <a:r>
              <a:rPr lang="en-US" sz="2600" dirty="0" smtClean="0"/>
              <a:t> (</a:t>
            </a:r>
            <a:r>
              <a:rPr lang="en-US" sz="2600" dirty="0" err="1" smtClean="0"/>
              <a:t>hukum</a:t>
            </a:r>
            <a:r>
              <a:rPr lang="en-US" sz="2600" dirty="0" smtClean="0"/>
              <a:t> </a:t>
            </a:r>
            <a:r>
              <a:rPr lang="en-US" sz="2600" dirty="0" err="1" smtClean="0"/>
              <a:t>keluarga</a:t>
            </a:r>
            <a:r>
              <a:rPr lang="en-US" sz="2600" dirty="0" smtClean="0"/>
              <a:t>), </a:t>
            </a:r>
            <a:endParaRPr lang="id-ID" sz="2600" dirty="0" smtClean="0"/>
          </a:p>
          <a:p>
            <a:pPr marL="640080" lvl="1" fontAlgn="auto">
              <a:spcAft>
                <a:spcPts val="0"/>
              </a:spcAft>
              <a:buFont typeface="Arial" pitchFamily="34" charset="0"/>
              <a:buChar char="•"/>
              <a:defRPr/>
            </a:pPr>
            <a:r>
              <a:rPr lang="en-US" sz="2600" i="1" dirty="0" err="1" smtClean="0"/>
              <a:t>muamalah</a:t>
            </a:r>
            <a:r>
              <a:rPr lang="en-US" sz="2600" dirty="0" smtClean="0"/>
              <a:t> (</a:t>
            </a:r>
            <a:r>
              <a:rPr lang="en-US" sz="2600" dirty="0" err="1" smtClean="0"/>
              <a:t>hukum</a:t>
            </a:r>
            <a:r>
              <a:rPr lang="en-US" sz="2600" dirty="0" smtClean="0"/>
              <a:t> </a:t>
            </a:r>
            <a:r>
              <a:rPr lang="en-US" sz="2600" dirty="0" err="1" smtClean="0"/>
              <a:t>perdata</a:t>
            </a:r>
            <a:r>
              <a:rPr lang="en-US" sz="2600" dirty="0" smtClean="0"/>
              <a:t>), </a:t>
            </a:r>
            <a:r>
              <a:rPr lang="en-US" sz="2600" dirty="0" err="1" smtClean="0"/>
              <a:t>dan</a:t>
            </a:r>
            <a:r>
              <a:rPr lang="en-US" sz="2600" dirty="0" smtClean="0"/>
              <a:t> </a:t>
            </a:r>
            <a:endParaRPr lang="id-ID" sz="2600" dirty="0" smtClean="0"/>
          </a:p>
          <a:p>
            <a:pPr marL="640080" lvl="1" fontAlgn="auto">
              <a:spcAft>
                <a:spcPts val="0"/>
              </a:spcAft>
              <a:buFont typeface="Arial" pitchFamily="34" charset="0"/>
              <a:buChar char="•"/>
              <a:defRPr/>
            </a:pPr>
            <a:r>
              <a:rPr lang="en-US" sz="2600" i="1" dirty="0" err="1" smtClean="0"/>
              <a:t>jinayah</a:t>
            </a:r>
            <a:r>
              <a:rPr lang="en-US" sz="2600" dirty="0" smtClean="0"/>
              <a:t> (</a:t>
            </a:r>
            <a:r>
              <a:rPr lang="en-US" sz="2600" dirty="0" err="1" smtClean="0"/>
              <a:t>hukum</a:t>
            </a:r>
            <a:r>
              <a:rPr lang="en-US" sz="2600" dirty="0" smtClean="0"/>
              <a:t> </a:t>
            </a:r>
            <a:r>
              <a:rPr lang="en-US" sz="2600" dirty="0" err="1" smtClean="0"/>
              <a:t>pidana</a:t>
            </a:r>
            <a:r>
              <a:rPr lang="en-US" sz="2600" dirty="0" smtClean="0"/>
              <a:t>) yang </a:t>
            </a:r>
            <a:r>
              <a:rPr lang="en-US" sz="2600" dirty="0" err="1" smtClean="0"/>
              <a:t>didasarkan</a:t>
            </a:r>
            <a:r>
              <a:rPr lang="en-US" sz="2600" dirty="0" smtClean="0"/>
              <a:t> </a:t>
            </a:r>
            <a:r>
              <a:rPr lang="en-US" sz="2600" dirty="0" err="1" smtClean="0"/>
              <a:t>atas</a:t>
            </a:r>
            <a:r>
              <a:rPr lang="en-US" sz="2600" dirty="0" smtClean="0"/>
              <a:t> </a:t>
            </a:r>
            <a:r>
              <a:rPr lang="en-US" sz="2600" dirty="0" err="1" smtClean="0"/>
              <a:t>syari’at</a:t>
            </a:r>
            <a:r>
              <a:rPr lang="en-US" sz="2600" dirty="0" smtClean="0"/>
              <a:t> Islam </a:t>
            </a:r>
            <a:endParaRPr lang="id-ID" sz="2600" dirty="0" smtClean="0"/>
          </a:p>
          <a:p>
            <a:pPr marL="411480" lvl="1" indent="0" fontAlgn="auto">
              <a:spcAft>
                <a:spcPts val="0"/>
              </a:spcAft>
              <a:buFont typeface="Arial" pitchFamily="34" charset="0"/>
              <a:buNone/>
              <a:defRPr/>
            </a:pPr>
            <a:r>
              <a:rPr lang="en-US" sz="2600" dirty="0" smtClean="0">
                <a:sym typeface="Wingdings" pitchFamily="2" charset="2"/>
              </a:rPr>
              <a:t> </a:t>
            </a:r>
            <a:r>
              <a:rPr lang="en-US" sz="2600" dirty="0" err="1" smtClean="0">
                <a:sym typeface="Wingdings" pitchFamily="2" charset="2"/>
              </a:rPr>
              <a:t>diatur</a:t>
            </a:r>
            <a:r>
              <a:rPr lang="en-US" sz="2600" dirty="0" smtClean="0">
                <a:sym typeface="Wingdings" pitchFamily="2" charset="2"/>
              </a:rPr>
              <a:t> </a:t>
            </a:r>
            <a:r>
              <a:rPr lang="en-US" sz="2600" dirty="0" err="1" smtClean="0">
                <a:sym typeface="Wingdings" pitchFamily="2" charset="2"/>
              </a:rPr>
              <a:t>lebih</a:t>
            </a:r>
            <a:r>
              <a:rPr lang="en-US" sz="2600" dirty="0" smtClean="0">
                <a:sym typeface="Wingdings" pitchFamily="2" charset="2"/>
              </a:rPr>
              <a:t> </a:t>
            </a:r>
            <a:r>
              <a:rPr lang="en-US" sz="2600" dirty="0" err="1" smtClean="0">
                <a:sym typeface="Wingdings" pitchFamily="2" charset="2"/>
              </a:rPr>
              <a:t>lanjut</a:t>
            </a:r>
            <a:r>
              <a:rPr lang="en-US" sz="2600" dirty="0" smtClean="0">
                <a:sym typeface="Wingdings" pitchFamily="2" charset="2"/>
              </a:rPr>
              <a:t> </a:t>
            </a:r>
            <a:r>
              <a:rPr lang="en-US" sz="2600" dirty="0" err="1" smtClean="0">
                <a:sym typeface="Wingdings" pitchFamily="2" charset="2"/>
              </a:rPr>
              <a:t>dalam</a:t>
            </a:r>
            <a:r>
              <a:rPr lang="en-US" sz="2600" dirty="0" smtClean="0">
                <a:sym typeface="Wingdings" pitchFamily="2" charset="2"/>
              </a:rPr>
              <a:t> </a:t>
            </a:r>
            <a:r>
              <a:rPr lang="en-US" sz="2600" dirty="0" err="1" smtClean="0">
                <a:sym typeface="Wingdings" pitchFamily="2" charset="2"/>
              </a:rPr>
              <a:t>Qanun</a:t>
            </a:r>
            <a:r>
              <a:rPr lang="en-US" sz="2600" dirty="0" smtClean="0">
                <a:sym typeface="Wingdings" pitchFamily="2" charset="2"/>
              </a:rPr>
              <a:t> Aceh</a:t>
            </a:r>
            <a:endParaRPr lang="en-US" sz="2600" dirty="0" smtClean="0"/>
          </a:p>
        </p:txBody>
      </p:sp>
    </p:spTree>
    <p:extLst>
      <p:ext uri="{BB962C8B-B14F-4D97-AF65-F5344CB8AC3E}">
        <p14:creationId xmlns:p14="http://schemas.microsoft.com/office/powerpoint/2010/main" xmlns="" val="3807119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b="1" dirty="0" smtClean="0"/>
              <a:t>B</a:t>
            </a:r>
            <a:r>
              <a:rPr lang="id-ID" b="1" dirty="0" smtClean="0"/>
              <a:t>idang </a:t>
            </a:r>
            <a:r>
              <a:rPr lang="en-US" b="1" dirty="0" smtClean="0"/>
              <a:t>JINAYAH</a:t>
            </a:r>
            <a:r>
              <a:rPr lang="id-ID" b="1" dirty="0" smtClean="0"/>
              <a:t> di </a:t>
            </a:r>
            <a:r>
              <a:rPr lang="en-US" b="1" dirty="0" smtClean="0"/>
              <a:t>MAHKAMAH SYAR’IYAH</a:t>
            </a:r>
            <a:endParaRPr lang="en-US" b="1" dirty="0"/>
          </a:p>
        </p:txBody>
      </p:sp>
      <p:sp>
        <p:nvSpPr>
          <p:cNvPr id="13315" name="Content Placeholder 2"/>
          <p:cNvSpPr>
            <a:spLocks noGrp="1"/>
          </p:cNvSpPr>
          <p:nvPr>
            <p:ph sz="quarter" idx="1"/>
          </p:nvPr>
        </p:nvSpPr>
        <p:spPr/>
        <p:txBody>
          <a:bodyPr>
            <a:normAutofit lnSpcReduction="10000"/>
          </a:bodyPr>
          <a:lstStyle/>
          <a:p>
            <a:pPr>
              <a:buFont typeface="Arial" charset="0"/>
              <a:buNone/>
            </a:pPr>
            <a:r>
              <a:rPr lang="en-US" smtClean="0"/>
              <a:t>Pasal 129 UU 11/2006</a:t>
            </a:r>
          </a:p>
          <a:p>
            <a:r>
              <a:rPr lang="en-US" smtClean="0"/>
              <a:t>Dalam hal terjadi perbuatan jinayah yang dilakukan oleh dua orang atau lebih secara bersama-sama yang di antaranya beragama bukan Islam, pelaku yang beragama bukan Islam dapat memilih dan menundukkan diri secara sukarela pada hukum jinayah</a:t>
            </a:r>
          </a:p>
          <a:p>
            <a:r>
              <a:rPr lang="en-US" smtClean="0"/>
              <a:t>Setiap orang yang beragama bukan Islam melakukan perbuatan jinayah yang tidak diatur dalam KUHP atau ketentuan pidana di luar KUHP berlaku hukum jinayah</a:t>
            </a:r>
            <a:r>
              <a:rPr lang="id-ID" smtClean="0"/>
              <a:t> (Qanun)</a:t>
            </a:r>
            <a:endParaRPr lang="en-US" smtClean="0"/>
          </a:p>
          <a:p>
            <a:r>
              <a:rPr lang="en-US" smtClean="0"/>
              <a:t>Terhadap penduduk Aceh yang melakukan perbua</a:t>
            </a:r>
            <a:r>
              <a:rPr lang="id-ID" smtClean="0"/>
              <a:t>t</a:t>
            </a:r>
            <a:r>
              <a:rPr lang="en-US" smtClean="0"/>
              <a:t>an jinayah di luar Aceh berlaku KUHP</a:t>
            </a:r>
          </a:p>
        </p:txBody>
      </p:sp>
    </p:spTree>
    <p:extLst>
      <p:ext uri="{BB962C8B-B14F-4D97-AF65-F5344CB8AC3E}">
        <p14:creationId xmlns:p14="http://schemas.microsoft.com/office/powerpoint/2010/main" xmlns="" val="3083362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p:txBody>
          <a:bodyPr>
            <a:noAutofit/>
          </a:bodyPr>
          <a:lstStyle/>
          <a:p>
            <a:pPr eaLnBrk="1" hangingPunct="1"/>
            <a:r>
              <a:rPr lang="en-US" sz="3400" b="1" dirty="0" err="1" smtClean="0"/>
              <a:t>Qanun</a:t>
            </a:r>
            <a:r>
              <a:rPr lang="en-US" sz="3400" b="1" dirty="0" smtClean="0"/>
              <a:t> yang </a:t>
            </a:r>
            <a:r>
              <a:rPr lang="en-US" sz="3400" b="1" dirty="0" err="1" smtClean="0"/>
              <a:t>mengatur</a:t>
            </a:r>
            <a:r>
              <a:rPr lang="en-US" sz="3400" b="1" dirty="0" smtClean="0"/>
              <a:t> </a:t>
            </a:r>
            <a:r>
              <a:rPr lang="en-US" sz="3400" b="1" dirty="0" err="1" smtClean="0"/>
              <a:t>Kewenangan</a:t>
            </a:r>
            <a:r>
              <a:rPr lang="en-US" sz="3400" b="1" dirty="0" smtClean="0"/>
              <a:t> </a:t>
            </a:r>
            <a:r>
              <a:rPr lang="en-US" sz="3400" b="1" dirty="0" err="1" smtClean="0"/>
              <a:t>Mahkamah</a:t>
            </a:r>
            <a:r>
              <a:rPr lang="en-US" sz="3400" b="1" dirty="0" smtClean="0"/>
              <a:t> </a:t>
            </a:r>
            <a:r>
              <a:rPr lang="en-US" sz="3400" b="1" dirty="0" err="1" smtClean="0"/>
              <a:t>Syar’iyah</a:t>
            </a:r>
            <a:r>
              <a:rPr lang="en-US" sz="3400" b="1" dirty="0" smtClean="0"/>
              <a:t> di </a:t>
            </a:r>
            <a:r>
              <a:rPr lang="en-US" sz="3400" b="1" dirty="0" err="1" smtClean="0"/>
              <a:t>Prov</a:t>
            </a:r>
            <a:r>
              <a:rPr lang="en-US" sz="3400" b="1" dirty="0" smtClean="0"/>
              <a:t> NAD</a:t>
            </a:r>
          </a:p>
        </p:txBody>
      </p:sp>
      <p:sp>
        <p:nvSpPr>
          <p:cNvPr id="28675" name="Rectangle 3"/>
          <p:cNvSpPr>
            <a:spLocks noGrp="1" noChangeArrowheads="1"/>
          </p:cNvSpPr>
          <p:nvPr>
            <p:ph sz="quarter" idx="1"/>
          </p:nvPr>
        </p:nvSpPr>
        <p:spPr/>
        <p:txBody>
          <a:bodyPr rtlCol="0">
            <a:normAutofit/>
          </a:bodyPr>
          <a:lstStyle/>
          <a:p>
            <a:pPr marL="365760" indent="-365760" eaLnBrk="1" fontAlgn="auto" hangingPunct="1">
              <a:lnSpc>
                <a:spcPct val="80000"/>
              </a:lnSpc>
              <a:spcAft>
                <a:spcPts val="0"/>
              </a:spcAft>
              <a:defRPr/>
            </a:pPr>
            <a:r>
              <a:rPr lang="en-US" sz="2800" dirty="0" err="1">
                <a:solidFill>
                  <a:schemeClr val="tx1">
                    <a:lumMod val="85000"/>
                    <a:lumOff val="15000"/>
                  </a:schemeClr>
                </a:solidFill>
              </a:rPr>
              <a:t>Minuman</a:t>
            </a:r>
            <a:r>
              <a:rPr lang="en-US" sz="2800" dirty="0">
                <a:solidFill>
                  <a:schemeClr val="tx1">
                    <a:lumMod val="85000"/>
                    <a:lumOff val="15000"/>
                  </a:schemeClr>
                </a:solidFill>
              </a:rPr>
              <a:t> </a:t>
            </a:r>
            <a:r>
              <a:rPr lang="en-US" sz="2800" dirty="0" err="1">
                <a:solidFill>
                  <a:schemeClr val="tx1">
                    <a:lumMod val="85000"/>
                    <a:lumOff val="15000"/>
                  </a:schemeClr>
                </a:solidFill>
              </a:rPr>
              <a:t>khamr</a:t>
            </a:r>
            <a:r>
              <a:rPr lang="en-US" sz="2800" dirty="0">
                <a:solidFill>
                  <a:schemeClr val="tx1">
                    <a:lumMod val="85000"/>
                    <a:lumOff val="15000"/>
                  </a:schemeClr>
                </a:solidFill>
              </a:rPr>
              <a:t> </a:t>
            </a:r>
            <a:r>
              <a:rPr lang="en-US" sz="2800" dirty="0" err="1">
                <a:solidFill>
                  <a:schemeClr val="tx1">
                    <a:lumMod val="85000"/>
                    <a:lumOff val="15000"/>
                  </a:schemeClr>
                </a:solidFill>
              </a:rPr>
              <a:t>dan</a:t>
            </a:r>
            <a:r>
              <a:rPr lang="en-US" sz="2800" dirty="0">
                <a:solidFill>
                  <a:schemeClr val="tx1">
                    <a:lumMod val="85000"/>
                    <a:lumOff val="15000"/>
                  </a:schemeClr>
                </a:solidFill>
              </a:rPr>
              <a:t> </a:t>
            </a:r>
            <a:r>
              <a:rPr lang="en-US" sz="2800" dirty="0" err="1">
                <a:solidFill>
                  <a:schemeClr val="tx1">
                    <a:lumMod val="85000"/>
                    <a:lumOff val="15000"/>
                  </a:schemeClr>
                </a:solidFill>
              </a:rPr>
              <a:t>sejenisnya</a:t>
            </a:r>
            <a:r>
              <a:rPr lang="en-US" sz="2800" dirty="0">
                <a:solidFill>
                  <a:schemeClr val="tx1">
                    <a:lumMod val="85000"/>
                    <a:lumOff val="15000"/>
                  </a:schemeClr>
                </a:solidFill>
              </a:rPr>
              <a:t> </a:t>
            </a:r>
          </a:p>
          <a:p>
            <a:pPr marL="777240" lvl="1" indent="-365760" eaLnBrk="1" fontAlgn="auto" hangingPunct="1">
              <a:lnSpc>
                <a:spcPct val="80000"/>
              </a:lnSpc>
              <a:spcAft>
                <a:spcPts val="0"/>
              </a:spcAft>
              <a:buFontTx/>
              <a:buNone/>
              <a:defRPr/>
            </a:pPr>
            <a:r>
              <a:rPr lang="en-US" sz="2400" dirty="0">
                <a:solidFill>
                  <a:schemeClr val="tx1">
                    <a:lumMod val="85000"/>
                    <a:lumOff val="15000"/>
                  </a:schemeClr>
                </a:solidFill>
              </a:rPr>
              <a:t>	(</a:t>
            </a:r>
            <a:r>
              <a:rPr lang="en-US" sz="2400" dirty="0" err="1">
                <a:solidFill>
                  <a:schemeClr val="tx1">
                    <a:lumMod val="85000"/>
                    <a:lumOff val="15000"/>
                  </a:schemeClr>
                </a:solidFill>
              </a:rPr>
              <a:t>Qanun</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No. 12/2003; </a:t>
            </a:r>
            <a:r>
              <a:rPr lang="en-US" sz="2400" dirty="0" err="1">
                <a:solidFill>
                  <a:schemeClr val="tx1">
                    <a:lumMod val="85000"/>
                    <a:lumOff val="15000"/>
                  </a:schemeClr>
                </a:solidFill>
              </a:rPr>
              <a:t>InGub</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04/INSTR/2002; </a:t>
            </a:r>
            <a:r>
              <a:rPr lang="en-US" sz="2400" dirty="0" err="1">
                <a:solidFill>
                  <a:schemeClr val="tx1">
                    <a:lumMod val="85000"/>
                    <a:lumOff val="15000"/>
                  </a:schemeClr>
                </a:solidFill>
              </a:rPr>
              <a:t>SEGub</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536/20976)</a:t>
            </a:r>
          </a:p>
          <a:p>
            <a:pPr marL="365760" indent="-365760" eaLnBrk="1" fontAlgn="auto" hangingPunct="1">
              <a:lnSpc>
                <a:spcPct val="80000"/>
              </a:lnSpc>
              <a:spcAft>
                <a:spcPts val="0"/>
              </a:spcAft>
              <a:defRPr/>
            </a:pPr>
            <a:r>
              <a:rPr lang="en-US" sz="2800" dirty="0" err="1">
                <a:solidFill>
                  <a:schemeClr val="tx1">
                    <a:lumMod val="85000"/>
                    <a:lumOff val="15000"/>
                  </a:schemeClr>
                </a:solidFill>
              </a:rPr>
              <a:t>Maysir</a:t>
            </a:r>
            <a:r>
              <a:rPr lang="en-US" sz="2800" dirty="0">
                <a:solidFill>
                  <a:schemeClr val="tx1">
                    <a:lumMod val="85000"/>
                    <a:lumOff val="15000"/>
                  </a:schemeClr>
                </a:solidFill>
              </a:rPr>
              <a:t> (</a:t>
            </a:r>
            <a:r>
              <a:rPr lang="en-US" sz="2800" dirty="0" err="1">
                <a:solidFill>
                  <a:schemeClr val="tx1">
                    <a:lumMod val="85000"/>
                    <a:lumOff val="15000"/>
                  </a:schemeClr>
                </a:solidFill>
              </a:rPr>
              <a:t>perjudian</a:t>
            </a:r>
            <a:r>
              <a:rPr lang="en-US" sz="2800" dirty="0">
                <a:solidFill>
                  <a:schemeClr val="tx1">
                    <a:lumMod val="85000"/>
                    <a:lumOff val="15000"/>
                  </a:schemeClr>
                </a:solidFill>
              </a:rPr>
              <a:t>) </a:t>
            </a:r>
          </a:p>
          <a:p>
            <a:pPr marL="777240" lvl="1" indent="-365760" eaLnBrk="1" fontAlgn="auto" hangingPunct="1">
              <a:lnSpc>
                <a:spcPct val="80000"/>
              </a:lnSpc>
              <a:spcAft>
                <a:spcPts val="0"/>
              </a:spcAft>
              <a:buFontTx/>
              <a:buNone/>
              <a:defRPr/>
            </a:pPr>
            <a:r>
              <a:rPr lang="en-US" sz="2400" dirty="0">
                <a:solidFill>
                  <a:schemeClr val="tx1">
                    <a:lumMod val="85000"/>
                    <a:lumOff val="15000"/>
                  </a:schemeClr>
                </a:solidFill>
              </a:rPr>
              <a:t>	(</a:t>
            </a:r>
            <a:r>
              <a:rPr lang="en-US" sz="2400" dirty="0" err="1">
                <a:solidFill>
                  <a:schemeClr val="tx1">
                    <a:lumMod val="85000"/>
                    <a:lumOff val="15000"/>
                  </a:schemeClr>
                </a:solidFill>
              </a:rPr>
              <a:t>Qanun</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No. 13/2003)</a:t>
            </a:r>
          </a:p>
          <a:p>
            <a:pPr marL="365760" indent="-365760" eaLnBrk="1" fontAlgn="auto" hangingPunct="1">
              <a:lnSpc>
                <a:spcPct val="80000"/>
              </a:lnSpc>
              <a:spcAft>
                <a:spcPts val="0"/>
              </a:spcAft>
              <a:defRPr/>
            </a:pPr>
            <a:r>
              <a:rPr lang="en-US" sz="2800" dirty="0" err="1">
                <a:solidFill>
                  <a:schemeClr val="tx1">
                    <a:lumMod val="85000"/>
                    <a:lumOff val="15000"/>
                  </a:schemeClr>
                </a:solidFill>
              </a:rPr>
              <a:t>Khalwat</a:t>
            </a:r>
            <a:r>
              <a:rPr lang="en-US" sz="2800" dirty="0">
                <a:solidFill>
                  <a:schemeClr val="tx1">
                    <a:lumMod val="85000"/>
                    <a:lumOff val="15000"/>
                  </a:schemeClr>
                </a:solidFill>
              </a:rPr>
              <a:t> (</a:t>
            </a:r>
            <a:r>
              <a:rPr lang="en-US" sz="2800" dirty="0" err="1">
                <a:solidFill>
                  <a:schemeClr val="tx1">
                    <a:lumMod val="85000"/>
                    <a:lumOff val="15000"/>
                  </a:schemeClr>
                </a:solidFill>
              </a:rPr>
              <a:t>mesum</a:t>
            </a:r>
            <a:r>
              <a:rPr lang="en-US" sz="2800" dirty="0">
                <a:solidFill>
                  <a:schemeClr val="tx1">
                    <a:lumMod val="85000"/>
                    <a:lumOff val="15000"/>
                  </a:schemeClr>
                </a:solidFill>
              </a:rPr>
              <a:t>) </a:t>
            </a:r>
          </a:p>
          <a:p>
            <a:pPr marL="777240" lvl="1" indent="-365760" eaLnBrk="1" fontAlgn="auto" hangingPunct="1">
              <a:lnSpc>
                <a:spcPct val="80000"/>
              </a:lnSpc>
              <a:spcAft>
                <a:spcPts val="0"/>
              </a:spcAft>
              <a:buFontTx/>
              <a:buNone/>
              <a:defRPr/>
            </a:pPr>
            <a:r>
              <a:rPr lang="en-US" sz="2400" dirty="0">
                <a:solidFill>
                  <a:schemeClr val="tx1">
                    <a:lumMod val="85000"/>
                    <a:lumOff val="15000"/>
                  </a:schemeClr>
                </a:solidFill>
              </a:rPr>
              <a:t>	(</a:t>
            </a:r>
            <a:r>
              <a:rPr lang="en-US" sz="2400" dirty="0" err="1">
                <a:solidFill>
                  <a:schemeClr val="tx1">
                    <a:lumMod val="85000"/>
                    <a:lumOff val="15000"/>
                  </a:schemeClr>
                </a:solidFill>
              </a:rPr>
              <a:t>Qanun</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No. 14/2003 &amp; </a:t>
            </a:r>
            <a:r>
              <a:rPr lang="en-US" sz="2400" dirty="0" err="1">
                <a:solidFill>
                  <a:schemeClr val="tx1">
                    <a:lumMod val="85000"/>
                    <a:lumOff val="15000"/>
                  </a:schemeClr>
                </a:solidFill>
              </a:rPr>
              <a:t>InGub</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05/INSTR/2002)</a:t>
            </a:r>
          </a:p>
          <a:p>
            <a:pPr marL="365760" indent="-365760" eaLnBrk="1" fontAlgn="auto" hangingPunct="1">
              <a:lnSpc>
                <a:spcPct val="80000"/>
              </a:lnSpc>
              <a:spcAft>
                <a:spcPts val="0"/>
              </a:spcAft>
              <a:defRPr/>
            </a:pPr>
            <a:r>
              <a:rPr lang="en-US" sz="2800" dirty="0" err="1">
                <a:solidFill>
                  <a:schemeClr val="tx1">
                    <a:lumMod val="85000"/>
                    <a:lumOff val="15000"/>
                  </a:schemeClr>
                </a:solidFill>
              </a:rPr>
              <a:t>Pengelolaan</a:t>
            </a:r>
            <a:r>
              <a:rPr lang="en-US" sz="2800" dirty="0">
                <a:solidFill>
                  <a:schemeClr val="tx1">
                    <a:lumMod val="85000"/>
                    <a:lumOff val="15000"/>
                  </a:schemeClr>
                </a:solidFill>
              </a:rPr>
              <a:t> zakat </a:t>
            </a:r>
          </a:p>
          <a:p>
            <a:pPr marL="777240" lvl="1" indent="-365760" eaLnBrk="1" fontAlgn="auto" hangingPunct="1">
              <a:lnSpc>
                <a:spcPct val="80000"/>
              </a:lnSpc>
              <a:spcAft>
                <a:spcPts val="0"/>
              </a:spcAft>
              <a:buFontTx/>
              <a:buNone/>
              <a:defRPr/>
            </a:pPr>
            <a:r>
              <a:rPr lang="en-US" sz="2400" dirty="0">
                <a:solidFill>
                  <a:schemeClr val="tx1">
                    <a:lumMod val="85000"/>
                    <a:lumOff val="15000"/>
                  </a:schemeClr>
                </a:solidFill>
              </a:rPr>
              <a:t>	(</a:t>
            </a:r>
            <a:r>
              <a:rPr lang="en-US" sz="2400" dirty="0" err="1">
                <a:solidFill>
                  <a:schemeClr val="tx1">
                    <a:lumMod val="85000"/>
                    <a:lumOff val="15000"/>
                  </a:schemeClr>
                </a:solidFill>
              </a:rPr>
              <a:t>Qanun</a:t>
            </a:r>
            <a:r>
              <a:rPr lang="en-US" sz="2400" dirty="0">
                <a:solidFill>
                  <a:schemeClr val="tx1">
                    <a:lumMod val="85000"/>
                    <a:lumOff val="15000"/>
                  </a:schemeClr>
                </a:solidFill>
              </a:rPr>
              <a:t> </a:t>
            </a:r>
            <a:r>
              <a:rPr lang="en-US" sz="2400" dirty="0" err="1">
                <a:solidFill>
                  <a:schemeClr val="tx1">
                    <a:lumMod val="85000"/>
                    <a:lumOff val="15000"/>
                  </a:schemeClr>
                </a:solidFill>
              </a:rPr>
              <a:t>Prov</a:t>
            </a:r>
            <a:r>
              <a:rPr lang="en-US" sz="2400" dirty="0">
                <a:solidFill>
                  <a:schemeClr val="tx1">
                    <a:lumMod val="85000"/>
                    <a:lumOff val="15000"/>
                  </a:schemeClr>
                </a:solidFill>
              </a:rPr>
              <a:t> NAD No. 7/2004; </a:t>
            </a:r>
            <a:r>
              <a:rPr lang="en-US" sz="2400" dirty="0" err="1">
                <a:solidFill>
                  <a:schemeClr val="tx1">
                    <a:lumMod val="85000"/>
                    <a:lumOff val="15000"/>
                  </a:schemeClr>
                </a:solidFill>
              </a:rPr>
              <a:t>SGub</a:t>
            </a:r>
            <a:r>
              <a:rPr lang="en-US" sz="2400" dirty="0">
                <a:solidFill>
                  <a:schemeClr val="tx1">
                    <a:lumMod val="85000"/>
                    <a:lumOff val="15000"/>
                  </a:schemeClr>
                </a:solidFill>
              </a:rPr>
              <a:t> DI Aceh 4451.12/1227370)</a:t>
            </a:r>
          </a:p>
        </p:txBody>
      </p:sp>
    </p:spTree>
    <p:extLst>
      <p:ext uri="{BB962C8B-B14F-4D97-AF65-F5344CB8AC3E}">
        <p14:creationId xmlns:p14="http://schemas.microsoft.com/office/powerpoint/2010/main" xmlns="" val="994559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i="1" dirty="0" smtClean="0"/>
              <a:t>WILAYATUL HISBAH</a:t>
            </a:r>
            <a:endParaRPr lang="id-ID" b="1" i="1" dirty="0"/>
          </a:p>
        </p:txBody>
      </p:sp>
      <p:sp>
        <p:nvSpPr>
          <p:cNvPr id="3" name="Content Placeholder 2"/>
          <p:cNvSpPr>
            <a:spLocks noGrp="1"/>
          </p:cNvSpPr>
          <p:nvPr>
            <p:ph sz="quarter" idx="1"/>
          </p:nvPr>
        </p:nvSpPr>
        <p:spPr/>
        <p:txBody>
          <a:bodyPr/>
          <a:lstStyle/>
          <a:p>
            <a:r>
              <a:rPr lang="id-ID" dirty="0" smtClean="0"/>
              <a:t>Wilayatul hisbah adalah lembaga yang bertugas membina, mengawasi, dan melakukan advokasi terhadap pelaksanaan </a:t>
            </a:r>
            <a:r>
              <a:rPr lang="id-ID" i="1" dirty="0" smtClean="0"/>
              <a:t>amar ma’ruf nahi munkar</a:t>
            </a:r>
            <a:r>
              <a:rPr lang="id-ID" dirty="0" smtClean="0"/>
              <a:t>.</a:t>
            </a:r>
            <a:endParaRPr lang="id-ID" dirty="0"/>
          </a:p>
        </p:txBody>
      </p:sp>
    </p:spTree>
    <p:extLst>
      <p:ext uri="{BB962C8B-B14F-4D97-AF65-F5344CB8AC3E}">
        <p14:creationId xmlns:p14="http://schemas.microsoft.com/office/powerpoint/2010/main" xmlns="" val="2103253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QANUN TENTANG </a:t>
            </a:r>
            <a:r>
              <a:rPr lang="id-ID" b="1" i="1" dirty="0" smtClean="0"/>
              <a:t>KHAMAR</a:t>
            </a:r>
            <a:endParaRPr lang="id-ID" b="1" i="1" dirty="0"/>
          </a:p>
        </p:txBody>
      </p:sp>
      <p:sp>
        <p:nvSpPr>
          <p:cNvPr id="3" name="Content Placeholder 2"/>
          <p:cNvSpPr>
            <a:spLocks noGrp="1"/>
          </p:cNvSpPr>
          <p:nvPr>
            <p:ph sz="quarter" idx="1"/>
          </p:nvPr>
        </p:nvSpPr>
        <p:spPr/>
        <p:txBody>
          <a:bodyPr>
            <a:normAutofit fontScale="92500" lnSpcReduction="20000"/>
          </a:bodyPr>
          <a:lstStyle/>
          <a:p>
            <a:r>
              <a:rPr lang="id-ID" dirty="0" smtClean="0"/>
              <a:t>Qanun Provinsi NAD No. 12 Tahun 2003 tentang Minuman Khamar dan Sejenisnya</a:t>
            </a:r>
          </a:p>
          <a:p>
            <a:r>
              <a:rPr lang="id-ID" dirty="0" smtClean="0"/>
              <a:t>Larangan:</a:t>
            </a:r>
          </a:p>
          <a:p>
            <a:pPr lvl="1"/>
            <a:r>
              <a:rPr lang="id-ID" dirty="0" smtClean="0"/>
              <a:t>Setiap orang yang mengonsumsi minuman khamar dan sejenisnya (Psl 5)</a:t>
            </a:r>
            <a:r>
              <a:rPr lang="id-ID" dirty="0" smtClean="0">
                <a:sym typeface="Wingdings" pitchFamily="2" charset="2"/>
              </a:rPr>
              <a:t> (1) </a:t>
            </a:r>
          </a:p>
          <a:p>
            <a:pPr lvl="1"/>
            <a:r>
              <a:rPr lang="id-ID" dirty="0" smtClean="0">
                <a:sym typeface="Wingdings" pitchFamily="2" charset="2"/>
              </a:rPr>
              <a:t>Setiap orang atau badan hukum/badan usaha, (2) orang atau badan hukum/badan usaha yang turut serta membantu, atau (3) badan hukum atau badan usaha yang dimodali atau mempekerjakan tenaga asing: memproduksi, menyediakan, menjual, memasukkan, mengedarkan, mengangkut, menyimpan, menimbun, memperdagangkan, menghadiahkan dan mempromosikan minuman khamar dan sejenisnya (Psl 6 dan 7)</a:t>
            </a:r>
          </a:p>
          <a:p>
            <a:pPr lvl="1"/>
            <a:r>
              <a:rPr lang="id-ID" dirty="0" smtClean="0"/>
              <a:t>Instansi yang berwenang menerbitkan izin usaha hotel, penginapan, losmen, wisma, bar, restoran, warung kopi, rumah makan, kedai, kios, dan tempat lain melakukan legalisasi penyediaan minuman khamar dan sejenisnya (Psl 8)</a:t>
            </a:r>
            <a:endParaRPr lang="id-ID" dirty="0"/>
          </a:p>
        </p:txBody>
      </p:sp>
    </p:spTree>
    <p:extLst>
      <p:ext uri="{BB962C8B-B14F-4D97-AF65-F5344CB8AC3E}">
        <p14:creationId xmlns:p14="http://schemas.microsoft.com/office/powerpoint/2010/main" xmlns="" val="3316804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Ketentuan </a:t>
            </a:r>
            <a:r>
              <a:rPr lang="id-ID" b="1" i="1" dirty="0" smtClean="0"/>
              <a:t>‘Uqubat</a:t>
            </a:r>
            <a:endParaRPr lang="id-ID" b="1" i="1" dirty="0"/>
          </a:p>
        </p:txBody>
      </p:sp>
      <p:sp>
        <p:nvSpPr>
          <p:cNvPr id="3" name="Content Placeholder 2"/>
          <p:cNvSpPr>
            <a:spLocks noGrp="1"/>
          </p:cNvSpPr>
          <p:nvPr>
            <p:ph sz="quarter" idx="1"/>
          </p:nvPr>
        </p:nvSpPr>
        <p:spPr/>
        <p:txBody>
          <a:bodyPr>
            <a:normAutofit fontScale="92500" lnSpcReduction="10000"/>
          </a:bodyPr>
          <a:lstStyle/>
          <a:p>
            <a:r>
              <a:rPr lang="id-ID" dirty="0" smtClean="0"/>
              <a:t>40 kali cambuk </a:t>
            </a:r>
            <a:r>
              <a:rPr lang="id-ID" dirty="0" smtClean="0">
                <a:sym typeface="Wingdings" pitchFamily="2" charset="2"/>
              </a:rPr>
              <a:t> bagi s</a:t>
            </a:r>
            <a:r>
              <a:rPr lang="id-ID" dirty="0" smtClean="0"/>
              <a:t>etiap orang yang mengonsumsi minuman khamar dan sejenisnya (Psl 5) </a:t>
            </a:r>
            <a:r>
              <a:rPr lang="id-ID" dirty="0" smtClean="0">
                <a:sym typeface="Wingdings" pitchFamily="2" charset="2"/>
              </a:rPr>
              <a:t> </a:t>
            </a:r>
            <a:r>
              <a:rPr lang="id-ID" i="1" dirty="0" smtClean="0">
                <a:sym typeface="Wingdings" pitchFamily="2" charset="2"/>
              </a:rPr>
              <a:t>‘uqubat hudud</a:t>
            </a:r>
            <a:endParaRPr lang="id-ID" i="1" dirty="0" smtClean="0"/>
          </a:p>
          <a:p>
            <a:r>
              <a:rPr lang="id-ID" dirty="0" smtClean="0"/>
              <a:t>Kurungan paling lama 1 tahun, paling singkat 3 bulan atau denda paling banyak Rp75.000.000,-, paling sedikit Rp25.000.000,- (disetor langsung ke Kas Baitul Mal) </a:t>
            </a:r>
            <a:r>
              <a:rPr lang="id-ID" dirty="0" smtClean="0">
                <a:sym typeface="Wingdings" pitchFamily="2" charset="2"/>
              </a:rPr>
              <a:t> (</a:t>
            </a:r>
            <a:r>
              <a:rPr lang="id-ID" i="1" dirty="0" smtClean="0">
                <a:sym typeface="Wingdings" pitchFamily="2" charset="2"/>
              </a:rPr>
              <a:t>‘uqubat ta’zir</a:t>
            </a:r>
            <a:r>
              <a:rPr lang="id-ID" dirty="0" smtClean="0">
                <a:sym typeface="Wingdings" pitchFamily="2" charset="2"/>
              </a:rPr>
              <a:t>) bagi (Psl 6-8):</a:t>
            </a:r>
          </a:p>
          <a:p>
            <a:pPr lvl="1"/>
            <a:r>
              <a:rPr lang="id-ID" dirty="0" smtClean="0">
                <a:sym typeface="Wingdings" pitchFamily="2" charset="2"/>
              </a:rPr>
              <a:t>Setiap orang atau badan hukum/badan usaha, </a:t>
            </a:r>
          </a:p>
          <a:p>
            <a:pPr lvl="1"/>
            <a:r>
              <a:rPr lang="id-ID" dirty="0" smtClean="0">
                <a:sym typeface="Wingdings" pitchFamily="2" charset="2"/>
              </a:rPr>
              <a:t>Orang atau badan hukum/badan usaha yang turut serta membantu, atau </a:t>
            </a:r>
          </a:p>
          <a:p>
            <a:pPr lvl="1"/>
            <a:r>
              <a:rPr lang="id-ID" dirty="0" smtClean="0">
                <a:sym typeface="Wingdings" pitchFamily="2" charset="2"/>
              </a:rPr>
              <a:t>Badan hukum atau badan usaha yang dimodali atau mempekerjakan tenaga asing, atau </a:t>
            </a:r>
          </a:p>
          <a:p>
            <a:pPr lvl="1"/>
            <a:r>
              <a:rPr lang="id-ID" dirty="0" smtClean="0"/>
              <a:t>Instansi yang berwenang menerbitkan izin usaha hotel, penginapan, losmen, wisma, bar, restoran, warung kopi, rumah makan, kedai, kios, dan tempat lain</a:t>
            </a:r>
            <a:endParaRPr lang="id-ID" dirty="0"/>
          </a:p>
        </p:txBody>
      </p:sp>
    </p:spTree>
    <p:extLst>
      <p:ext uri="{BB962C8B-B14F-4D97-AF65-F5344CB8AC3E}">
        <p14:creationId xmlns:p14="http://schemas.microsoft.com/office/powerpoint/2010/main" xmlns="" val="34833822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615</TotalTime>
  <Words>1625</Words>
  <Application>Microsoft Office PowerPoint</Application>
  <PresentationFormat>On-screen Show (4:3)</PresentationFormat>
  <Paragraphs>108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Origin</vt:lpstr>
      <vt:lpstr>PERADILAN SYARIAT ISLAM DI ACEH</vt:lpstr>
      <vt:lpstr>Qanun Peradilan Syariat Islam  No. 10 Th 2002</vt:lpstr>
      <vt:lpstr>Kewenangan Mahkamah Syar’iyah</vt:lpstr>
      <vt:lpstr>Kompetensi Absolut MAHKAMAH SYAR’IYAH</vt:lpstr>
      <vt:lpstr>Bidang JINAYAH di MAHKAMAH SYAR’IYAH</vt:lpstr>
      <vt:lpstr>Qanun yang mengatur Kewenangan Mahkamah Syar’iyah di Prov NAD</vt:lpstr>
      <vt:lpstr>WILAYATUL HISBAH</vt:lpstr>
      <vt:lpstr>QANUN TENTANG KHAMAR</vt:lpstr>
      <vt:lpstr>Ketentuan ‘Uqubat</vt:lpstr>
      <vt:lpstr>QANUN TENTANG MAISIR</vt:lpstr>
      <vt:lpstr>Ketentuan ‘Uqubat</vt:lpstr>
      <vt:lpstr>QANUN TENTANG KHALWAT</vt:lpstr>
      <vt:lpstr>Ketentuan ‘Uqubat</vt:lpstr>
      <vt:lpstr>QANUN TENTANG PENGELOLAAN ZAKAT</vt:lpstr>
      <vt:lpstr>Ketentuan ‘Uqubat</vt:lpstr>
      <vt:lpstr>Cont’d</vt:lpstr>
      <vt:lpstr>Cont’d</vt:lpstr>
      <vt:lpstr>Cont’d</vt:lpstr>
      <vt:lpstr>‘Uqubat</vt:lpstr>
      <vt:lpstr>Pelaksanaan Cambuk</vt:lpstr>
      <vt:lpstr>Cont’d</vt:lpstr>
      <vt:lpstr>Cont’d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 Valued Customer</dc:creator>
  <cp:lastModifiedBy>user</cp:lastModifiedBy>
  <cp:revision>20</cp:revision>
  <dcterms:created xsi:type="dcterms:W3CDTF">2012-07-24T20:09:55Z</dcterms:created>
  <dcterms:modified xsi:type="dcterms:W3CDTF">2014-11-25T04:01:09Z</dcterms:modified>
</cp:coreProperties>
</file>