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21" r:id="rId5"/>
    <p:sldMasterId id="2147483757" r:id="rId6"/>
  </p:sldMasterIdLst>
  <p:sldIdLst>
    <p:sldId id="256" r:id="rId7"/>
    <p:sldId id="257" r:id="rId8"/>
    <p:sldId id="267" r:id="rId9"/>
    <p:sldId id="258" r:id="rId10"/>
    <p:sldId id="259" r:id="rId11"/>
    <p:sldId id="260" r:id="rId12"/>
    <p:sldId id="261" r:id="rId13"/>
    <p:sldId id="271" r:id="rId14"/>
    <p:sldId id="263" r:id="rId15"/>
    <p:sldId id="264" r:id="rId16"/>
    <p:sldId id="268" r:id="rId17"/>
    <p:sldId id="266" r:id="rId18"/>
    <p:sldId id="265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B2B2B2"/>
    <a:srgbClr val="CCCC00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50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08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6288" y="274638"/>
            <a:ext cx="1930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641975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724775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31913" y="1600200"/>
            <a:ext cx="7724775" cy="4525963"/>
          </a:xfrm>
        </p:spPr>
        <p:txBody>
          <a:bodyPr/>
          <a:lstStyle/>
          <a:p>
            <a:pPr lvl="0"/>
            <a:r>
              <a:rPr lang="en-US" altLang="zh-CN" noProof="0"/>
              <a:t>Click icon to add chart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E6456-E870-45BE-A989-F6C3FD98C64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E37E7-1D66-4999-A99B-168DA157D4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CDFB8-C0B4-4F8C-93BA-0EFF2E74BE9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6EDBC-54FA-4E5E-AF74-250243BADC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92E05-824D-4127-BC87-70A0F91FD1F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D730D-7962-4E28-A923-3ED9BD4435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465C7-2D24-478B-971B-EA7BDAA93C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BBABD-3E1A-4B0A-BCFE-37412A3268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4361A-3947-4599-8418-F34F0996A64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11079-2CE5-4956-B053-398A8009E6B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0F9F5-F383-4CCF-BEC9-695BA66370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BE30-84FD-43C0-B648-527DEEBD3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C9C01-E5B0-41AE-8385-1480EAB1A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EBD61-5BB3-473B-9C3E-C7C44439B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17788-0ABA-4AD7-AFCB-A7C653A34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39C70-5FB9-4667-9E60-7BEFE6440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86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00" y="1600200"/>
            <a:ext cx="3786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CAECC-B520-4AE3-B747-30FC78E70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3D9D-DFC6-41A3-99B8-C1A6564D95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7E694-E73B-47A9-82AB-75A026C75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8DA2A-C6D8-4D76-B300-EB96A4553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CE07C-5241-41E0-BA25-6C7758291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06A79-FA6C-49AC-9F1D-DE500841E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BD3A5-46A1-401F-A26D-2017C38F2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6354A-45C4-45C7-963C-228F23C40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FAD25-B0C0-4E66-8D13-EF775B91E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016D1-DE4B-4A0E-BAD1-4F52ED266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27395-4D5A-4D65-BA63-933BB5850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08C29-3880-4AD7-81B5-D327D7B3D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138B5-BB91-407B-84CF-6EEEF39B0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26AB-5477-4CA9-AE2A-58BB0B9F0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24C4A-194E-4852-B7D5-C9F95EC7E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64F62-9EC5-4C99-8805-B5C0D9FD1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F2FD2-6CDF-4D79-BEE3-5F3E74245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46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724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fld id="{41B8351B-58E1-4823-9579-AA0680061B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54EC28-180A-464E-93E9-66A5D466BF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B27B61-9674-49E5-8104-0A3E64BE5B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VISI, MISI DAN TUJUAN ORGANISASI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Oleh</a:t>
            </a:r>
            <a:r>
              <a:rPr lang="en-US" dirty="0"/>
              <a:t> </a:t>
            </a:r>
          </a:p>
          <a:p>
            <a:r>
              <a:rPr lang="en-US" dirty="0" err="1"/>
              <a:t>Dewie</a:t>
            </a:r>
            <a:r>
              <a:rPr lang="en-US" dirty="0"/>
              <a:t> </a:t>
            </a:r>
            <a:r>
              <a:rPr lang="en-US" dirty="0" err="1"/>
              <a:t>Brima</a:t>
            </a:r>
            <a:r>
              <a:rPr lang="en-US" dirty="0"/>
              <a:t> </a:t>
            </a:r>
            <a:r>
              <a:rPr lang="en-US" dirty="0" err="1"/>
              <a:t>Atika</a:t>
            </a:r>
            <a:r>
              <a:rPr lang="en-US" dirty="0"/>
              <a:t>, S.I.P, </a:t>
            </a:r>
            <a:r>
              <a:rPr lang="en-US" dirty="0" err="1"/>
              <a:t>M.Si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5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/>
          <a:lstStyle/>
          <a:p>
            <a:r>
              <a:rPr lang="en-GB" sz="2800" b="1" dirty="0" err="1">
                <a:cs typeface="Times New Roman" pitchFamily="18" charset="0"/>
              </a:rPr>
              <a:t>Beberapa</a:t>
            </a:r>
            <a:r>
              <a:rPr lang="en-GB" sz="2800" b="1" dirty="0">
                <a:cs typeface="Times New Roman" pitchFamily="18" charset="0"/>
              </a:rPr>
              <a:t> </a:t>
            </a:r>
            <a:r>
              <a:rPr lang="en-GB" sz="2800" b="1" dirty="0" err="1">
                <a:cs typeface="Times New Roman" pitchFamily="18" charset="0"/>
              </a:rPr>
              <a:t>hal</a:t>
            </a:r>
            <a:r>
              <a:rPr lang="en-GB" sz="2800" b="1" dirty="0">
                <a:cs typeface="Times New Roman" pitchFamily="18" charset="0"/>
              </a:rPr>
              <a:t> yang </a:t>
            </a:r>
            <a:r>
              <a:rPr lang="en-GB" sz="2800" b="1" dirty="0" err="1">
                <a:cs typeface="Times New Roman" pitchFamily="18" charset="0"/>
              </a:rPr>
              <a:t>harus</a:t>
            </a:r>
            <a:r>
              <a:rPr lang="en-GB" sz="2800" b="1" dirty="0">
                <a:cs typeface="Times New Roman" pitchFamily="18" charset="0"/>
              </a:rPr>
              <a:t> </a:t>
            </a:r>
            <a:r>
              <a:rPr lang="en-GB" sz="2800" b="1" dirty="0" err="1">
                <a:cs typeface="Times New Roman" pitchFamily="18" charset="0"/>
              </a:rPr>
              <a:t>diperhatikan</a:t>
            </a:r>
            <a:r>
              <a:rPr lang="en-GB" sz="2800" b="1" dirty="0">
                <a:cs typeface="Times New Roman" pitchFamily="18" charset="0"/>
              </a:rPr>
              <a:t> </a:t>
            </a:r>
            <a:r>
              <a:rPr lang="en-GB" sz="2800" b="1" dirty="0" err="1">
                <a:cs typeface="Times New Roman" pitchFamily="18" charset="0"/>
              </a:rPr>
              <a:t>dalam</a:t>
            </a:r>
            <a:r>
              <a:rPr lang="en-GB" sz="2800" b="1" dirty="0">
                <a:cs typeface="Times New Roman" pitchFamily="18" charset="0"/>
              </a:rPr>
              <a:t> </a:t>
            </a:r>
            <a:r>
              <a:rPr lang="en-GB" sz="2800" b="1" dirty="0" err="1">
                <a:cs typeface="Times New Roman" pitchFamily="18" charset="0"/>
              </a:rPr>
              <a:t>merumuskan</a:t>
            </a:r>
            <a:r>
              <a:rPr lang="en-GB" sz="2800" b="1" dirty="0">
                <a:cs typeface="Times New Roman" pitchFamily="18" charset="0"/>
              </a:rPr>
              <a:t> </a:t>
            </a:r>
            <a:r>
              <a:rPr lang="en-GB" sz="2800" b="1" dirty="0" err="1">
                <a:cs typeface="Times New Roman" pitchFamily="18" charset="0"/>
              </a:rPr>
              <a:t>misi</a:t>
            </a:r>
            <a:r>
              <a:rPr lang="en-GB" sz="2800" b="1" dirty="0"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sz="2000" dirty="0"/>
              <a:t>Harus </a:t>
            </a:r>
            <a:r>
              <a:rPr lang="en-ID" sz="2000" dirty="0" err="1"/>
              <a:t>menunjukkan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jelas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</a:t>
            </a:r>
            <a:r>
              <a:rPr lang="en-ID" sz="2000" dirty="0" err="1"/>
              <a:t>apa</a:t>
            </a:r>
            <a:r>
              <a:rPr lang="en-ID" sz="2000" dirty="0"/>
              <a:t> yang </a:t>
            </a:r>
            <a:r>
              <a:rPr lang="en-ID" sz="2000" dirty="0" err="1"/>
              <a:t>hendak</a:t>
            </a:r>
            <a:r>
              <a:rPr lang="en-ID" sz="2000" dirty="0"/>
              <a:t> </a:t>
            </a:r>
            <a:r>
              <a:rPr lang="en-ID" sz="2000" dirty="0" err="1"/>
              <a:t>dicapai</a:t>
            </a:r>
            <a:r>
              <a:rPr lang="en-ID" sz="2000" dirty="0"/>
              <a:t> oleh </a:t>
            </a:r>
            <a:r>
              <a:rPr lang="en-ID" sz="2000" dirty="0" err="1"/>
              <a:t>organisasi</a:t>
            </a:r>
            <a:endParaRPr lang="en-ID" sz="2000" dirty="0"/>
          </a:p>
          <a:p>
            <a:pPr marL="514350" indent="-514350">
              <a:buFont typeface="+mj-lt"/>
              <a:buAutoNum type="arabicPeriod"/>
            </a:pPr>
            <a:r>
              <a:rPr lang="en-ID" sz="2000" dirty="0" err="1"/>
              <a:t>Rumusan</a:t>
            </a:r>
            <a:r>
              <a:rPr lang="en-ID" sz="2000" dirty="0"/>
              <a:t> </a:t>
            </a:r>
            <a:r>
              <a:rPr lang="en-ID" sz="2000" dirty="0" err="1"/>
              <a:t>misi</a:t>
            </a:r>
            <a:r>
              <a:rPr lang="en-ID" sz="2000" dirty="0"/>
              <a:t> </a:t>
            </a:r>
            <a:r>
              <a:rPr lang="en-ID" sz="2000" dirty="0" err="1"/>
              <a:t>selalu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bentuk</a:t>
            </a:r>
            <a:r>
              <a:rPr lang="en-ID" sz="2000" dirty="0"/>
              <a:t> </a:t>
            </a:r>
            <a:r>
              <a:rPr lang="en-ID" sz="2000" dirty="0" err="1"/>
              <a:t>kalimat</a:t>
            </a:r>
            <a:r>
              <a:rPr lang="en-ID" sz="2000" dirty="0"/>
              <a:t> yang </a:t>
            </a:r>
            <a:r>
              <a:rPr lang="en-ID" sz="2000" dirty="0" err="1"/>
              <a:t>menunjukkan“tindakan”dan</a:t>
            </a:r>
            <a:r>
              <a:rPr lang="en-ID" sz="2000" dirty="0"/>
              <a:t> </a:t>
            </a:r>
            <a:r>
              <a:rPr lang="en-ID" sz="2000" dirty="0" err="1"/>
              <a:t>bukan</a:t>
            </a:r>
            <a:r>
              <a:rPr lang="en-ID" sz="2000" dirty="0"/>
              <a:t> </a:t>
            </a:r>
            <a:r>
              <a:rPr lang="en-ID" sz="2000" dirty="0" err="1"/>
              <a:t>kalimat</a:t>
            </a:r>
            <a:r>
              <a:rPr lang="en-ID" sz="2000" dirty="0"/>
              <a:t> yang </a:t>
            </a:r>
            <a:r>
              <a:rPr lang="en-ID" sz="2000" dirty="0" err="1"/>
              <a:t>menunjukkan</a:t>
            </a:r>
            <a:r>
              <a:rPr lang="en-ID" sz="2000" dirty="0"/>
              <a:t> “</a:t>
            </a:r>
            <a:r>
              <a:rPr lang="en-ID" sz="2000" dirty="0" err="1"/>
              <a:t>keadaan</a:t>
            </a:r>
            <a:r>
              <a:rPr lang="en-ID" sz="2000" dirty="0"/>
              <a:t>” </a:t>
            </a:r>
            <a:r>
              <a:rPr lang="en-ID" sz="2000" dirty="0" err="1"/>
              <a:t>sebagaimana</a:t>
            </a:r>
            <a:r>
              <a:rPr lang="en-ID" sz="2000" dirty="0"/>
              <a:t> pada </a:t>
            </a:r>
            <a:r>
              <a:rPr lang="en-ID" sz="2000" dirty="0" err="1"/>
              <a:t>rumusanvisi</a:t>
            </a:r>
            <a:r>
              <a:rPr lang="en-ID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000" dirty="0"/>
              <a:t>Satu </a:t>
            </a:r>
            <a:r>
              <a:rPr lang="en-ID" sz="2000" dirty="0" err="1"/>
              <a:t>indikator</a:t>
            </a:r>
            <a:r>
              <a:rPr lang="en-ID" sz="2000" dirty="0"/>
              <a:t> </a:t>
            </a:r>
            <a:r>
              <a:rPr lang="en-ID" sz="2000" dirty="0" err="1"/>
              <a:t>visi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dirumuskan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rumusan</a:t>
            </a:r>
            <a:r>
              <a:rPr lang="en-ID" sz="2000" dirty="0"/>
              <a:t> </a:t>
            </a:r>
            <a:r>
              <a:rPr lang="en-ID" sz="2000" dirty="0" err="1"/>
              <a:t>misi</a:t>
            </a:r>
            <a:r>
              <a:rPr lang="en-ID" sz="2000" dirty="0"/>
              <a:t>. Antara </a:t>
            </a:r>
            <a:r>
              <a:rPr lang="en-ID" sz="2000" dirty="0" err="1"/>
              <a:t>indikator</a:t>
            </a:r>
            <a:r>
              <a:rPr lang="en-ID" sz="2000" dirty="0"/>
              <a:t> </a:t>
            </a:r>
            <a:r>
              <a:rPr lang="en-ID" sz="2000" dirty="0" err="1"/>
              <a:t>visi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rumusan</a:t>
            </a:r>
            <a:r>
              <a:rPr lang="en-ID" sz="2000" dirty="0"/>
              <a:t> </a:t>
            </a:r>
            <a:r>
              <a:rPr lang="en-ID" sz="2000" dirty="0" err="1"/>
              <a:t>misi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ada</a:t>
            </a:r>
            <a:r>
              <a:rPr lang="en-ID" sz="2000" dirty="0"/>
              <a:t> </a:t>
            </a:r>
            <a:r>
              <a:rPr lang="en-ID" sz="2000" dirty="0" err="1"/>
              <a:t>keterkaitan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jelas</a:t>
            </a:r>
            <a:r>
              <a:rPr lang="en-ID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000" dirty="0" err="1"/>
              <a:t>Misi</a:t>
            </a:r>
            <a:r>
              <a:rPr lang="en-ID" sz="2000" dirty="0"/>
              <a:t> </a:t>
            </a:r>
            <a:r>
              <a:rPr lang="en-ID" sz="2000" dirty="0" err="1"/>
              <a:t>menggambarkan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 yang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diberikan</a:t>
            </a:r>
            <a:r>
              <a:rPr lang="en-ID" sz="2000" dirty="0"/>
              <a:t> pada </a:t>
            </a:r>
            <a:r>
              <a:rPr lang="en-ID" sz="2000" dirty="0" err="1"/>
              <a:t>masyarakat</a:t>
            </a:r>
            <a:r>
              <a:rPr lang="en-ID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layanan</a:t>
            </a:r>
            <a:r>
              <a:rPr lang="en-ID" sz="2000" dirty="0"/>
              <a:t> yang </a:t>
            </a:r>
            <a:r>
              <a:rPr lang="en-ID" sz="2000" dirty="0" err="1"/>
              <a:t>ditawarkan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daya</a:t>
            </a:r>
            <a:r>
              <a:rPr lang="en-ID" sz="2000" dirty="0"/>
              <a:t> </a:t>
            </a:r>
            <a:r>
              <a:rPr lang="en-ID" sz="2000" dirty="0" err="1"/>
              <a:t>saing</a:t>
            </a:r>
            <a:r>
              <a:rPr lang="en-ID" sz="2000" dirty="0"/>
              <a:t> yang </a:t>
            </a:r>
            <a:r>
              <a:rPr lang="en-ID" sz="2000" dirty="0" err="1"/>
              <a:t>tinggi</a:t>
            </a:r>
            <a:r>
              <a:rPr lang="en-ID" sz="2000" dirty="0"/>
              <a:t>, </a:t>
            </a:r>
            <a:r>
              <a:rPr lang="en-ID" sz="2000" dirty="0" err="1"/>
              <a:t>namun</a:t>
            </a:r>
            <a:r>
              <a:rPr lang="en-ID" sz="2000" dirty="0"/>
              <a:t> </a:t>
            </a:r>
            <a:r>
              <a:rPr lang="en-ID" sz="2000" dirty="0" err="1"/>
              <a:t>disesuaikan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kondisi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720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5798-3B02-835F-656F-A8705ECE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pPr algn="r"/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misi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F9D6-EC2C-A00C-DA5B-05AD63EC9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  <a:solidFill>
            <a:srgbClr val="B2B2B2"/>
          </a:solidFill>
        </p:spPr>
        <p:txBody>
          <a:bodyPr/>
          <a:lstStyle/>
          <a:p>
            <a:pPr marL="0" indent="0">
              <a:buNone/>
            </a:pPr>
            <a:r>
              <a:rPr lang="en-ID" dirty="0" err="1"/>
              <a:t>Misi</a:t>
            </a:r>
            <a:r>
              <a:rPr lang="en-ID" dirty="0"/>
              <a:t> Universitas Lampung:</a:t>
            </a:r>
          </a:p>
          <a:p>
            <a:pPr marL="0" indent="0">
              <a:buNone/>
            </a:pPr>
            <a:r>
              <a:rPr lang="en-ID" b="0" i="0" dirty="0" err="1">
                <a:effectLst/>
              </a:rPr>
              <a:t>Menerapkan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Tridharma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Perguruan</a:t>
            </a:r>
            <a:r>
              <a:rPr lang="en-ID" b="0" i="0" dirty="0">
                <a:effectLst/>
              </a:rPr>
              <a:t> Tinggi yang </a:t>
            </a:r>
            <a:r>
              <a:rPr lang="en-ID" b="0" i="0" dirty="0" err="1">
                <a:effectLst/>
              </a:rPr>
              <a:t>berkualitas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guna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menghasilkan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sumber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daya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manusia</a:t>
            </a:r>
            <a:r>
              <a:rPr lang="en-ID" b="0" i="0" dirty="0">
                <a:effectLst/>
              </a:rPr>
              <a:t> yang </a:t>
            </a:r>
            <a:r>
              <a:rPr lang="en-ID" b="0" i="0" dirty="0" err="1">
                <a:effectLst/>
              </a:rPr>
              <a:t>adaptif</a:t>
            </a:r>
            <a:r>
              <a:rPr lang="en-ID" b="0" i="0" dirty="0">
                <a:effectLst/>
              </a:rPr>
              <a:t> dan </a:t>
            </a:r>
            <a:r>
              <a:rPr lang="en-ID" b="0" i="0" dirty="0" err="1">
                <a:effectLst/>
              </a:rPr>
              <a:t>fleksibel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terhadap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perubahan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serta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inovasi</a:t>
            </a:r>
            <a:r>
              <a:rPr lang="en-ID" b="0" i="0" dirty="0">
                <a:effectLst/>
              </a:rPr>
              <a:t> yang </a:t>
            </a:r>
            <a:r>
              <a:rPr lang="en-ID" b="0" i="0" dirty="0" err="1">
                <a:effectLst/>
              </a:rPr>
              <a:t>bermanfaat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bagi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peningkatan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daya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saing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bangsa</a:t>
            </a:r>
            <a:r>
              <a:rPr lang="en-ID" b="0" i="0" dirty="0">
                <a:effectLst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5129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rgbClr val="CC9900"/>
          </a:solidFill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MISI FISIP UNILA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  <a:solidFill>
            <a:srgbClr val="CCCC00"/>
          </a:solidFill>
        </p:spPr>
        <p:txBody>
          <a:bodyPr/>
          <a:lstStyle/>
          <a:p>
            <a:r>
              <a:rPr lang="en-US" sz="2000" dirty="0" err="1"/>
              <a:t>Menyelenggarakan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di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rangka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 yang </a:t>
            </a:r>
            <a:r>
              <a:rPr lang="en-US" sz="2000" dirty="0" err="1"/>
              <a:t>menguasai</a:t>
            </a:r>
            <a:r>
              <a:rPr lang="en-US" sz="2000" dirty="0"/>
              <a:t> </a:t>
            </a:r>
            <a:r>
              <a:rPr lang="en-US" sz="2000" dirty="0" err="1"/>
              <a:t>ipteks</a:t>
            </a:r>
            <a:r>
              <a:rPr lang="en-US" sz="2000" dirty="0"/>
              <a:t>, </a:t>
            </a:r>
            <a:r>
              <a:rPr lang="en-US" sz="2000" dirty="0" err="1"/>
              <a:t>berintegritas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berdaya</a:t>
            </a:r>
            <a:r>
              <a:rPr lang="en-US" sz="2000" dirty="0"/>
              <a:t> </a:t>
            </a:r>
            <a:r>
              <a:rPr lang="en-US" sz="2000" dirty="0" err="1"/>
              <a:t>saing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di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,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Menyelenggarakan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di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pengabdian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Menyelenggarakan</a:t>
            </a:r>
            <a:r>
              <a:rPr lang="en-US" sz="2000" dirty="0"/>
              <a:t> </a:t>
            </a:r>
            <a:r>
              <a:rPr lang="en-US" sz="2000" dirty="0" err="1"/>
              <a:t>pengabdian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berbasis</a:t>
            </a:r>
            <a:r>
              <a:rPr lang="en-US" sz="2000" dirty="0"/>
              <a:t> </a:t>
            </a:r>
            <a:r>
              <a:rPr lang="en-US" sz="2000" dirty="0" err="1"/>
              <a:t>kearifan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madani</a:t>
            </a:r>
            <a:r>
              <a:rPr lang="en-US" sz="2000" dirty="0"/>
              <a:t> yang </a:t>
            </a:r>
            <a:r>
              <a:rPr lang="en-US" sz="2000" dirty="0" err="1"/>
              <a:t>harmonis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sejahtera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Menyelenggarakan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tata</a:t>
            </a:r>
            <a:r>
              <a:rPr lang="en-US" sz="2000" dirty="0"/>
              <a:t> </a:t>
            </a:r>
            <a:r>
              <a:rPr lang="en-US" sz="2000" dirty="0" err="1"/>
              <a:t>kelola</a:t>
            </a:r>
            <a:r>
              <a:rPr lang="en-US" sz="2000" dirty="0"/>
              <a:t> yang </a:t>
            </a:r>
            <a:r>
              <a:rPr lang="en-US" sz="2000" dirty="0" err="1"/>
              <a:t>bauk</a:t>
            </a:r>
            <a:r>
              <a:rPr lang="en-US" sz="2000" dirty="0"/>
              <a:t>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bersaing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Menyelenggarakan</a:t>
            </a:r>
            <a:r>
              <a:rPr lang="en-US" sz="2000" dirty="0"/>
              <a:t> </a:t>
            </a:r>
            <a:r>
              <a:rPr lang="en-US" sz="2000" dirty="0" err="1"/>
              <a:t>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stakeholders di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, </a:t>
            </a:r>
            <a:r>
              <a:rPr lang="en-US" sz="2000" dirty="0" err="1"/>
              <a:t>nasional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54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/>
          <a:lstStyle/>
          <a:p>
            <a:r>
              <a:rPr lang="en-US" dirty="0"/>
              <a:t>C. TUJUAN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 RI </a:t>
            </a:r>
            <a:r>
              <a:rPr lang="en-US" dirty="0" err="1"/>
              <a:t>dan</a:t>
            </a:r>
            <a:r>
              <a:rPr lang="en-US" dirty="0"/>
              <a:t> BPKP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penjabaran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. </a:t>
            </a:r>
          </a:p>
          <a:p>
            <a:r>
              <a:rPr lang="en-US" dirty="0" err="1"/>
              <a:t>Purwantodan</a:t>
            </a:r>
            <a:r>
              <a:rPr lang="en-US" dirty="0"/>
              <a:t> </a:t>
            </a:r>
            <a:r>
              <a:rPr lang="en-US" dirty="0" err="1"/>
              <a:t>Afandi</a:t>
            </a:r>
            <a:r>
              <a:rPr lang="en-US" dirty="0"/>
              <a:t> (2021)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lima </a:t>
            </a:r>
            <a:r>
              <a:rPr lang="en-US" dirty="0" err="1"/>
              <a:t>tahun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20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D0CC-3436-D119-C7AF-C9E220E6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CC9900"/>
          </a:solidFill>
        </p:spPr>
        <p:txBody>
          <a:bodyPr/>
          <a:lstStyle/>
          <a:p>
            <a:r>
              <a:rPr lang="en-ID" sz="2800" dirty="0" err="1"/>
              <a:t>Beberapa</a:t>
            </a:r>
            <a:r>
              <a:rPr lang="en-ID" sz="2800" dirty="0"/>
              <a:t> </a:t>
            </a:r>
            <a:r>
              <a:rPr lang="en-ID" sz="2800" dirty="0" err="1"/>
              <a:t>hal</a:t>
            </a:r>
            <a:r>
              <a:rPr lang="en-ID" sz="2800" dirty="0"/>
              <a:t> yang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diperhatikan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merumuskan</a:t>
            </a:r>
            <a:r>
              <a:rPr lang="en-ID" sz="2800" dirty="0"/>
              <a:t> </a:t>
            </a:r>
            <a:r>
              <a:rPr lang="en-ID" sz="2800" dirty="0" err="1"/>
              <a:t>tujuan</a:t>
            </a:r>
            <a:r>
              <a:rPr lang="en-ID" sz="2800" dirty="0"/>
              <a:t>, </a:t>
            </a:r>
            <a:r>
              <a:rPr lang="en-ID" sz="2800" dirty="0" err="1"/>
              <a:t>antara</a:t>
            </a:r>
            <a:r>
              <a:rPr lang="en-ID" sz="2800" dirty="0"/>
              <a:t> lain: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2339-A6EF-173B-9581-2D2FCCD42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memberikan</a:t>
            </a:r>
            <a:r>
              <a:rPr lang="en-ID" sz="2800" dirty="0"/>
              <a:t> </a:t>
            </a:r>
            <a:r>
              <a:rPr lang="en-ID" sz="2800" dirty="0" err="1"/>
              <a:t>ukuran</a:t>
            </a:r>
            <a:r>
              <a:rPr lang="en-ID" sz="2800" dirty="0"/>
              <a:t> yang </a:t>
            </a:r>
            <a:r>
              <a:rPr lang="en-ID" sz="2800" dirty="0" err="1"/>
              <a:t>spesifik</a:t>
            </a:r>
            <a:r>
              <a:rPr lang="en-ID" sz="2800" dirty="0"/>
              <a:t> dan </a:t>
            </a:r>
            <a:r>
              <a:rPr lang="en-ID" sz="2800" dirty="0" err="1"/>
              <a:t>akuntabel</a:t>
            </a:r>
            <a:r>
              <a:rPr lang="en-ID" sz="2800" dirty="0"/>
              <a:t> (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diukur</a:t>
            </a:r>
            <a:r>
              <a:rPr lang="en-ID" sz="2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penjabaran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misi</a:t>
            </a:r>
            <a:r>
              <a:rPr lang="en-ID" sz="2800" dirty="0"/>
              <a:t>, oleh </a:t>
            </a:r>
            <a:r>
              <a:rPr lang="en-ID" sz="2800" dirty="0" err="1"/>
              <a:t>karena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 </a:t>
            </a: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selaras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visi</a:t>
            </a:r>
            <a:r>
              <a:rPr lang="en-ID" sz="2800" dirty="0"/>
              <a:t> dan </a:t>
            </a:r>
            <a:r>
              <a:rPr lang="en-ID" sz="2800" dirty="0" err="1"/>
              <a:t>misi</a:t>
            </a:r>
            <a:r>
              <a:rPr lang="en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 </a:t>
            </a:r>
            <a:r>
              <a:rPr lang="en-ID" sz="2800" dirty="0" err="1"/>
              <a:t>menyatakan</a:t>
            </a:r>
            <a:r>
              <a:rPr lang="en-ID" sz="2800" dirty="0"/>
              <a:t> </a:t>
            </a:r>
            <a:r>
              <a:rPr lang="en-ID" sz="2800" dirty="0" err="1"/>
              <a:t>kegiatan</a:t>
            </a:r>
            <a:r>
              <a:rPr lang="en-ID" sz="2800" dirty="0"/>
              <a:t> </a:t>
            </a:r>
            <a:r>
              <a:rPr lang="en-ID" sz="2800" dirty="0" err="1"/>
              <a:t>khusus</a:t>
            </a:r>
            <a:r>
              <a:rPr lang="en-ID" sz="2800" dirty="0"/>
              <a:t> </a:t>
            </a:r>
            <a:r>
              <a:rPr lang="en-ID" sz="2800" dirty="0" err="1"/>
              <a:t>apa</a:t>
            </a:r>
            <a:r>
              <a:rPr lang="en-ID" sz="2800" dirty="0"/>
              <a:t> yang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diselesaikan</a:t>
            </a:r>
            <a:r>
              <a:rPr lang="en-ID" sz="2800" dirty="0"/>
              <a:t> dan </a:t>
            </a:r>
            <a:r>
              <a:rPr lang="en-ID" sz="2800" dirty="0" err="1"/>
              <a:t>kapan</a:t>
            </a:r>
            <a:r>
              <a:rPr lang="en-ID" sz="2800" dirty="0"/>
              <a:t> </a:t>
            </a:r>
            <a:r>
              <a:rPr lang="en-ID" sz="2800" dirty="0" err="1"/>
              <a:t>diselesaikannya</a:t>
            </a:r>
            <a:r>
              <a:rPr lang="en-ID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950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A112-8690-F5DE-AD3C-E8460805E2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/>
          <a:lstStyle/>
          <a:p>
            <a:r>
              <a:rPr lang="en-ID" sz="3200" b="1" dirty="0" err="1"/>
              <a:t>Empat</a:t>
            </a:r>
            <a:r>
              <a:rPr lang="en-ID" sz="3200" b="1" dirty="0"/>
              <a:t> </a:t>
            </a:r>
            <a:r>
              <a:rPr lang="en-ID" sz="3200" b="1" dirty="0" err="1"/>
              <a:t>alasan</a:t>
            </a:r>
            <a:r>
              <a:rPr lang="en-ID" sz="3200" b="1" dirty="0"/>
              <a:t> </a:t>
            </a:r>
            <a:r>
              <a:rPr lang="en-ID" sz="3200" b="1" dirty="0" err="1"/>
              <a:t>pentingnya</a:t>
            </a:r>
            <a:r>
              <a:rPr lang="en-ID" sz="3200" b="1" dirty="0"/>
              <a:t> </a:t>
            </a:r>
            <a:r>
              <a:rPr lang="en-ID" sz="3200" b="1" dirty="0" err="1"/>
              <a:t>tujuan</a:t>
            </a:r>
            <a:r>
              <a:rPr lang="en-ID" sz="3200" b="1" dirty="0"/>
              <a:t>, </a:t>
            </a:r>
            <a:r>
              <a:rPr lang="en-ID" sz="3200" b="1" dirty="0" err="1"/>
              <a:t>yaitu</a:t>
            </a:r>
            <a:r>
              <a:rPr lang="en-ID" sz="3200" b="1" dirty="0"/>
              <a:t> </a:t>
            </a:r>
            <a:r>
              <a:rPr lang="en-ID" sz="3200" b="1" dirty="0" err="1"/>
              <a:t>sebagai</a:t>
            </a:r>
            <a:r>
              <a:rPr lang="en-ID" sz="3200" b="1" dirty="0"/>
              <a:t> </a:t>
            </a:r>
            <a:r>
              <a:rPr lang="en-ID" sz="3200" b="1" dirty="0" err="1"/>
              <a:t>berikut</a:t>
            </a:r>
            <a:r>
              <a:rPr lang="en-ID" sz="3200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8215F-A6F0-EAC2-7C54-7B1E73A41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membantu</a:t>
            </a:r>
            <a:r>
              <a:rPr lang="en-ID" sz="2800" dirty="0"/>
              <a:t> </a:t>
            </a:r>
            <a:r>
              <a:rPr lang="en-ID" sz="2800" dirty="0" err="1"/>
              <a:t>mendefinisikan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lingkungannya</a:t>
            </a:r>
            <a:endParaRPr lang="en-ID" sz="2800" dirty="0"/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 </a:t>
            </a: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membantu</a:t>
            </a:r>
            <a:r>
              <a:rPr lang="en-ID" sz="2800" dirty="0"/>
              <a:t> </a:t>
            </a:r>
            <a:r>
              <a:rPr lang="en-ID" sz="2800" dirty="0" err="1"/>
              <a:t>mengkoordinasi</a:t>
            </a:r>
            <a:r>
              <a:rPr lang="en-ID" sz="2800" dirty="0"/>
              <a:t> </a:t>
            </a:r>
            <a:r>
              <a:rPr lang="en-ID" sz="2800" dirty="0" err="1"/>
              <a:t>keputusan</a:t>
            </a:r>
            <a:r>
              <a:rPr lang="en-ID" sz="2800" dirty="0"/>
              <a:t> dan </a:t>
            </a:r>
            <a:r>
              <a:rPr lang="en-ID" sz="2800" dirty="0" err="1"/>
              <a:t>pengambilan</a:t>
            </a:r>
            <a:r>
              <a:rPr lang="en-ID" sz="2800" dirty="0"/>
              <a:t> </a:t>
            </a:r>
            <a:r>
              <a:rPr lang="en-ID" sz="2800" dirty="0" err="1"/>
              <a:t>keputusan</a:t>
            </a:r>
            <a:r>
              <a:rPr lang="en-ID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menyediakan</a:t>
            </a:r>
            <a:r>
              <a:rPr lang="en-ID" sz="2800" dirty="0"/>
              <a:t> </a:t>
            </a:r>
            <a:r>
              <a:rPr lang="en-ID" sz="2800" dirty="0" err="1"/>
              <a:t>norma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menilai</a:t>
            </a:r>
            <a:r>
              <a:rPr lang="en-ID" sz="2800" dirty="0"/>
              <a:t> </a:t>
            </a:r>
            <a:r>
              <a:rPr lang="en-ID" sz="2800" dirty="0" err="1"/>
              <a:t>pelaksanaan</a:t>
            </a:r>
            <a:r>
              <a:rPr lang="en-ID" sz="2800" dirty="0"/>
              <a:t> </a:t>
            </a:r>
            <a:r>
              <a:rPr lang="en-ID" sz="2800" dirty="0" err="1"/>
              <a:t>prestasi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sasaran</a:t>
            </a:r>
            <a:r>
              <a:rPr lang="en-ID" sz="2800" dirty="0"/>
              <a:t> yang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nyata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pada </a:t>
            </a:r>
            <a:r>
              <a:rPr lang="en-ID" sz="2800" dirty="0" err="1"/>
              <a:t>pernyataan</a:t>
            </a:r>
            <a:r>
              <a:rPr lang="en-ID" sz="2800" dirty="0"/>
              <a:t> </a:t>
            </a:r>
            <a:r>
              <a:rPr lang="en-ID" sz="2800" dirty="0" err="1"/>
              <a:t>visi</a:t>
            </a:r>
            <a:r>
              <a:rPr lang="en-ID" sz="2800" dirty="0"/>
              <a:t> dan </a:t>
            </a:r>
            <a:r>
              <a:rPr lang="en-ID" sz="2800" dirty="0" err="1"/>
              <a:t>misi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96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79"/>
            <a:ext cx="8229600" cy="762000"/>
          </a:xfrm>
          <a:solidFill>
            <a:srgbClr val="FFCC00"/>
          </a:solidFill>
        </p:spPr>
        <p:txBody>
          <a:bodyPr/>
          <a:lstStyle/>
          <a:p>
            <a:pPr algn="l"/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Pendahuluan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ABD5E-178A-5C39-ADB8-EE4339AB6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32214" r="33333" b="17391"/>
          <a:stretch/>
        </p:blipFill>
        <p:spPr>
          <a:xfrm>
            <a:off x="318248" y="1447800"/>
            <a:ext cx="8507504" cy="48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58C221-96D6-BF76-996E-2AD398F5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r"/>
            <a:r>
              <a:rPr lang="en-ID" sz="2400" dirty="0" err="1"/>
              <a:t>Contoh</a:t>
            </a:r>
            <a:endParaRPr lang="en-ID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BBB4A9-698A-CCFB-AC3A-5796FE3F8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CC9900"/>
          </a:solidFill>
        </p:spPr>
        <p:txBody>
          <a:bodyPr/>
          <a:lstStyle/>
          <a:p>
            <a:pPr marL="0" indent="0">
              <a:buNone/>
            </a:pPr>
            <a:r>
              <a:rPr lang="en-ID" sz="2400" b="1" dirty="0" err="1">
                <a:latin typeface="Arial Narrow" panose="020B0606020202030204" pitchFamily="34" charset="0"/>
              </a:rPr>
              <a:t>Visi</a:t>
            </a:r>
            <a:r>
              <a:rPr lang="en-ID" sz="2400" b="1" dirty="0">
                <a:latin typeface="Arial Narrow" panose="020B0606020202030204" pitchFamily="34" charset="0"/>
              </a:rPr>
              <a:t> Universitas Lampung:</a:t>
            </a:r>
          </a:p>
          <a:p>
            <a:pPr marL="0" indent="0">
              <a:buNone/>
            </a:pPr>
            <a:r>
              <a:rPr lang="en-ID" sz="2400" b="0" i="0" dirty="0">
                <a:effectLst/>
                <a:latin typeface="Arial Narrow" panose="020B0606020202030204" pitchFamily="34" charset="0"/>
              </a:rPr>
              <a:t>Universitas Lampung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menjadi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 </a:t>
            </a:r>
            <a:r>
              <a:rPr lang="en-ID" sz="2400" b="0" i="1" dirty="0" err="1">
                <a:effectLst/>
                <a:latin typeface="Arial Narrow" panose="020B0606020202030204" pitchFamily="34" charset="0"/>
              </a:rPr>
              <a:t>C</a:t>
            </a:r>
            <a:r>
              <a:rPr lang="en-ID" sz="2400" b="1" i="1" dirty="0" err="1">
                <a:effectLst/>
                <a:latin typeface="Arial Narrow" panose="020B0606020202030204" pitchFamily="34" charset="0"/>
              </a:rPr>
              <a:t>enter</a:t>
            </a:r>
            <a:r>
              <a:rPr lang="en-ID" sz="2400" b="1" i="1" dirty="0">
                <a:effectLst/>
                <a:latin typeface="Arial Narrow" panose="020B0606020202030204" pitchFamily="34" charset="0"/>
              </a:rPr>
              <a:t> of Excellence 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di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tingkat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Nasional dan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Internasional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sebagai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Institusi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yang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kuat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 </a:t>
            </a:r>
            <a:r>
              <a:rPr lang="en-ID" sz="2400" b="0" i="1" dirty="0">
                <a:effectLst/>
                <a:latin typeface="Arial Narrow" panose="020B0606020202030204" pitchFamily="34" charset="0"/>
              </a:rPr>
              <a:t>(</a:t>
            </a:r>
            <a:r>
              <a:rPr lang="en-ID" sz="2400" b="1" i="1" dirty="0">
                <a:effectLst/>
                <a:latin typeface="Arial Narrow" panose="020B0606020202030204" pitchFamily="34" charset="0"/>
              </a:rPr>
              <a:t>BE STRONG</a:t>
            </a:r>
            <a:r>
              <a:rPr lang="en-ID" sz="2400" b="0" i="1" dirty="0">
                <a:effectLst/>
                <a:latin typeface="Arial Narrow" panose="020B0606020202030204" pitchFamily="34" charset="0"/>
              </a:rPr>
              <a:t>) 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berlandaskan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nilai-nilai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luhur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en-ID" sz="2400" b="0" i="0" dirty="0" err="1">
                <a:effectLst/>
                <a:latin typeface="Arial Narrow" panose="020B0606020202030204" pitchFamily="34" charset="0"/>
              </a:rPr>
              <a:t>budaya</a:t>
            </a:r>
            <a:r>
              <a:rPr lang="en-ID" sz="2400" b="0" i="0" dirty="0">
                <a:effectLst/>
                <a:latin typeface="Arial Narrow" panose="020B0606020202030204" pitchFamily="34" charset="0"/>
              </a:rPr>
              <a:t> Nasional dan Pancasila</a:t>
            </a:r>
            <a:r>
              <a:rPr lang="en-ID" sz="2400" b="0" i="0" dirty="0">
                <a:solidFill>
                  <a:srgbClr val="22A0D6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ID" sz="2400" dirty="0">
              <a:latin typeface="Arial Narrow" panose="020B0606020202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8C5B45-EC92-5F9F-B026-D4072E434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CC9900"/>
          </a:solidFill>
        </p:spPr>
        <p:txBody>
          <a:bodyPr/>
          <a:lstStyle/>
          <a:p>
            <a:pPr marL="0" indent="0">
              <a:buNone/>
            </a:pPr>
            <a:r>
              <a:rPr lang="en-ID" sz="2400" b="1" dirty="0" err="1">
                <a:latin typeface="Arial Narrow" panose="020B0606020202030204" pitchFamily="34" charset="0"/>
              </a:rPr>
              <a:t>Visi</a:t>
            </a:r>
            <a:r>
              <a:rPr lang="en-ID" sz="2400" b="1" dirty="0">
                <a:latin typeface="Arial Narrow" panose="020B0606020202030204" pitchFamily="34" charset="0"/>
              </a:rPr>
              <a:t> FISIP UNILA:</a:t>
            </a:r>
          </a:p>
          <a:p>
            <a:pPr marL="0" indent="0">
              <a:buNone/>
            </a:pPr>
            <a:r>
              <a:rPr lang="it-IT" sz="2400" i="0" dirty="0">
                <a:effectLst/>
                <a:latin typeface="Arial Narrow" panose="020B0606020202030204" pitchFamily="34" charset="0"/>
              </a:rPr>
              <a:t>FISIP UNILA menjadi Fakultas 10 terbaik di Indonesia pada tahun 2025</a:t>
            </a:r>
            <a:endParaRPr lang="en-ID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ID" sz="2400" b="1" dirty="0">
              <a:latin typeface="+mj-lt"/>
            </a:endParaRPr>
          </a:p>
          <a:p>
            <a:pPr marL="0" indent="0">
              <a:buNone/>
            </a:pPr>
            <a:endParaRPr lang="en-ID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179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563562"/>
          </a:xfrm>
          <a:solidFill>
            <a:srgbClr val="CCCC00"/>
          </a:solidFill>
        </p:spPr>
        <p:txBody>
          <a:bodyPr/>
          <a:lstStyle/>
          <a:p>
            <a:r>
              <a:rPr lang="en-US" sz="3600" dirty="0"/>
              <a:t>A. </a:t>
            </a:r>
            <a:r>
              <a:rPr lang="en-US" sz="3600" dirty="0" err="1"/>
              <a:t>Definisi</a:t>
            </a:r>
            <a:r>
              <a:rPr lang="en-US" sz="3600" dirty="0"/>
              <a:t> </a:t>
            </a:r>
            <a:r>
              <a:rPr lang="en-US" sz="3600" dirty="0" err="1"/>
              <a:t>Visi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172200" cy="5181600"/>
          </a:xfrm>
        </p:spPr>
        <p:txBody>
          <a:bodyPr/>
          <a:lstStyle/>
          <a:p>
            <a:r>
              <a:rPr lang="en-US" sz="2800" dirty="0"/>
              <a:t>Pearce &amp; Robinson (2008) </a:t>
            </a:r>
            <a:r>
              <a:rPr lang="en-US" sz="2800" dirty="0" err="1"/>
              <a:t>visi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pandangan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masa</a:t>
            </a:r>
            <a:r>
              <a:rPr lang="en-US" sz="2800" dirty="0"/>
              <a:t> </a:t>
            </a:r>
            <a:r>
              <a:rPr lang="en-US" sz="2800" dirty="0" err="1"/>
              <a:t>depan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yang </a:t>
            </a:r>
            <a:r>
              <a:rPr lang="en-US" sz="2800" dirty="0" err="1"/>
              <a:t>realistis</a:t>
            </a:r>
            <a:r>
              <a:rPr lang="en-US" sz="2800" dirty="0"/>
              <a:t>,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dipercaya</a:t>
            </a:r>
            <a:r>
              <a:rPr lang="en-US" sz="2800" dirty="0"/>
              <a:t>, </a:t>
            </a:r>
            <a:r>
              <a:rPr lang="en-US" sz="2800" dirty="0" err="1"/>
              <a:t>menarik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daripada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Salusu</a:t>
            </a:r>
            <a:r>
              <a:rPr lang="en-US" sz="2800" dirty="0"/>
              <a:t> (2015) </a:t>
            </a:r>
            <a:r>
              <a:rPr lang="en-US" sz="2800" dirty="0" err="1"/>
              <a:t>visi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gambaran</a:t>
            </a:r>
            <a:r>
              <a:rPr lang="en-US" sz="2800" dirty="0"/>
              <a:t>, </a:t>
            </a:r>
            <a:r>
              <a:rPr lang="en-US" sz="2800" dirty="0" err="1"/>
              <a:t>penglihatan</a:t>
            </a:r>
            <a:r>
              <a:rPr lang="en-US" sz="2800" dirty="0"/>
              <a:t>, yang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direalisasikan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kurun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yang </a:t>
            </a:r>
            <a:r>
              <a:rPr lang="en-US" sz="2800" dirty="0" err="1"/>
              <a:t>relatif</a:t>
            </a:r>
            <a:r>
              <a:rPr lang="en-US" sz="2800" dirty="0"/>
              <a:t> lama, </a:t>
            </a:r>
            <a:r>
              <a:rPr lang="en-US" sz="2800" dirty="0" err="1"/>
              <a:t>sekitar</a:t>
            </a:r>
            <a:r>
              <a:rPr lang="en-US" sz="2800" dirty="0"/>
              <a:t> 20 </a:t>
            </a:r>
            <a:r>
              <a:rPr lang="en-US" sz="2800" dirty="0" err="1"/>
              <a:t>tahun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datang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John A. Pearce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729"/>
            <a:ext cx="1828800" cy="22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760696"/>
            <a:ext cx="1828800" cy="2779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John A. Pearce II </a:t>
            </a:r>
          </a:p>
        </p:txBody>
      </p:sp>
      <p:pic>
        <p:nvPicPr>
          <p:cNvPr id="1028" name="Picture 4" descr="Sistem Negara Kesatuan Desentralisasi Menurut Prof. Dr. Jonathan Salusu, MA  | DPC PERADI TASIKMALAY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38" b="517"/>
          <a:stretch/>
        </p:blipFill>
        <p:spPr bwMode="auto">
          <a:xfrm>
            <a:off x="21771" y="4190999"/>
            <a:ext cx="1787427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71" y="6477000"/>
            <a:ext cx="1787427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accent3"/>
                </a:solidFill>
              </a:rPr>
              <a:t>Prof. Dr. Jonathan Salusu, MA</a:t>
            </a:r>
            <a:endParaRPr lang="en-US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467600" cy="5105400"/>
          </a:xfrm>
          <a:solidFill>
            <a:srgbClr val="CC9900"/>
          </a:solidFill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dicapai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endParaRPr lang="en-US" sz="2800" dirty="0"/>
          </a:p>
          <a:p>
            <a:pPr>
              <a:buBlip>
                <a:blip r:embed="rId2"/>
              </a:buBlip>
            </a:pP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fokus</a:t>
            </a:r>
            <a:r>
              <a:rPr lang="en-US" sz="2800" dirty="0"/>
              <a:t> </a:t>
            </a:r>
            <a:r>
              <a:rPr lang="en-US" sz="2800" dirty="0" err="1"/>
              <a:t>strategi</a:t>
            </a:r>
            <a:r>
              <a:rPr lang="en-US" sz="2800" dirty="0"/>
              <a:t> yang </a:t>
            </a:r>
            <a:r>
              <a:rPr lang="en-US" sz="2800" dirty="0" err="1"/>
              <a:t>jelas</a:t>
            </a:r>
            <a:endParaRPr lang="en-US" sz="2800" dirty="0"/>
          </a:p>
          <a:p>
            <a:pPr>
              <a:buBlip>
                <a:blip r:embed="rId2"/>
              </a:buBlip>
            </a:pP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perekat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menyatukan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gagasan</a:t>
            </a:r>
            <a:r>
              <a:rPr lang="en-US" sz="2800" dirty="0"/>
              <a:t> </a:t>
            </a:r>
            <a:r>
              <a:rPr lang="en-US" sz="2800" dirty="0" err="1"/>
              <a:t>strategi</a:t>
            </a:r>
            <a:endParaRPr lang="en-US" sz="2800" dirty="0"/>
          </a:p>
          <a:p>
            <a:pPr>
              <a:buBlip>
                <a:blip r:embed="rId2"/>
              </a:buBlip>
            </a:pP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orientasi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masa</a:t>
            </a:r>
            <a:r>
              <a:rPr lang="en-US" sz="2800" dirty="0"/>
              <a:t> </a:t>
            </a:r>
            <a:r>
              <a:rPr lang="en-US" sz="2800" dirty="0" err="1"/>
              <a:t>depan</a:t>
            </a:r>
            <a:endParaRPr lang="en-US" sz="2800" dirty="0"/>
          </a:p>
          <a:p>
            <a:pPr>
              <a:buBlip>
                <a:blip r:embed="rId2"/>
              </a:buBlip>
            </a:pPr>
            <a:r>
              <a:rPr lang="en-US" sz="2800" dirty="0" err="1"/>
              <a:t>Menumbuhkan</a:t>
            </a:r>
            <a:r>
              <a:rPr lang="en-US" sz="2800" dirty="0"/>
              <a:t> </a:t>
            </a:r>
            <a:r>
              <a:rPr lang="en-US" sz="2800" dirty="0" err="1"/>
              <a:t>komitmin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jajaran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endParaRPr lang="en-US" sz="2800" dirty="0"/>
          </a:p>
          <a:p>
            <a:pPr>
              <a:buBlip>
                <a:blip r:embed="rId2"/>
              </a:buBlip>
            </a:pPr>
            <a:r>
              <a:rPr lang="en-US" sz="2800" dirty="0" err="1"/>
              <a:t>Menjamin</a:t>
            </a:r>
            <a:r>
              <a:rPr lang="en-US" sz="2800" dirty="0"/>
              <a:t> </a:t>
            </a:r>
            <a:r>
              <a:rPr lang="en-US" sz="2800" dirty="0" err="1"/>
              <a:t>kesinambungan</a:t>
            </a:r>
            <a:r>
              <a:rPr lang="en-US" sz="2800" dirty="0"/>
              <a:t> </a:t>
            </a:r>
            <a:r>
              <a:rPr lang="en-US" sz="2800" dirty="0" err="1"/>
              <a:t>kepemimpinan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CC9900"/>
          </a:solidFill>
        </p:spPr>
        <p:txBody>
          <a:bodyPr/>
          <a:lstStyle/>
          <a:p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Penetapan</a:t>
            </a:r>
            <a:r>
              <a:rPr lang="en-US" sz="3600" dirty="0"/>
              <a:t> </a:t>
            </a:r>
            <a:r>
              <a:rPr lang="en-US" sz="3600"/>
              <a:t>Visi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217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CC9900"/>
          </a:solidFill>
        </p:spPr>
        <p:txBody>
          <a:bodyPr/>
          <a:lstStyle/>
          <a:p>
            <a:r>
              <a:rPr lang="en-US" sz="3600" dirty="0"/>
              <a:t>Proses </a:t>
            </a:r>
            <a:r>
              <a:rPr lang="en-US" sz="3600" dirty="0" err="1"/>
              <a:t>Penetapan</a:t>
            </a:r>
            <a:r>
              <a:rPr lang="en-US" sz="3600" dirty="0"/>
              <a:t> </a:t>
            </a:r>
            <a:r>
              <a:rPr lang="en-US" sz="3600" dirty="0" err="1"/>
              <a:t>Visi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endParaRPr lang="en-US" sz="3600" dirty="0"/>
          </a:p>
        </p:txBody>
      </p:sp>
      <p:sp>
        <p:nvSpPr>
          <p:cNvPr id="6" name="AutoShape 6" descr="Potret Pria Dan Wanita Berpikir Atau Memecahkan Masalah Termenung Anak  Lakilaki Dan Perempuan Dikelilingi Dengan Ilustrasi Tanda Tanya Vektor  Dalam Gaya Kartun Orangorang Membingungkan Konsep Ilustrasi Stok - Unduh  Gambar Sekarang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1530495"/>
            <a:ext cx="8839199" cy="5327505"/>
            <a:chOff x="0" y="1530495"/>
            <a:chExt cx="8839199" cy="532750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4774130"/>
              <a:ext cx="1828800" cy="2083870"/>
              <a:chOff x="3200400" y="1834327"/>
              <a:chExt cx="2711902" cy="1859559"/>
            </a:xfrm>
          </p:grpSpPr>
          <p:pic>
            <p:nvPicPr>
              <p:cNvPr id="2050" name="Picture 2" descr="Project Team Teamwork, PNG, 582x387px, Project Team, Avatar, Brainstorming,  Brand, Business Download Free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00" t="7973" r="27759" b="28038"/>
              <a:stretch/>
            </p:blipFill>
            <p:spPr bwMode="auto">
              <a:xfrm>
                <a:off x="3200400" y="1834327"/>
                <a:ext cx="2711902" cy="1859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200400" y="3434527"/>
                <a:ext cx="2711902" cy="259359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Kelompok</a:t>
                </a:r>
                <a:r>
                  <a:rPr lang="en-US" dirty="0"/>
                  <a:t> Kecil</a:t>
                </a:r>
              </a:p>
            </p:txBody>
          </p:sp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" y="1985530"/>
              <a:ext cx="2026920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3564588" y="1530495"/>
              <a:ext cx="1220772" cy="1784205"/>
              <a:chOff x="2971800" y="1501055"/>
              <a:chExt cx="1220772" cy="1784205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1501055"/>
                <a:ext cx="1220772" cy="1784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971800" y="2819400"/>
                <a:ext cx="1220772" cy="46586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Pemimpin</a:t>
                </a:r>
                <a:r>
                  <a:rPr lang="en-US" sz="1400" dirty="0"/>
                  <a:t>/</a:t>
                </a:r>
              </a:p>
              <a:p>
                <a:pPr algn="ctr"/>
                <a:r>
                  <a:rPr lang="en-US" sz="1400" dirty="0" err="1"/>
                  <a:t>pakar</a:t>
                </a:r>
                <a:endParaRPr lang="en-US" sz="1400" dirty="0"/>
              </a:p>
            </p:txBody>
          </p:sp>
        </p:grp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2950" y="4168741"/>
              <a:ext cx="566740" cy="644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>
              <a:off x="1828800" y="5651232"/>
              <a:ext cx="762000" cy="1772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>
              <a:off x="2592372" y="5282665"/>
              <a:ext cx="2057400" cy="1091664"/>
            </a:xfrm>
            <a:prstGeom prst="clou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  <a:p>
              <a:pPr algn="ctr"/>
              <a:r>
                <a:rPr lang="en-US" sz="1400" dirty="0" err="1">
                  <a:solidFill>
                    <a:schemeClr val="tx2"/>
                  </a:solidFill>
                </a:rPr>
                <a:t>Lahir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</a:rPr>
                <a:t>rumusan</a:t>
              </a:r>
              <a:r>
                <a:rPr lang="en-US" sz="1400" dirty="0">
                  <a:solidFill>
                    <a:schemeClr val="tx2"/>
                  </a:solidFill>
                </a:rPr>
                <a:t> yang </a:t>
              </a:r>
              <a:r>
                <a:rPr lang="en-US" sz="1400" dirty="0" err="1">
                  <a:solidFill>
                    <a:schemeClr val="tx2"/>
                  </a:solidFill>
                </a:rPr>
                <a:t>lebih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</a:rPr>
                <a:t>baik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 algn="ctr"/>
              <a:endParaRPr lang="en-US" dirty="0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772" y="5651232"/>
              <a:ext cx="792163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174" y="4760672"/>
              <a:ext cx="3382025" cy="1806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633042" y="4245528"/>
              <a:ext cx="792163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6248400" y="2819400"/>
              <a:ext cx="1676400" cy="990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DISAHKAN</a:t>
              </a:r>
            </a:p>
          </p:txBody>
        </p:sp>
        <p:cxnSp>
          <p:nvCxnSpPr>
            <p:cNvPr id="19" name="Curved Connector 18"/>
            <p:cNvCxnSpPr/>
            <p:nvPr/>
          </p:nvCxnSpPr>
          <p:spPr>
            <a:xfrm>
              <a:off x="4800600" y="2422597"/>
              <a:ext cx="1600200" cy="629733"/>
            </a:xfrm>
            <a:prstGeom prst="curvedConnector3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Left Arrow 19"/>
            <p:cNvSpPr/>
            <p:nvPr/>
          </p:nvSpPr>
          <p:spPr>
            <a:xfrm>
              <a:off x="2049780" y="1981720"/>
              <a:ext cx="1514808" cy="60527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Rumusan</a:t>
              </a:r>
              <a:r>
                <a:rPr lang="en-US" sz="1400" dirty="0"/>
                <a:t> </a:t>
              </a:r>
              <a:r>
                <a:rPr lang="en-US" sz="1400" dirty="0" err="1"/>
                <a:t>awal</a:t>
              </a:r>
              <a:endParaRPr lang="en-US" sz="1400" dirty="0"/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2049780" y="2586990"/>
              <a:ext cx="1514808" cy="727710"/>
            </a:xfrm>
            <a:prstGeom prst="curvedConnector3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32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CC00"/>
          </a:solidFill>
        </p:spPr>
        <p:txBody>
          <a:bodyPr/>
          <a:lstStyle/>
          <a:p>
            <a:r>
              <a:rPr lang="en-US" sz="3200" dirty="0" err="1"/>
              <a:t>Kriteria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merumuskan</a:t>
            </a:r>
            <a:r>
              <a:rPr lang="en-US" sz="3200" dirty="0"/>
              <a:t> </a:t>
            </a:r>
            <a:r>
              <a:rPr lang="en-US" sz="3200" dirty="0" err="1"/>
              <a:t>Visi</a:t>
            </a:r>
            <a:r>
              <a:rPr lang="en-US" sz="3200" dirty="0"/>
              <a:t> (</a:t>
            </a:r>
            <a:r>
              <a:rPr lang="en-US" sz="3200" dirty="0" err="1"/>
              <a:t>Akdon</a:t>
            </a:r>
            <a:r>
              <a:rPr lang="en-US" sz="3200" dirty="0"/>
              <a:t>: 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772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Visi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fakta</a:t>
            </a:r>
            <a:r>
              <a:rPr lang="en-US" sz="2400" dirty="0"/>
              <a:t> </a:t>
            </a:r>
            <a:r>
              <a:rPr lang="en-US" sz="2400" dirty="0" err="1"/>
              <a:t>melainkan</a:t>
            </a:r>
            <a:r>
              <a:rPr lang="en-US" sz="2400" dirty="0"/>
              <a:t> </a:t>
            </a:r>
            <a:r>
              <a:rPr lang="en-ID" sz="2400" dirty="0" err="1"/>
              <a:t>gambaran</a:t>
            </a:r>
            <a:r>
              <a:rPr lang="en-ID" sz="2400" dirty="0"/>
              <a:t> </a:t>
            </a:r>
            <a:r>
              <a:rPr lang="en-ID" sz="2400" dirty="0" err="1"/>
              <a:t>pandangan</a:t>
            </a:r>
            <a:r>
              <a:rPr lang="en-ID" sz="2400" dirty="0"/>
              <a:t> ideal masa </a:t>
            </a:r>
            <a:r>
              <a:rPr lang="en-ID" sz="2400" dirty="0" err="1"/>
              <a:t>depan</a:t>
            </a:r>
            <a:r>
              <a:rPr lang="en-ID" sz="2400" dirty="0"/>
              <a:t> yang </a:t>
            </a:r>
            <a:r>
              <a:rPr lang="en-ID" sz="2400" dirty="0" err="1"/>
              <a:t>ingin</a:t>
            </a:r>
            <a:r>
              <a:rPr lang="en-ID" sz="2400" dirty="0"/>
              <a:t> </a:t>
            </a:r>
            <a:r>
              <a:rPr lang="en-ID" sz="2400" dirty="0" err="1"/>
              <a:t>diwujudkan</a:t>
            </a:r>
            <a:r>
              <a:rPr lang="en-ID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Visi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arahan</a:t>
            </a:r>
            <a:r>
              <a:rPr lang="en-ID" sz="2400" dirty="0"/>
              <a:t>, </a:t>
            </a:r>
            <a:r>
              <a:rPr lang="en-ID" sz="2400" dirty="0" err="1"/>
              <a:t>mendorong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kinerja</a:t>
            </a:r>
            <a:r>
              <a:rPr lang="en-ID" sz="2400" dirty="0"/>
              <a:t> yang </a:t>
            </a:r>
            <a:r>
              <a:rPr lang="en-ID" sz="2400" dirty="0" err="1"/>
              <a:t>baik</a:t>
            </a:r>
            <a:r>
              <a:rPr lang="en-ID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menimbulkan</a:t>
            </a:r>
            <a:r>
              <a:rPr lang="en-ID" sz="2400" dirty="0"/>
              <a:t> </a:t>
            </a:r>
            <a:r>
              <a:rPr lang="en-ID" sz="2400" dirty="0" err="1"/>
              <a:t>inspirasi</a:t>
            </a:r>
            <a:r>
              <a:rPr lang="en-ID" sz="2400" dirty="0"/>
              <a:t> dan </a:t>
            </a:r>
            <a:r>
              <a:rPr lang="en-ID" sz="2400" dirty="0" err="1"/>
              <a:t>siap</a:t>
            </a:r>
            <a:r>
              <a:rPr lang="en-ID" sz="2400" dirty="0"/>
              <a:t> </a:t>
            </a:r>
            <a:r>
              <a:rPr lang="en-ID" sz="2400" dirty="0" err="1"/>
              <a:t>menghadapi</a:t>
            </a:r>
            <a:r>
              <a:rPr lang="en-ID" sz="2400" dirty="0"/>
              <a:t> </a:t>
            </a:r>
            <a:r>
              <a:rPr lang="en-ID" sz="2400" dirty="0" err="1"/>
              <a:t>tantangan</a:t>
            </a:r>
            <a:endParaRPr lang="en-ID" sz="2400" dirty="0"/>
          </a:p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Menjembatani</a:t>
            </a:r>
            <a:r>
              <a:rPr lang="en-ID" sz="2400" dirty="0"/>
              <a:t> masa </a:t>
            </a:r>
            <a:r>
              <a:rPr lang="en-ID" sz="2400" dirty="0" err="1"/>
              <a:t>kini</a:t>
            </a:r>
            <a:r>
              <a:rPr lang="en-ID" sz="2400" dirty="0"/>
              <a:t> dan masa yang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datang</a:t>
            </a:r>
            <a:r>
              <a:rPr lang="en-ID" sz="24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/>
              <a:t>Gambaran yang </a:t>
            </a:r>
            <a:r>
              <a:rPr lang="en-ID" sz="2400" dirty="0" err="1"/>
              <a:t>realistik</a:t>
            </a:r>
            <a:r>
              <a:rPr lang="en-ID" sz="2400" dirty="0"/>
              <a:t> dan </a:t>
            </a:r>
            <a:r>
              <a:rPr lang="en-ID" sz="2400" dirty="0" err="1"/>
              <a:t>kredibel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masa </a:t>
            </a:r>
            <a:r>
              <a:rPr lang="en-ID" sz="2400" dirty="0" err="1"/>
              <a:t>depan</a:t>
            </a:r>
            <a:r>
              <a:rPr lang="en-ID" sz="2400" dirty="0"/>
              <a:t> yang </a:t>
            </a:r>
            <a:r>
              <a:rPr lang="en-ID" sz="2400" dirty="0" err="1"/>
              <a:t>menarik</a:t>
            </a:r>
            <a:endParaRPr lang="en-ID" sz="2400" dirty="0"/>
          </a:p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Sifatnya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statis dan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selamanya</a:t>
            </a:r>
            <a:r>
              <a:rPr lang="en-ID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570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9D91-5BD9-1649-9841-8E169B32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CC9900"/>
          </a:solidFill>
        </p:spPr>
        <p:txBody>
          <a:bodyPr/>
          <a:lstStyle/>
          <a:p>
            <a:r>
              <a:rPr lang="en-ID" sz="2400" dirty="0"/>
              <a:t>Wibisono (2006) </a:t>
            </a:r>
            <a:r>
              <a:rPr lang="en-ID" sz="2400" dirty="0" err="1"/>
              <a:t>sebuah</a:t>
            </a:r>
            <a:r>
              <a:rPr lang="en-ID" sz="2400" dirty="0"/>
              <a:t> </a:t>
            </a:r>
            <a:r>
              <a:rPr lang="en-ID" sz="2400" dirty="0" err="1"/>
              <a:t>visi</a:t>
            </a:r>
            <a:r>
              <a:rPr lang="en-ID" sz="2400" dirty="0"/>
              <a:t> yang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kriteria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E97CB-1C62-FB65-0BF8-2D7F0E57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Menyatakan</a:t>
            </a:r>
            <a:r>
              <a:rPr lang="en-ID" sz="2400" dirty="0"/>
              <a:t> </a:t>
            </a:r>
            <a:r>
              <a:rPr lang="en-ID" sz="2400" dirty="0" err="1"/>
              <a:t>cita-cita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keinginan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di masa </a:t>
            </a:r>
            <a:r>
              <a:rPr lang="en-ID" sz="2400" dirty="0" err="1"/>
              <a:t>depan</a:t>
            </a:r>
            <a:r>
              <a:rPr lang="en-ID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Singkat</a:t>
            </a:r>
            <a:r>
              <a:rPr lang="en-ID" sz="2400" dirty="0"/>
              <a:t>, </a:t>
            </a:r>
            <a:r>
              <a:rPr lang="en-ID" sz="2400" dirty="0" err="1"/>
              <a:t>jelas</a:t>
            </a:r>
            <a:r>
              <a:rPr lang="en-ID" sz="2400" dirty="0"/>
              <a:t>, </a:t>
            </a:r>
            <a:r>
              <a:rPr lang="en-ID" sz="2400" dirty="0" err="1"/>
              <a:t>fokus</a:t>
            </a:r>
            <a:r>
              <a:rPr lang="en-ID" sz="2400" dirty="0"/>
              <a:t>, dan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standart</a:t>
            </a:r>
            <a:r>
              <a:rPr lang="en-ID" sz="2400" dirty="0"/>
              <a:t> of excellence.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Realistis</a:t>
            </a:r>
            <a:r>
              <a:rPr lang="en-ID" sz="2400" dirty="0"/>
              <a:t> dan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kompetensi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Atraktif</a:t>
            </a:r>
            <a:r>
              <a:rPr lang="en-ID" sz="2400" dirty="0"/>
              <a:t> dan </a:t>
            </a:r>
            <a:r>
              <a:rPr lang="en-ID" sz="2400" dirty="0" err="1"/>
              <a:t>mampu</a:t>
            </a:r>
            <a:r>
              <a:rPr lang="en-ID" sz="2400" dirty="0"/>
              <a:t> </a:t>
            </a:r>
            <a:r>
              <a:rPr lang="en-ID" sz="2400" dirty="0" err="1"/>
              <a:t>menginspirasi</a:t>
            </a:r>
            <a:r>
              <a:rPr lang="en-ID" sz="2400" dirty="0"/>
              <a:t> </a:t>
            </a:r>
            <a:r>
              <a:rPr lang="en-ID" sz="2400" dirty="0" err="1"/>
              <a:t>komitmen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antusiasme</a:t>
            </a:r>
            <a:r>
              <a:rPr lang="en-ID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Mudah</a:t>
            </a:r>
            <a:r>
              <a:rPr lang="en-ID" sz="2400" dirty="0"/>
              <a:t> </a:t>
            </a:r>
            <a:r>
              <a:rPr lang="en-ID" sz="2400" dirty="0" err="1"/>
              <a:t>diingat</a:t>
            </a:r>
            <a:r>
              <a:rPr lang="en-ID" sz="2400" dirty="0"/>
              <a:t> dan </a:t>
            </a:r>
            <a:r>
              <a:rPr lang="en-ID" sz="2400" dirty="0" err="1"/>
              <a:t>dimengerti</a:t>
            </a:r>
            <a:r>
              <a:rPr lang="en-ID" sz="2400" dirty="0"/>
              <a:t> </a:t>
            </a:r>
            <a:r>
              <a:rPr lang="en-ID" sz="2400" dirty="0" err="1"/>
              <a:t>seluruh</a:t>
            </a:r>
            <a:r>
              <a:rPr lang="en-ID" sz="2400" dirty="0"/>
              <a:t> </a:t>
            </a:r>
            <a:r>
              <a:rPr lang="en-ID" sz="2400" dirty="0" err="1"/>
              <a:t>pegawai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mengesankan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pihak</a:t>
            </a:r>
            <a:r>
              <a:rPr lang="en-ID" sz="2400" dirty="0"/>
              <a:t> yang </a:t>
            </a:r>
            <a:r>
              <a:rPr lang="en-ID" sz="2400" dirty="0" err="1"/>
              <a:t>berkepentingan</a:t>
            </a:r>
            <a:r>
              <a:rPr lang="en-ID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ditelusuri</a:t>
            </a:r>
            <a:r>
              <a:rPr lang="en-ID" sz="2400" dirty="0"/>
              <a:t> </a:t>
            </a:r>
            <a:r>
              <a:rPr lang="en-ID" sz="2400" dirty="0" err="1"/>
              <a:t>tingkat</a:t>
            </a:r>
            <a:r>
              <a:rPr lang="en-ID" sz="2400" dirty="0"/>
              <a:t> </a:t>
            </a:r>
            <a:r>
              <a:rPr lang="en-ID" sz="2400" dirty="0" err="1"/>
              <a:t>pencapaiannya</a:t>
            </a:r>
            <a:r>
              <a:rPr lang="en-ID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193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/>
          <a:lstStyle/>
          <a:p>
            <a:r>
              <a:rPr lang="en-US" sz="3200" dirty="0"/>
              <a:t>B. </a:t>
            </a:r>
            <a:r>
              <a:rPr lang="en-US" sz="3200" dirty="0" err="1"/>
              <a:t>Pengertian</a:t>
            </a:r>
            <a:r>
              <a:rPr lang="en-US" sz="3200" dirty="0"/>
              <a:t>, Proses </a:t>
            </a:r>
            <a:r>
              <a:rPr lang="en-US" sz="3200" dirty="0" err="1"/>
              <a:t>Perumusan</a:t>
            </a:r>
            <a:r>
              <a:rPr lang="en-US" sz="3200" dirty="0"/>
              <a:t> </a:t>
            </a:r>
            <a:r>
              <a:rPr lang="en-US" sz="3200" dirty="0" err="1"/>
              <a:t>Misi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Pearce &amp; Robinson (2008) </a:t>
            </a:r>
            <a:r>
              <a:rPr lang="en-US" sz="2800" dirty="0" err="1"/>
              <a:t>misi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langkah-langkah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dilaksanakan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merealisasikan</a:t>
            </a:r>
            <a:r>
              <a:rPr lang="en-US" sz="2800" dirty="0"/>
              <a:t> </a:t>
            </a:r>
            <a:r>
              <a:rPr lang="en-US" sz="2800" dirty="0" err="1"/>
              <a:t>tercapainya</a:t>
            </a:r>
            <a:r>
              <a:rPr lang="en-US" sz="2800" dirty="0"/>
              <a:t> </a:t>
            </a:r>
            <a:r>
              <a:rPr lang="en-US" sz="2800" dirty="0" err="1"/>
              <a:t>visi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ID" sz="2800" b="0" i="0" dirty="0">
              <a:effectLst/>
            </a:endParaRPr>
          </a:p>
          <a:p>
            <a:pPr marL="0" indent="0">
              <a:buNone/>
            </a:pPr>
            <a:r>
              <a:rPr lang="en-ID" sz="2800" b="0" i="0" dirty="0" err="1">
                <a:effectLst/>
              </a:rPr>
              <a:t>Akdon</a:t>
            </a:r>
            <a:r>
              <a:rPr lang="en-ID" sz="2800" b="0" i="0" dirty="0">
                <a:effectLst/>
              </a:rPr>
              <a:t> (2006) </a:t>
            </a:r>
            <a:r>
              <a:rPr lang="en-ID" sz="2800" b="0" i="0" dirty="0" err="1">
                <a:effectLst/>
              </a:rPr>
              <a:t>misi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adalah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pernyataan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mengenai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hal-hal</a:t>
            </a:r>
            <a:r>
              <a:rPr lang="en-ID" sz="2800" b="0" i="0" dirty="0">
                <a:effectLst/>
              </a:rPr>
              <a:t> yang </a:t>
            </a:r>
            <a:r>
              <a:rPr lang="en-ID" sz="2800" b="0" i="0" dirty="0" err="1">
                <a:effectLst/>
              </a:rPr>
              <a:t>harus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dicapai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organisasi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bagi</a:t>
            </a:r>
            <a:r>
              <a:rPr lang="en-ID" sz="2800" b="0" i="0" dirty="0">
                <a:effectLst/>
              </a:rPr>
              <a:t> </a:t>
            </a:r>
            <a:r>
              <a:rPr lang="en-ID" sz="2800" b="0" i="0" dirty="0" err="1">
                <a:effectLst/>
              </a:rPr>
              <a:t>pihak-pihak</a:t>
            </a:r>
            <a:r>
              <a:rPr lang="en-ID" sz="2800" b="0" i="0" dirty="0">
                <a:effectLst/>
              </a:rPr>
              <a:t> yang </a:t>
            </a:r>
            <a:r>
              <a:rPr lang="en-ID" sz="2800" b="0" i="0" dirty="0" err="1">
                <a:effectLst/>
              </a:rPr>
              <a:t>berkepentingan</a:t>
            </a:r>
            <a:r>
              <a:rPr lang="en-ID" sz="2800" b="0" i="0" dirty="0">
                <a:effectLst/>
              </a:rPr>
              <a:t> di masa </a:t>
            </a:r>
            <a:r>
              <a:rPr lang="en-ID" sz="2800" b="0" i="0" dirty="0" err="1">
                <a:effectLst/>
              </a:rPr>
              <a:t>datang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2761120"/>
      </p:ext>
    </p:extLst>
  </p:cSld>
  <p:clrMapOvr>
    <a:masterClrMapping/>
  </p:clrMapOvr>
</p:sld>
</file>

<file path=ppt/theme/theme1.xml><?xml version="1.0" encoding="utf-8"?>
<a:theme xmlns:a="http://schemas.openxmlformats.org/drawingml/2006/main" name="ind_1507_slide">
  <a:themeElements>
    <a:clrScheme name="ind_1507_slide 1">
      <a:dk1>
        <a:srgbClr val="000000"/>
      </a:dk1>
      <a:lt1>
        <a:srgbClr val="C6CB8C"/>
      </a:lt1>
      <a:dk2>
        <a:srgbClr val="000000"/>
      </a:dk2>
      <a:lt2>
        <a:srgbClr val="B2B2B2"/>
      </a:lt2>
      <a:accent1>
        <a:srgbClr val="C6CF63"/>
      </a:accent1>
      <a:accent2>
        <a:srgbClr val="E7E7B5"/>
      </a:accent2>
      <a:accent3>
        <a:srgbClr val="DFE2C5"/>
      </a:accent3>
      <a:accent4>
        <a:srgbClr val="000000"/>
      </a:accent4>
      <a:accent5>
        <a:srgbClr val="DFE4B7"/>
      </a:accent5>
      <a:accent6>
        <a:srgbClr val="D1D1A4"/>
      </a:accent6>
      <a:hlink>
        <a:srgbClr val="949A31"/>
      </a:hlink>
      <a:folHlink>
        <a:srgbClr val="636929"/>
      </a:folHlink>
    </a:clrScheme>
    <a:fontScheme name="ind_1507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507_slide 1">
        <a:dk1>
          <a:srgbClr val="000000"/>
        </a:dk1>
        <a:lt1>
          <a:srgbClr val="C6CB8C"/>
        </a:lt1>
        <a:dk2>
          <a:srgbClr val="000000"/>
        </a:dk2>
        <a:lt2>
          <a:srgbClr val="B2B2B2"/>
        </a:lt2>
        <a:accent1>
          <a:srgbClr val="C6CF63"/>
        </a:accent1>
        <a:accent2>
          <a:srgbClr val="E7E7B5"/>
        </a:accent2>
        <a:accent3>
          <a:srgbClr val="DFE2C5"/>
        </a:accent3>
        <a:accent4>
          <a:srgbClr val="000000"/>
        </a:accent4>
        <a:accent5>
          <a:srgbClr val="DFE4B7"/>
        </a:accent5>
        <a:accent6>
          <a:srgbClr val="D1D1A4"/>
        </a:accent6>
        <a:hlink>
          <a:srgbClr val="949A31"/>
        </a:hlink>
        <a:folHlink>
          <a:srgbClr val="63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2">
        <a:dk1>
          <a:srgbClr val="000000"/>
        </a:dk1>
        <a:lt1>
          <a:srgbClr val="C6CB8C"/>
        </a:lt1>
        <a:dk2>
          <a:srgbClr val="000000"/>
        </a:dk2>
        <a:lt2>
          <a:srgbClr val="B2B2B2"/>
        </a:lt2>
        <a:accent1>
          <a:srgbClr val="9BA96B"/>
        </a:accent1>
        <a:accent2>
          <a:srgbClr val="A99D49"/>
        </a:accent2>
        <a:accent3>
          <a:srgbClr val="DFE2C5"/>
        </a:accent3>
        <a:accent4>
          <a:srgbClr val="000000"/>
        </a:accent4>
        <a:accent5>
          <a:srgbClr val="CBD1BA"/>
        </a:accent5>
        <a:accent6>
          <a:srgbClr val="998E41"/>
        </a:accent6>
        <a:hlink>
          <a:srgbClr val="8C9342"/>
        </a:hlink>
        <a:folHlink>
          <a:srgbClr val="857B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3">
        <a:dk1>
          <a:srgbClr val="000000"/>
        </a:dk1>
        <a:lt1>
          <a:srgbClr val="C6CB8C"/>
        </a:lt1>
        <a:dk2>
          <a:srgbClr val="000000"/>
        </a:dk2>
        <a:lt2>
          <a:srgbClr val="B2B2B2"/>
        </a:lt2>
        <a:accent1>
          <a:srgbClr val="8C9342"/>
        </a:accent1>
        <a:accent2>
          <a:srgbClr val="B57D94"/>
        </a:accent2>
        <a:accent3>
          <a:srgbClr val="DFE2C5"/>
        </a:accent3>
        <a:accent4>
          <a:srgbClr val="000000"/>
        </a:accent4>
        <a:accent5>
          <a:srgbClr val="C5C8B0"/>
        </a:accent5>
        <a:accent6>
          <a:srgbClr val="A47186"/>
        </a:accent6>
        <a:hlink>
          <a:srgbClr val="5A4A83"/>
        </a:hlink>
        <a:folHlink>
          <a:srgbClr val="9353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4">
        <a:dk1>
          <a:srgbClr val="000000"/>
        </a:dk1>
        <a:lt1>
          <a:srgbClr val="C6CB8C"/>
        </a:lt1>
        <a:dk2>
          <a:srgbClr val="000000"/>
        </a:dk2>
        <a:lt2>
          <a:srgbClr val="B2B2B2"/>
        </a:lt2>
        <a:accent1>
          <a:srgbClr val="5B86A2"/>
        </a:accent1>
        <a:accent2>
          <a:srgbClr val="9DA54A"/>
        </a:accent2>
        <a:accent3>
          <a:srgbClr val="DFE2C5"/>
        </a:accent3>
        <a:accent4>
          <a:srgbClr val="000000"/>
        </a:accent4>
        <a:accent5>
          <a:srgbClr val="B5C3CE"/>
        </a:accent5>
        <a:accent6>
          <a:srgbClr val="8E9542"/>
        </a:accent6>
        <a:hlink>
          <a:srgbClr val="815393"/>
        </a:hlink>
        <a:folHlink>
          <a:srgbClr val="B683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6CF63"/>
        </a:accent1>
        <a:accent2>
          <a:srgbClr val="E7E7B5"/>
        </a:accent2>
        <a:accent3>
          <a:srgbClr val="FFFFFF"/>
        </a:accent3>
        <a:accent4>
          <a:srgbClr val="000000"/>
        </a:accent4>
        <a:accent5>
          <a:srgbClr val="DFE4B7"/>
        </a:accent5>
        <a:accent6>
          <a:srgbClr val="D1D1A4"/>
        </a:accent6>
        <a:hlink>
          <a:srgbClr val="949A31"/>
        </a:hlink>
        <a:folHlink>
          <a:srgbClr val="63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A96B"/>
        </a:accent1>
        <a:accent2>
          <a:srgbClr val="A99D49"/>
        </a:accent2>
        <a:accent3>
          <a:srgbClr val="FFFFFF"/>
        </a:accent3>
        <a:accent4>
          <a:srgbClr val="000000"/>
        </a:accent4>
        <a:accent5>
          <a:srgbClr val="CBD1BA"/>
        </a:accent5>
        <a:accent6>
          <a:srgbClr val="998E41"/>
        </a:accent6>
        <a:hlink>
          <a:srgbClr val="8C9342"/>
        </a:hlink>
        <a:folHlink>
          <a:srgbClr val="857B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9342"/>
        </a:accent1>
        <a:accent2>
          <a:srgbClr val="B57D94"/>
        </a:accent2>
        <a:accent3>
          <a:srgbClr val="FFFFFF"/>
        </a:accent3>
        <a:accent4>
          <a:srgbClr val="000000"/>
        </a:accent4>
        <a:accent5>
          <a:srgbClr val="C5C8B0"/>
        </a:accent5>
        <a:accent6>
          <a:srgbClr val="A47186"/>
        </a:accent6>
        <a:hlink>
          <a:srgbClr val="5A4A83"/>
        </a:hlink>
        <a:folHlink>
          <a:srgbClr val="9353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B86A2"/>
        </a:accent1>
        <a:accent2>
          <a:srgbClr val="9DA54A"/>
        </a:accent2>
        <a:accent3>
          <a:srgbClr val="FFFFFF"/>
        </a:accent3>
        <a:accent4>
          <a:srgbClr val="000000"/>
        </a:accent4>
        <a:accent5>
          <a:srgbClr val="B5C3CE"/>
        </a:accent5>
        <a:accent6>
          <a:srgbClr val="8E9542"/>
        </a:accent6>
        <a:hlink>
          <a:srgbClr val="815393"/>
        </a:hlink>
        <a:folHlink>
          <a:srgbClr val="B683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">
  <a:themeElements>
    <a:clrScheme name="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lormaster">
  <a:themeElements>
    <a:clrScheme name="1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lormaster">
  <a:themeElements>
    <a:clrScheme name="2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407</TotalTime>
  <Words>747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Times New Roman</vt:lpstr>
      <vt:lpstr>ind_1507_slide</vt:lpstr>
      <vt:lpstr>Custom Design</vt:lpstr>
      <vt:lpstr>master</vt:lpstr>
      <vt:lpstr>1_colormaster</vt:lpstr>
      <vt:lpstr>2_colormaster</vt:lpstr>
      <vt:lpstr>Diseño predeterminado</vt:lpstr>
      <vt:lpstr>VISI, MISI DAN TUJUAN ORGANISASI</vt:lpstr>
      <vt:lpstr>Pendahuluan</vt:lpstr>
      <vt:lpstr>Contoh</vt:lpstr>
      <vt:lpstr>A. Definisi Visi Organisasi</vt:lpstr>
      <vt:lpstr>Tujuan Penetapan Visi</vt:lpstr>
      <vt:lpstr>Proses Penetapan Visi Organisasi</vt:lpstr>
      <vt:lpstr>Kriteria dalam merumuskan Visi (Akdon: 2006)</vt:lpstr>
      <vt:lpstr>Wibisono (2006) sebuah visi yang baik memiliki beberapa kriteria sebagai berikut:</vt:lpstr>
      <vt:lpstr>B. Pengertian, Proses Perumusan Misi</vt:lpstr>
      <vt:lpstr>Beberapa hal yang harus diperhatikan dalam merumuskan misi:</vt:lpstr>
      <vt:lpstr>Contoh misi</vt:lpstr>
      <vt:lpstr>Contoh MISI FISIP UNILA</vt:lpstr>
      <vt:lpstr>C. TUJUAN</vt:lpstr>
      <vt:lpstr>Beberapa hal yang harus diperhatikan dalam merumuskan tujuan, antara lain:</vt:lpstr>
      <vt:lpstr>Empat alasan pentingnya tujuan, yaitu sebagai berikut: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2006-08-16T00:00:00Z</dcterms:created>
  <dcterms:modified xsi:type="dcterms:W3CDTF">2023-09-05T15:39:56Z</dcterms:modified>
</cp:coreProperties>
</file>