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84890-85D2-4D7B-8EF5-15A9C1DB8F42}" type="datetimeFigureOut">
              <a:rPr lang="en-US" dirty="0"/>
              <a:t>9/13/2021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57CC2-0FC8-4686-B024-99790E0F5162}" type="datetimeFigureOut">
              <a:rPr lang="en-US" dirty="0"/>
              <a:t>9/13/2021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64DA5-CD3D-4590-A511-FCD3BC7A793E}" type="datetimeFigureOut">
              <a:rPr lang="en-US" dirty="0"/>
              <a:t>9/13/2021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5661D-6934-4B32-B92C-470368BF1EC6}" type="datetimeFigureOut">
              <a:rPr lang="en-US" dirty="0"/>
              <a:t>9/13/2021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C6F822A4-8DA6-4447-9B1F-C5DB58435268}" type="datetimeFigureOut">
              <a:rPr lang="en-US" dirty="0"/>
              <a:t>9/13/2021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8D31E-DCDA-41A7-9C67-C4B11B94D21D}" type="datetimeFigureOut">
              <a:rPr lang="en-US" dirty="0"/>
              <a:t>9/13/2021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762C0-B258-48F1-ADE6-176B4174CCDD}" type="datetimeFigureOut">
              <a:rPr lang="en-US" dirty="0"/>
              <a:t>9/13/2021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919A6-33EB-49BD-A62F-1FA56B9F9712}" type="datetimeFigureOut">
              <a:rPr lang="en-US" dirty="0"/>
              <a:t>9/13/2021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E7D1B-D673-4CF6-8672-009D42ABD2A0}" type="datetimeFigureOut">
              <a:rPr lang="en-US" dirty="0"/>
              <a:t>9/13/2021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6AA21-1863-4931-97CB-99D0A168701B}" type="datetimeFigureOut">
              <a:rPr lang="en-US" dirty="0"/>
              <a:t>9/13/2021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2C379-9A7C-4C87-A116-CBE9F58B04C5}" type="datetimeFigureOut">
              <a:rPr lang="en-US" dirty="0"/>
              <a:t>9/13/2021</a:t>
            </a:fld>
            <a:endParaRPr lang="en-US" dirty="0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8664C608-40B1-4030-A28D-5B74BC98ADCE}" type="datetimeFigureOut">
              <a:rPr lang="en-US" dirty="0"/>
              <a:t>9/13/2021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97013" y="1445102"/>
            <a:ext cx="9966960" cy="3035808"/>
          </a:xfrm>
        </p:spPr>
        <p:txBody>
          <a:bodyPr/>
          <a:lstStyle/>
          <a:p>
            <a:r>
              <a:rPr lang="id-ID" dirty="0" smtClean="0">
                <a:solidFill>
                  <a:srgbClr val="FF0000"/>
                </a:solidFill>
              </a:rPr>
              <a:t>Hukum penyelesaian sengketa interasional</a:t>
            </a:r>
            <a:endParaRPr lang="id-ID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endParaRPr lang="id-ID" dirty="0" smtClean="0"/>
          </a:p>
          <a:p>
            <a:pPr algn="r"/>
            <a:r>
              <a:rPr lang="id-ID" dirty="0" smtClean="0"/>
              <a:t>_by Widya_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40191084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HPSI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d-ID" dirty="0" smtClean="0">
                <a:solidFill>
                  <a:srgbClr val="00B0F0"/>
                </a:solidFill>
              </a:rPr>
              <a:t>Mata Kuliah		: Hukum Penyelesaian Sengketa Internasionak</a:t>
            </a:r>
          </a:p>
          <a:p>
            <a:pPr marL="0" indent="0">
              <a:buNone/>
            </a:pPr>
            <a:r>
              <a:rPr lang="id-ID" dirty="0" smtClean="0">
                <a:solidFill>
                  <a:srgbClr val="00B0F0"/>
                </a:solidFill>
              </a:rPr>
              <a:t>Kopel			: HKI 616-301</a:t>
            </a:r>
          </a:p>
          <a:p>
            <a:pPr marL="0" indent="0">
              <a:buNone/>
            </a:pPr>
            <a:r>
              <a:rPr lang="id-ID" dirty="0" smtClean="0">
                <a:solidFill>
                  <a:srgbClr val="00B0F0"/>
                </a:solidFill>
              </a:rPr>
              <a:t>Kredit			: 2 (dua) SKS</a:t>
            </a:r>
          </a:p>
          <a:p>
            <a:pPr marL="0" indent="0">
              <a:buNone/>
            </a:pPr>
            <a:endParaRPr lang="id-ID" dirty="0">
              <a:solidFill>
                <a:srgbClr val="00B0F0"/>
              </a:solidFill>
            </a:endParaRPr>
          </a:p>
          <a:p>
            <a:pPr marL="0" indent="0">
              <a:buNone/>
            </a:pPr>
            <a:r>
              <a:rPr lang="id-ID" dirty="0" smtClean="0">
                <a:solidFill>
                  <a:srgbClr val="00B0F0"/>
                </a:solidFill>
              </a:rPr>
              <a:t>Dosen Pengajar :</a:t>
            </a:r>
          </a:p>
          <a:p>
            <a:pPr marL="457200" indent="-457200">
              <a:buAutoNum type="arabicPeriod"/>
            </a:pPr>
            <a:r>
              <a:rPr lang="id-ID" dirty="0" smtClean="0">
                <a:solidFill>
                  <a:srgbClr val="00B0F0"/>
                </a:solidFill>
              </a:rPr>
              <a:t>Bayu Sudjatmiko, S.H., M.H., Ph.D.</a:t>
            </a:r>
          </a:p>
          <a:p>
            <a:pPr marL="457200" indent="-457200">
              <a:buAutoNum type="arabicPeriod"/>
            </a:pPr>
            <a:r>
              <a:rPr lang="id-ID" dirty="0" smtClean="0">
                <a:solidFill>
                  <a:srgbClr val="00B0F0"/>
                </a:solidFill>
              </a:rPr>
              <a:t>Widya Krulinasari, S.H., M.H.</a:t>
            </a:r>
            <a:endParaRPr lang="id-ID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51469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SILABUS MATA KULIAH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457200" indent="-457200">
              <a:buAutoNum type="arabicPeriod"/>
            </a:pPr>
            <a:r>
              <a:rPr lang="id-ID" dirty="0" smtClean="0"/>
              <a:t>Pengetahuan hal-hal umum mengenai hukum penyelesaian sengketa internasional</a:t>
            </a:r>
          </a:p>
          <a:p>
            <a:pPr marL="457200" indent="-457200">
              <a:buAutoNum type="arabicPeriod"/>
            </a:pPr>
            <a:r>
              <a:rPr lang="id-ID" dirty="0" smtClean="0"/>
              <a:t>Peraturan serta kasus-kasus aktual yang terjadi sesuai dengan konsep pengetahuan yang diperoleh</a:t>
            </a:r>
          </a:p>
          <a:p>
            <a:pPr marL="457200" indent="-457200">
              <a:buAutoNum type="arabicPeriod"/>
            </a:pPr>
            <a:r>
              <a:rPr lang="id-ID" dirty="0" smtClean="0"/>
              <a:t>Penyelesaian sengketa melalui diplomasi</a:t>
            </a:r>
          </a:p>
          <a:p>
            <a:pPr marL="457200" indent="-457200">
              <a:buAutoNum type="arabicPeriod"/>
            </a:pPr>
            <a:r>
              <a:rPr lang="id-ID" dirty="0" smtClean="0"/>
              <a:t>Penyelesaian sengketa melalui diplomasi</a:t>
            </a:r>
          </a:p>
          <a:p>
            <a:pPr marL="457200" indent="-457200">
              <a:buAutoNum type="arabicPeriod"/>
            </a:pPr>
            <a:r>
              <a:rPr lang="id-ID" dirty="0" smtClean="0"/>
              <a:t>Penyelesaian sengketa melalui arbitrase</a:t>
            </a:r>
          </a:p>
          <a:p>
            <a:pPr marL="457200" indent="-457200">
              <a:buAutoNum type="arabicPeriod"/>
            </a:pPr>
            <a:r>
              <a:rPr lang="id-ID" dirty="0" smtClean="0"/>
              <a:t>Penyelesaian sengketa melalui arbitrase</a:t>
            </a:r>
          </a:p>
          <a:p>
            <a:pPr marL="457200" indent="-457200">
              <a:buAutoNum type="arabicPeriod"/>
            </a:pPr>
            <a:r>
              <a:rPr lang="id-ID" dirty="0" smtClean="0"/>
              <a:t>Penyelesaian sengketa melalui Mahkamah Internasional</a:t>
            </a:r>
          </a:p>
          <a:p>
            <a:pPr marL="457200" indent="-457200">
              <a:buAutoNum type="arabicPeriod"/>
            </a:pPr>
            <a:r>
              <a:rPr lang="id-ID" dirty="0" smtClean="0"/>
              <a:t>Pengetahuan Hukum Penyelesaian Sengketa Internasional Dan Penyelesaian Sengketa Internasional (UTS)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6239863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d-ID" dirty="0" smtClean="0"/>
              <a:t>9. Penyelesaian Sengketa Melalui Mahkamah Internasional</a:t>
            </a:r>
          </a:p>
          <a:p>
            <a:pPr marL="0" indent="0">
              <a:buNone/>
            </a:pPr>
            <a:r>
              <a:rPr lang="id-ID" dirty="0" smtClean="0"/>
              <a:t>10. Penyelesaian Sengketa Melalui Organisasi Internasional</a:t>
            </a:r>
          </a:p>
          <a:p>
            <a:pPr marL="0" indent="0">
              <a:buNone/>
            </a:pPr>
            <a:r>
              <a:rPr lang="id-ID" dirty="0" smtClean="0"/>
              <a:t>11.Penyelesaian Sengketa Melalui Organisasi Internasional</a:t>
            </a:r>
          </a:p>
          <a:p>
            <a:pPr marL="0" indent="0">
              <a:buNone/>
            </a:pPr>
            <a:r>
              <a:rPr lang="id-ID" dirty="0" smtClean="0"/>
              <a:t>12.Penyelesaian Sengketa Melalui Organisasi Regional</a:t>
            </a:r>
          </a:p>
          <a:p>
            <a:pPr marL="0" indent="0">
              <a:buNone/>
            </a:pPr>
            <a:r>
              <a:rPr lang="id-ID" dirty="0" smtClean="0"/>
              <a:t>13. Penyelesaian Sengketa Melalui Organisasi Regional</a:t>
            </a:r>
          </a:p>
          <a:p>
            <a:pPr marL="0" indent="0">
              <a:buNone/>
            </a:pPr>
            <a:r>
              <a:rPr lang="id-ID" dirty="0" smtClean="0"/>
              <a:t>14. Penyelesaian Sengketa Melalui GATT/WTO</a:t>
            </a:r>
          </a:p>
          <a:p>
            <a:pPr marL="0" indent="0">
              <a:buNone/>
            </a:pPr>
            <a:r>
              <a:rPr lang="id-ID" dirty="0" smtClean="0"/>
              <a:t>15. Penyelesaian Sengketa Melalui GATT/WTO</a:t>
            </a:r>
          </a:p>
          <a:p>
            <a:pPr marL="0" indent="0">
              <a:buNone/>
            </a:pPr>
            <a:r>
              <a:rPr lang="id-ID" dirty="0" smtClean="0"/>
              <a:t>16.Pengetahuan Hukum Tentang Penyelesaian Sengketa Internasional dan Penyelesaian Sengketa Internasional (UAS)</a:t>
            </a:r>
          </a:p>
        </p:txBody>
      </p:sp>
    </p:spTree>
    <p:extLst>
      <p:ext uri="{BB962C8B-B14F-4D97-AF65-F5344CB8AC3E}">
        <p14:creationId xmlns:p14="http://schemas.microsoft.com/office/powerpoint/2010/main" val="32056895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BAHAN PUSTAKA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lang="id-ID" dirty="0" smtClean="0"/>
              <a:t>Abdul Muthalib Tahar, Hukum Internasional dan Perkembangannya, Bandar Lampung: PKKPUU, 2015</a:t>
            </a:r>
          </a:p>
          <a:p>
            <a:pPr marL="457200" indent="-457200">
              <a:buAutoNum type="arabicPeriod"/>
            </a:pPr>
            <a:r>
              <a:rPr lang="id-ID" dirty="0" smtClean="0"/>
              <a:t>Boer Mauna, Hukum Internasional : Pengertian dan Fungsi dalam Era Dinamika Global, Bandung: PT Alumni, 2005</a:t>
            </a:r>
          </a:p>
          <a:p>
            <a:pPr marL="457200" indent="-457200">
              <a:buAutoNum type="arabicPeriod"/>
            </a:pPr>
            <a:r>
              <a:rPr lang="id-ID" dirty="0" smtClean="0"/>
              <a:t>Christie Gray, International La and the Use pn Force, Great Britain: Oxford University Press, 2000</a:t>
            </a:r>
          </a:p>
          <a:p>
            <a:pPr marL="457200" indent="-457200">
              <a:buAutoNum type="arabicPeriod"/>
            </a:pPr>
            <a:r>
              <a:rPr lang="id-ID" dirty="0" smtClean="0"/>
              <a:t>D.J Harris, Case and Materials on International Law, London: Sweet and Maxwell, 2004</a:t>
            </a:r>
          </a:p>
          <a:p>
            <a:pPr marL="457200" indent="-457200">
              <a:buAutoNum type="arabicPeriod"/>
            </a:pPr>
            <a:r>
              <a:rPr lang="id-ID" dirty="0" smtClean="0"/>
              <a:t>D.P. O’ Connell, State Succession in Municipal Law and Internasional Law, Great Britain : Cambridge University Press 1967</a:t>
            </a:r>
          </a:p>
          <a:p>
            <a:pPr marL="457200" indent="-457200">
              <a:buAutoNum type="arabicPeriod"/>
            </a:pPr>
            <a:r>
              <a:rPr lang="id-ID" dirty="0" smtClean="0"/>
              <a:t>Ian Brownie, Principles of International Law, Great Britain: Clarendon Press 1998</a:t>
            </a:r>
          </a:p>
        </p:txBody>
      </p:sp>
    </p:spTree>
    <p:extLst>
      <p:ext uri="{BB962C8B-B14F-4D97-AF65-F5344CB8AC3E}">
        <p14:creationId xmlns:p14="http://schemas.microsoft.com/office/powerpoint/2010/main" val="24603739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9848" y="1094704"/>
            <a:ext cx="10791594" cy="4095482"/>
          </a:xfrm>
        </p:spPr>
        <p:txBody>
          <a:bodyPr/>
          <a:lstStyle/>
          <a:p>
            <a:pPr marL="0" indent="0">
              <a:buNone/>
            </a:pPr>
            <a:r>
              <a:rPr lang="id-ID" dirty="0" smtClean="0"/>
              <a:t>7.   J.G </a:t>
            </a:r>
            <a:r>
              <a:rPr lang="id-ID" dirty="0"/>
              <a:t>startke, terj Pengantar Hukum Internasional jilid 1, jakarta : Sinar Grafika, </a:t>
            </a:r>
            <a:r>
              <a:rPr lang="id-ID" dirty="0" smtClean="0"/>
              <a:t>  2004</a:t>
            </a:r>
            <a:endParaRPr lang="id-ID" dirty="0"/>
          </a:p>
          <a:p>
            <a:pPr marL="0" indent="0">
              <a:buNone/>
            </a:pPr>
            <a:r>
              <a:rPr lang="id-ID" dirty="0" smtClean="0"/>
              <a:t>8.  J.G Starke, terj Pengantar Hukum Internasional jilid 2, jakarta : sinar Grafika, 2004</a:t>
            </a:r>
          </a:p>
          <a:p>
            <a:pPr marL="0" indent="0">
              <a:buNone/>
            </a:pPr>
            <a:r>
              <a:rPr lang="id-ID" dirty="0" smtClean="0"/>
              <a:t>9.  Malcolm N. Shaw, terj Hukum Internasional, Bandung: Nusa Media, 2013</a:t>
            </a:r>
          </a:p>
          <a:p>
            <a:pPr marL="0" indent="0">
              <a:buNone/>
            </a:pPr>
            <a:r>
              <a:rPr lang="id-ID" dirty="0" smtClean="0"/>
              <a:t>10.  Mochtar </a:t>
            </a:r>
            <a:r>
              <a:rPr lang="id-ID" dirty="0"/>
              <a:t>Kusumaatmadja, Pengantar Hukum Internasional, Bandung: PT Alumni</a:t>
            </a:r>
            <a:r>
              <a:rPr lang="id-ID" dirty="0" smtClean="0"/>
              <a:t>,     2003</a:t>
            </a:r>
          </a:p>
          <a:p>
            <a:pPr marL="0" indent="0">
              <a:buNone/>
            </a:pPr>
            <a:r>
              <a:rPr lang="id-ID" dirty="0" smtClean="0"/>
              <a:t>11.  Sefriani, Hukum nternasional :Suatu Pengantar, jakarta : Rajawali Pers, 2010</a:t>
            </a:r>
          </a:p>
          <a:p>
            <a:pPr marL="0" indent="0">
              <a:buNone/>
            </a:pPr>
            <a:r>
              <a:rPr lang="id-ID" dirty="0" smtClean="0"/>
              <a:t>12.   Huala Adoft, S.H,LL.M.,Ph.d. Hukum Penyelesaian Sengketa Internasional, Sinar Grafika,2004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1762419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KONTRAK KULIAH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AutoNum type="arabicPeriod"/>
            </a:pPr>
            <a:r>
              <a:rPr lang="id-ID" dirty="0" smtClean="0"/>
              <a:t>Jadwal kuliah setiai hari selasa Pukul 09:10-10;50 WIB</a:t>
            </a:r>
          </a:p>
          <a:p>
            <a:pPr marL="457200" indent="-457200">
              <a:buAutoNum type="arabicPeriod"/>
            </a:pPr>
            <a:r>
              <a:rPr lang="id-ID" dirty="0" smtClean="0"/>
              <a:t>Kuliah dilakukan dengan metode daring selama 16 (enam belas) pertemuan</a:t>
            </a:r>
          </a:p>
          <a:p>
            <a:pPr marL="457200" indent="-457200">
              <a:buAutoNum type="arabicPeriod"/>
            </a:pPr>
            <a:r>
              <a:rPr lang="id-ID" dirty="0" smtClean="0"/>
              <a:t>3. Mahasiswa  memiliki hak untuk tidak masuk sebanyak 20% dari seluruh jumlah pertemuan</a:t>
            </a:r>
          </a:p>
          <a:p>
            <a:pPr marL="457200" indent="-457200">
              <a:buAutoNum type="arabicPeriod"/>
            </a:pPr>
            <a:r>
              <a:rPr lang="id-ID" dirty="0" smtClean="0"/>
              <a:t>Komponen Penilaian :</a:t>
            </a:r>
          </a:p>
          <a:p>
            <a:pPr marL="617220" lvl="1" indent="-342900">
              <a:buAutoNum type="alphaLcPeriod"/>
            </a:pPr>
            <a:r>
              <a:rPr lang="id-ID" dirty="0" smtClean="0"/>
              <a:t>KUIS				:  20%</a:t>
            </a:r>
          </a:p>
          <a:p>
            <a:pPr marL="617220" lvl="1" indent="-342900">
              <a:buAutoNum type="alphaLcPeriod"/>
            </a:pPr>
            <a:r>
              <a:rPr lang="id-ID" dirty="0" smtClean="0"/>
              <a:t>Tugas				: 10 %</a:t>
            </a:r>
          </a:p>
          <a:p>
            <a:pPr marL="617220" lvl="1" indent="-342900">
              <a:buAutoNum type="alphaLcPeriod"/>
            </a:pPr>
            <a:r>
              <a:rPr lang="id-ID" dirty="0" smtClean="0"/>
              <a:t>PTS				: 25 %</a:t>
            </a:r>
          </a:p>
          <a:p>
            <a:pPr marL="617220" lvl="1" indent="-342900">
              <a:buAutoNum type="alphaLcPeriod"/>
            </a:pPr>
            <a:r>
              <a:rPr lang="id-ID" dirty="0" smtClean="0"/>
              <a:t>UAS				: 25 %</a:t>
            </a:r>
          </a:p>
          <a:p>
            <a:pPr marL="617220" lvl="1" indent="-342900">
              <a:buAutoNum type="alphaLcPeriod"/>
            </a:pPr>
            <a:r>
              <a:rPr lang="id-ID" dirty="0" smtClean="0"/>
              <a:t>Kinerja + Aktivitas + Absen + Sikap	: 20%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4023305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Begini Cara Ekspresikan Rasa Terima Kasih - Lifestyle Liputan6.co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9406" y="721218"/>
            <a:ext cx="8673482" cy="5486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9409799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ood Type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Wood Type</Template>
  <TotalTime>71</TotalTime>
  <Words>373</Words>
  <Application>Microsoft Office PowerPoint</Application>
  <PresentationFormat>Widescreen</PresentationFormat>
  <Paragraphs>51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Rockwell</vt:lpstr>
      <vt:lpstr>Rockwell Condensed</vt:lpstr>
      <vt:lpstr>Wingdings</vt:lpstr>
      <vt:lpstr>Wood Type</vt:lpstr>
      <vt:lpstr>Hukum penyelesaian sengketa interasional</vt:lpstr>
      <vt:lpstr>HPSI</vt:lpstr>
      <vt:lpstr>SILABUS MATA KULIAH</vt:lpstr>
      <vt:lpstr>PowerPoint Presentation</vt:lpstr>
      <vt:lpstr>BAHAN PUSTAKA</vt:lpstr>
      <vt:lpstr>PowerPoint Presentation</vt:lpstr>
      <vt:lpstr>KONTRAK KULIAH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Hukum penyelesaian sengketa interasional</dc:title>
  <dc:creator>ASUS</dc:creator>
  <cp:lastModifiedBy>ASUS</cp:lastModifiedBy>
  <cp:revision>7</cp:revision>
  <dcterms:created xsi:type="dcterms:W3CDTF">2021-09-13T12:40:18Z</dcterms:created>
  <dcterms:modified xsi:type="dcterms:W3CDTF">2021-09-13T13:52:17Z</dcterms:modified>
</cp:coreProperties>
</file>