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1" r:id="rId4"/>
    <p:sldId id="258" r:id="rId5"/>
    <p:sldId id="261" r:id="rId6"/>
    <p:sldId id="259" r:id="rId7"/>
    <p:sldId id="260" r:id="rId8"/>
    <p:sldId id="262" r:id="rId9"/>
    <p:sldId id="263" r:id="rId10"/>
    <p:sldId id="264" r:id="rId11"/>
    <p:sldId id="265" r:id="rId12"/>
    <p:sldId id="266" r:id="rId13"/>
    <p:sldId id="267" r:id="rId14"/>
    <p:sldId id="268" r:id="rId15"/>
    <p:sldId id="269" r:id="rId16"/>
    <p:sldId id="270" r:id="rId17"/>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6" d="100"/>
          <a:sy n="76" d="100"/>
        </p:scale>
        <p:origin x="260"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A4062-797F-44F7-A999-F86AA04B63C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id-ID"/>
          </a:p>
        </p:txBody>
      </p:sp>
      <p:sp>
        <p:nvSpPr>
          <p:cNvPr id="3" name="Subtitle 2">
            <a:extLst>
              <a:ext uri="{FF2B5EF4-FFF2-40B4-BE49-F238E27FC236}">
                <a16:creationId xmlns:a16="http://schemas.microsoft.com/office/drawing/2014/main" id="{041F936E-188D-4034-972D-14AA54B8F4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id-ID"/>
          </a:p>
        </p:txBody>
      </p:sp>
      <p:sp>
        <p:nvSpPr>
          <p:cNvPr id="4" name="Date Placeholder 3">
            <a:extLst>
              <a:ext uri="{FF2B5EF4-FFF2-40B4-BE49-F238E27FC236}">
                <a16:creationId xmlns:a16="http://schemas.microsoft.com/office/drawing/2014/main" id="{101623EE-53D8-443C-A24C-6A64555FCE34}"/>
              </a:ext>
            </a:extLst>
          </p:cNvPr>
          <p:cNvSpPr>
            <a:spLocks noGrp="1"/>
          </p:cNvSpPr>
          <p:nvPr>
            <p:ph type="dt" sz="half" idx="10"/>
          </p:nvPr>
        </p:nvSpPr>
        <p:spPr/>
        <p:txBody>
          <a:bodyPr/>
          <a:lstStyle/>
          <a:p>
            <a:fld id="{C75FA7FB-C4F6-4786-A7B3-2F5BF74A7149}" type="datetimeFigureOut">
              <a:rPr lang="id-ID" smtClean="0"/>
              <a:t>06/05/2026</a:t>
            </a:fld>
            <a:endParaRPr lang="id-ID"/>
          </a:p>
        </p:txBody>
      </p:sp>
      <p:sp>
        <p:nvSpPr>
          <p:cNvPr id="5" name="Footer Placeholder 4">
            <a:extLst>
              <a:ext uri="{FF2B5EF4-FFF2-40B4-BE49-F238E27FC236}">
                <a16:creationId xmlns:a16="http://schemas.microsoft.com/office/drawing/2014/main" id="{AA7E8D22-BD91-432C-81EF-67444CCF2572}"/>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A26896B9-7CBD-4508-B75F-B0338382069F}"/>
              </a:ext>
            </a:extLst>
          </p:cNvPr>
          <p:cNvSpPr>
            <a:spLocks noGrp="1"/>
          </p:cNvSpPr>
          <p:nvPr>
            <p:ph type="sldNum" sz="quarter" idx="12"/>
          </p:nvPr>
        </p:nvSpPr>
        <p:spPr/>
        <p:txBody>
          <a:bodyPr/>
          <a:lstStyle/>
          <a:p>
            <a:fld id="{6CF8F445-D759-4979-9CF2-3683D56AE3D9}" type="slidenum">
              <a:rPr lang="id-ID" smtClean="0"/>
              <a:t>‹#›</a:t>
            </a:fld>
            <a:endParaRPr lang="id-ID"/>
          </a:p>
        </p:txBody>
      </p:sp>
    </p:spTree>
    <p:extLst>
      <p:ext uri="{BB962C8B-B14F-4D97-AF65-F5344CB8AC3E}">
        <p14:creationId xmlns:p14="http://schemas.microsoft.com/office/powerpoint/2010/main" val="555318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26F8A-0007-4906-A0A5-56EA40B015DE}"/>
              </a:ext>
            </a:extLst>
          </p:cNvPr>
          <p:cNvSpPr>
            <a:spLocks noGrp="1"/>
          </p:cNvSpPr>
          <p:nvPr>
            <p:ph type="title"/>
          </p:nvPr>
        </p:nvSpPr>
        <p:spPr/>
        <p:txBody>
          <a:bodyPr/>
          <a:lstStyle/>
          <a:p>
            <a:r>
              <a:rPr lang="en-US"/>
              <a:t>Click to edit Master title style</a:t>
            </a:r>
            <a:endParaRPr lang="id-ID"/>
          </a:p>
        </p:txBody>
      </p:sp>
      <p:sp>
        <p:nvSpPr>
          <p:cNvPr id="3" name="Vertical Text Placeholder 2">
            <a:extLst>
              <a:ext uri="{FF2B5EF4-FFF2-40B4-BE49-F238E27FC236}">
                <a16:creationId xmlns:a16="http://schemas.microsoft.com/office/drawing/2014/main" id="{393F115D-EF51-40AA-B276-0E5927C94B5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a:extLst>
              <a:ext uri="{FF2B5EF4-FFF2-40B4-BE49-F238E27FC236}">
                <a16:creationId xmlns:a16="http://schemas.microsoft.com/office/drawing/2014/main" id="{BB62670F-804B-412F-8EB8-DCBD2C90879B}"/>
              </a:ext>
            </a:extLst>
          </p:cNvPr>
          <p:cNvSpPr>
            <a:spLocks noGrp="1"/>
          </p:cNvSpPr>
          <p:nvPr>
            <p:ph type="dt" sz="half" idx="10"/>
          </p:nvPr>
        </p:nvSpPr>
        <p:spPr/>
        <p:txBody>
          <a:bodyPr/>
          <a:lstStyle/>
          <a:p>
            <a:fld id="{C75FA7FB-C4F6-4786-A7B3-2F5BF74A7149}" type="datetimeFigureOut">
              <a:rPr lang="id-ID" smtClean="0"/>
              <a:t>06/05/2026</a:t>
            </a:fld>
            <a:endParaRPr lang="id-ID"/>
          </a:p>
        </p:txBody>
      </p:sp>
      <p:sp>
        <p:nvSpPr>
          <p:cNvPr id="5" name="Footer Placeholder 4">
            <a:extLst>
              <a:ext uri="{FF2B5EF4-FFF2-40B4-BE49-F238E27FC236}">
                <a16:creationId xmlns:a16="http://schemas.microsoft.com/office/drawing/2014/main" id="{A172A90C-9E66-4141-A167-4E37A7EE6BC9}"/>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501468C4-5090-49C3-A389-8840F6741ED1}"/>
              </a:ext>
            </a:extLst>
          </p:cNvPr>
          <p:cNvSpPr>
            <a:spLocks noGrp="1"/>
          </p:cNvSpPr>
          <p:nvPr>
            <p:ph type="sldNum" sz="quarter" idx="12"/>
          </p:nvPr>
        </p:nvSpPr>
        <p:spPr/>
        <p:txBody>
          <a:bodyPr/>
          <a:lstStyle/>
          <a:p>
            <a:fld id="{6CF8F445-D759-4979-9CF2-3683D56AE3D9}" type="slidenum">
              <a:rPr lang="id-ID" smtClean="0"/>
              <a:t>‹#›</a:t>
            </a:fld>
            <a:endParaRPr lang="id-ID"/>
          </a:p>
        </p:txBody>
      </p:sp>
    </p:spTree>
    <p:extLst>
      <p:ext uri="{BB962C8B-B14F-4D97-AF65-F5344CB8AC3E}">
        <p14:creationId xmlns:p14="http://schemas.microsoft.com/office/powerpoint/2010/main" val="2551578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A78A67-779B-4B60-9265-DD0F421931C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id-ID"/>
          </a:p>
        </p:txBody>
      </p:sp>
      <p:sp>
        <p:nvSpPr>
          <p:cNvPr id="3" name="Vertical Text Placeholder 2">
            <a:extLst>
              <a:ext uri="{FF2B5EF4-FFF2-40B4-BE49-F238E27FC236}">
                <a16:creationId xmlns:a16="http://schemas.microsoft.com/office/drawing/2014/main" id="{166C7FB7-AE99-42F6-A716-B3DCBFD8F2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a:extLst>
              <a:ext uri="{FF2B5EF4-FFF2-40B4-BE49-F238E27FC236}">
                <a16:creationId xmlns:a16="http://schemas.microsoft.com/office/drawing/2014/main" id="{B48347CF-5F21-4335-898C-53A5C23C0C47}"/>
              </a:ext>
            </a:extLst>
          </p:cNvPr>
          <p:cNvSpPr>
            <a:spLocks noGrp="1"/>
          </p:cNvSpPr>
          <p:nvPr>
            <p:ph type="dt" sz="half" idx="10"/>
          </p:nvPr>
        </p:nvSpPr>
        <p:spPr/>
        <p:txBody>
          <a:bodyPr/>
          <a:lstStyle/>
          <a:p>
            <a:fld id="{C75FA7FB-C4F6-4786-A7B3-2F5BF74A7149}" type="datetimeFigureOut">
              <a:rPr lang="id-ID" smtClean="0"/>
              <a:t>06/05/2026</a:t>
            </a:fld>
            <a:endParaRPr lang="id-ID"/>
          </a:p>
        </p:txBody>
      </p:sp>
      <p:sp>
        <p:nvSpPr>
          <p:cNvPr id="5" name="Footer Placeholder 4">
            <a:extLst>
              <a:ext uri="{FF2B5EF4-FFF2-40B4-BE49-F238E27FC236}">
                <a16:creationId xmlns:a16="http://schemas.microsoft.com/office/drawing/2014/main" id="{085418B8-B943-486E-819A-9E03A513810E}"/>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7D156D8E-3BCD-4917-8CFB-A317FEA2BBFB}"/>
              </a:ext>
            </a:extLst>
          </p:cNvPr>
          <p:cNvSpPr>
            <a:spLocks noGrp="1"/>
          </p:cNvSpPr>
          <p:nvPr>
            <p:ph type="sldNum" sz="quarter" idx="12"/>
          </p:nvPr>
        </p:nvSpPr>
        <p:spPr/>
        <p:txBody>
          <a:bodyPr/>
          <a:lstStyle/>
          <a:p>
            <a:fld id="{6CF8F445-D759-4979-9CF2-3683D56AE3D9}" type="slidenum">
              <a:rPr lang="id-ID" smtClean="0"/>
              <a:t>‹#›</a:t>
            </a:fld>
            <a:endParaRPr lang="id-ID"/>
          </a:p>
        </p:txBody>
      </p:sp>
    </p:spTree>
    <p:extLst>
      <p:ext uri="{BB962C8B-B14F-4D97-AF65-F5344CB8AC3E}">
        <p14:creationId xmlns:p14="http://schemas.microsoft.com/office/powerpoint/2010/main" val="2585192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D099B-2047-4A0D-96DC-132A0C80DFD2}"/>
              </a:ext>
            </a:extLst>
          </p:cNvPr>
          <p:cNvSpPr>
            <a:spLocks noGrp="1"/>
          </p:cNvSpPr>
          <p:nvPr>
            <p:ph type="title"/>
          </p:nvPr>
        </p:nvSpPr>
        <p:spPr/>
        <p:txBody>
          <a:bodyPr/>
          <a:lstStyle/>
          <a:p>
            <a:r>
              <a:rPr lang="en-US"/>
              <a:t>Click to edit Master title style</a:t>
            </a:r>
            <a:endParaRPr lang="id-ID"/>
          </a:p>
        </p:txBody>
      </p:sp>
      <p:sp>
        <p:nvSpPr>
          <p:cNvPr id="3" name="Content Placeholder 2">
            <a:extLst>
              <a:ext uri="{FF2B5EF4-FFF2-40B4-BE49-F238E27FC236}">
                <a16:creationId xmlns:a16="http://schemas.microsoft.com/office/drawing/2014/main" id="{4F3D76BF-137F-430C-A1E2-641230EA019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a:extLst>
              <a:ext uri="{FF2B5EF4-FFF2-40B4-BE49-F238E27FC236}">
                <a16:creationId xmlns:a16="http://schemas.microsoft.com/office/drawing/2014/main" id="{CF790811-6D3F-47D8-A3D3-8A4D7285997D}"/>
              </a:ext>
            </a:extLst>
          </p:cNvPr>
          <p:cNvSpPr>
            <a:spLocks noGrp="1"/>
          </p:cNvSpPr>
          <p:nvPr>
            <p:ph type="dt" sz="half" idx="10"/>
          </p:nvPr>
        </p:nvSpPr>
        <p:spPr/>
        <p:txBody>
          <a:bodyPr/>
          <a:lstStyle/>
          <a:p>
            <a:fld id="{C75FA7FB-C4F6-4786-A7B3-2F5BF74A7149}" type="datetimeFigureOut">
              <a:rPr lang="id-ID" smtClean="0"/>
              <a:t>06/05/2026</a:t>
            </a:fld>
            <a:endParaRPr lang="id-ID"/>
          </a:p>
        </p:txBody>
      </p:sp>
      <p:sp>
        <p:nvSpPr>
          <p:cNvPr id="5" name="Footer Placeholder 4">
            <a:extLst>
              <a:ext uri="{FF2B5EF4-FFF2-40B4-BE49-F238E27FC236}">
                <a16:creationId xmlns:a16="http://schemas.microsoft.com/office/drawing/2014/main" id="{C58F259B-EE40-45EC-85F2-C9B31A7B2406}"/>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3F4FCABA-9D29-4869-A245-AD522901F7A7}"/>
              </a:ext>
            </a:extLst>
          </p:cNvPr>
          <p:cNvSpPr>
            <a:spLocks noGrp="1"/>
          </p:cNvSpPr>
          <p:nvPr>
            <p:ph type="sldNum" sz="quarter" idx="12"/>
          </p:nvPr>
        </p:nvSpPr>
        <p:spPr/>
        <p:txBody>
          <a:bodyPr/>
          <a:lstStyle/>
          <a:p>
            <a:fld id="{6CF8F445-D759-4979-9CF2-3683D56AE3D9}" type="slidenum">
              <a:rPr lang="id-ID" smtClean="0"/>
              <a:t>‹#›</a:t>
            </a:fld>
            <a:endParaRPr lang="id-ID"/>
          </a:p>
        </p:txBody>
      </p:sp>
    </p:spTree>
    <p:extLst>
      <p:ext uri="{BB962C8B-B14F-4D97-AF65-F5344CB8AC3E}">
        <p14:creationId xmlns:p14="http://schemas.microsoft.com/office/powerpoint/2010/main" val="172618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E36D9-7034-4A97-9799-09EA147FD75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id-ID"/>
          </a:p>
        </p:txBody>
      </p:sp>
      <p:sp>
        <p:nvSpPr>
          <p:cNvPr id="3" name="Text Placeholder 2">
            <a:extLst>
              <a:ext uri="{FF2B5EF4-FFF2-40B4-BE49-F238E27FC236}">
                <a16:creationId xmlns:a16="http://schemas.microsoft.com/office/drawing/2014/main" id="{72EEF85E-340E-4D65-9100-57160E73FE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EFCD782-1C68-4339-8BB2-CCF7D6209F9C}"/>
              </a:ext>
            </a:extLst>
          </p:cNvPr>
          <p:cNvSpPr>
            <a:spLocks noGrp="1"/>
          </p:cNvSpPr>
          <p:nvPr>
            <p:ph type="dt" sz="half" idx="10"/>
          </p:nvPr>
        </p:nvSpPr>
        <p:spPr/>
        <p:txBody>
          <a:bodyPr/>
          <a:lstStyle/>
          <a:p>
            <a:fld id="{C75FA7FB-C4F6-4786-A7B3-2F5BF74A7149}" type="datetimeFigureOut">
              <a:rPr lang="id-ID" smtClean="0"/>
              <a:t>06/05/2026</a:t>
            </a:fld>
            <a:endParaRPr lang="id-ID"/>
          </a:p>
        </p:txBody>
      </p:sp>
      <p:sp>
        <p:nvSpPr>
          <p:cNvPr id="5" name="Footer Placeholder 4">
            <a:extLst>
              <a:ext uri="{FF2B5EF4-FFF2-40B4-BE49-F238E27FC236}">
                <a16:creationId xmlns:a16="http://schemas.microsoft.com/office/drawing/2014/main" id="{18235DB2-27CC-4F6B-B20F-C8A9D2479CD4}"/>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CA107CDB-3249-4045-B683-C6346417E040}"/>
              </a:ext>
            </a:extLst>
          </p:cNvPr>
          <p:cNvSpPr>
            <a:spLocks noGrp="1"/>
          </p:cNvSpPr>
          <p:nvPr>
            <p:ph type="sldNum" sz="quarter" idx="12"/>
          </p:nvPr>
        </p:nvSpPr>
        <p:spPr/>
        <p:txBody>
          <a:bodyPr/>
          <a:lstStyle/>
          <a:p>
            <a:fld id="{6CF8F445-D759-4979-9CF2-3683D56AE3D9}" type="slidenum">
              <a:rPr lang="id-ID" smtClean="0"/>
              <a:t>‹#›</a:t>
            </a:fld>
            <a:endParaRPr lang="id-ID"/>
          </a:p>
        </p:txBody>
      </p:sp>
    </p:spTree>
    <p:extLst>
      <p:ext uri="{BB962C8B-B14F-4D97-AF65-F5344CB8AC3E}">
        <p14:creationId xmlns:p14="http://schemas.microsoft.com/office/powerpoint/2010/main" val="4286569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5D02E-619E-49C0-A4D0-DE62DFEEB09D}"/>
              </a:ext>
            </a:extLst>
          </p:cNvPr>
          <p:cNvSpPr>
            <a:spLocks noGrp="1"/>
          </p:cNvSpPr>
          <p:nvPr>
            <p:ph type="title"/>
          </p:nvPr>
        </p:nvSpPr>
        <p:spPr/>
        <p:txBody>
          <a:bodyPr/>
          <a:lstStyle/>
          <a:p>
            <a:r>
              <a:rPr lang="en-US"/>
              <a:t>Click to edit Master title style</a:t>
            </a:r>
            <a:endParaRPr lang="id-ID"/>
          </a:p>
        </p:txBody>
      </p:sp>
      <p:sp>
        <p:nvSpPr>
          <p:cNvPr id="3" name="Content Placeholder 2">
            <a:extLst>
              <a:ext uri="{FF2B5EF4-FFF2-40B4-BE49-F238E27FC236}">
                <a16:creationId xmlns:a16="http://schemas.microsoft.com/office/drawing/2014/main" id="{DB61339A-B902-40C7-B321-F9E58D52FBB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a:extLst>
              <a:ext uri="{FF2B5EF4-FFF2-40B4-BE49-F238E27FC236}">
                <a16:creationId xmlns:a16="http://schemas.microsoft.com/office/drawing/2014/main" id="{AD847853-85B6-419F-B4B1-BA7BAFA5B21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a:extLst>
              <a:ext uri="{FF2B5EF4-FFF2-40B4-BE49-F238E27FC236}">
                <a16:creationId xmlns:a16="http://schemas.microsoft.com/office/drawing/2014/main" id="{B672D513-BA6E-49B5-9844-CD2BE7C9387C}"/>
              </a:ext>
            </a:extLst>
          </p:cNvPr>
          <p:cNvSpPr>
            <a:spLocks noGrp="1"/>
          </p:cNvSpPr>
          <p:nvPr>
            <p:ph type="dt" sz="half" idx="10"/>
          </p:nvPr>
        </p:nvSpPr>
        <p:spPr/>
        <p:txBody>
          <a:bodyPr/>
          <a:lstStyle/>
          <a:p>
            <a:fld id="{C75FA7FB-C4F6-4786-A7B3-2F5BF74A7149}" type="datetimeFigureOut">
              <a:rPr lang="id-ID" smtClean="0"/>
              <a:t>06/05/2026</a:t>
            </a:fld>
            <a:endParaRPr lang="id-ID"/>
          </a:p>
        </p:txBody>
      </p:sp>
      <p:sp>
        <p:nvSpPr>
          <p:cNvPr id="6" name="Footer Placeholder 5">
            <a:extLst>
              <a:ext uri="{FF2B5EF4-FFF2-40B4-BE49-F238E27FC236}">
                <a16:creationId xmlns:a16="http://schemas.microsoft.com/office/drawing/2014/main" id="{A3D479CB-74A1-49E4-AE89-920668B270CA}"/>
              </a:ext>
            </a:extLst>
          </p:cNvPr>
          <p:cNvSpPr>
            <a:spLocks noGrp="1"/>
          </p:cNvSpPr>
          <p:nvPr>
            <p:ph type="ftr" sz="quarter" idx="11"/>
          </p:nvPr>
        </p:nvSpPr>
        <p:spPr/>
        <p:txBody>
          <a:bodyPr/>
          <a:lstStyle/>
          <a:p>
            <a:endParaRPr lang="id-ID"/>
          </a:p>
        </p:txBody>
      </p:sp>
      <p:sp>
        <p:nvSpPr>
          <p:cNvPr id="7" name="Slide Number Placeholder 6">
            <a:extLst>
              <a:ext uri="{FF2B5EF4-FFF2-40B4-BE49-F238E27FC236}">
                <a16:creationId xmlns:a16="http://schemas.microsoft.com/office/drawing/2014/main" id="{0CCE9D34-BFED-4D14-84FB-4E4560986B8B}"/>
              </a:ext>
            </a:extLst>
          </p:cNvPr>
          <p:cNvSpPr>
            <a:spLocks noGrp="1"/>
          </p:cNvSpPr>
          <p:nvPr>
            <p:ph type="sldNum" sz="quarter" idx="12"/>
          </p:nvPr>
        </p:nvSpPr>
        <p:spPr/>
        <p:txBody>
          <a:bodyPr/>
          <a:lstStyle/>
          <a:p>
            <a:fld id="{6CF8F445-D759-4979-9CF2-3683D56AE3D9}" type="slidenum">
              <a:rPr lang="id-ID" smtClean="0"/>
              <a:t>‹#›</a:t>
            </a:fld>
            <a:endParaRPr lang="id-ID"/>
          </a:p>
        </p:txBody>
      </p:sp>
    </p:spTree>
    <p:extLst>
      <p:ext uri="{BB962C8B-B14F-4D97-AF65-F5344CB8AC3E}">
        <p14:creationId xmlns:p14="http://schemas.microsoft.com/office/powerpoint/2010/main" val="3685905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3FC8D-0E3A-4B73-92E8-DFBE4B96C580}"/>
              </a:ext>
            </a:extLst>
          </p:cNvPr>
          <p:cNvSpPr>
            <a:spLocks noGrp="1"/>
          </p:cNvSpPr>
          <p:nvPr>
            <p:ph type="title"/>
          </p:nvPr>
        </p:nvSpPr>
        <p:spPr>
          <a:xfrm>
            <a:off x="839788" y="365125"/>
            <a:ext cx="10515600" cy="1325563"/>
          </a:xfrm>
        </p:spPr>
        <p:txBody>
          <a:bodyPr/>
          <a:lstStyle/>
          <a:p>
            <a:r>
              <a:rPr lang="en-US"/>
              <a:t>Click to edit Master title style</a:t>
            </a:r>
            <a:endParaRPr lang="id-ID"/>
          </a:p>
        </p:txBody>
      </p:sp>
      <p:sp>
        <p:nvSpPr>
          <p:cNvPr id="3" name="Text Placeholder 2">
            <a:extLst>
              <a:ext uri="{FF2B5EF4-FFF2-40B4-BE49-F238E27FC236}">
                <a16:creationId xmlns:a16="http://schemas.microsoft.com/office/drawing/2014/main" id="{BB3154CC-DA43-489C-B30E-49E90ED40E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E255AC5-7A6B-44D3-861F-D07120840C3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a:extLst>
              <a:ext uri="{FF2B5EF4-FFF2-40B4-BE49-F238E27FC236}">
                <a16:creationId xmlns:a16="http://schemas.microsoft.com/office/drawing/2014/main" id="{4C05149C-5A9B-461F-A877-993160CAA8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AC88AFC-DF18-4881-982F-D0F6CF1715D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a:extLst>
              <a:ext uri="{FF2B5EF4-FFF2-40B4-BE49-F238E27FC236}">
                <a16:creationId xmlns:a16="http://schemas.microsoft.com/office/drawing/2014/main" id="{A09C47B3-10FA-456A-84E7-852E852BE89A}"/>
              </a:ext>
            </a:extLst>
          </p:cNvPr>
          <p:cNvSpPr>
            <a:spLocks noGrp="1"/>
          </p:cNvSpPr>
          <p:nvPr>
            <p:ph type="dt" sz="half" idx="10"/>
          </p:nvPr>
        </p:nvSpPr>
        <p:spPr/>
        <p:txBody>
          <a:bodyPr/>
          <a:lstStyle/>
          <a:p>
            <a:fld id="{C75FA7FB-C4F6-4786-A7B3-2F5BF74A7149}" type="datetimeFigureOut">
              <a:rPr lang="id-ID" smtClean="0"/>
              <a:t>06/05/2026</a:t>
            </a:fld>
            <a:endParaRPr lang="id-ID"/>
          </a:p>
        </p:txBody>
      </p:sp>
      <p:sp>
        <p:nvSpPr>
          <p:cNvPr id="8" name="Footer Placeholder 7">
            <a:extLst>
              <a:ext uri="{FF2B5EF4-FFF2-40B4-BE49-F238E27FC236}">
                <a16:creationId xmlns:a16="http://schemas.microsoft.com/office/drawing/2014/main" id="{A1F466D9-6E0E-4B1B-A09D-E698C0A32AD2}"/>
              </a:ext>
            </a:extLst>
          </p:cNvPr>
          <p:cNvSpPr>
            <a:spLocks noGrp="1"/>
          </p:cNvSpPr>
          <p:nvPr>
            <p:ph type="ftr" sz="quarter" idx="11"/>
          </p:nvPr>
        </p:nvSpPr>
        <p:spPr/>
        <p:txBody>
          <a:bodyPr/>
          <a:lstStyle/>
          <a:p>
            <a:endParaRPr lang="id-ID"/>
          </a:p>
        </p:txBody>
      </p:sp>
      <p:sp>
        <p:nvSpPr>
          <p:cNvPr id="9" name="Slide Number Placeholder 8">
            <a:extLst>
              <a:ext uri="{FF2B5EF4-FFF2-40B4-BE49-F238E27FC236}">
                <a16:creationId xmlns:a16="http://schemas.microsoft.com/office/drawing/2014/main" id="{87D3D296-D023-4692-A35D-C63D18AF509B}"/>
              </a:ext>
            </a:extLst>
          </p:cNvPr>
          <p:cNvSpPr>
            <a:spLocks noGrp="1"/>
          </p:cNvSpPr>
          <p:nvPr>
            <p:ph type="sldNum" sz="quarter" idx="12"/>
          </p:nvPr>
        </p:nvSpPr>
        <p:spPr/>
        <p:txBody>
          <a:bodyPr/>
          <a:lstStyle/>
          <a:p>
            <a:fld id="{6CF8F445-D759-4979-9CF2-3683D56AE3D9}" type="slidenum">
              <a:rPr lang="id-ID" smtClean="0"/>
              <a:t>‹#›</a:t>
            </a:fld>
            <a:endParaRPr lang="id-ID"/>
          </a:p>
        </p:txBody>
      </p:sp>
    </p:spTree>
    <p:extLst>
      <p:ext uri="{BB962C8B-B14F-4D97-AF65-F5344CB8AC3E}">
        <p14:creationId xmlns:p14="http://schemas.microsoft.com/office/powerpoint/2010/main" val="3262126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46922-D5B0-4124-8038-D5319A0F4A2D}"/>
              </a:ext>
            </a:extLst>
          </p:cNvPr>
          <p:cNvSpPr>
            <a:spLocks noGrp="1"/>
          </p:cNvSpPr>
          <p:nvPr>
            <p:ph type="title"/>
          </p:nvPr>
        </p:nvSpPr>
        <p:spPr/>
        <p:txBody>
          <a:bodyPr/>
          <a:lstStyle/>
          <a:p>
            <a:r>
              <a:rPr lang="en-US"/>
              <a:t>Click to edit Master title style</a:t>
            </a:r>
            <a:endParaRPr lang="id-ID"/>
          </a:p>
        </p:txBody>
      </p:sp>
      <p:sp>
        <p:nvSpPr>
          <p:cNvPr id="3" name="Date Placeholder 2">
            <a:extLst>
              <a:ext uri="{FF2B5EF4-FFF2-40B4-BE49-F238E27FC236}">
                <a16:creationId xmlns:a16="http://schemas.microsoft.com/office/drawing/2014/main" id="{2F6494F5-BC5D-411F-8577-FC9230BDFB44}"/>
              </a:ext>
            </a:extLst>
          </p:cNvPr>
          <p:cNvSpPr>
            <a:spLocks noGrp="1"/>
          </p:cNvSpPr>
          <p:nvPr>
            <p:ph type="dt" sz="half" idx="10"/>
          </p:nvPr>
        </p:nvSpPr>
        <p:spPr/>
        <p:txBody>
          <a:bodyPr/>
          <a:lstStyle/>
          <a:p>
            <a:fld id="{C75FA7FB-C4F6-4786-A7B3-2F5BF74A7149}" type="datetimeFigureOut">
              <a:rPr lang="id-ID" smtClean="0"/>
              <a:t>06/05/2026</a:t>
            </a:fld>
            <a:endParaRPr lang="id-ID"/>
          </a:p>
        </p:txBody>
      </p:sp>
      <p:sp>
        <p:nvSpPr>
          <p:cNvPr id="4" name="Footer Placeholder 3">
            <a:extLst>
              <a:ext uri="{FF2B5EF4-FFF2-40B4-BE49-F238E27FC236}">
                <a16:creationId xmlns:a16="http://schemas.microsoft.com/office/drawing/2014/main" id="{5866023E-ADAF-4763-89A7-28F4DADE638F}"/>
              </a:ext>
            </a:extLst>
          </p:cNvPr>
          <p:cNvSpPr>
            <a:spLocks noGrp="1"/>
          </p:cNvSpPr>
          <p:nvPr>
            <p:ph type="ftr" sz="quarter" idx="11"/>
          </p:nvPr>
        </p:nvSpPr>
        <p:spPr/>
        <p:txBody>
          <a:bodyPr/>
          <a:lstStyle/>
          <a:p>
            <a:endParaRPr lang="id-ID"/>
          </a:p>
        </p:txBody>
      </p:sp>
      <p:sp>
        <p:nvSpPr>
          <p:cNvPr id="5" name="Slide Number Placeholder 4">
            <a:extLst>
              <a:ext uri="{FF2B5EF4-FFF2-40B4-BE49-F238E27FC236}">
                <a16:creationId xmlns:a16="http://schemas.microsoft.com/office/drawing/2014/main" id="{B4147FEB-BDED-4D03-A5E7-B1A795254F25}"/>
              </a:ext>
            </a:extLst>
          </p:cNvPr>
          <p:cNvSpPr>
            <a:spLocks noGrp="1"/>
          </p:cNvSpPr>
          <p:nvPr>
            <p:ph type="sldNum" sz="quarter" idx="12"/>
          </p:nvPr>
        </p:nvSpPr>
        <p:spPr/>
        <p:txBody>
          <a:bodyPr/>
          <a:lstStyle/>
          <a:p>
            <a:fld id="{6CF8F445-D759-4979-9CF2-3683D56AE3D9}" type="slidenum">
              <a:rPr lang="id-ID" smtClean="0"/>
              <a:t>‹#›</a:t>
            </a:fld>
            <a:endParaRPr lang="id-ID"/>
          </a:p>
        </p:txBody>
      </p:sp>
    </p:spTree>
    <p:extLst>
      <p:ext uri="{BB962C8B-B14F-4D97-AF65-F5344CB8AC3E}">
        <p14:creationId xmlns:p14="http://schemas.microsoft.com/office/powerpoint/2010/main" val="3216464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EC0A31-6B45-4356-8D81-A6E0AED46528}"/>
              </a:ext>
            </a:extLst>
          </p:cNvPr>
          <p:cNvSpPr>
            <a:spLocks noGrp="1"/>
          </p:cNvSpPr>
          <p:nvPr>
            <p:ph type="dt" sz="half" idx="10"/>
          </p:nvPr>
        </p:nvSpPr>
        <p:spPr/>
        <p:txBody>
          <a:bodyPr/>
          <a:lstStyle/>
          <a:p>
            <a:fld id="{C75FA7FB-C4F6-4786-A7B3-2F5BF74A7149}" type="datetimeFigureOut">
              <a:rPr lang="id-ID" smtClean="0"/>
              <a:t>06/05/2026</a:t>
            </a:fld>
            <a:endParaRPr lang="id-ID"/>
          </a:p>
        </p:txBody>
      </p:sp>
      <p:sp>
        <p:nvSpPr>
          <p:cNvPr id="3" name="Footer Placeholder 2">
            <a:extLst>
              <a:ext uri="{FF2B5EF4-FFF2-40B4-BE49-F238E27FC236}">
                <a16:creationId xmlns:a16="http://schemas.microsoft.com/office/drawing/2014/main" id="{72DDC0E2-A95A-459A-B254-96313015B9AD}"/>
              </a:ext>
            </a:extLst>
          </p:cNvPr>
          <p:cNvSpPr>
            <a:spLocks noGrp="1"/>
          </p:cNvSpPr>
          <p:nvPr>
            <p:ph type="ftr" sz="quarter" idx="11"/>
          </p:nvPr>
        </p:nvSpPr>
        <p:spPr/>
        <p:txBody>
          <a:bodyPr/>
          <a:lstStyle/>
          <a:p>
            <a:endParaRPr lang="id-ID"/>
          </a:p>
        </p:txBody>
      </p:sp>
      <p:sp>
        <p:nvSpPr>
          <p:cNvPr id="4" name="Slide Number Placeholder 3">
            <a:extLst>
              <a:ext uri="{FF2B5EF4-FFF2-40B4-BE49-F238E27FC236}">
                <a16:creationId xmlns:a16="http://schemas.microsoft.com/office/drawing/2014/main" id="{D68E4B19-0289-4EE0-A55A-57C12A499BAC}"/>
              </a:ext>
            </a:extLst>
          </p:cNvPr>
          <p:cNvSpPr>
            <a:spLocks noGrp="1"/>
          </p:cNvSpPr>
          <p:nvPr>
            <p:ph type="sldNum" sz="quarter" idx="12"/>
          </p:nvPr>
        </p:nvSpPr>
        <p:spPr/>
        <p:txBody>
          <a:bodyPr/>
          <a:lstStyle/>
          <a:p>
            <a:fld id="{6CF8F445-D759-4979-9CF2-3683D56AE3D9}" type="slidenum">
              <a:rPr lang="id-ID" smtClean="0"/>
              <a:t>‹#›</a:t>
            </a:fld>
            <a:endParaRPr lang="id-ID"/>
          </a:p>
        </p:txBody>
      </p:sp>
    </p:spTree>
    <p:extLst>
      <p:ext uri="{BB962C8B-B14F-4D97-AF65-F5344CB8AC3E}">
        <p14:creationId xmlns:p14="http://schemas.microsoft.com/office/powerpoint/2010/main" val="2749144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C605B-837E-483D-ABBF-71C1F46967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d-ID"/>
          </a:p>
        </p:txBody>
      </p:sp>
      <p:sp>
        <p:nvSpPr>
          <p:cNvPr id="3" name="Content Placeholder 2">
            <a:extLst>
              <a:ext uri="{FF2B5EF4-FFF2-40B4-BE49-F238E27FC236}">
                <a16:creationId xmlns:a16="http://schemas.microsoft.com/office/drawing/2014/main" id="{77853CF2-7151-4772-9611-C04540DAFB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a:extLst>
              <a:ext uri="{FF2B5EF4-FFF2-40B4-BE49-F238E27FC236}">
                <a16:creationId xmlns:a16="http://schemas.microsoft.com/office/drawing/2014/main" id="{DA0F7864-DB5F-4553-84EE-11F79734FF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B95D37-4F58-4F90-9C83-8A6FB6065710}"/>
              </a:ext>
            </a:extLst>
          </p:cNvPr>
          <p:cNvSpPr>
            <a:spLocks noGrp="1"/>
          </p:cNvSpPr>
          <p:nvPr>
            <p:ph type="dt" sz="half" idx="10"/>
          </p:nvPr>
        </p:nvSpPr>
        <p:spPr/>
        <p:txBody>
          <a:bodyPr/>
          <a:lstStyle/>
          <a:p>
            <a:fld id="{C75FA7FB-C4F6-4786-A7B3-2F5BF74A7149}" type="datetimeFigureOut">
              <a:rPr lang="id-ID" smtClean="0"/>
              <a:t>06/05/2026</a:t>
            </a:fld>
            <a:endParaRPr lang="id-ID"/>
          </a:p>
        </p:txBody>
      </p:sp>
      <p:sp>
        <p:nvSpPr>
          <p:cNvPr id="6" name="Footer Placeholder 5">
            <a:extLst>
              <a:ext uri="{FF2B5EF4-FFF2-40B4-BE49-F238E27FC236}">
                <a16:creationId xmlns:a16="http://schemas.microsoft.com/office/drawing/2014/main" id="{0AF1BC0E-F397-4771-85E5-E9C423E8EE96}"/>
              </a:ext>
            </a:extLst>
          </p:cNvPr>
          <p:cNvSpPr>
            <a:spLocks noGrp="1"/>
          </p:cNvSpPr>
          <p:nvPr>
            <p:ph type="ftr" sz="quarter" idx="11"/>
          </p:nvPr>
        </p:nvSpPr>
        <p:spPr/>
        <p:txBody>
          <a:bodyPr/>
          <a:lstStyle/>
          <a:p>
            <a:endParaRPr lang="id-ID"/>
          </a:p>
        </p:txBody>
      </p:sp>
      <p:sp>
        <p:nvSpPr>
          <p:cNvPr id="7" name="Slide Number Placeholder 6">
            <a:extLst>
              <a:ext uri="{FF2B5EF4-FFF2-40B4-BE49-F238E27FC236}">
                <a16:creationId xmlns:a16="http://schemas.microsoft.com/office/drawing/2014/main" id="{69419C5C-DBA0-4945-9706-0A191914E092}"/>
              </a:ext>
            </a:extLst>
          </p:cNvPr>
          <p:cNvSpPr>
            <a:spLocks noGrp="1"/>
          </p:cNvSpPr>
          <p:nvPr>
            <p:ph type="sldNum" sz="quarter" idx="12"/>
          </p:nvPr>
        </p:nvSpPr>
        <p:spPr/>
        <p:txBody>
          <a:bodyPr/>
          <a:lstStyle/>
          <a:p>
            <a:fld id="{6CF8F445-D759-4979-9CF2-3683D56AE3D9}" type="slidenum">
              <a:rPr lang="id-ID" smtClean="0"/>
              <a:t>‹#›</a:t>
            </a:fld>
            <a:endParaRPr lang="id-ID"/>
          </a:p>
        </p:txBody>
      </p:sp>
    </p:spTree>
    <p:extLst>
      <p:ext uri="{BB962C8B-B14F-4D97-AF65-F5344CB8AC3E}">
        <p14:creationId xmlns:p14="http://schemas.microsoft.com/office/powerpoint/2010/main" val="827389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D021F-8C68-42CD-BCAE-B82E3C820E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d-ID"/>
          </a:p>
        </p:txBody>
      </p:sp>
      <p:sp>
        <p:nvSpPr>
          <p:cNvPr id="3" name="Picture Placeholder 2">
            <a:extLst>
              <a:ext uri="{FF2B5EF4-FFF2-40B4-BE49-F238E27FC236}">
                <a16:creationId xmlns:a16="http://schemas.microsoft.com/office/drawing/2014/main" id="{5C199CDB-85F9-4ED4-94A6-59FFA53626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a:extLst>
              <a:ext uri="{FF2B5EF4-FFF2-40B4-BE49-F238E27FC236}">
                <a16:creationId xmlns:a16="http://schemas.microsoft.com/office/drawing/2014/main" id="{72C06749-BE17-4703-8778-35FEB4750E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683E33-39E1-43E1-A68D-AD1BE344A606}"/>
              </a:ext>
            </a:extLst>
          </p:cNvPr>
          <p:cNvSpPr>
            <a:spLocks noGrp="1"/>
          </p:cNvSpPr>
          <p:nvPr>
            <p:ph type="dt" sz="half" idx="10"/>
          </p:nvPr>
        </p:nvSpPr>
        <p:spPr/>
        <p:txBody>
          <a:bodyPr/>
          <a:lstStyle/>
          <a:p>
            <a:fld id="{C75FA7FB-C4F6-4786-A7B3-2F5BF74A7149}" type="datetimeFigureOut">
              <a:rPr lang="id-ID" smtClean="0"/>
              <a:t>06/05/2026</a:t>
            </a:fld>
            <a:endParaRPr lang="id-ID"/>
          </a:p>
        </p:txBody>
      </p:sp>
      <p:sp>
        <p:nvSpPr>
          <p:cNvPr id="6" name="Footer Placeholder 5">
            <a:extLst>
              <a:ext uri="{FF2B5EF4-FFF2-40B4-BE49-F238E27FC236}">
                <a16:creationId xmlns:a16="http://schemas.microsoft.com/office/drawing/2014/main" id="{90597921-29DF-49BE-AB7B-30896D7CC3D2}"/>
              </a:ext>
            </a:extLst>
          </p:cNvPr>
          <p:cNvSpPr>
            <a:spLocks noGrp="1"/>
          </p:cNvSpPr>
          <p:nvPr>
            <p:ph type="ftr" sz="quarter" idx="11"/>
          </p:nvPr>
        </p:nvSpPr>
        <p:spPr/>
        <p:txBody>
          <a:bodyPr/>
          <a:lstStyle/>
          <a:p>
            <a:endParaRPr lang="id-ID"/>
          </a:p>
        </p:txBody>
      </p:sp>
      <p:sp>
        <p:nvSpPr>
          <p:cNvPr id="7" name="Slide Number Placeholder 6">
            <a:extLst>
              <a:ext uri="{FF2B5EF4-FFF2-40B4-BE49-F238E27FC236}">
                <a16:creationId xmlns:a16="http://schemas.microsoft.com/office/drawing/2014/main" id="{F2BD76AC-744B-4D8B-90B8-8A9238E6CD37}"/>
              </a:ext>
            </a:extLst>
          </p:cNvPr>
          <p:cNvSpPr>
            <a:spLocks noGrp="1"/>
          </p:cNvSpPr>
          <p:nvPr>
            <p:ph type="sldNum" sz="quarter" idx="12"/>
          </p:nvPr>
        </p:nvSpPr>
        <p:spPr/>
        <p:txBody>
          <a:bodyPr/>
          <a:lstStyle/>
          <a:p>
            <a:fld id="{6CF8F445-D759-4979-9CF2-3683D56AE3D9}" type="slidenum">
              <a:rPr lang="id-ID" smtClean="0"/>
              <a:t>‹#›</a:t>
            </a:fld>
            <a:endParaRPr lang="id-ID"/>
          </a:p>
        </p:txBody>
      </p:sp>
    </p:spTree>
    <p:extLst>
      <p:ext uri="{BB962C8B-B14F-4D97-AF65-F5344CB8AC3E}">
        <p14:creationId xmlns:p14="http://schemas.microsoft.com/office/powerpoint/2010/main" val="3138041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07C0B8D-1119-4782-8334-E6C955F915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a:extLst>
              <a:ext uri="{FF2B5EF4-FFF2-40B4-BE49-F238E27FC236}">
                <a16:creationId xmlns:a16="http://schemas.microsoft.com/office/drawing/2014/main" id="{84D08D07-BF89-41F1-8216-97038657A2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a:extLst>
              <a:ext uri="{FF2B5EF4-FFF2-40B4-BE49-F238E27FC236}">
                <a16:creationId xmlns:a16="http://schemas.microsoft.com/office/drawing/2014/main" id="{486A12C7-F9FB-4B35-AE50-F1D874904C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5FA7FB-C4F6-4786-A7B3-2F5BF74A7149}" type="datetimeFigureOut">
              <a:rPr lang="id-ID" smtClean="0"/>
              <a:t>06/05/2026</a:t>
            </a:fld>
            <a:endParaRPr lang="id-ID"/>
          </a:p>
        </p:txBody>
      </p:sp>
      <p:sp>
        <p:nvSpPr>
          <p:cNvPr id="5" name="Footer Placeholder 4">
            <a:extLst>
              <a:ext uri="{FF2B5EF4-FFF2-40B4-BE49-F238E27FC236}">
                <a16:creationId xmlns:a16="http://schemas.microsoft.com/office/drawing/2014/main" id="{48BC27E2-3A14-4ADA-AA44-22441A06DE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a:extLst>
              <a:ext uri="{FF2B5EF4-FFF2-40B4-BE49-F238E27FC236}">
                <a16:creationId xmlns:a16="http://schemas.microsoft.com/office/drawing/2014/main" id="{2F33CBCF-F435-4FD5-A3E3-106EA52F70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F8F445-D759-4979-9CF2-3683D56AE3D9}" type="slidenum">
              <a:rPr lang="id-ID" smtClean="0"/>
              <a:t>‹#›</a:t>
            </a:fld>
            <a:endParaRPr lang="id-ID"/>
          </a:p>
        </p:txBody>
      </p:sp>
    </p:spTree>
    <p:extLst>
      <p:ext uri="{BB962C8B-B14F-4D97-AF65-F5344CB8AC3E}">
        <p14:creationId xmlns:p14="http://schemas.microsoft.com/office/powerpoint/2010/main" val="5605723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E2D3A-8C6D-42A4-8521-1CC8BF067B83}"/>
              </a:ext>
            </a:extLst>
          </p:cNvPr>
          <p:cNvSpPr>
            <a:spLocks noGrp="1"/>
          </p:cNvSpPr>
          <p:nvPr>
            <p:ph type="ctrTitle"/>
          </p:nvPr>
        </p:nvSpPr>
        <p:spPr>
          <a:xfrm>
            <a:off x="528506" y="1122363"/>
            <a:ext cx="11409028" cy="2387600"/>
          </a:xfrm>
        </p:spPr>
        <p:txBody>
          <a:bodyPr>
            <a:normAutofit fontScale="90000"/>
          </a:bodyPr>
          <a:lstStyle/>
          <a:p>
            <a:r>
              <a:rPr lang="en-US" dirty="0"/>
              <a:t>MEMBUAT </a:t>
            </a:r>
            <a:r>
              <a:rPr lang="en-US" i="1" dirty="0"/>
              <a:t>INTRODUCTION</a:t>
            </a:r>
            <a:r>
              <a:rPr lang="en-US" dirty="0"/>
              <a:t>/ PENDAHULUAN SECARA SEDERHANA UNTUK ARTIKEL ILMIAH </a:t>
            </a:r>
            <a:endParaRPr lang="id-ID" dirty="0"/>
          </a:p>
        </p:txBody>
      </p:sp>
      <p:sp>
        <p:nvSpPr>
          <p:cNvPr id="3" name="Subtitle 2">
            <a:extLst>
              <a:ext uri="{FF2B5EF4-FFF2-40B4-BE49-F238E27FC236}">
                <a16:creationId xmlns:a16="http://schemas.microsoft.com/office/drawing/2014/main" id="{7F12781C-FCA3-42F1-80BD-E7F29368420B}"/>
              </a:ext>
            </a:extLst>
          </p:cNvPr>
          <p:cNvSpPr>
            <a:spLocks noGrp="1"/>
          </p:cNvSpPr>
          <p:nvPr>
            <p:ph type="subTitle" idx="1"/>
          </p:nvPr>
        </p:nvSpPr>
        <p:spPr>
          <a:xfrm>
            <a:off x="528506" y="4734552"/>
            <a:ext cx="10813410" cy="1655762"/>
          </a:xfrm>
        </p:spPr>
        <p:txBody>
          <a:bodyPr>
            <a:noAutofit/>
          </a:bodyPr>
          <a:lstStyle/>
          <a:p>
            <a:r>
              <a:rPr lang="en-US" sz="2800" b="1" dirty="0"/>
              <a:t>OLEH: DESTIANI</a:t>
            </a:r>
          </a:p>
          <a:p>
            <a:endParaRPr lang="en-US" sz="2800" b="1" dirty="0"/>
          </a:p>
          <a:p>
            <a:r>
              <a:rPr lang="en-US" sz="2800" b="1" dirty="0"/>
              <a:t>DISAMPAIKAN PADA MATA KULIAH MKWK BAHASA INDONESIA</a:t>
            </a:r>
            <a:endParaRPr lang="id-ID" sz="2800" b="1" dirty="0"/>
          </a:p>
        </p:txBody>
      </p:sp>
    </p:spTree>
    <p:extLst>
      <p:ext uri="{BB962C8B-B14F-4D97-AF65-F5344CB8AC3E}">
        <p14:creationId xmlns:p14="http://schemas.microsoft.com/office/powerpoint/2010/main" val="23952070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1C599-26FB-4F5A-99AA-9C3554138617}"/>
              </a:ext>
            </a:extLst>
          </p:cNvPr>
          <p:cNvSpPr>
            <a:spLocks noGrp="1"/>
          </p:cNvSpPr>
          <p:nvPr>
            <p:ph type="title"/>
          </p:nvPr>
        </p:nvSpPr>
        <p:spPr>
          <a:xfrm>
            <a:off x="838200" y="365126"/>
            <a:ext cx="10515600" cy="473774"/>
          </a:xfrm>
        </p:spPr>
        <p:txBody>
          <a:bodyPr>
            <a:normAutofit fontScale="90000"/>
          </a:bodyPr>
          <a:lstStyle/>
          <a:p>
            <a:r>
              <a:rPr lang="en-US" b="1" dirty="0"/>
              <a:t>Paragraph 5</a:t>
            </a:r>
            <a:endParaRPr lang="id-ID" b="1" dirty="0"/>
          </a:p>
        </p:txBody>
      </p:sp>
      <p:sp>
        <p:nvSpPr>
          <p:cNvPr id="3" name="Content Placeholder 2">
            <a:extLst>
              <a:ext uri="{FF2B5EF4-FFF2-40B4-BE49-F238E27FC236}">
                <a16:creationId xmlns:a16="http://schemas.microsoft.com/office/drawing/2014/main" id="{F9E5BD68-BDD7-4236-ADC1-9682F31ADA90}"/>
              </a:ext>
            </a:extLst>
          </p:cNvPr>
          <p:cNvSpPr>
            <a:spLocks noGrp="1"/>
          </p:cNvSpPr>
          <p:nvPr>
            <p:ph idx="1"/>
          </p:nvPr>
        </p:nvSpPr>
        <p:spPr>
          <a:xfrm>
            <a:off x="838200" y="1107347"/>
            <a:ext cx="10515600" cy="5069616"/>
          </a:xfrm>
        </p:spPr>
        <p:txBody>
          <a:bodyPr>
            <a:normAutofit fontScale="92500" lnSpcReduction="10000"/>
          </a:bodyPr>
          <a:lstStyle/>
          <a:p>
            <a:pPr marL="0" indent="0">
              <a:buNone/>
            </a:pPr>
            <a:r>
              <a:rPr lang="id-ID" dirty="0"/>
              <a:t>Penelitian terdahulu menunjukkan bahwa pembelajaran interkultural memiliki peran penting dalam meningkatkan kemampuan komunikasi lintas budaya pada pemelajar bahasa asing. Sejumlah studi menegaskan bahwa keberhasilan pembelajaran interkultural ditentukan oleh integrasi antara aspek bahasa dan pemahaman budaya dalam proses pembelajaran. Hal ini terlihat dari penelitian Milton J. Bennett yang mengemukakan bahwa perkembangan sensitivitas antarbudaya memengaruhi cara individu merespons perbedaan budaya. Selain itu, Darla K. Deardorff menekankan bahwa kompetensi interkultural mencakup sikap, pengetahuan, dan keterampilan yang harus dikembangkan secara berkelanjutan. Dengan demikian, dapat disimpulkan bahwa pembelajaran interkultural yang efektif memerlukan pendekatan yang tidak hanya berfokus pada aspek linguistik, tetapi juga pada pemaknaan nilai dan praktik budaya agar pemelajar mampu berkomunikasi secara tepat dan adaptif.</a:t>
            </a:r>
          </a:p>
          <a:p>
            <a:pPr marL="0" indent="0">
              <a:buNone/>
            </a:pPr>
            <a:endParaRPr lang="id-ID" dirty="0"/>
          </a:p>
        </p:txBody>
      </p:sp>
    </p:spTree>
    <p:extLst>
      <p:ext uri="{BB962C8B-B14F-4D97-AF65-F5344CB8AC3E}">
        <p14:creationId xmlns:p14="http://schemas.microsoft.com/office/powerpoint/2010/main" val="2301322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B14B2-8830-4FF6-8F1C-606013719FB3}"/>
              </a:ext>
            </a:extLst>
          </p:cNvPr>
          <p:cNvSpPr>
            <a:spLocks noGrp="1"/>
          </p:cNvSpPr>
          <p:nvPr>
            <p:ph type="title"/>
          </p:nvPr>
        </p:nvSpPr>
        <p:spPr>
          <a:xfrm>
            <a:off x="913700" y="268377"/>
            <a:ext cx="10229491" cy="825320"/>
          </a:xfrm>
        </p:spPr>
        <p:txBody>
          <a:bodyPr>
            <a:noAutofit/>
          </a:bodyPr>
          <a:lstStyle/>
          <a:p>
            <a:r>
              <a:rPr lang="en-US" sz="3200" b="1" dirty="0" err="1"/>
              <a:t>Silakan</a:t>
            </a:r>
            <a:r>
              <a:rPr lang="en-US" sz="3200" b="1" dirty="0"/>
              <a:t> </a:t>
            </a:r>
            <a:r>
              <a:rPr lang="en-US" sz="3200" b="1" dirty="0" err="1"/>
              <a:t>Rancang</a:t>
            </a:r>
            <a:r>
              <a:rPr lang="en-US" sz="3200" b="1" dirty="0"/>
              <a:t> Bab </a:t>
            </a:r>
            <a:r>
              <a:rPr lang="en-US" sz="3200" b="1" dirty="0" err="1"/>
              <a:t>Pendahuluan</a:t>
            </a:r>
            <a:r>
              <a:rPr lang="en-US" sz="3200" b="1" dirty="0"/>
              <a:t> </a:t>
            </a:r>
            <a:r>
              <a:rPr lang="en-US" sz="3200" b="1" dirty="0" err="1"/>
              <a:t>dengan</a:t>
            </a:r>
            <a:r>
              <a:rPr lang="en-US" sz="3200" b="1" dirty="0"/>
              <a:t> Outline </a:t>
            </a:r>
            <a:r>
              <a:rPr lang="en-US" sz="3200" b="1" dirty="0" err="1"/>
              <a:t>Berikut</a:t>
            </a:r>
            <a:r>
              <a:rPr lang="en-US" sz="3200" b="1" dirty="0"/>
              <a:t>!</a:t>
            </a:r>
            <a:endParaRPr lang="id-ID" sz="3200" b="1" dirty="0"/>
          </a:p>
        </p:txBody>
      </p:sp>
      <p:sp>
        <p:nvSpPr>
          <p:cNvPr id="3" name="Content Placeholder 2">
            <a:extLst>
              <a:ext uri="{FF2B5EF4-FFF2-40B4-BE49-F238E27FC236}">
                <a16:creationId xmlns:a16="http://schemas.microsoft.com/office/drawing/2014/main" id="{C78C9AFB-ED3A-4F0E-B2A1-02052386A745}"/>
              </a:ext>
            </a:extLst>
          </p:cNvPr>
          <p:cNvSpPr>
            <a:spLocks noGrp="1"/>
          </p:cNvSpPr>
          <p:nvPr>
            <p:ph idx="1"/>
          </p:nvPr>
        </p:nvSpPr>
        <p:spPr>
          <a:xfrm>
            <a:off x="838200" y="1501629"/>
            <a:ext cx="10515600" cy="4675334"/>
          </a:xfrm>
        </p:spPr>
        <p:txBody>
          <a:bodyPr/>
          <a:lstStyle/>
          <a:p>
            <a:pPr marL="0" indent="0" algn="ctr">
              <a:buNone/>
            </a:pPr>
            <a:r>
              <a:rPr lang="en-US" b="1" dirty="0"/>
              <a:t>P</a:t>
            </a:r>
            <a:r>
              <a:rPr lang="id-ID" b="1" dirty="0"/>
              <a:t>engaruh </a:t>
            </a:r>
            <a:r>
              <a:rPr lang="en-US" b="1" dirty="0"/>
              <a:t>F</a:t>
            </a:r>
            <a:r>
              <a:rPr lang="id-ID" b="1" dirty="0"/>
              <a:t>rekuensi </a:t>
            </a:r>
            <a:r>
              <a:rPr lang="en-US" b="1" dirty="0"/>
              <a:t>P</a:t>
            </a:r>
            <a:r>
              <a:rPr lang="id-ID" b="1" dirty="0"/>
              <a:t>enyiraman terhadap </a:t>
            </a:r>
            <a:r>
              <a:rPr lang="en-US" b="1" dirty="0"/>
              <a:t>P</a:t>
            </a:r>
            <a:r>
              <a:rPr lang="id-ID" b="1" dirty="0"/>
              <a:t>ertumbuhan </a:t>
            </a:r>
            <a:r>
              <a:rPr lang="en-US" b="1" dirty="0"/>
              <a:t>T</a:t>
            </a:r>
            <a:r>
              <a:rPr lang="id-ID" b="1" dirty="0"/>
              <a:t>anaman </a:t>
            </a:r>
            <a:r>
              <a:rPr lang="en-US" b="1"/>
              <a:t>K</a:t>
            </a:r>
            <a:r>
              <a:rPr lang="id-ID" b="1"/>
              <a:t>angkung </a:t>
            </a:r>
            <a:r>
              <a:rPr lang="id-ID" b="1" dirty="0"/>
              <a:t>(</a:t>
            </a:r>
            <a:r>
              <a:rPr lang="id-ID" b="1" i="1" dirty="0"/>
              <a:t>Ipomoea aquatica</a:t>
            </a:r>
            <a:r>
              <a:rPr lang="en-US" b="1" dirty="0"/>
              <a:t>)</a:t>
            </a:r>
          </a:p>
          <a:p>
            <a:pPr marL="0" indent="0">
              <a:buNone/>
            </a:pPr>
            <a:endParaRPr lang="en-US" b="1" dirty="0"/>
          </a:p>
          <a:p>
            <a:pPr marL="0" indent="0">
              <a:buNone/>
            </a:pPr>
            <a:r>
              <a:rPr lang="id-ID" b="1" dirty="0"/>
              <a:t>Paragraf 1 – Kondisi Kekinian (Topic: situasi saat ini)</a:t>
            </a:r>
            <a:endParaRPr lang="en-US" b="1" dirty="0"/>
          </a:p>
          <a:p>
            <a:pPr marL="514350" indent="-514350">
              <a:buFont typeface="+mj-lt"/>
              <a:buAutoNum type="alphaLcPeriod"/>
            </a:pPr>
            <a:r>
              <a:rPr lang="id-ID" dirty="0"/>
              <a:t>Kangkung sebagai sayuran populer dan mudah dibudidayakan</a:t>
            </a:r>
            <a:endParaRPr lang="en-US" dirty="0"/>
          </a:p>
          <a:p>
            <a:pPr marL="514350" indent="-514350">
              <a:buFont typeface="+mj-lt"/>
              <a:buAutoNum type="alphaLcPeriod"/>
            </a:pPr>
            <a:r>
              <a:rPr lang="id-ID" dirty="0"/>
              <a:t>Banyak dibudidayakan di lahan sempit maupun pekarangan</a:t>
            </a:r>
            <a:endParaRPr lang="en-US" dirty="0"/>
          </a:p>
          <a:p>
            <a:pPr marL="514350" indent="-514350">
              <a:buFont typeface="+mj-lt"/>
              <a:buAutoNum type="alphaLcPeriod"/>
            </a:pPr>
            <a:r>
              <a:rPr lang="id-ID" dirty="0"/>
              <a:t>Praktik budidaya masih sederhana (manual, tradisional)</a:t>
            </a:r>
            <a:endParaRPr lang="en-US" dirty="0"/>
          </a:p>
          <a:p>
            <a:pPr marL="514350" indent="-514350">
              <a:buFont typeface="+mj-lt"/>
              <a:buAutoNum type="alphaLcPeriod"/>
            </a:pPr>
            <a:r>
              <a:rPr lang="id-ID" dirty="0"/>
              <a:t>Penyiraman dilakukan berdasarkan kebiasaan, bukan kebutuhan tanaman</a:t>
            </a:r>
          </a:p>
        </p:txBody>
      </p:sp>
    </p:spTree>
    <p:extLst>
      <p:ext uri="{BB962C8B-B14F-4D97-AF65-F5344CB8AC3E}">
        <p14:creationId xmlns:p14="http://schemas.microsoft.com/office/powerpoint/2010/main" val="40678608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A24DC-ED4E-4259-AC59-0AEF2A569109}"/>
              </a:ext>
            </a:extLst>
          </p:cNvPr>
          <p:cNvSpPr>
            <a:spLocks noGrp="1"/>
          </p:cNvSpPr>
          <p:nvPr>
            <p:ph type="title"/>
          </p:nvPr>
        </p:nvSpPr>
        <p:spPr/>
        <p:txBody>
          <a:bodyPr/>
          <a:lstStyle/>
          <a:p>
            <a:r>
              <a:rPr lang="id-ID" b="1" dirty="0"/>
              <a:t>Paragraf 2 – Masalah yang Terjadi</a:t>
            </a:r>
            <a:br>
              <a:rPr lang="en-US" b="1" dirty="0"/>
            </a:br>
            <a:endParaRPr lang="id-ID" b="1" dirty="0"/>
          </a:p>
        </p:txBody>
      </p:sp>
      <p:sp>
        <p:nvSpPr>
          <p:cNvPr id="3" name="Content Placeholder 2">
            <a:extLst>
              <a:ext uri="{FF2B5EF4-FFF2-40B4-BE49-F238E27FC236}">
                <a16:creationId xmlns:a16="http://schemas.microsoft.com/office/drawing/2014/main" id="{9F4270ED-2C68-4931-8B82-53ADEDFEC7C2}"/>
              </a:ext>
            </a:extLst>
          </p:cNvPr>
          <p:cNvSpPr>
            <a:spLocks noGrp="1"/>
          </p:cNvSpPr>
          <p:nvPr>
            <p:ph idx="1"/>
          </p:nvPr>
        </p:nvSpPr>
        <p:spPr/>
        <p:txBody>
          <a:bodyPr/>
          <a:lstStyle/>
          <a:p>
            <a:pPr marL="514350" indent="-514350">
              <a:buFont typeface="+mj-lt"/>
              <a:buAutoNum type="alphaLcPeriod"/>
            </a:pPr>
            <a:r>
              <a:rPr lang="id-ID" dirty="0"/>
              <a:t>Ketidaktepatan frekuensi penyiraman (terlalu sering / terlalu jarang)</a:t>
            </a:r>
            <a:endParaRPr lang="en-US" dirty="0"/>
          </a:p>
          <a:p>
            <a:pPr marL="514350" indent="-514350">
              <a:buFont typeface="+mj-lt"/>
              <a:buAutoNum type="alphaLcPeriod"/>
            </a:pPr>
            <a:r>
              <a:rPr lang="id-ID" dirty="0"/>
              <a:t>Kurangnya pengetahuan petani/pemula tentang kebutuhan air tanaman</a:t>
            </a:r>
            <a:endParaRPr lang="en-US" dirty="0"/>
          </a:p>
          <a:p>
            <a:pPr marL="514350" indent="-514350">
              <a:buFont typeface="+mj-lt"/>
              <a:buAutoNum type="alphaLcPeriod"/>
            </a:pPr>
            <a:r>
              <a:rPr lang="id-ID" dirty="0"/>
              <a:t>Dampak: pertumbuhan tidak optimal (layu, akar busuk, pertumbuhan lambat)</a:t>
            </a:r>
            <a:endParaRPr lang="en-US" dirty="0"/>
          </a:p>
          <a:p>
            <a:pPr marL="514350" indent="-514350">
              <a:buFont typeface="+mj-lt"/>
              <a:buAutoNum type="alphaLcPeriod"/>
            </a:pPr>
            <a:r>
              <a:rPr lang="id-ID" dirty="0"/>
              <a:t>Tidak adanya standar sederhana terkait frekuensi penyiraman kangkung</a:t>
            </a:r>
          </a:p>
        </p:txBody>
      </p:sp>
    </p:spTree>
    <p:extLst>
      <p:ext uri="{BB962C8B-B14F-4D97-AF65-F5344CB8AC3E}">
        <p14:creationId xmlns:p14="http://schemas.microsoft.com/office/powerpoint/2010/main" val="2126050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E33AA-4631-422A-8925-29FBCAD83B33}"/>
              </a:ext>
            </a:extLst>
          </p:cNvPr>
          <p:cNvSpPr>
            <a:spLocks noGrp="1"/>
          </p:cNvSpPr>
          <p:nvPr>
            <p:ph type="title"/>
          </p:nvPr>
        </p:nvSpPr>
        <p:spPr>
          <a:xfrm>
            <a:off x="729143" y="335560"/>
            <a:ext cx="10515600" cy="771788"/>
          </a:xfrm>
        </p:spPr>
        <p:txBody>
          <a:bodyPr>
            <a:normAutofit/>
          </a:bodyPr>
          <a:lstStyle/>
          <a:p>
            <a:r>
              <a:rPr lang="id-ID" b="1" dirty="0"/>
              <a:t>Paragraf 3 – Urgensi</a:t>
            </a:r>
          </a:p>
        </p:txBody>
      </p:sp>
      <p:sp>
        <p:nvSpPr>
          <p:cNvPr id="3" name="Content Placeholder 2">
            <a:extLst>
              <a:ext uri="{FF2B5EF4-FFF2-40B4-BE49-F238E27FC236}">
                <a16:creationId xmlns:a16="http://schemas.microsoft.com/office/drawing/2014/main" id="{F78566C2-AE81-4DFB-BF87-4A60F3E2C7E6}"/>
              </a:ext>
            </a:extLst>
          </p:cNvPr>
          <p:cNvSpPr>
            <a:spLocks noGrp="1"/>
          </p:cNvSpPr>
          <p:nvPr>
            <p:ph idx="1"/>
          </p:nvPr>
        </p:nvSpPr>
        <p:spPr>
          <a:xfrm>
            <a:off x="838200" y="1333850"/>
            <a:ext cx="10515600" cy="4876669"/>
          </a:xfrm>
        </p:spPr>
        <p:txBody>
          <a:bodyPr/>
          <a:lstStyle/>
          <a:p>
            <a:pPr marL="514350" indent="-514350">
              <a:buFont typeface="+mj-lt"/>
              <a:buAutoNum type="alphaLcPeriod"/>
            </a:pPr>
            <a:r>
              <a:rPr lang="id-ID" dirty="0"/>
              <a:t>Air merupakan faktor penting dalam pertumbuhan tanaman</a:t>
            </a:r>
            <a:endParaRPr lang="en-US" dirty="0"/>
          </a:p>
          <a:p>
            <a:pPr marL="514350" indent="-514350">
              <a:buFont typeface="+mj-lt"/>
              <a:buAutoNum type="alphaLcPeriod"/>
            </a:pPr>
            <a:r>
              <a:rPr lang="id-ID" dirty="0"/>
              <a:t>Kebutuhan air yang tepat meningkatkan hasil dan kualitas tanaman</a:t>
            </a:r>
            <a:endParaRPr lang="en-US" dirty="0"/>
          </a:p>
          <a:p>
            <a:pPr marL="514350" indent="-514350">
              <a:buFont typeface="+mj-lt"/>
              <a:buAutoNum type="alphaLcPeriod"/>
            </a:pPr>
            <a:r>
              <a:rPr lang="id-ID" dirty="0"/>
              <a:t>Efisiensi penggunaan air (penting di tengah keterbatasan sumber daya air)</a:t>
            </a:r>
            <a:endParaRPr lang="en-US" dirty="0"/>
          </a:p>
          <a:p>
            <a:pPr marL="514350" indent="-514350">
              <a:buFont typeface="+mj-lt"/>
              <a:buAutoNum type="alphaLcPeriod"/>
            </a:pPr>
            <a:r>
              <a:rPr lang="id-ID" dirty="0"/>
              <a:t>Perlunya kajian sederhana yang mudah diterapkan oleh masyarakat</a:t>
            </a:r>
          </a:p>
        </p:txBody>
      </p:sp>
    </p:spTree>
    <p:extLst>
      <p:ext uri="{BB962C8B-B14F-4D97-AF65-F5344CB8AC3E}">
        <p14:creationId xmlns:p14="http://schemas.microsoft.com/office/powerpoint/2010/main" val="15929044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ED9BB-FD73-4923-86AA-2129D6CDC86D}"/>
              </a:ext>
            </a:extLst>
          </p:cNvPr>
          <p:cNvSpPr>
            <a:spLocks noGrp="1"/>
          </p:cNvSpPr>
          <p:nvPr>
            <p:ph type="title"/>
          </p:nvPr>
        </p:nvSpPr>
        <p:spPr>
          <a:xfrm>
            <a:off x="838200" y="681036"/>
            <a:ext cx="5185095" cy="510201"/>
          </a:xfrm>
        </p:spPr>
        <p:txBody>
          <a:bodyPr>
            <a:normAutofit fontScale="90000"/>
          </a:bodyPr>
          <a:lstStyle/>
          <a:p>
            <a:r>
              <a:rPr lang="id-ID" b="1" dirty="0"/>
              <a:t>Paragraf 4 – Implikasi</a:t>
            </a:r>
            <a:br>
              <a:rPr lang="en-US" dirty="0"/>
            </a:br>
            <a:endParaRPr lang="id-ID" dirty="0"/>
          </a:p>
        </p:txBody>
      </p:sp>
      <p:sp>
        <p:nvSpPr>
          <p:cNvPr id="3" name="Content Placeholder 2">
            <a:extLst>
              <a:ext uri="{FF2B5EF4-FFF2-40B4-BE49-F238E27FC236}">
                <a16:creationId xmlns:a16="http://schemas.microsoft.com/office/drawing/2014/main" id="{776DD338-7794-49BC-B946-6163B48D4105}"/>
              </a:ext>
            </a:extLst>
          </p:cNvPr>
          <p:cNvSpPr>
            <a:spLocks noGrp="1"/>
          </p:cNvSpPr>
          <p:nvPr>
            <p:ph idx="1"/>
          </p:nvPr>
        </p:nvSpPr>
        <p:spPr>
          <a:xfrm>
            <a:off x="838200" y="1333851"/>
            <a:ext cx="10515600" cy="2575420"/>
          </a:xfrm>
        </p:spPr>
        <p:txBody>
          <a:bodyPr/>
          <a:lstStyle/>
          <a:p>
            <a:pPr marL="514350" indent="-514350">
              <a:buFont typeface="+mj-lt"/>
              <a:buAutoNum type="alphaLcPeriod"/>
            </a:pPr>
            <a:r>
              <a:rPr lang="id-ID" dirty="0"/>
              <a:t>Hasil penelitian dapat menjadi panduan praktis penyiraman</a:t>
            </a:r>
            <a:endParaRPr lang="en-US" dirty="0"/>
          </a:p>
          <a:p>
            <a:pPr marL="514350" indent="-514350">
              <a:buFont typeface="+mj-lt"/>
              <a:buAutoNum type="alphaLcPeriod"/>
            </a:pPr>
            <a:r>
              <a:rPr lang="id-ID" dirty="0"/>
              <a:t>Membantu petani meningkatkan produktivitas</a:t>
            </a:r>
            <a:endParaRPr lang="en-US" dirty="0"/>
          </a:p>
          <a:p>
            <a:pPr marL="514350" indent="-514350">
              <a:buFont typeface="+mj-lt"/>
              <a:buAutoNum type="alphaLcPeriod"/>
            </a:pPr>
            <a:r>
              <a:rPr lang="id-ID" dirty="0"/>
              <a:t>Mengurangi pemborosan air dalam budidaya</a:t>
            </a:r>
            <a:endParaRPr lang="en-US" dirty="0"/>
          </a:p>
          <a:p>
            <a:pPr marL="514350" indent="-514350">
              <a:buFont typeface="+mj-lt"/>
              <a:buAutoNum type="alphaLcPeriod"/>
            </a:pPr>
            <a:r>
              <a:rPr lang="id-ID" dirty="0"/>
              <a:t>Dapat diterapkan pada skala rumah tangga maupun pertanian kecil</a:t>
            </a:r>
          </a:p>
        </p:txBody>
      </p:sp>
    </p:spTree>
    <p:extLst>
      <p:ext uri="{BB962C8B-B14F-4D97-AF65-F5344CB8AC3E}">
        <p14:creationId xmlns:p14="http://schemas.microsoft.com/office/powerpoint/2010/main" val="3186579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9D715-72D9-4D23-ABC1-A105F0129D5B}"/>
              </a:ext>
            </a:extLst>
          </p:cNvPr>
          <p:cNvSpPr>
            <a:spLocks noGrp="1"/>
          </p:cNvSpPr>
          <p:nvPr>
            <p:ph type="title"/>
          </p:nvPr>
        </p:nvSpPr>
        <p:spPr>
          <a:xfrm>
            <a:off x="838200" y="365126"/>
            <a:ext cx="10515600" cy="792556"/>
          </a:xfrm>
        </p:spPr>
        <p:txBody>
          <a:bodyPr>
            <a:normAutofit fontScale="90000"/>
          </a:bodyPr>
          <a:lstStyle/>
          <a:p>
            <a:br>
              <a:rPr lang="en-US" b="1" dirty="0"/>
            </a:br>
            <a:r>
              <a:rPr lang="id-ID" b="1" dirty="0"/>
              <a:t>Paragraf 5 – Objektif + Penelitian Terdahulu</a:t>
            </a:r>
            <a:br>
              <a:rPr lang="en-US" b="1" dirty="0"/>
            </a:br>
            <a:endParaRPr lang="id-ID" b="1" dirty="0"/>
          </a:p>
        </p:txBody>
      </p:sp>
      <p:sp>
        <p:nvSpPr>
          <p:cNvPr id="3" name="Content Placeholder 2">
            <a:extLst>
              <a:ext uri="{FF2B5EF4-FFF2-40B4-BE49-F238E27FC236}">
                <a16:creationId xmlns:a16="http://schemas.microsoft.com/office/drawing/2014/main" id="{0445DCA1-38DC-4514-B36C-915301B6F962}"/>
              </a:ext>
            </a:extLst>
          </p:cNvPr>
          <p:cNvSpPr>
            <a:spLocks noGrp="1"/>
          </p:cNvSpPr>
          <p:nvPr>
            <p:ph idx="1"/>
          </p:nvPr>
        </p:nvSpPr>
        <p:spPr/>
        <p:txBody>
          <a:bodyPr/>
          <a:lstStyle/>
          <a:p>
            <a:pPr marL="514350" indent="-514350">
              <a:buFont typeface="+mj-lt"/>
              <a:buAutoNum type="alphaLcPeriod"/>
            </a:pPr>
            <a:r>
              <a:rPr lang="id-ID" dirty="0"/>
              <a:t>Beberapa penelitian menunjukkan air berpengaruh signifikan terhadap pertumbuhan tanaman</a:t>
            </a:r>
            <a:endParaRPr lang="en-US" dirty="0"/>
          </a:p>
          <a:p>
            <a:pPr marL="514350" indent="-514350">
              <a:buFont typeface="+mj-lt"/>
              <a:buAutoNum type="alphaLcPeriod"/>
            </a:pPr>
            <a:r>
              <a:rPr lang="id-ID" dirty="0"/>
              <a:t>Penelitian sebelumnya fokus pada jenis tanaman lain atau sistem irigasi</a:t>
            </a:r>
            <a:endParaRPr lang="en-US" dirty="0"/>
          </a:p>
          <a:p>
            <a:pPr marL="514350" indent="-514350">
              <a:buFont typeface="+mj-lt"/>
              <a:buAutoNum type="alphaLcPeriod"/>
            </a:pPr>
            <a:r>
              <a:rPr lang="id-ID" dirty="0"/>
              <a:t>Masih terbatas penelitian sederhana tentang frekuensi penyiraman pada kangkung</a:t>
            </a:r>
            <a:endParaRPr lang="en-US" dirty="0"/>
          </a:p>
          <a:p>
            <a:pPr marL="514350" indent="-514350">
              <a:buFont typeface="+mj-lt"/>
              <a:buAutoNum type="alphaLcPeriod"/>
            </a:pPr>
            <a:r>
              <a:rPr lang="id-ID" dirty="0"/>
              <a:t>Tujuan penelitian: mengetahui pengaruh frekuensi penyiraman terhadap pertumbuhan tanaman kangkung (Ipomoea aquatica)</a:t>
            </a:r>
          </a:p>
        </p:txBody>
      </p:sp>
    </p:spTree>
    <p:extLst>
      <p:ext uri="{BB962C8B-B14F-4D97-AF65-F5344CB8AC3E}">
        <p14:creationId xmlns:p14="http://schemas.microsoft.com/office/powerpoint/2010/main" val="28027453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E4E40-06BB-4F3A-A8FA-0A4C532A95DA}"/>
              </a:ext>
            </a:extLst>
          </p:cNvPr>
          <p:cNvSpPr>
            <a:spLocks noGrp="1"/>
          </p:cNvSpPr>
          <p:nvPr>
            <p:ph type="title"/>
          </p:nvPr>
        </p:nvSpPr>
        <p:spPr/>
        <p:txBody>
          <a:bodyPr/>
          <a:lstStyle/>
          <a:p>
            <a:r>
              <a:rPr lang="en-US" dirty="0"/>
              <a:t>References: </a:t>
            </a:r>
            <a:endParaRPr lang="id-ID" dirty="0"/>
          </a:p>
        </p:txBody>
      </p:sp>
      <p:sp>
        <p:nvSpPr>
          <p:cNvPr id="3" name="Content Placeholder 2">
            <a:extLst>
              <a:ext uri="{FF2B5EF4-FFF2-40B4-BE49-F238E27FC236}">
                <a16:creationId xmlns:a16="http://schemas.microsoft.com/office/drawing/2014/main" id="{A3D7CD06-B43E-4495-8A64-7F56B127E417}"/>
              </a:ext>
            </a:extLst>
          </p:cNvPr>
          <p:cNvSpPr>
            <a:spLocks noGrp="1"/>
          </p:cNvSpPr>
          <p:nvPr>
            <p:ph idx="1"/>
          </p:nvPr>
        </p:nvSpPr>
        <p:spPr/>
        <p:txBody>
          <a:bodyPr/>
          <a:lstStyle/>
          <a:p>
            <a:r>
              <a:rPr lang="en-US" dirty="0"/>
              <a:t>1. </a:t>
            </a:r>
            <a:r>
              <a:rPr lang="en-US" dirty="0" err="1"/>
              <a:t>boleh</a:t>
            </a:r>
            <a:r>
              <a:rPr lang="en-US" dirty="0"/>
              <a:t> </a:t>
            </a:r>
            <a:r>
              <a:rPr lang="en-US" dirty="0" err="1"/>
              <a:t>sitasi</a:t>
            </a:r>
            <a:r>
              <a:rPr lang="en-US" dirty="0"/>
              <a:t> </a:t>
            </a:r>
            <a:r>
              <a:rPr lang="en-US" dirty="0" err="1"/>
              <a:t>dari</a:t>
            </a:r>
            <a:r>
              <a:rPr lang="en-US" dirty="0"/>
              <a:t> </a:t>
            </a:r>
            <a:r>
              <a:rPr lang="en-US" dirty="0" err="1"/>
              <a:t>artikel</a:t>
            </a:r>
            <a:r>
              <a:rPr lang="en-US" dirty="0"/>
              <a:t> </a:t>
            </a:r>
            <a:r>
              <a:rPr lang="en-US" dirty="0" err="1"/>
              <a:t>artikel</a:t>
            </a:r>
            <a:r>
              <a:rPr lang="en-US" dirty="0"/>
              <a:t> di google scholar</a:t>
            </a:r>
          </a:p>
          <a:p>
            <a:r>
              <a:rPr lang="en-US" dirty="0"/>
              <a:t>2. </a:t>
            </a:r>
            <a:r>
              <a:rPr lang="en-US" dirty="0" err="1"/>
              <a:t>wajib</a:t>
            </a:r>
            <a:r>
              <a:rPr lang="en-US" dirty="0"/>
              <a:t> </a:t>
            </a:r>
            <a:r>
              <a:rPr lang="en-US" dirty="0" err="1"/>
              <a:t>sitasi</a:t>
            </a:r>
            <a:r>
              <a:rPr lang="en-US" dirty="0"/>
              <a:t> </a:t>
            </a:r>
            <a:r>
              <a:rPr lang="en-US" dirty="0" err="1"/>
              <a:t>artikel</a:t>
            </a:r>
            <a:r>
              <a:rPr lang="en-US" dirty="0"/>
              <a:t> </a:t>
            </a:r>
            <a:r>
              <a:rPr lang="en-US" dirty="0" err="1"/>
              <a:t>dari</a:t>
            </a:r>
            <a:r>
              <a:rPr lang="en-US" dirty="0"/>
              <a:t> </a:t>
            </a:r>
            <a:r>
              <a:rPr lang="en-US" dirty="0" err="1"/>
              <a:t>jurnal</a:t>
            </a:r>
            <a:r>
              <a:rPr lang="en-US" dirty="0"/>
              <a:t> </a:t>
            </a:r>
            <a:r>
              <a:rPr lang="en-US" dirty="0" err="1"/>
              <a:t>terakreditasi</a:t>
            </a:r>
            <a:r>
              <a:rPr lang="en-US" dirty="0"/>
              <a:t> </a:t>
            </a:r>
            <a:r>
              <a:rPr lang="en-US" dirty="0" err="1"/>
              <a:t>sebanyak</a:t>
            </a:r>
            <a:r>
              <a:rPr lang="en-US" dirty="0"/>
              <a:t> 3: SINTA </a:t>
            </a:r>
            <a:r>
              <a:rPr lang="en-US" dirty="0" err="1"/>
              <a:t>atau</a:t>
            </a:r>
            <a:r>
              <a:rPr lang="en-US" dirty="0"/>
              <a:t> pun </a:t>
            </a:r>
            <a:r>
              <a:rPr lang="en-US" dirty="0" err="1"/>
              <a:t>scopus</a:t>
            </a:r>
            <a:r>
              <a:rPr lang="en-US" dirty="0"/>
              <a:t> </a:t>
            </a:r>
          </a:p>
          <a:p>
            <a:r>
              <a:rPr lang="en-US" dirty="0"/>
              <a:t>3. </a:t>
            </a:r>
            <a:r>
              <a:rPr lang="en-US" dirty="0" err="1"/>
              <a:t>belajarlah</a:t>
            </a:r>
            <a:r>
              <a:rPr lang="en-US" dirty="0"/>
              <a:t> </a:t>
            </a:r>
            <a:r>
              <a:rPr lang="en-US" dirty="0" err="1"/>
              <a:t>untuk</a:t>
            </a:r>
            <a:r>
              <a:rPr lang="en-US" dirty="0"/>
              <a:t> </a:t>
            </a:r>
            <a:r>
              <a:rPr lang="en-US" dirty="0" err="1"/>
              <a:t>membuat</a:t>
            </a:r>
            <a:r>
              <a:rPr lang="en-US" dirty="0"/>
              <a:t> daftar </a:t>
            </a:r>
            <a:r>
              <a:rPr lang="en-US" dirty="0" err="1"/>
              <a:t>pustaka</a:t>
            </a:r>
            <a:r>
              <a:rPr lang="en-US" dirty="0"/>
              <a:t>/ references </a:t>
            </a:r>
            <a:r>
              <a:rPr lang="en-US" dirty="0" err="1"/>
              <a:t>menggunakan</a:t>
            </a:r>
            <a:r>
              <a:rPr lang="en-US" dirty="0"/>
              <a:t> </a:t>
            </a:r>
            <a:r>
              <a:rPr lang="en-US" dirty="0" err="1"/>
              <a:t>aplikasi</a:t>
            </a:r>
            <a:r>
              <a:rPr lang="en-US" dirty="0"/>
              <a:t> Mendeley/ Zotero </a:t>
            </a:r>
            <a:endParaRPr lang="id-ID" dirty="0"/>
          </a:p>
        </p:txBody>
      </p:sp>
    </p:spTree>
    <p:extLst>
      <p:ext uri="{BB962C8B-B14F-4D97-AF65-F5344CB8AC3E}">
        <p14:creationId xmlns:p14="http://schemas.microsoft.com/office/powerpoint/2010/main" val="767422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B68AE-6C41-4149-9C9B-8E4D55313F7A}"/>
              </a:ext>
            </a:extLst>
          </p:cNvPr>
          <p:cNvSpPr>
            <a:spLocks noGrp="1"/>
          </p:cNvSpPr>
          <p:nvPr>
            <p:ph type="title"/>
          </p:nvPr>
        </p:nvSpPr>
        <p:spPr/>
        <p:txBody>
          <a:bodyPr/>
          <a:lstStyle/>
          <a:p>
            <a:r>
              <a:rPr lang="en-US" b="1" dirty="0" err="1"/>
              <a:t>Secara</a:t>
            </a:r>
            <a:r>
              <a:rPr lang="en-US" b="1" dirty="0"/>
              <a:t> </a:t>
            </a:r>
            <a:r>
              <a:rPr lang="en-US" b="1" dirty="0" err="1"/>
              <a:t>umum</a:t>
            </a:r>
            <a:r>
              <a:rPr lang="en-US" b="1" dirty="0"/>
              <a:t> </a:t>
            </a:r>
            <a:r>
              <a:rPr lang="en-US" b="1" dirty="0" err="1"/>
              <a:t>paragraf</a:t>
            </a:r>
            <a:r>
              <a:rPr lang="en-US" b="1" dirty="0"/>
              <a:t> introduction: </a:t>
            </a:r>
            <a:endParaRPr lang="id-ID" b="1" dirty="0"/>
          </a:p>
        </p:txBody>
      </p:sp>
      <p:sp>
        <p:nvSpPr>
          <p:cNvPr id="3" name="Content Placeholder 2">
            <a:extLst>
              <a:ext uri="{FF2B5EF4-FFF2-40B4-BE49-F238E27FC236}">
                <a16:creationId xmlns:a16="http://schemas.microsoft.com/office/drawing/2014/main" id="{0E5CDB66-81FF-494C-83DD-A2D7F8036049}"/>
              </a:ext>
            </a:extLst>
          </p:cNvPr>
          <p:cNvSpPr>
            <a:spLocks noGrp="1"/>
          </p:cNvSpPr>
          <p:nvPr>
            <p:ph idx="1"/>
          </p:nvPr>
        </p:nvSpPr>
        <p:spPr>
          <a:xfrm>
            <a:off x="838200" y="1870745"/>
            <a:ext cx="10515600" cy="4622130"/>
          </a:xfrm>
        </p:spPr>
        <p:txBody>
          <a:bodyPr/>
          <a:lstStyle/>
          <a:p>
            <a:pPr marL="0" indent="0">
              <a:buNone/>
            </a:pPr>
            <a:r>
              <a:rPr lang="en-US" dirty="0"/>
              <a:t>Paragraph	 1 	</a:t>
            </a:r>
            <a:r>
              <a:rPr lang="en-US" dirty="0">
                <a:sym typeface="Wingdings" panose="05000000000000000000" pitchFamily="2" charset="2"/>
              </a:rPr>
              <a:t> </a:t>
            </a:r>
            <a:r>
              <a:rPr lang="en-US" dirty="0" err="1">
                <a:sym typeface="Wingdings" panose="05000000000000000000" pitchFamily="2" charset="2"/>
              </a:rPr>
              <a:t>kondisi</a:t>
            </a:r>
            <a:r>
              <a:rPr lang="en-US" dirty="0">
                <a:sym typeface="Wingdings" panose="05000000000000000000" pitchFamily="2" charset="2"/>
              </a:rPr>
              <a:t> </a:t>
            </a:r>
            <a:r>
              <a:rPr lang="en-US" dirty="0" err="1">
                <a:sym typeface="Wingdings" panose="05000000000000000000" pitchFamily="2" charset="2"/>
              </a:rPr>
              <a:t>kekinian</a:t>
            </a:r>
            <a:endParaRPr lang="en-US" dirty="0">
              <a:sym typeface="Wingdings" panose="05000000000000000000" pitchFamily="2" charset="2"/>
            </a:endParaRPr>
          </a:p>
          <a:p>
            <a:pPr marL="0" indent="0">
              <a:buNone/>
            </a:pPr>
            <a:r>
              <a:rPr lang="en-US" dirty="0">
                <a:sym typeface="Wingdings" panose="05000000000000000000" pitchFamily="2" charset="2"/>
              </a:rPr>
              <a:t>Paragraph 	2 	  </a:t>
            </a:r>
            <a:r>
              <a:rPr lang="en-US" dirty="0" err="1">
                <a:sym typeface="Wingdings" panose="05000000000000000000" pitchFamily="2" charset="2"/>
              </a:rPr>
              <a:t>masalah</a:t>
            </a:r>
            <a:endParaRPr lang="en-US" dirty="0">
              <a:sym typeface="Wingdings" panose="05000000000000000000" pitchFamily="2" charset="2"/>
            </a:endParaRPr>
          </a:p>
          <a:p>
            <a:pPr marL="0" indent="0">
              <a:buNone/>
            </a:pPr>
            <a:r>
              <a:rPr lang="en-US" dirty="0">
                <a:sym typeface="Wingdings" panose="05000000000000000000" pitchFamily="2" charset="2"/>
              </a:rPr>
              <a:t>Paragraph 	3	 </a:t>
            </a:r>
            <a:r>
              <a:rPr lang="en-US" dirty="0" err="1">
                <a:sym typeface="Wingdings" panose="05000000000000000000" pitchFamily="2" charset="2"/>
              </a:rPr>
              <a:t>urgensi</a:t>
            </a:r>
            <a:endParaRPr lang="en-US" dirty="0">
              <a:sym typeface="Wingdings" panose="05000000000000000000" pitchFamily="2" charset="2"/>
            </a:endParaRPr>
          </a:p>
          <a:p>
            <a:pPr marL="0" indent="0">
              <a:buNone/>
            </a:pPr>
            <a:r>
              <a:rPr lang="en-US" dirty="0">
                <a:sym typeface="Wingdings" panose="05000000000000000000" pitchFamily="2" charset="2"/>
              </a:rPr>
              <a:t>Paragraph 	4	  </a:t>
            </a:r>
            <a:r>
              <a:rPr lang="en-US" dirty="0" err="1">
                <a:sym typeface="Wingdings" panose="05000000000000000000" pitchFamily="2" charset="2"/>
              </a:rPr>
              <a:t>implikasi</a:t>
            </a:r>
            <a:endParaRPr lang="en-US" dirty="0">
              <a:sym typeface="Wingdings" panose="05000000000000000000" pitchFamily="2" charset="2"/>
            </a:endParaRPr>
          </a:p>
          <a:p>
            <a:pPr marL="0" indent="0">
              <a:buNone/>
            </a:pPr>
            <a:r>
              <a:rPr lang="en-US" dirty="0">
                <a:sym typeface="Wingdings" panose="05000000000000000000" pitchFamily="2" charset="2"/>
              </a:rPr>
              <a:t>Paragraph	5	  objective (</a:t>
            </a:r>
            <a:r>
              <a:rPr lang="en-US" dirty="0" err="1">
                <a:sym typeface="Wingdings" panose="05000000000000000000" pitchFamily="2" charset="2"/>
              </a:rPr>
              <a:t>menyampaikan</a:t>
            </a:r>
            <a:r>
              <a:rPr lang="en-US" dirty="0">
                <a:sym typeface="Wingdings" panose="05000000000000000000" pitchFamily="2" charset="2"/>
              </a:rPr>
              <a:t> </a:t>
            </a:r>
            <a:r>
              <a:rPr lang="en-US" dirty="0" err="1">
                <a:sym typeface="Wingdings" panose="05000000000000000000" pitchFamily="2" charset="2"/>
              </a:rPr>
              <a:t>penelitian</a:t>
            </a:r>
            <a:r>
              <a:rPr lang="en-US" dirty="0">
                <a:sym typeface="Wingdings" panose="05000000000000000000" pitchFamily="2" charset="2"/>
              </a:rPr>
              <a:t> </a:t>
            </a:r>
            <a:r>
              <a:rPr lang="en-US" dirty="0" err="1">
                <a:sym typeface="Wingdings" panose="05000000000000000000" pitchFamily="2" charset="2"/>
              </a:rPr>
              <a:t>terdahulu</a:t>
            </a:r>
            <a:r>
              <a:rPr lang="en-US" dirty="0">
                <a:sym typeface="Wingdings" panose="05000000000000000000" pitchFamily="2" charset="2"/>
              </a:rPr>
              <a:t> </a:t>
            </a:r>
          </a:p>
          <a:p>
            <a:pPr marL="0" indent="0">
              <a:buNone/>
            </a:pPr>
            <a:r>
              <a:rPr lang="en-US" dirty="0">
                <a:sym typeface="Wingdings" panose="05000000000000000000" pitchFamily="2" charset="2"/>
              </a:rPr>
              <a:t>			       yang </a:t>
            </a:r>
            <a:r>
              <a:rPr lang="en-US" dirty="0" err="1">
                <a:sym typeface="Wingdings" panose="05000000000000000000" pitchFamily="2" charset="2"/>
              </a:rPr>
              <a:t>sudah</a:t>
            </a:r>
            <a:r>
              <a:rPr lang="en-US" dirty="0">
                <a:sym typeface="Wingdings" panose="05000000000000000000" pitchFamily="2" charset="2"/>
              </a:rPr>
              <a:t> </a:t>
            </a:r>
            <a:r>
              <a:rPr lang="en-US" dirty="0" err="1">
                <a:sym typeface="Wingdings" panose="05000000000000000000" pitchFamily="2" charset="2"/>
              </a:rPr>
              <a:t>membahas</a:t>
            </a:r>
            <a:r>
              <a:rPr lang="en-US" dirty="0">
                <a:sym typeface="Wingdings" panose="05000000000000000000" pitchFamily="2" charset="2"/>
              </a:rPr>
              <a:t>) </a:t>
            </a:r>
            <a:endParaRPr lang="id-ID" dirty="0"/>
          </a:p>
        </p:txBody>
      </p:sp>
    </p:spTree>
    <p:extLst>
      <p:ext uri="{BB962C8B-B14F-4D97-AF65-F5344CB8AC3E}">
        <p14:creationId xmlns:p14="http://schemas.microsoft.com/office/powerpoint/2010/main" val="1194000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A692F-2970-4B08-A690-BA73E5903334}"/>
              </a:ext>
            </a:extLst>
          </p:cNvPr>
          <p:cNvSpPr>
            <a:spLocks noGrp="1"/>
          </p:cNvSpPr>
          <p:nvPr>
            <p:ph type="title"/>
          </p:nvPr>
        </p:nvSpPr>
        <p:spPr>
          <a:xfrm>
            <a:off x="762699" y="1908699"/>
            <a:ext cx="10515600" cy="1325563"/>
          </a:xfrm>
        </p:spPr>
        <p:txBody>
          <a:bodyPr/>
          <a:lstStyle/>
          <a:p>
            <a:pPr algn="ctr"/>
            <a:r>
              <a:rPr lang="en-US" b="1" dirty="0"/>
              <a:t>RANCANG BANGUN DAN UJI KINERJA MESIN GRANULATOR BERAS JAGUNG </a:t>
            </a:r>
            <a:endParaRPr lang="id-ID" b="1" dirty="0"/>
          </a:p>
        </p:txBody>
      </p:sp>
    </p:spTree>
    <p:extLst>
      <p:ext uri="{BB962C8B-B14F-4D97-AF65-F5344CB8AC3E}">
        <p14:creationId xmlns:p14="http://schemas.microsoft.com/office/powerpoint/2010/main" val="2495728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5FCD16-891B-4754-BC5D-00604F263A4D}"/>
              </a:ext>
            </a:extLst>
          </p:cNvPr>
          <p:cNvSpPr>
            <a:spLocks noGrp="1"/>
          </p:cNvSpPr>
          <p:nvPr>
            <p:ph idx="1"/>
          </p:nvPr>
        </p:nvSpPr>
        <p:spPr>
          <a:xfrm>
            <a:off x="838200" y="838899"/>
            <a:ext cx="10515600" cy="5338064"/>
          </a:xfrm>
        </p:spPr>
        <p:txBody>
          <a:bodyPr/>
          <a:lstStyle/>
          <a:p>
            <a:pPr marL="0" indent="0">
              <a:buNone/>
            </a:pPr>
            <a:r>
              <a:rPr lang="en-US" b="1" u="sng" dirty="0"/>
              <a:t>P1 : </a:t>
            </a:r>
            <a:r>
              <a:rPr lang="en-US" b="1" u="sng" dirty="0">
                <a:sym typeface="Wingdings" panose="05000000000000000000" pitchFamily="2" charset="2"/>
              </a:rPr>
              <a:t>  </a:t>
            </a:r>
          </a:p>
          <a:p>
            <a:pPr marL="0" indent="0">
              <a:buNone/>
            </a:pPr>
            <a:r>
              <a:rPr lang="en-US" dirty="0">
                <a:sym typeface="Wingdings" panose="05000000000000000000" pitchFamily="2" charset="2"/>
              </a:rPr>
              <a:t>a. TS		 </a:t>
            </a:r>
            <a:r>
              <a:rPr lang="en-US" i="1" dirty="0">
                <a:sym typeface="Wingdings" panose="05000000000000000000" pitchFamily="2" charset="2"/>
              </a:rPr>
              <a:t>topic sentence </a:t>
            </a:r>
            <a:r>
              <a:rPr lang="en-US" dirty="0">
                <a:sym typeface="Wingdings" panose="05000000000000000000" pitchFamily="2" charset="2"/>
              </a:rPr>
              <a:t>(</a:t>
            </a:r>
            <a:r>
              <a:rPr lang="en-US" dirty="0" err="1">
                <a:sym typeface="Wingdings" panose="05000000000000000000" pitchFamily="2" charset="2"/>
              </a:rPr>
              <a:t>biasa</a:t>
            </a:r>
            <a:r>
              <a:rPr lang="en-US" dirty="0">
                <a:sym typeface="Wingdings" panose="05000000000000000000" pitchFamily="2" charset="2"/>
              </a:rPr>
              <a:t> di </a:t>
            </a:r>
            <a:r>
              <a:rPr lang="en-US" dirty="0" err="1">
                <a:sym typeface="Wingdings" panose="05000000000000000000" pitchFamily="2" charset="2"/>
              </a:rPr>
              <a:t>awal</a:t>
            </a:r>
            <a:r>
              <a:rPr lang="en-US" dirty="0">
                <a:sym typeface="Wingdings" panose="05000000000000000000" pitchFamily="2" charset="2"/>
              </a:rPr>
              <a:t>/ </a:t>
            </a:r>
            <a:r>
              <a:rPr lang="en-US" dirty="0" err="1">
                <a:sym typeface="Wingdings" panose="05000000000000000000" pitchFamily="2" charset="2"/>
              </a:rPr>
              <a:t>akhir</a:t>
            </a:r>
            <a:r>
              <a:rPr lang="en-US" dirty="0">
                <a:sym typeface="Wingdings" panose="05000000000000000000" pitchFamily="2" charset="2"/>
              </a:rPr>
              <a:t> </a:t>
            </a:r>
            <a:r>
              <a:rPr lang="en-US" dirty="0" err="1">
                <a:sym typeface="Wingdings" panose="05000000000000000000" pitchFamily="2" charset="2"/>
              </a:rPr>
              <a:t>kalimat</a:t>
            </a:r>
            <a:r>
              <a:rPr lang="en-US" dirty="0">
                <a:sym typeface="Wingdings" panose="05000000000000000000" pitchFamily="2" charset="2"/>
              </a:rPr>
              <a:t>)</a:t>
            </a:r>
          </a:p>
          <a:p>
            <a:pPr marL="0" indent="0">
              <a:buNone/>
            </a:pPr>
            <a:r>
              <a:rPr lang="en-US" dirty="0">
                <a:sym typeface="Wingdings" panose="05000000000000000000" pitchFamily="2" charset="2"/>
              </a:rPr>
              <a:t>b. SS		 </a:t>
            </a:r>
            <a:r>
              <a:rPr lang="en-US" i="1" dirty="0">
                <a:sym typeface="Wingdings" panose="05000000000000000000" pitchFamily="2" charset="2"/>
              </a:rPr>
              <a:t>supporting sentence </a:t>
            </a:r>
            <a:r>
              <a:rPr lang="en-US" dirty="0">
                <a:sym typeface="Wingdings" panose="05000000000000000000" pitchFamily="2" charset="2"/>
              </a:rPr>
              <a:t>(</a:t>
            </a:r>
            <a:r>
              <a:rPr lang="en-US" dirty="0" err="1">
                <a:sym typeface="Wingdings" panose="05000000000000000000" pitchFamily="2" charset="2"/>
              </a:rPr>
              <a:t>kalimat</a:t>
            </a:r>
            <a:r>
              <a:rPr lang="en-US" dirty="0">
                <a:sym typeface="Wingdings" panose="05000000000000000000" pitchFamily="2" charset="2"/>
              </a:rPr>
              <a:t>/ </a:t>
            </a:r>
            <a:r>
              <a:rPr lang="en-US" dirty="0" err="1">
                <a:sym typeface="Wingdings" panose="05000000000000000000" pitchFamily="2" charset="2"/>
              </a:rPr>
              <a:t>kalimat</a:t>
            </a:r>
            <a:r>
              <a:rPr lang="en-US" dirty="0">
                <a:sym typeface="Wingdings" panose="05000000000000000000" pitchFamily="2" charset="2"/>
              </a:rPr>
              <a:t> </a:t>
            </a:r>
            <a:r>
              <a:rPr lang="en-US" dirty="0" err="1">
                <a:sym typeface="Wingdings" panose="05000000000000000000" pitchFamily="2" charset="2"/>
              </a:rPr>
              <a:t>kalimat</a:t>
            </a:r>
            <a:r>
              <a:rPr lang="en-US" dirty="0">
                <a:sym typeface="Wingdings" panose="05000000000000000000" pitchFamily="2" charset="2"/>
              </a:rPr>
              <a:t> </a:t>
            </a:r>
          </a:p>
          <a:p>
            <a:pPr marL="0" indent="0">
              <a:buNone/>
            </a:pPr>
            <a:r>
              <a:rPr lang="en-US" dirty="0">
                <a:sym typeface="Wingdings" panose="05000000000000000000" pitchFamily="2" charset="2"/>
              </a:rPr>
              <a:t>		      </a:t>
            </a:r>
            <a:r>
              <a:rPr lang="en-US" dirty="0" err="1">
                <a:sym typeface="Wingdings" panose="05000000000000000000" pitchFamily="2" charset="2"/>
              </a:rPr>
              <a:t>pendukung</a:t>
            </a:r>
            <a:r>
              <a:rPr lang="en-US" dirty="0">
                <a:sym typeface="Wingdings" panose="05000000000000000000" pitchFamily="2" charset="2"/>
              </a:rPr>
              <a:t> SS)</a:t>
            </a:r>
          </a:p>
          <a:p>
            <a:pPr marL="0" indent="0">
              <a:buNone/>
            </a:pPr>
            <a:r>
              <a:rPr lang="en-US" dirty="0">
                <a:sym typeface="Wingdings" panose="05000000000000000000" pitchFamily="2" charset="2"/>
              </a:rPr>
              <a:t>c. SD		  </a:t>
            </a:r>
            <a:r>
              <a:rPr lang="en-US" i="1" dirty="0">
                <a:sym typeface="Wingdings" panose="05000000000000000000" pitchFamily="2" charset="2"/>
              </a:rPr>
              <a:t>supporting detail </a:t>
            </a:r>
            <a:r>
              <a:rPr lang="en-US" dirty="0">
                <a:sym typeface="Wingdings" panose="05000000000000000000" pitchFamily="2" charset="2"/>
              </a:rPr>
              <a:t>(making detail, </a:t>
            </a:r>
            <a:r>
              <a:rPr lang="en-US" dirty="0" err="1">
                <a:sym typeface="Wingdings" panose="05000000000000000000" pitchFamily="2" charset="2"/>
              </a:rPr>
              <a:t>perkuat</a:t>
            </a:r>
            <a:r>
              <a:rPr lang="en-US" dirty="0">
                <a:sym typeface="Wingdings" panose="05000000000000000000" pitchFamily="2" charset="2"/>
              </a:rPr>
              <a:t> </a:t>
            </a:r>
            <a:r>
              <a:rPr lang="en-US" dirty="0" err="1">
                <a:sym typeface="Wingdings" panose="05000000000000000000" pitchFamily="2" charset="2"/>
              </a:rPr>
              <a:t>kutipan</a:t>
            </a:r>
            <a:r>
              <a:rPr lang="en-US" dirty="0">
                <a:sym typeface="Wingdings" panose="05000000000000000000" pitchFamily="2" charset="2"/>
              </a:rPr>
              <a:t> </a:t>
            </a:r>
            <a:r>
              <a:rPr lang="en-US" dirty="0" err="1">
                <a:sym typeface="Wingdings" panose="05000000000000000000" pitchFamily="2" charset="2"/>
              </a:rPr>
              <a:t>dari</a:t>
            </a:r>
            <a:r>
              <a:rPr lang="en-US" dirty="0">
                <a:sym typeface="Wingdings" panose="05000000000000000000" pitchFamily="2" charset="2"/>
              </a:rPr>
              <a:t> </a:t>
            </a:r>
          </a:p>
          <a:p>
            <a:pPr marL="0" indent="0">
              <a:buNone/>
            </a:pPr>
            <a:r>
              <a:rPr lang="en-US" dirty="0">
                <a:sym typeface="Wingdings" panose="05000000000000000000" pitchFamily="2" charset="2"/>
              </a:rPr>
              <a:t>		       </a:t>
            </a:r>
            <a:r>
              <a:rPr lang="en-US" dirty="0" err="1">
                <a:sym typeface="Wingdings" panose="05000000000000000000" pitchFamily="2" charset="2"/>
              </a:rPr>
              <a:t>researchs</a:t>
            </a:r>
            <a:r>
              <a:rPr lang="en-US" dirty="0">
                <a:sym typeface="Wingdings" panose="05000000000000000000" pitchFamily="2" charset="2"/>
              </a:rPr>
              <a:t> </a:t>
            </a:r>
            <a:r>
              <a:rPr lang="en-US" dirty="0" err="1">
                <a:sym typeface="Wingdings" panose="05000000000000000000" pitchFamily="2" charset="2"/>
              </a:rPr>
              <a:t>terdahulu</a:t>
            </a:r>
            <a:r>
              <a:rPr lang="en-US" dirty="0">
                <a:sym typeface="Wingdings" panose="05000000000000000000" pitchFamily="2" charset="2"/>
              </a:rPr>
              <a:t>)</a:t>
            </a:r>
          </a:p>
          <a:p>
            <a:pPr marL="0" indent="0">
              <a:buNone/>
            </a:pPr>
            <a:r>
              <a:rPr lang="en-US" dirty="0">
                <a:sym typeface="Wingdings" panose="05000000000000000000" pitchFamily="2" charset="2"/>
              </a:rPr>
              <a:t>d. MC		  </a:t>
            </a:r>
            <a:r>
              <a:rPr lang="en-US" i="1" dirty="0">
                <a:sym typeface="Wingdings" panose="05000000000000000000" pitchFamily="2" charset="2"/>
              </a:rPr>
              <a:t>meaning conclusion </a:t>
            </a:r>
            <a:r>
              <a:rPr lang="en-US" dirty="0">
                <a:sym typeface="Wingdings" panose="05000000000000000000" pitchFamily="2" charset="2"/>
              </a:rPr>
              <a:t>(making conclusion in paragraph)</a:t>
            </a:r>
            <a:endParaRPr lang="id-ID" dirty="0"/>
          </a:p>
        </p:txBody>
      </p:sp>
    </p:spTree>
    <p:extLst>
      <p:ext uri="{BB962C8B-B14F-4D97-AF65-F5344CB8AC3E}">
        <p14:creationId xmlns:p14="http://schemas.microsoft.com/office/powerpoint/2010/main" val="1188437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8 Inspirasi WC Jongkok Kamar Mandi Sederhana tapi Bersih, Pilih Mana?">
            <a:extLst>
              <a:ext uri="{FF2B5EF4-FFF2-40B4-BE49-F238E27FC236}">
                <a16:creationId xmlns:a16="http://schemas.microsoft.com/office/drawing/2014/main" id="{C1BA20FD-5B19-46EC-8E69-D284EF568DB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4025" r="-1634" b="24370"/>
          <a:stretch/>
        </p:blipFill>
        <p:spPr bwMode="auto">
          <a:xfrm>
            <a:off x="1803633" y="1082180"/>
            <a:ext cx="8061820" cy="549478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B5915C8A-344B-4FCF-92B5-9C7B7A09B009}"/>
              </a:ext>
            </a:extLst>
          </p:cNvPr>
          <p:cNvSpPr txBox="1"/>
          <p:nvPr/>
        </p:nvSpPr>
        <p:spPr>
          <a:xfrm>
            <a:off x="2049347" y="281031"/>
            <a:ext cx="7203639" cy="584775"/>
          </a:xfrm>
          <a:prstGeom prst="rect">
            <a:avLst/>
          </a:prstGeom>
          <a:noFill/>
        </p:spPr>
        <p:txBody>
          <a:bodyPr wrap="none" rtlCol="0">
            <a:spAutoFit/>
          </a:bodyPr>
          <a:lstStyle/>
          <a:p>
            <a:r>
              <a:rPr lang="en-US" sz="3200" b="1" dirty="0"/>
              <a:t>WC </a:t>
            </a:r>
            <a:r>
              <a:rPr lang="en-US" sz="3200" b="1" dirty="0" err="1"/>
              <a:t>jongkok</a:t>
            </a:r>
            <a:r>
              <a:rPr lang="en-US" sz="3200" b="1" dirty="0"/>
              <a:t>, </a:t>
            </a:r>
            <a:r>
              <a:rPr lang="en-US" sz="3200" b="1" dirty="0" err="1"/>
              <a:t>bentuk</a:t>
            </a:r>
            <a:r>
              <a:rPr lang="en-US" sz="3200" b="1" dirty="0"/>
              <a:t> </a:t>
            </a:r>
            <a:r>
              <a:rPr lang="en-US" sz="3200" b="1" dirty="0" err="1"/>
              <a:t>budaya</a:t>
            </a:r>
            <a:r>
              <a:rPr lang="en-US" sz="3200" b="1" dirty="0"/>
              <a:t> di Indonesia </a:t>
            </a:r>
            <a:endParaRPr lang="id-ID" sz="3200" b="1" dirty="0"/>
          </a:p>
        </p:txBody>
      </p:sp>
    </p:spTree>
    <p:extLst>
      <p:ext uri="{BB962C8B-B14F-4D97-AF65-F5344CB8AC3E}">
        <p14:creationId xmlns:p14="http://schemas.microsoft.com/office/powerpoint/2010/main" val="1593002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3DDA9-83AA-4B34-BFEF-2C9841245A75}"/>
              </a:ext>
            </a:extLst>
          </p:cNvPr>
          <p:cNvSpPr>
            <a:spLocks noGrp="1"/>
          </p:cNvSpPr>
          <p:nvPr>
            <p:ph type="title"/>
          </p:nvPr>
        </p:nvSpPr>
        <p:spPr>
          <a:xfrm>
            <a:off x="293615" y="190484"/>
            <a:ext cx="10515600" cy="279299"/>
          </a:xfrm>
        </p:spPr>
        <p:txBody>
          <a:bodyPr>
            <a:normAutofit fontScale="90000"/>
          </a:bodyPr>
          <a:lstStyle/>
          <a:p>
            <a:r>
              <a:rPr lang="en-US" b="1" u="sng" dirty="0" err="1"/>
              <a:t>Contoh</a:t>
            </a:r>
            <a:r>
              <a:rPr lang="en-US" b="1" u="sng" dirty="0"/>
              <a:t> : </a:t>
            </a:r>
            <a:endParaRPr lang="id-ID" b="1" u="sng" dirty="0"/>
          </a:p>
        </p:txBody>
      </p:sp>
      <p:sp>
        <p:nvSpPr>
          <p:cNvPr id="3" name="Content Placeholder 2">
            <a:extLst>
              <a:ext uri="{FF2B5EF4-FFF2-40B4-BE49-F238E27FC236}">
                <a16:creationId xmlns:a16="http://schemas.microsoft.com/office/drawing/2014/main" id="{CCB486C3-F9E2-42E0-B6AC-9005567DF053}"/>
              </a:ext>
            </a:extLst>
          </p:cNvPr>
          <p:cNvSpPr>
            <a:spLocks noGrp="1"/>
          </p:cNvSpPr>
          <p:nvPr>
            <p:ph idx="1"/>
          </p:nvPr>
        </p:nvSpPr>
        <p:spPr>
          <a:xfrm>
            <a:off x="293615" y="1149292"/>
            <a:ext cx="11702642" cy="5635669"/>
          </a:xfrm>
        </p:spPr>
        <p:txBody>
          <a:bodyPr>
            <a:noAutofit/>
          </a:bodyPr>
          <a:lstStyle/>
          <a:p>
            <a:pPr marL="0" indent="0">
              <a:buNone/>
            </a:pPr>
            <a:r>
              <a:rPr lang="en-US" sz="2200" b="1" u="sng" dirty="0"/>
              <a:t>Paragraph 1</a:t>
            </a:r>
          </a:p>
          <a:p>
            <a:pPr marL="0" indent="0">
              <a:buNone/>
            </a:pPr>
            <a:r>
              <a:rPr lang="en-US" sz="2200" b="1" dirty="0"/>
              <a:t>TS</a:t>
            </a:r>
            <a:r>
              <a:rPr lang="en-US" sz="2200" dirty="0"/>
              <a:t>	: </a:t>
            </a:r>
            <a:r>
              <a:rPr lang="en-US" sz="2200" dirty="0" err="1"/>
              <a:t>Pemelajar</a:t>
            </a:r>
            <a:r>
              <a:rPr lang="en-US" sz="2200" dirty="0"/>
              <a:t> BIPA (Bahasa Indonesia </a:t>
            </a:r>
            <a:r>
              <a:rPr lang="en-US" sz="2200" dirty="0" err="1"/>
              <a:t>bagi</a:t>
            </a:r>
            <a:r>
              <a:rPr lang="en-US" sz="2200" dirty="0"/>
              <a:t> </a:t>
            </a:r>
            <a:r>
              <a:rPr lang="en-US" sz="2200" dirty="0" err="1"/>
              <a:t>Penutur</a:t>
            </a:r>
            <a:r>
              <a:rPr lang="en-US" sz="2200" dirty="0"/>
              <a:t> </a:t>
            </a:r>
            <a:r>
              <a:rPr lang="en-US" sz="2200" dirty="0" err="1"/>
              <a:t>Asing</a:t>
            </a:r>
            <a:r>
              <a:rPr lang="en-US" sz="2200" dirty="0"/>
              <a:t>) </a:t>
            </a:r>
            <a:r>
              <a:rPr lang="en-US" sz="2200" dirty="0" err="1"/>
              <a:t>tidak</a:t>
            </a:r>
            <a:r>
              <a:rPr lang="en-US" sz="2200" dirty="0"/>
              <a:t> </a:t>
            </a:r>
            <a:r>
              <a:rPr lang="en-US" sz="2200" dirty="0" err="1"/>
              <a:t>terlepas</a:t>
            </a:r>
            <a:r>
              <a:rPr lang="en-US" sz="2200" dirty="0"/>
              <a:t> </a:t>
            </a:r>
            <a:r>
              <a:rPr lang="en-US" sz="2200" dirty="0" err="1"/>
              <a:t>dari</a:t>
            </a:r>
            <a:r>
              <a:rPr lang="en-US" sz="2200" dirty="0"/>
              <a:t> </a:t>
            </a:r>
            <a:r>
              <a:rPr lang="en-US" sz="2200" dirty="0" err="1"/>
              <a:t>kegiatan</a:t>
            </a:r>
            <a:r>
              <a:rPr lang="en-US" sz="2200" dirty="0"/>
              <a:t>    </a:t>
            </a:r>
          </a:p>
          <a:p>
            <a:pPr marL="0" indent="0">
              <a:buNone/>
            </a:pPr>
            <a:r>
              <a:rPr lang="en-US" sz="2200" dirty="0"/>
              <a:t>                 </a:t>
            </a:r>
            <a:r>
              <a:rPr lang="en-US" sz="2200" dirty="0" err="1"/>
              <a:t>interkultural</a:t>
            </a:r>
            <a:r>
              <a:rPr lang="en-US" sz="2200" dirty="0"/>
              <a:t>. </a:t>
            </a:r>
          </a:p>
          <a:p>
            <a:pPr marL="0" indent="0">
              <a:buNone/>
            </a:pPr>
            <a:r>
              <a:rPr lang="en-US" sz="2200" b="1" dirty="0"/>
              <a:t>SS</a:t>
            </a:r>
            <a:r>
              <a:rPr lang="en-US" sz="2200" dirty="0"/>
              <a:t>	: </a:t>
            </a:r>
            <a:r>
              <a:rPr lang="en-US" sz="2200" dirty="0" err="1"/>
              <a:t>Interkultural</a:t>
            </a:r>
            <a:r>
              <a:rPr lang="en-US" sz="2200" dirty="0"/>
              <a:t> </a:t>
            </a:r>
            <a:r>
              <a:rPr lang="en-US" sz="2200" dirty="0" err="1"/>
              <a:t>merupakan</a:t>
            </a:r>
            <a:r>
              <a:rPr lang="en-US" sz="2200" dirty="0"/>
              <a:t> </a:t>
            </a:r>
            <a:r>
              <a:rPr lang="en-US" sz="2200" dirty="0" err="1"/>
              <a:t>pemahaman</a:t>
            </a:r>
            <a:r>
              <a:rPr lang="en-US" sz="2200" dirty="0"/>
              <a:t> </a:t>
            </a:r>
            <a:r>
              <a:rPr lang="en-US" sz="2200" dirty="0" err="1"/>
              <a:t>lintas</a:t>
            </a:r>
            <a:r>
              <a:rPr lang="en-US" sz="2200" dirty="0"/>
              <a:t> </a:t>
            </a:r>
            <a:r>
              <a:rPr lang="en-US" sz="2200" dirty="0" err="1"/>
              <a:t>budaya</a:t>
            </a:r>
            <a:r>
              <a:rPr lang="en-US" sz="2200" dirty="0"/>
              <a:t> </a:t>
            </a:r>
            <a:r>
              <a:rPr lang="en-US" sz="2200" dirty="0" err="1"/>
              <a:t>dalam</a:t>
            </a:r>
            <a:r>
              <a:rPr lang="en-US" sz="2200" dirty="0"/>
              <a:t> </a:t>
            </a:r>
            <a:r>
              <a:rPr lang="en-US" sz="2200" dirty="0" err="1"/>
              <a:t>kegiatan</a:t>
            </a:r>
            <a:r>
              <a:rPr lang="en-US" sz="2200" dirty="0"/>
              <a:t> </a:t>
            </a:r>
            <a:r>
              <a:rPr lang="en-US" sz="2200" dirty="0" err="1"/>
              <a:t>interaksi</a:t>
            </a:r>
            <a:r>
              <a:rPr lang="en-US" sz="2200" dirty="0"/>
              <a:t>, </a:t>
            </a:r>
            <a:r>
              <a:rPr lang="en-US" sz="2200" dirty="0" err="1"/>
              <a:t>pertukaran</a:t>
            </a:r>
            <a:r>
              <a:rPr lang="en-US" sz="2200" dirty="0"/>
              <a:t>, </a:t>
            </a:r>
          </a:p>
          <a:p>
            <a:pPr marL="0" indent="0">
              <a:buNone/>
            </a:pPr>
            <a:r>
              <a:rPr lang="en-US" sz="2200" dirty="0"/>
              <a:t>	  dan dialog </a:t>
            </a:r>
            <a:r>
              <a:rPr lang="en-US" sz="2200" dirty="0" err="1"/>
              <a:t>antara</a:t>
            </a:r>
            <a:r>
              <a:rPr lang="en-US" sz="2200" dirty="0"/>
              <a:t> </a:t>
            </a:r>
            <a:r>
              <a:rPr lang="en-US" sz="2200" dirty="0" err="1"/>
              <a:t>dua</a:t>
            </a:r>
            <a:r>
              <a:rPr lang="en-US" sz="2200" dirty="0"/>
              <a:t> </a:t>
            </a:r>
            <a:r>
              <a:rPr lang="en-US" sz="2200" dirty="0" err="1"/>
              <a:t>budaya</a:t>
            </a:r>
            <a:r>
              <a:rPr lang="en-US" sz="2200" dirty="0"/>
              <a:t> </a:t>
            </a:r>
            <a:r>
              <a:rPr lang="en-US" sz="2200" dirty="0" err="1"/>
              <a:t>atau</a:t>
            </a:r>
            <a:r>
              <a:rPr lang="en-US" sz="2200" dirty="0"/>
              <a:t> </a:t>
            </a:r>
            <a:r>
              <a:rPr lang="en-US" sz="2200" dirty="0" err="1"/>
              <a:t>lebih</a:t>
            </a:r>
            <a:r>
              <a:rPr lang="en-US" sz="2200" dirty="0"/>
              <a:t>. </a:t>
            </a:r>
          </a:p>
          <a:p>
            <a:pPr marL="0" indent="0">
              <a:buNone/>
            </a:pPr>
            <a:r>
              <a:rPr lang="en-US" sz="2200" b="1" dirty="0"/>
              <a:t>SS</a:t>
            </a:r>
            <a:r>
              <a:rPr lang="en-US" sz="2200" dirty="0"/>
              <a:t>	: </a:t>
            </a:r>
            <a:r>
              <a:rPr lang="en-US" sz="2200" dirty="0" err="1"/>
              <a:t>Pemelajar</a:t>
            </a:r>
            <a:r>
              <a:rPr lang="en-US" sz="2200" dirty="0"/>
              <a:t> BIPA </a:t>
            </a:r>
            <a:r>
              <a:rPr lang="en-US" sz="2200" dirty="0" err="1"/>
              <a:t>gagal</a:t>
            </a:r>
            <a:r>
              <a:rPr lang="en-US" sz="2200" dirty="0"/>
              <a:t> </a:t>
            </a:r>
            <a:r>
              <a:rPr lang="en-US" sz="2200" dirty="0" err="1"/>
              <a:t>memahami</a:t>
            </a:r>
            <a:r>
              <a:rPr lang="en-US" sz="2200" dirty="0"/>
              <a:t> </a:t>
            </a:r>
            <a:r>
              <a:rPr lang="en-US" sz="2200" dirty="0" err="1"/>
              <a:t>lintas</a:t>
            </a:r>
            <a:r>
              <a:rPr lang="en-US" sz="2200" dirty="0"/>
              <a:t> </a:t>
            </a:r>
            <a:r>
              <a:rPr lang="en-US" sz="2200" dirty="0" err="1"/>
              <a:t>budaya</a:t>
            </a:r>
            <a:r>
              <a:rPr lang="en-US" sz="2200" dirty="0"/>
              <a:t>. </a:t>
            </a:r>
          </a:p>
          <a:p>
            <a:pPr marL="0" indent="0">
              <a:buNone/>
            </a:pPr>
            <a:r>
              <a:rPr lang="en-US" sz="2200" b="1" dirty="0"/>
              <a:t>SD</a:t>
            </a:r>
            <a:r>
              <a:rPr lang="en-US" sz="2200" dirty="0"/>
              <a:t>	: </a:t>
            </a:r>
            <a:r>
              <a:rPr lang="en-US" sz="2200" dirty="0" err="1"/>
              <a:t>Mereka</a:t>
            </a:r>
            <a:r>
              <a:rPr lang="en-US" sz="2200" dirty="0"/>
              <a:t> </a:t>
            </a:r>
            <a:r>
              <a:rPr lang="en-US" sz="2200" dirty="0" err="1"/>
              <a:t>abai</a:t>
            </a:r>
            <a:r>
              <a:rPr lang="en-US" sz="2200" dirty="0"/>
              <a:t> dan </a:t>
            </a:r>
            <a:r>
              <a:rPr lang="en-US" sz="2200" dirty="0" err="1"/>
              <a:t>menganggap</a:t>
            </a:r>
            <a:r>
              <a:rPr lang="en-US" sz="2200" dirty="0"/>
              <a:t> </a:t>
            </a:r>
            <a:r>
              <a:rPr lang="en-US" sz="2200" dirty="0" err="1"/>
              <a:t>budayanya</a:t>
            </a:r>
            <a:r>
              <a:rPr lang="en-US" sz="2200" dirty="0"/>
              <a:t> paling </a:t>
            </a:r>
            <a:r>
              <a:rPr lang="en-US" sz="2200" dirty="0" err="1"/>
              <a:t>baik</a:t>
            </a:r>
            <a:r>
              <a:rPr lang="en-US" sz="2200" dirty="0"/>
              <a:t>.</a:t>
            </a:r>
          </a:p>
          <a:p>
            <a:pPr marL="0" indent="0">
              <a:buNone/>
            </a:pPr>
            <a:r>
              <a:rPr lang="en-US" sz="2200" b="1" dirty="0"/>
              <a:t>SD </a:t>
            </a:r>
            <a:r>
              <a:rPr lang="en-US" sz="2200" dirty="0"/>
              <a:t>	: </a:t>
            </a:r>
            <a:r>
              <a:rPr lang="en-US" sz="2200" dirty="0" err="1"/>
              <a:t>Pemelajar</a:t>
            </a:r>
            <a:r>
              <a:rPr lang="en-US" sz="2200" dirty="0"/>
              <a:t> </a:t>
            </a:r>
            <a:r>
              <a:rPr lang="en-US" sz="2200" dirty="0" err="1"/>
              <a:t>menolak</a:t>
            </a:r>
            <a:r>
              <a:rPr lang="en-US" sz="2200" dirty="0"/>
              <a:t> dan </a:t>
            </a:r>
            <a:r>
              <a:rPr lang="en-US" sz="2200" dirty="0" err="1"/>
              <a:t>meremehkan</a:t>
            </a:r>
            <a:r>
              <a:rPr lang="en-US" sz="2200" dirty="0"/>
              <a:t> </a:t>
            </a:r>
            <a:r>
              <a:rPr lang="en-US" sz="2200" dirty="0" err="1"/>
              <a:t>budaya</a:t>
            </a:r>
            <a:r>
              <a:rPr lang="en-US" sz="2200" dirty="0"/>
              <a:t> Indonesia. </a:t>
            </a:r>
          </a:p>
          <a:p>
            <a:pPr marL="0" indent="0">
              <a:buNone/>
            </a:pPr>
            <a:r>
              <a:rPr lang="en-US" sz="2200" b="1" dirty="0"/>
              <a:t>SD </a:t>
            </a:r>
            <a:r>
              <a:rPr lang="en-US" sz="2200" dirty="0"/>
              <a:t>	: </a:t>
            </a:r>
            <a:r>
              <a:rPr lang="en-US" sz="2200" dirty="0" err="1"/>
              <a:t>Mereka</a:t>
            </a:r>
            <a:r>
              <a:rPr lang="en-US" sz="2200" dirty="0"/>
              <a:t> </a:t>
            </a:r>
            <a:r>
              <a:rPr lang="en-US" sz="2200" dirty="0" err="1"/>
              <a:t>menutup</a:t>
            </a:r>
            <a:r>
              <a:rPr lang="en-US" sz="2200" dirty="0"/>
              <a:t> </a:t>
            </a:r>
            <a:r>
              <a:rPr lang="en-US" sz="2200" dirty="0" err="1"/>
              <a:t>diri</a:t>
            </a:r>
            <a:r>
              <a:rPr lang="en-US" sz="2200" dirty="0"/>
              <a:t>, </a:t>
            </a:r>
            <a:r>
              <a:rPr lang="en-US" sz="2200" dirty="0" err="1"/>
              <a:t>beri</a:t>
            </a:r>
            <a:r>
              <a:rPr lang="en-US" sz="2200" dirty="0"/>
              <a:t> </a:t>
            </a:r>
            <a:r>
              <a:rPr lang="en-US" sz="2200" dirty="0" err="1"/>
              <a:t>komentar</a:t>
            </a:r>
            <a:r>
              <a:rPr lang="en-US" sz="2200" dirty="0"/>
              <a:t> negative </a:t>
            </a:r>
            <a:r>
              <a:rPr lang="en-US" sz="2200" dirty="0" err="1"/>
              <a:t>tentang</a:t>
            </a:r>
            <a:r>
              <a:rPr lang="en-US" sz="2200" dirty="0"/>
              <a:t> </a:t>
            </a:r>
            <a:r>
              <a:rPr lang="en-US" sz="2200" dirty="0" err="1"/>
              <a:t>budaya</a:t>
            </a:r>
            <a:r>
              <a:rPr lang="en-US" sz="2200" dirty="0"/>
              <a:t> Indonesia</a:t>
            </a:r>
          </a:p>
          <a:p>
            <a:pPr marL="0" indent="0">
              <a:buNone/>
            </a:pPr>
            <a:r>
              <a:rPr lang="en-US" sz="2200" b="1" dirty="0"/>
              <a:t>MC</a:t>
            </a:r>
            <a:r>
              <a:rPr lang="en-US" sz="2200" dirty="0"/>
              <a:t> 	: </a:t>
            </a:r>
            <a:r>
              <a:rPr lang="en-US" sz="2200" dirty="0" err="1"/>
              <a:t>Pentingnya</a:t>
            </a:r>
            <a:r>
              <a:rPr lang="en-US" sz="2200" dirty="0"/>
              <a:t> </a:t>
            </a:r>
            <a:r>
              <a:rPr lang="en-US" sz="2200" dirty="0" err="1"/>
              <a:t>inerkultural</a:t>
            </a:r>
            <a:r>
              <a:rPr lang="en-US" sz="2200" dirty="0"/>
              <a:t> agar </a:t>
            </a:r>
            <a:r>
              <a:rPr lang="en-US" sz="2200" dirty="0" err="1"/>
              <a:t>tidak</a:t>
            </a:r>
            <a:r>
              <a:rPr lang="en-US" sz="2200" dirty="0"/>
              <a:t> salah </a:t>
            </a:r>
            <a:r>
              <a:rPr lang="en-US" sz="2200" dirty="0" err="1"/>
              <a:t>paham</a:t>
            </a:r>
            <a:r>
              <a:rPr lang="en-US" sz="2200" dirty="0"/>
              <a:t> dan </a:t>
            </a:r>
            <a:r>
              <a:rPr lang="en-US" sz="2200" dirty="0" err="1"/>
              <a:t>dapat</a:t>
            </a:r>
            <a:r>
              <a:rPr lang="en-US" sz="2200" dirty="0"/>
              <a:t> </a:t>
            </a:r>
            <a:r>
              <a:rPr lang="en-US" sz="2200" dirty="0" err="1"/>
              <a:t>beradaptasi</a:t>
            </a:r>
            <a:r>
              <a:rPr lang="en-US" sz="2200" dirty="0"/>
              <a:t> </a:t>
            </a:r>
          </a:p>
        </p:txBody>
      </p:sp>
    </p:spTree>
    <p:extLst>
      <p:ext uri="{BB962C8B-B14F-4D97-AF65-F5344CB8AC3E}">
        <p14:creationId xmlns:p14="http://schemas.microsoft.com/office/powerpoint/2010/main" val="3545593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BD4AC-689D-4841-9CEF-78F2DDE7AD50}"/>
              </a:ext>
            </a:extLst>
          </p:cNvPr>
          <p:cNvSpPr>
            <a:spLocks noGrp="1"/>
          </p:cNvSpPr>
          <p:nvPr>
            <p:ph type="title"/>
          </p:nvPr>
        </p:nvSpPr>
        <p:spPr>
          <a:xfrm>
            <a:off x="838200" y="365126"/>
            <a:ext cx="10515600" cy="624776"/>
          </a:xfrm>
        </p:spPr>
        <p:txBody>
          <a:bodyPr>
            <a:normAutofit fontScale="90000"/>
          </a:bodyPr>
          <a:lstStyle/>
          <a:p>
            <a:r>
              <a:rPr lang="en-US" b="1" dirty="0"/>
              <a:t>Paragraph 2:</a:t>
            </a:r>
            <a:endParaRPr lang="id-ID" b="1" dirty="0"/>
          </a:p>
        </p:txBody>
      </p:sp>
      <p:sp>
        <p:nvSpPr>
          <p:cNvPr id="3" name="Content Placeholder 2">
            <a:extLst>
              <a:ext uri="{FF2B5EF4-FFF2-40B4-BE49-F238E27FC236}">
                <a16:creationId xmlns:a16="http://schemas.microsoft.com/office/drawing/2014/main" id="{F673CD01-221C-4451-8634-7491264C465A}"/>
              </a:ext>
            </a:extLst>
          </p:cNvPr>
          <p:cNvSpPr>
            <a:spLocks noGrp="1"/>
          </p:cNvSpPr>
          <p:nvPr>
            <p:ph idx="1"/>
          </p:nvPr>
        </p:nvSpPr>
        <p:spPr>
          <a:xfrm>
            <a:off x="838200" y="989902"/>
            <a:ext cx="10515600" cy="5187061"/>
          </a:xfrm>
        </p:spPr>
        <p:txBody>
          <a:bodyPr>
            <a:normAutofit fontScale="92500" lnSpcReduction="20000"/>
          </a:bodyPr>
          <a:lstStyle/>
          <a:p>
            <a:pPr marL="0" indent="0">
              <a:buNone/>
            </a:pPr>
            <a:r>
              <a:rPr lang="en-US" dirty="0"/>
              <a:t>TS	:  </a:t>
            </a:r>
            <a:r>
              <a:rPr lang="en-US" dirty="0" err="1"/>
              <a:t>Pembelajaran</a:t>
            </a:r>
            <a:r>
              <a:rPr lang="en-US" dirty="0"/>
              <a:t> </a:t>
            </a:r>
            <a:r>
              <a:rPr lang="en-US" dirty="0" err="1"/>
              <a:t>interkultural</a:t>
            </a:r>
            <a:r>
              <a:rPr lang="en-US" dirty="0"/>
              <a:t> di </a:t>
            </a:r>
            <a:r>
              <a:rPr lang="en-US" dirty="0" err="1"/>
              <a:t>kelas</a:t>
            </a:r>
            <a:r>
              <a:rPr lang="en-US" dirty="0"/>
              <a:t> BIPA </a:t>
            </a:r>
            <a:r>
              <a:rPr lang="en-US" dirty="0" err="1"/>
              <a:t>seringkali</a:t>
            </a:r>
            <a:r>
              <a:rPr lang="en-US" dirty="0"/>
              <a:t> </a:t>
            </a:r>
            <a:r>
              <a:rPr lang="en-US" dirty="0" err="1"/>
              <a:t>mengalami</a:t>
            </a:r>
            <a:r>
              <a:rPr lang="en-US" dirty="0"/>
              <a:t> </a:t>
            </a:r>
            <a:r>
              <a:rPr lang="en-US" dirty="0" err="1"/>
              <a:t>kegagalan</a:t>
            </a:r>
            <a:r>
              <a:rPr lang="en-US" dirty="0"/>
              <a:t>. </a:t>
            </a:r>
          </a:p>
          <a:p>
            <a:pPr marL="0" indent="0">
              <a:buNone/>
            </a:pPr>
            <a:r>
              <a:rPr lang="en-US" dirty="0"/>
              <a:t>SS	:  </a:t>
            </a:r>
            <a:r>
              <a:rPr lang="en-US" dirty="0" err="1"/>
              <a:t>Kegagalan</a:t>
            </a:r>
            <a:r>
              <a:rPr lang="en-US" dirty="0"/>
              <a:t> </a:t>
            </a:r>
            <a:r>
              <a:rPr lang="en-US" dirty="0" err="1"/>
              <a:t>tersebut</a:t>
            </a:r>
            <a:r>
              <a:rPr lang="en-US" dirty="0"/>
              <a:t> </a:t>
            </a:r>
            <a:r>
              <a:rPr lang="en-US" dirty="0" err="1"/>
              <a:t>karena</a:t>
            </a:r>
            <a:r>
              <a:rPr lang="en-US" dirty="0"/>
              <a:t> </a:t>
            </a:r>
            <a:r>
              <a:rPr lang="en-US" dirty="0" err="1"/>
              <a:t>ketidaktahuan</a:t>
            </a:r>
            <a:r>
              <a:rPr lang="en-US" dirty="0"/>
              <a:t> </a:t>
            </a:r>
            <a:r>
              <a:rPr lang="en-US" dirty="0" err="1"/>
              <a:t>pemelajar</a:t>
            </a:r>
            <a:r>
              <a:rPr lang="en-US" dirty="0"/>
              <a:t> </a:t>
            </a:r>
            <a:r>
              <a:rPr lang="en-US" dirty="0" err="1"/>
              <a:t>terhadap</a:t>
            </a:r>
            <a:r>
              <a:rPr lang="en-US" dirty="0"/>
              <a:t> </a:t>
            </a:r>
            <a:r>
              <a:rPr lang="en-US" dirty="0" err="1"/>
              <a:t>praktik</a:t>
            </a:r>
            <a:r>
              <a:rPr lang="en-US" dirty="0"/>
              <a:t> </a:t>
            </a:r>
            <a:r>
              <a:rPr lang="en-US" dirty="0" err="1"/>
              <a:t>budaya</a:t>
            </a:r>
            <a:r>
              <a:rPr lang="en-US" dirty="0"/>
              <a:t> di Indonesia yang </a:t>
            </a:r>
            <a:r>
              <a:rPr lang="en-US" dirty="0" err="1"/>
              <a:t>harus</a:t>
            </a:r>
            <a:r>
              <a:rPr lang="en-US" dirty="0"/>
              <a:t> </a:t>
            </a:r>
            <a:r>
              <a:rPr lang="en-US" dirty="0" err="1"/>
              <a:t>mereka</a:t>
            </a:r>
            <a:r>
              <a:rPr lang="en-US" dirty="0"/>
              <a:t> </a:t>
            </a:r>
            <a:r>
              <a:rPr lang="en-US" dirty="0" err="1"/>
              <a:t>lakukan</a:t>
            </a:r>
            <a:r>
              <a:rPr lang="en-US" dirty="0"/>
              <a:t>. </a:t>
            </a:r>
          </a:p>
          <a:p>
            <a:pPr marL="0" indent="0">
              <a:buNone/>
            </a:pPr>
            <a:r>
              <a:rPr lang="en-US" dirty="0"/>
              <a:t>SS	:  </a:t>
            </a:r>
            <a:r>
              <a:rPr lang="en-US" dirty="0" err="1"/>
              <a:t>Terlebih</a:t>
            </a:r>
            <a:r>
              <a:rPr lang="en-US" dirty="0"/>
              <a:t> </a:t>
            </a:r>
            <a:r>
              <a:rPr lang="en-US" dirty="0" err="1"/>
              <a:t>jika</a:t>
            </a:r>
            <a:r>
              <a:rPr lang="en-US" dirty="0"/>
              <a:t> </a:t>
            </a:r>
            <a:r>
              <a:rPr lang="en-US" dirty="0" err="1"/>
              <a:t>praktik</a:t>
            </a:r>
            <a:r>
              <a:rPr lang="en-US" dirty="0"/>
              <a:t> </a:t>
            </a:r>
            <a:r>
              <a:rPr lang="en-US" dirty="0" err="1"/>
              <a:t>budaya</a:t>
            </a:r>
            <a:r>
              <a:rPr lang="en-US" dirty="0"/>
              <a:t> yang sangat </a:t>
            </a:r>
            <a:r>
              <a:rPr lang="en-US" dirty="0" err="1"/>
              <a:t>jauh</a:t>
            </a:r>
            <a:r>
              <a:rPr lang="en-US" dirty="0"/>
              <a:t> </a:t>
            </a:r>
            <a:r>
              <a:rPr lang="en-US" dirty="0" err="1"/>
              <a:t>berbeda</a:t>
            </a:r>
            <a:r>
              <a:rPr lang="en-US" dirty="0"/>
              <a:t> </a:t>
            </a:r>
            <a:r>
              <a:rPr lang="en-US" dirty="0" err="1"/>
              <a:t>dari</a:t>
            </a:r>
            <a:r>
              <a:rPr lang="en-US" dirty="0"/>
              <a:t> negara </a:t>
            </a:r>
            <a:r>
              <a:rPr lang="en-US" dirty="0" err="1"/>
              <a:t>mereka</a:t>
            </a:r>
            <a:r>
              <a:rPr lang="en-US" dirty="0"/>
              <a:t>. </a:t>
            </a:r>
          </a:p>
          <a:p>
            <a:pPr marL="0" indent="0">
              <a:buNone/>
            </a:pPr>
            <a:r>
              <a:rPr lang="en-US" dirty="0"/>
              <a:t>SD	:  </a:t>
            </a:r>
            <a:r>
              <a:rPr lang="en-US" dirty="0" err="1"/>
              <a:t>Kegagalan</a:t>
            </a:r>
            <a:r>
              <a:rPr lang="en-US" dirty="0"/>
              <a:t> </a:t>
            </a:r>
            <a:r>
              <a:rPr lang="en-US" dirty="0" err="1"/>
              <a:t>pengajaran</a:t>
            </a:r>
            <a:r>
              <a:rPr lang="en-US" dirty="0"/>
              <a:t> </a:t>
            </a:r>
            <a:r>
              <a:rPr lang="en-US" dirty="0" err="1"/>
              <a:t>interkultural</a:t>
            </a:r>
            <a:r>
              <a:rPr lang="en-US" dirty="0"/>
              <a:t> </a:t>
            </a:r>
            <a:r>
              <a:rPr lang="en-US" dirty="0" err="1"/>
              <a:t>seringkali</a:t>
            </a:r>
            <a:r>
              <a:rPr lang="en-US" dirty="0"/>
              <a:t> </a:t>
            </a:r>
            <a:r>
              <a:rPr lang="en-US" dirty="0" err="1"/>
              <a:t>terjadi</a:t>
            </a:r>
            <a:r>
              <a:rPr lang="en-US" dirty="0"/>
              <a:t> </a:t>
            </a:r>
            <a:r>
              <a:rPr lang="en-US" dirty="0" err="1"/>
              <a:t>karena</a:t>
            </a:r>
            <a:r>
              <a:rPr lang="en-US" dirty="0"/>
              <a:t> </a:t>
            </a:r>
            <a:r>
              <a:rPr lang="en-US" dirty="0" err="1"/>
              <a:t>pengajar</a:t>
            </a:r>
            <a:r>
              <a:rPr lang="en-US" dirty="0"/>
              <a:t> </a:t>
            </a:r>
            <a:r>
              <a:rPr lang="en-US" dirty="0" err="1"/>
              <a:t>tidak</a:t>
            </a:r>
            <a:r>
              <a:rPr lang="en-US" dirty="0"/>
              <a:t> </a:t>
            </a:r>
            <a:r>
              <a:rPr lang="en-US" dirty="0" err="1"/>
              <a:t>menyampaikan</a:t>
            </a:r>
            <a:r>
              <a:rPr lang="en-US" dirty="0"/>
              <a:t> </a:t>
            </a:r>
            <a:r>
              <a:rPr lang="en-US" dirty="0" err="1"/>
              <a:t>makna</a:t>
            </a:r>
            <a:r>
              <a:rPr lang="en-US" dirty="0"/>
              <a:t> dan </a:t>
            </a:r>
            <a:r>
              <a:rPr lang="en-US" dirty="0" err="1"/>
              <a:t>nilai</a:t>
            </a:r>
            <a:r>
              <a:rPr lang="en-US" dirty="0"/>
              <a:t> </a:t>
            </a:r>
            <a:r>
              <a:rPr lang="en-US" dirty="0" err="1"/>
              <a:t>budaya</a:t>
            </a:r>
            <a:r>
              <a:rPr lang="en-US" dirty="0"/>
              <a:t> </a:t>
            </a:r>
            <a:r>
              <a:rPr lang="en-US" dirty="0" err="1"/>
              <a:t>sehingga</a:t>
            </a:r>
            <a:r>
              <a:rPr lang="en-US" dirty="0"/>
              <a:t> </a:t>
            </a:r>
            <a:r>
              <a:rPr lang="en-US" dirty="0" err="1"/>
              <a:t>pemelajar</a:t>
            </a:r>
            <a:r>
              <a:rPr lang="en-US" dirty="0"/>
              <a:t> </a:t>
            </a:r>
            <a:r>
              <a:rPr lang="en-US" dirty="0" err="1"/>
              <a:t>mengalami</a:t>
            </a:r>
            <a:r>
              <a:rPr lang="en-US" dirty="0"/>
              <a:t> </a:t>
            </a:r>
            <a:r>
              <a:rPr lang="en-US" dirty="0" err="1"/>
              <a:t>kebingungan</a:t>
            </a:r>
            <a:r>
              <a:rPr lang="en-US" dirty="0"/>
              <a:t>. </a:t>
            </a:r>
          </a:p>
          <a:p>
            <a:pPr marL="0" indent="0">
              <a:buNone/>
            </a:pPr>
            <a:r>
              <a:rPr lang="en-US" dirty="0"/>
              <a:t>SD	: </a:t>
            </a:r>
            <a:r>
              <a:rPr lang="en-US" dirty="0" err="1"/>
              <a:t>Kebingungan</a:t>
            </a:r>
            <a:r>
              <a:rPr lang="en-US" dirty="0"/>
              <a:t> yang </a:t>
            </a:r>
            <a:r>
              <a:rPr lang="en-US" dirty="0" err="1"/>
              <a:t>menumpuk</a:t>
            </a:r>
            <a:r>
              <a:rPr lang="en-US" dirty="0"/>
              <a:t> </a:t>
            </a:r>
            <a:r>
              <a:rPr lang="en-US" dirty="0" err="1"/>
              <a:t>tentang</a:t>
            </a:r>
            <a:r>
              <a:rPr lang="en-US" dirty="0"/>
              <a:t> </a:t>
            </a:r>
            <a:r>
              <a:rPr lang="en-US" dirty="0" err="1"/>
              <a:t>budaya</a:t>
            </a:r>
            <a:r>
              <a:rPr lang="en-US" dirty="0"/>
              <a:t> </a:t>
            </a:r>
            <a:r>
              <a:rPr lang="en-US" dirty="0" err="1"/>
              <a:t>baru</a:t>
            </a:r>
            <a:r>
              <a:rPr lang="en-US" dirty="0"/>
              <a:t> </a:t>
            </a:r>
            <a:r>
              <a:rPr lang="en-US" dirty="0" err="1"/>
              <a:t>dapat</a:t>
            </a:r>
            <a:r>
              <a:rPr lang="en-US" dirty="0"/>
              <a:t> </a:t>
            </a:r>
            <a:r>
              <a:rPr lang="en-US" dirty="0" err="1"/>
              <a:t>membuat</a:t>
            </a:r>
            <a:r>
              <a:rPr lang="en-US" dirty="0"/>
              <a:t> </a:t>
            </a:r>
            <a:r>
              <a:rPr lang="en-US" dirty="0" err="1"/>
              <a:t>mereka</a:t>
            </a:r>
            <a:r>
              <a:rPr lang="en-US" dirty="0"/>
              <a:t> </a:t>
            </a:r>
            <a:r>
              <a:rPr lang="en-US" dirty="0" err="1"/>
              <a:t>enggan</a:t>
            </a:r>
            <a:r>
              <a:rPr lang="en-US" dirty="0"/>
              <a:t> </a:t>
            </a:r>
            <a:r>
              <a:rPr lang="en-US" dirty="0" err="1"/>
              <a:t>untuk</a:t>
            </a:r>
            <a:r>
              <a:rPr lang="en-US" dirty="0"/>
              <a:t> </a:t>
            </a:r>
            <a:r>
              <a:rPr lang="en-US" dirty="0" err="1"/>
              <a:t>mengenal</a:t>
            </a:r>
            <a:r>
              <a:rPr lang="en-US" dirty="0"/>
              <a:t> </a:t>
            </a:r>
            <a:r>
              <a:rPr lang="en-US" dirty="0" err="1"/>
              <a:t>budaya</a:t>
            </a:r>
            <a:r>
              <a:rPr lang="en-US" dirty="0"/>
              <a:t> Indonesia. </a:t>
            </a:r>
          </a:p>
          <a:p>
            <a:pPr marL="0" indent="0">
              <a:buNone/>
            </a:pPr>
            <a:r>
              <a:rPr lang="en-US" dirty="0"/>
              <a:t>MC 	:   </a:t>
            </a:r>
            <a:r>
              <a:rPr lang="en-US" dirty="0" err="1"/>
              <a:t>Kegagalan</a:t>
            </a:r>
            <a:r>
              <a:rPr lang="en-US" dirty="0"/>
              <a:t> </a:t>
            </a:r>
            <a:r>
              <a:rPr lang="en-US" dirty="0" err="1"/>
              <a:t>pembelajaran</a:t>
            </a:r>
            <a:r>
              <a:rPr lang="en-US" dirty="0"/>
              <a:t> </a:t>
            </a:r>
            <a:r>
              <a:rPr lang="en-US" dirty="0" err="1"/>
              <a:t>interkultural</a:t>
            </a:r>
            <a:r>
              <a:rPr lang="en-US" dirty="0"/>
              <a:t> </a:t>
            </a:r>
            <a:r>
              <a:rPr lang="en-US" dirty="0" err="1"/>
              <a:t>dalam</a:t>
            </a:r>
            <a:r>
              <a:rPr lang="en-US" dirty="0"/>
              <a:t> </a:t>
            </a:r>
            <a:r>
              <a:rPr lang="en-US" dirty="0" err="1"/>
              <a:t>kelas</a:t>
            </a:r>
            <a:r>
              <a:rPr lang="en-US" dirty="0"/>
              <a:t> BIPA </a:t>
            </a:r>
            <a:r>
              <a:rPr lang="en-US" dirty="0" err="1"/>
              <a:t>tidak</a:t>
            </a:r>
            <a:r>
              <a:rPr lang="en-US" dirty="0"/>
              <a:t> </a:t>
            </a:r>
            <a:r>
              <a:rPr lang="en-US" dirty="0" err="1"/>
              <a:t>hanya</a:t>
            </a:r>
            <a:r>
              <a:rPr lang="en-US" dirty="0"/>
              <a:t> </a:t>
            </a:r>
            <a:r>
              <a:rPr lang="en-US" dirty="0" err="1"/>
              <a:t>disebabkan</a:t>
            </a:r>
            <a:r>
              <a:rPr lang="en-US" dirty="0"/>
              <a:t> oleh </a:t>
            </a:r>
            <a:r>
              <a:rPr lang="en-US" dirty="0" err="1"/>
              <a:t>perbedaan</a:t>
            </a:r>
            <a:r>
              <a:rPr lang="en-US" dirty="0"/>
              <a:t> </a:t>
            </a:r>
            <a:r>
              <a:rPr lang="en-US" dirty="0" err="1"/>
              <a:t>budaya</a:t>
            </a:r>
            <a:r>
              <a:rPr lang="en-US" dirty="0"/>
              <a:t> yang </a:t>
            </a:r>
            <a:r>
              <a:rPr lang="en-US" dirty="0" err="1"/>
              <a:t>signifikan</a:t>
            </a:r>
            <a:r>
              <a:rPr lang="en-US" dirty="0"/>
              <a:t>, </a:t>
            </a:r>
            <a:r>
              <a:rPr lang="en-US" dirty="0" err="1"/>
              <a:t>tetapi</a:t>
            </a:r>
            <a:r>
              <a:rPr lang="en-US" dirty="0"/>
              <a:t> juga oleh </a:t>
            </a:r>
            <a:r>
              <a:rPr lang="en-US" dirty="0" err="1"/>
              <a:t>kurangnya</a:t>
            </a:r>
            <a:r>
              <a:rPr lang="en-US" dirty="0"/>
              <a:t> </a:t>
            </a:r>
            <a:r>
              <a:rPr lang="en-US" dirty="0" err="1"/>
              <a:t>pemahaman</a:t>
            </a:r>
            <a:r>
              <a:rPr lang="en-US" dirty="0"/>
              <a:t> </a:t>
            </a:r>
            <a:r>
              <a:rPr lang="en-US" dirty="0" err="1"/>
              <a:t>pemelajar</a:t>
            </a:r>
            <a:r>
              <a:rPr lang="en-US" dirty="0"/>
              <a:t> </a:t>
            </a:r>
            <a:r>
              <a:rPr lang="en-US" dirty="0" err="1"/>
              <a:t>terhadap</a:t>
            </a:r>
            <a:r>
              <a:rPr lang="en-US" dirty="0"/>
              <a:t> </a:t>
            </a:r>
            <a:r>
              <a:rPr lang="en-US" dirty="0" err="1"/>
              <a:t>praktik</a:t>
            </a:r>
            <a:r>
              <a:rPr lang="en-US" dirty="0"/>
              <a:t> </a:t>
            </a:r>
            <a:r>
              <a:rPr lang="en-US" dirty="0" err="1"/>
              <a:t>budaya</a:t>
            </a:r>
            <a:r>
              <a:rPr lang="en-US" dirty="0"/>
              <a:t> Indonesia </a:t>
            </a:r>
            <a:r>
              <a:rPr lang="en-US" dirty="0" err="1"/>
              <a:t>serta</a:t>
            </a:r>
            <a:r>
              <a:rPr lang="en-US" dirty="0"/>
              <a:t> </a:t>
            </a:r>
            <a:r>
              <a:rPr lang="en-US" dirty="0" err="1"/>
              <a:t>minimnya</a:t>
            </a:r>
            <a:r>
              <a:rPr lang="en-US" dirty="0"/>
              <a:t> </a:t>
            </a:r>
            <a:r>
              <a:rPr lang="en-US" dirty="0" err="1"/>
              <a:t>penjelasan</a:t>
            </a:r>
            <a:r>
              <a:rPr lang="en-US" dirty="0"/>
              <a:t> </a:t>
            </a:r>
            <a:r>
              <a:rPr lang="en-US" dirty="0" err="1"/>
              <a:t>makna</a:t>
            </a:r>
            <a:r>
              <a:rPr lang="en-US" dirty="0"/>
              <a:t> dan </a:t>
            </a:r>
            <a:r>
              <a:rPr lang="en-US" dirty="0" err="1"/>
              <a:t>nilai</a:t>
            </a:r>
            <a:r>
              <a:rPr lang="en-US" dirty="0"/>
              <a:t> </a:t>
            </a:r>
            <a:r>
              <a:rPr lang="en-US" dirty="0" err="1"/>
              <a:t>budaya</a:t>
            </a:r>
            <a:r>
              <a:rPr lang="en-US" dirty="0"/>
              <a:t> oleh </a:t>
            </a:r>
            <a:r>
              <a:rPr lang="en-US" dirty="0" err="1"/>
              <a:t>pengajar</a:t>
            </a:r>
            <a:r>
              <a:rPr lang="en-US" dirty="0"/>
              <a:t>.</a:t>
            </a:r>
            <a:endParaRPr lang="id-ID" dirty="0"/>
          </a:p>
        </p:txBody>
      </p:sp>
    </p:spTree>
    <p:extLst>
      <p:ext uri="{BB962C8B-B14F-4D97-AF65-F5344CB8AC3E}">
        <p14:creationId xmlns:p14="http://schemas.microsoft.com/office/powerpoint/2010/main" val="3396022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38BA6-0ECB-445A-A65A-66C3BD512B46}"/>
              </a:ext>
            </a:extLst>
          </p:cNvPr>
          <p:cNvSpPr>
            <a:spLocks noGrp="1"/>
          </p:cNvSpPr>
          <p:nvPr>
            <p:ph type="title"/>
          </p:nvPr>
        </p:nvSpPr>
        <p:spPr>
          <a:xfrm>
            <a:off x="720754" y="247680"/>
            <a:ext cx="10515600" cy="315911"/>
          </a:xfrm>
        </p:spPr>
        <p:txBody>
          <a:bodyPr>
            <a:normAutofit fontScale="90000"/>
          </a:bodyPr>
          <a:lstStyle/>
          <a:p>
            <a:r>
              <a:rPr lang="en-US" b="1" dirty="0"/>
              <a:t>Paragraph 3</a:t>
            </a:r>
            <a:r>
              <a:rPr lang="en-US" dirty="0"/>
              <a:t> </a:t>
            </a:r>
            <a:endParaRPr lang="id-ID" dirty="0"/>
          </a:p>
        </p:txBody>
      </p:sp>
      <p:sp>
        <p:nvSpPr>
          <p:cNvPr id="3" name="Content Placeholder 2">
            <a:extLst>
              <a:ext uri="{FF2B5EF4-FFF2-40B4-BE49-F238E27FC236}">
                <a16:creationId xmlns:a16="http://schemas.microsoft.com/office/drawing/2014/main" id="{4DF799ED-E939-48CA-A0E8-9C9F27DAC876}"/>
              </a:ext>
            </a:extLst>
          </p:cNvPr>
          <p:cNvSpPr>
            <a:spLocks noGrp="1"/>
          </p:cNvSpPr>
          <p:nvPr>
            <p:ph idx="1"/>
          </p:nvPr>
        </p:nvSpPr>
        <p:spPr>
          <a:xfrm>
            <a:off x="553673" y="922790"/>
            <a:ext cx="11291582" cy="5603845"/>
          </a:xfrm>
        </p:spPr>
        <p:txBody>
          <a:bodyPr>
            <a:normAutofit/>
          </a:bodyPr>
          <a:lstStyle/>
          <a:p>
            <a:pPr marL="0" indent="0">
              <a:buNone/>
            </a:pPr>
            <a:r>
              <a:rPr lang="id-ID" dirty="0"/>
              <a:t>Pembelajaran interkultural memiliki urgensi yang tinggi dalam konteks pendidikan bahasa, khususnya dalam pembelajaran BIPA karena berkaitan langsung dengan keberhasilan komunikasi lintas budaya. </a:t>
            </a:r>
            <a:endParaRPr lang="en-US" dirty="0"/>
          </a:p>
          <a:p>
            <a:pPr marL="0" indent="0">
              <a:buNone/>
            </a:pPr>
            <a:r>
              <a:rPr lang="id-ID" dirty="0"/>
              <a:t>Hal ini penting mengingat pemelajar tidak hanya dituntut memahami aspek linguistik, tetapi juga nilai, norma, dan praktik budaya yang menyertainya. </a:t>
            </a:r>
            <a:endParaRPr lang="en-US" dirty="0"/>
          </a:p>
          <a:p>
            <a:pPr marL="0" indent="0">
              <a:buNone/>
            </a:pPr>
            <a:r>
              <a:rPr lang="id-ID" dirty="0"/>
              <a:t>Tanpa pemahaman interkultural, pemelajar berpotensi mengalami kesalahpahaman dalam berkomunikasi dengan penutur asli. </a:t>
            </a:r>
            <a:endParaRPr lang="en-US" dirty="0"/>
          </a:p>
          <a:p>
            <a:pPr marL="0" indent="0">
              <a:buNone/>
            </a:pPr>
            <a:r>
              <a:rPr lang="id-ID" dirty="0"/>
              <a:t>Selain itu, perbedaan latar belakang budaya yang signifikan dapat menimbulkan penilaian negatif atau sikap etnosentris jika tidak dikelola dengan baik. </a:t>
            </a:r>
            <a:endParaRPr lang="en-US" dirty="0"/>
          </a:p>
          <a:p>
            <a:pPr marL="0" indent="0">
              <a:buNone/>
            </a:pPr>
            <a:r>
              <a:rPr lang="en-US" dirty="0"/>
              <a:t>P</a:t>
            </a:r>
            <a:r>
              <a:rPr lang="id-ID" dirty="0"/>
              <a:t>embelajaran interkultural menjadi krusial untuk membekali pemelajar dengan kemampuan beradaptasi, memahami perbedaan, serta berkomunikasi secara efektif dan santun dalam konteks budaya Indonesia.</a:t>
            </a:r>
          </a:p>
          <a:p>
            <a:pPr marL="0" indent="0">
              <a:buNone/>
            </a:pPr>
            <a:endParaRPr lang="id-ID" dirty="0"/>
          </a:p>
        </p:txBody>
      </p:sp>
    </p:spTree>
    <p:extLst>
      <p:ext uri="{BB962C8B-B14F-4D97-AF65-F5344CB8AC3E}">
        <p14:creationId xmlns:p14="http://schemas.microsoft.com/office/powerpoint/2010/main" val="12796093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A6F33-4158-40A0-A6A2-9807E1642FE7}"/>
              </a:ext>
            </a:extLst>
          </p:cNvPr>
          <p:cNvSpPr>
            <a:spLocks noGrp="1"/>
          </p:cNvSpPr>
          <p:nvPr>
            <p:ph type="title"/>
          </p:nvPr>
        </p:nvSpPr>
        <p:spPr>
          <a:xfrm>
            <a:off x="838200" y="365125"/>
            <a:ext cx="10515600" cy="599609"/>
          </a:xfrm>
        </p:spPr>
        <p:txBody>
          <a:bodyPr>
            <a:normAutofit fontScale="90000"/>
          </a:bodyPr>
          <a:lstStyle/>
          <a:p>
            <a:r>
              <a:rPr lang="en-US" b="1" dirty="0"/>
              <a:t>Paragraph 4</a:t>
            </a:r>
            <a:endParaRPr lang="id-ID" b="1" dirty="0"/>
          </a:p>
        </p:txBody>
      </p:sp>
      <p:sp>
        <p:nvSpPr>
          <p:cNvPr id="3" name="Content Placeholder 2">
            <a:extLst>
              <a:ext uri="{FF2B5EF4-FFF2-40B4-BE49-F238E27FC236}">
                <a16:creationId xmlns:a16="http://schemas.microsoft.com/office/drawing/2014/main" id="{A40A629E-AC5D-4684-8CA2-615312ACA125}"/>
              </a:ext>
            </a:extLst>
          </p:cNvPr>
          <p:cNvSpPr>
            <a:spLocks noGrp="1"/>
          </p:cNvSpPr>
          <p:nvPr>
            <p:ph idx="1"/>
          </p:nvPr>
        </p:nvSpPr>
        <p:spPr>
          <a:xfrm>
            <a:off x="587229" y="1149292"/>
            <a:ext cx="10766571" cy="5027671"/>
          </a:xfrm>
        </p:spPr>
        <p:txBody>
          <a:bodyPr>
            <a:normAutofit fontScale="92500"/>
          </a:bodyPr>
          <a:lstStyle/>
          <a:p>
            <a:pPr marL="0" indent="0">
              <a:buNone/>
            </a:pPr>
            <a:r>
              <a:rPr lang="id-ID" dirty="0"/>
              <a:t>Pembelajaran interkultural memiliki </a:t>
            </a:r>
            <a:r>
              <a:rPr lang="en-US" dirty="0" err="1"/>
              <a:t>manfaat</a:t>
            </a:r>
            <a:r>
              <a:rPr lang="id-ID" dirty="0"/>
              <a:t> penting dalam meningkatkan efektivitas komunikasi dan pemahaman lintas budaya pada pemelajar. </a:t>
            </a:r>
            <a:endParaRPr lang="en-US" dirty="0"/>
          </a:p>
          <a:p>
            <a:pPr marL="0" indent="0">
              <a:buNone/>
            </a:pPr>
            <a:r>
              <a:rPr lang="id-ID" dirty="0"/>
              <a:t>Melalui pembelajaran ini, pemelajar tidak hanya mempelajari bahasa sebagai sistem, tetapi juga memahami nilai, norma, dan praktik budaya yang menyertainya. </a:t>
            </a:r>
            <a:endParaRPr lang="en-US" dirty="0"/>
          </a:p>
          <a:p>
            <a:pPr marL="0" indent="0">
              <a:buNone/>
            </a:pPr>
            <a:r>
              <a:rPr lang="id-ID" dirty="0"/>
              <a:t>Hal ini memungkinkan pemelajar untuk menafsirkan makna secara lebih tepat dalam situasi komunikasi nyata. </a:t>
            </a:r>
            <a:endParaRPr lang="en-US" dirty="0"/>
          </a:p>
          <a:p>
            <a:pPr marL="0" indent="0">
              <a:buNone/>
            </a:pPr>
            <a:r>
              <a:rPr lang="id-ID" dirty="0"/>
              <a:t>Selain itu, pemelajar menjadi lebih terbuka dan mampu menyesuaikan diri ketika menghadapi perbedaan budaya. </a:t>
            </a:r>
            <a:endParaRPr lang="en-US" dirty="0"/>
          </a:p>
          <a:p>
            <a:pPr marL="0" indent="0">
              <a:buNone/>
            </a:pPr>
            <a:r>
              <a:rPr lang="en-US" dirty="0"/>
              <a:t>P</a:t>
            </a:r>
            <a:r>
              <a:rPr lang="id-ID" dirty="0"/>
              <a:t>embelajaran interkultural berimplikasi pada terbentuknya kompetensi komunikasi yang tidak hanya akurat secara linguistik, tetapi juga tepat secara sosial dan budaya.</a:t>
            </a:r>
          </a:p>
        </p:txBody>
      </p:sp>
    </p:spTree>
    <p:extLst>
      <p:ext uri="{BB962C8B-B14F-4D97-AF65-F5344CB8AC3E}">
        <p14:creationId xmlns:p14="http://schemas.microsoft.com/office/powerpoint/2010/main" val="14248103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TotalTime>
  <Words>997</Words>
  <Application>Microsoft Office PowerPoint</Application>
  <PresentationFormat>Widescreen</PresentationFormat>
  <Paragraphs>84</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MEMBUAT INTRODUCTION/ PENDAHULUAN SECARA SEDERHANA UNTUK ARTIKEL ILMIAH </vt:lpstr>
      <vt:lpstr>Secara umum paragraf introduction: </vt:lpstr>
      <vt:lpstr>RANCANG BANGUN DAN UJI KINERJA MESIN GRANULATOR BERAS JAGUNG </vt:lpstr>
      <vt:lpstr>PowerPoint Presentation</vt:lpstr>
      <vt:lpstr>PowerPoint Presentation</vt:lpstr>
      <vt:lpstr>Contoh : </vt:lpstr>
      <vt:lpstr>Paragraph 2:</vt:lpstr>
      <vt:lpstr>Paragraph 3 </vt:lpstr>
      <vt:lpstr>Paragraph 4</vt:lpstr>
      <vt:lpstr>Paragraph 5</vt:lpstr>
      <vt:lpstr>Silakan Rancang Bab Pendahuluan dengan Outline Berikut!</vt:lpstr>
      <vt:lpstr>Paragraf 2 – Masalah yang Terjadi </vt:lpstr>
      <vt:lpstr>Paragraf 3 – Urgensi</vt:lpstr>
      <vt:lpstr>Paragraf 4 – Implikasi </vt:lpstr>
      <vt:lpstr> Paragraf 5 – Objektif + Penelitian Terdahulu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MEMBUAT INTRODUCTION/ PENDAHULUAN SECARA SEDERHANA PADA ARTIKEL ILMIAH</dc:title>
  <dc:creator>Destiani Destiani</dc:creator>
  <cp:lastModifiedBy>Destiani Destiani</cp:lastModifiedBy>
  <cp:revision>19</cp:revision>
  <dcterms:created xsi:type="dcterms:W3CDTF">2026-04-20T21:37:14Z</dcterms:created>
  <dcterms:modified xsi:type="dcterms:W3CDTF">2026-05-06T02:28:46Z</dcterms:modified>
</cp:coreProperties>
</file>