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g"/>
  <Override PartName="/ppt/media/image5.jpg" ContentType="image/jpg"/>
  <Override PartName="/ppt/media/image6.jpg" ContentType="image/jpg"/>
  <Override PartName="/ppt/media/image7.jpg" ContentType="image/jpg"/>
  <Override PartName="/ppt/media/image8.jpg" ContentType="image/jpg"/>
  <Override PartName="/ppt/media/image9.jpg" ContentType="image/jpg"/>
  <Override PartName="/ppt/media/image10.jpg" ContentType="image/jpg"/>
  <Override PartName="/ppt/media/image1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34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3792" y="802322"/>
            <a:ext cx="6876415" cy="634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762" y="2032635"/>
            <a:ext cx="7356475" cy="3438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267200" y="2667000"/>
            <a:ext cx="48768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40" dirty="0">
                <a:solidFill>
                  <a:srgbClr val="FFFF00"/>
                </a:solidFill>
                <a:latin typeface="Franklin Gothic Demi"/>
                <a:cs typeface="Franklin Gothic Demi"/>
              </a:rPr>
              <a:t>MENDAYAGUNAKAN </a:t>
            </a:r>
            <a:r>
              <a:rPr sz="2800" b="1" spc="-60" dirty="0">
                <a:solidFill>
                  <a:srgbClr val="FFFF00"/>
                </a:solidFill>
                <a:latin typeface="Franklin Gothic Demi"/>
                <a:cs typeface="Franklin Gothic Demi"/>
              </a:rPr>
              <a:t>KATA,  </a:t>
            </a:r>
            <a:r>
              <a:rPr sz="2800" b="1" spc="-5" dirty="0">
                <a:solidFill>
                  <a:srgbClr val="FFFFFF"/>
                </a:solidFill>
                <a:latin typeface="Franklin Gothic Demi"/>
                <a:cs typeface="Franklin Gothic Demi"/>
              </a:rPr>
              <a:t>MENGEMBANGKAN</a:t>
            </a:r>
            <a:r>
              <a:rPr sz="2800" b="1" spc="-80" dirty="0">
                <a:solidFill>
                  <a:srgbClr val="FFFFFF"/>
                </a:solidFill>
                <a:latin typeface="Franklin Gothic Demi"/>
                <a:cs typeface="Franklin Gothic Dem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Franklin Gothic Demi"/>
                <a:cs typeface="Franklin Gothic Demi"/>
              </a:rPr>
              <a:t>LOGIKA</a:t>
            </a:r>
            <a:endParaRPr sz="2800" dirty="0">
              <a:latin typeface="Franklin Gothic Demi"/>
              <a:cs typeface="Franklin Gothic Demi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429000"/>
            <a:ext cx="1401473" cy="182880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4610099" y="5088767"/>
            <a:ext cx="300167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spc="-40" dirty="0" err="1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Rahmat</a:t>
            </a:r>
            <a:r>
              <a:rPr b="1" spc="-40" dirty="0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 </a:t>
            </a:r>
            <a:r>
              <a:rPr b="1" spc="-40" dirty="0" err="1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Prayogi</a:t>
            </a:r>
            <a:r>
              <a:rPr b="1" spc="-40" dirty="0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, </a:t>
            </a:r>
            <a:r>
              <a:rPr b="1" spc="-40" dirty="0" err="1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S.Pd</a:t>
            </a:r>
            <a:r>
              <a:rPr b="1" spc="-40" dirty="0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., </a:t>
            </a:r>
            <a:r>
              <a:rPr b="1" spc="-40" dirty="0" err="1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M.Pd</a:t>
            </a:r>
            <a:r>
              <a:rPr b="1" spc="-40" dirty="0" smtClean="0">
                <a:solidFill>
                  <a:schemeClr val="bg1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.</a:t>
            </a:r>
            <a:endParaRPr dirty="0">
              <a:solidFill>
                <a:schemeClr val="bg1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3115" y="445135"/>
            <a:ext cx="614743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Cermati kata </a:t>
            </a:r>
            <a:r>
              <a:rPr sz="3200" b="0" i="1" spc="-5" dirty="0">
                <a:latin typeface="Arial"/>
                <a:cs typeface="Arial"/>
              </a:rPr>
              <a:t>swimming </a:t>
            </a:r>
            <a:r>
              <a:rPr sz="3200" b="0" spc="-5" dirty="0">
                <a:latin typeface="Arial"/>
                <a:cs typeface="Arial"/>
              </a:rPr>
              <a:t>pada lagu  berikut: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58011" y="1606296"/>
            <a:ext cx="7144511" cy="4608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38800" y="5543550"/>
            <a:ext cx="2857500" cy="742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5917" y="229552"/>
            <a:ext cx="3709035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9209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Franklin Gothic Medium"/>
                <a:cs typeface="Franklin Gothic Medium"/>
              </a:rPr>
              <a:t>Dua Aspek </a:t>
            </a:r>
            <a:r>
              <a:rPr b="0" spc="-15" dirty="0">
                <a:latin typeface="Franklin Gothic Medium"/>
                <a:cs typeface="Franklin Gothic Medium"/>
              </a:rPr>
              <a:t>Kata:  </a:t>
            </a:r>
            <a:r>
              <a:rPr b="0" spc="-5" dirty="0">
                <a:latin typeface="Franklin Gothic Medium"/>
                <a:cs typeface="Franklin Gothic Medium"/>
              </a:rPr>
              <a:t>Makna dan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5" dirty="0">
                <a:latin typeface="Franklin Gothic Medium"/>
                <a:cs typeface="Franklin Gothic Medium"/>
              </a:rPr>
              <a:t>Rasa</a:t>
            </a:r>
          </a:p>
        </p:txBody>
      </p:sp>
      <p:sp>
        <p:nvSpPr>
          <p:cNvPr id="3" name="object 3"/>
          <p:cNvSpPr/>
          <p:nvPr/>
        </p:nvSpPr>
        <p:spPr>
          <a:xfrm>
            <a:off x="1571244" y="2142744"/>
            <a:ext cx="6143244" cy="3072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5917" y="229552"/>
            <a:ext cx="3709035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9209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Franklin Gothic Medium"/>
                <a:cs typeface="Franklin Gothic Medium"/>
              </a:rPr>
              <a:t>Dua Aspek </a:t>
            </a:r>
            <a:r>
              <a:rPr b="0" spc="-15" dirty="0">
                <a:latin typeface="Franklin Gothic Medium"/>
                <a:cs typeface="Franklin Gothic Medium"/>
              </a:rPr>
              <a:t>Kata:  </a:t>
            </a:r>
            <a:r>
              <a:rPr b="0" spc="-5" dirty="0">
                <a:latin typeface="Franklin Gothic Medium"/>
                <a:cs typeface="Franklin Gothic Medium"/>
              </a:rPr>
              <a:t>Makna dan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5" dirty="0">
                <a:latin typeface="Franklin Gothic Medium"/>
                <a:cs typeface="Franklin Gothic Medium"/>
              </a:rPr>
              <a:t>Rasa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8457" y="2086927"/>
            <a:ext cx="12280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Franklin Gothic Medium"/>
                <a:cs typeface="Franklin Gothic Medium"/>
              </a:rPr>
              <a:t>Makn</a:t>
            </a:r>
            <a:r>
              <a:rPr sz="3200" dirty="0">
                <a:latin typeface="Franklin Gothic Medium"/>
                <a:cs typeface="Franklin Gothic Medium"/>
              </a:rPr>
              <a:t>a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89687" y="2086927"/>
            <a:ext cx="9112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Franklin Gothic Medium"/>
                <a:cs typeface="Franklin Gothic Medium"/>
              </a:rPr>
              <a:t>Ras</a:t>
            </a:r>
            <a:r>
              <a:rPr sz="3200" dirty="0">
                <a:latin typeface="Franklin Gothic Medium"/>
                <a:cs typeface="Franklin Gothic Medium"/>
              </a:rPr>
              <a:t>a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00767" y="1917827"/>
            <a:ext cx="1871345" cy="4266565"/>
          </a:xfrm>
          <a:prstGeom prst="rect">
            <a:avLst/>
          </a:prstGeom>
        </p:spPr>
        <p:txBody>
          <a:bodyPr vert="horz" wrap="square" lIns="0" tIns="1822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35"/>
              </a:spcBef>
            </a:pPr>
            <a:r>
              <a:rPr sz="3200" spc="-10" dirty="0">
                <a:latin typeface="Franklin Gothic Medium"/>
                <a:cs typeface="Franklin Gothic Medium"/>
              </a:rPr>
              <a:t>Kata</a:t>
            </a:r>
            <a:endParaRPr sz="3200">
              <a:latin typeface="Franklin Gothic Medium"/>
              <a:cs typeface="Franklin Gothic Medium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335"/>
              </a:spcBef>
            </a:pPr>
            <a:r>
              <a:rPr sz="3200" spc="-5" dirty="0">
                <a:latin typeface="Franklin Gothic Book"/>
                <a:cs typeface="Franklin Gothic Book"/>
              </a:rPr>
              <a:t>Anjing  </a:t>
            </a:r>
            <a:r>
              <a:rPr sz="3200" spc="-10" dirty="0">
                <a:latin typeface="Franklin Gothic Book"/>
                <a:cs typeface="Franklin Gothic Book"/>
              </a:rPr>
              <a:t>Politis  </a:t>
            </a:r>
            <a:r>
              <a:rPr sz="3200" spc="-20" dirty="0">
                <a:latin typeface="Franklin Gothic Book"/>
                <a:cs typeface="Franklin Gothic Book"/>
              </a:rPr>
              <a:t>Kekasih  </a:t>
            </a:r>
            <a:r>
              <a:rPr sz="3200" spc="-10" dirty="0">
                <a:latin typeface="Franklin Gothic Book"/>
                <a:cs typeface="Franklin Gothic Book"/>
              </a:rPr>
              <a:t>Impian  </a:t>
            </a:r>
            <a:r>
              <a:rPr sz="3200" spc="-5" dirty="0">
                <a:latin typeface="Franklin Gothic Book"/>
                <a:cs typeface="Franklin Gothic Book"/>
              </a:rPr>
              <a:t>Derm</a:t>
            </a:r>
            <a:r>
              <a:rPr sz="3200" spc="-70" dirty="0">
                <a:latin typeface="Franklin Gothic Book"/>
                <a:cs typeface="Franklin Gothic Book"/>
              </a:rPr>
              <a:t>a</a:t>
            </a:r>
            <a:r>
              <a:rPr sz="3200" spc="-45" dirty="0">
                <a:latin typeface="Franklin Gothic Book"/>
                <a:cs typeface="Franklin Gothic Book"/>
              </a:rPr>
              <a:t>w</a:t>
            </a:r>
            <a:r>
              <a:rPr sz="3200" spc="-5" dirty="0">
                <a:latin typeface="Franklin Gothic Book"/>
                <a:cs typeface="Franklin Gothic Book"/>
              </a:rPr>
              <a:t>a</a:t>
            </a:r>
            <a:r>
              <a:rPr sz="3200" dirty="0">
                <a:latin typeface="Franklin Gothic Book"/>
                <a:cs typeface="Franklin Gothic Book"/>
              </a:rPr>
              <a:t>n  </a:t>
            </a:r>
            <a:r>
              <a:rPr sz="3200" spc="-20" dirty="0">
                <a:latin typeface="Franklin Gothic Book"/>
                <a:cs typeface="Franklin Gothic Book"/>
              </a:rPr>
              <a:t>Luka</a:t>
            </a:r>
            <a:endParaRPr sz="3200">
              <a:latin typeface="Franklin Gothic Book"/>
              <a:cs typeface="Franklin Gothic Book"/>
            </a:endParaRPr>
          </a:p>
          <a:p>
            <a:pPr algn="ctr">
              <a:lnSpc>
                <a:spcPct val="100000"/>
              </a:lnSpc>
            </a:pPr>
            <a:r>
              <a:rPr sz="3200" spc="-5" dirty="0">
                <a:latin typeface="Franklin Gothic Book"/>
                <a:cs typeface="Franklin Gothic Book"/>
              </a:rPr>
              <a:t>Puisi</a:t>
            </a:r>
            <a:endParaRPr sz="3200">
              <a:latin typeface="Franklin Gothic Book"/>
              <a:cs typeface="Franklin Gothic Boo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096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Diksi </a:t>
            </a:r>
            <a:r>
              <a:rPr spc="-5" dirty="0"/>
              <a:t>Karya</a:t>
            </a:r>
            <a:r>
              <a:rPr spc="-55" dirty="0"/>
              <a:t> </a:t>
            </a:r>
            <a:r>
              <a:rPr spc="-5" dirty="0"/>
              <a:t>Ilmiah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2036444"/>
            <a:ext cx="4618355" cy="34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8155" marR="242570" indent="-465455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477520" algn="l"/>
                <a:tab pos="478155" algn="l"/>
              </a:tabLst>
            </a:pPr>
            <a:r>
              <a:rPr sz="2800" spc="-5" dirty="0">
                <a:latin typeface="Arial"/>
                <a:cs typeface="Arial"/>
              </a:rPr>
              <a:t>Dalam karya ilmiah,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kata  digunakan untuk  menjelaskan konsep  hingga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sejelas-jelasnya.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"/>
            </a:pPr>
            <a:endParaRPr sz="2900">
              <a:latin typeface="Times New Roman"/>
              <a:cs typeface="Times New Roman"/>
            </a:endParaRPr>
          </a:p>
          <a:p>
            <a:pPr marL="478155" marR="5080" indent="-465455">
              <a:lnSpc>
                <a:spcPct val="100000"/>
              </a:lnSpc>
              <a:buFont typeface="Wingdings"/>
              <a:buChar char=""/>
              <a:tabLst>
                <a:tab pos="477520" algn="l"/>
                <a:tab pos="478155" algn="l"/>
              </a:tabLst>
            </a:pPr>
            <a:r>
              <a:rPr sz="2800" spc="-5" dirty="0">
                <a:latin typeface="Arial"/>
                <a:cs typeface="Arial"/>
              </a:rPr>
              <a:t>Penulis memilih kata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yang  maknanya tepat,  bernuansa rasa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santun.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096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Diksi </a:t>
            </a:r>
            <a:r>
              <a:rPr spc="-5" dirty="0"/>
              <a:t>Karya</a:t>
            </a:r>
            <a:r>
              <a:rPr spc="-55" dirty="0"/>
              <a:t> </a:t>
            </a:r>
            <a:r>
              <a:rPr spc="-5" dirty="0"/>
              <a:t>Ilmiah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052" y="2030094"/>
            <a:ext cx="4606290" cy="3011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Jihad adalah suatu aturan  bahkan kewajiban yang  harus dilakukan oleh umat  Islam. Dalam al-Qur`an, term  jihad terulang sebanyak  empat puluh satu kali dalam  berbagai bentuk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kalimat.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096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Diksi </a:t>
            </a:r>
            <a:r>
              <a:rPr spc="-5" dirty="0"/>
              <a:t>Karya</a:t>
            </a:r>
            <a:r>
              <a:rPr spc="-55" dirty="0"/>
              <a:t> </a:t>
            </a:r>
            <a:r>
              <a:rPr spc="-5" dirty="0"/>
              <a:t>Ilmiah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40990" marR="5080">
              <a:lnSpc>
                <a:spcPct val="100000"/>
              </a:lnSpc>
              <a:spcBef>
                <a:spcPts val="95"/>
              </a:spcBef>
              <a:tabLst>
                <a:tab pos="4104640" algn="l"/>
                <a:tab pos="4796155" algn="l"/>
                <a:tab pos="4954270" algn="l"/>
              </a:tabLst>
            </a:pPr>
            <a:r>
              <a:rPr spc="-5" dirty="0"/>
              <a:t>Kewajiban jihad di Indonesia  secara	</a:t>
            </a:r>
            <a:r>
              <a:rPr i="1" spc="-5" dirty="0">
                <a:latin typeface="Arial"/>
                <a:cs typeface="Arial"/>
              </a:rPr>
              <a:t>qital		</a:t>
            </a:r>
            <a:r>
              <a:rPr spc="-5" dirty="0"/>
              <a:t>belum perlu  diterapkan,	sebab tidak ada  situasi yang meresahkan  umat Islam di Indonesia  terkait dengan penyerangan  secara fisik atas nama  agama.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1514" y="4281487"/>
            <a:ext cx="7001509" cy="81280"/>
          </a:xfrm>
          <a:custGeom>
            <a:avLst/>
            <a:gdLst/>
            <a:ahLst/>
            <a:cxnLst/>
            <a:rect l="l" t="t" r="r" b="b"/>
            <a:pathLst>
              <a:path w="7001509" h="81279">
                <a:moveTo>
                  <a:pt x="96" y="0"/>
                </a:moveTo>
                <a:lnTo>
                  <a:pt x="0" y="9525"/>
                </a:lnTo>
                <a:lnTo>
                  <a:pt x="7000872" y="80962"/>
                </a:lnTo>
                <a:lnTo>
                  <a:pt x="7000974" y="71437"/>
                </a:lnTo>
                <a:lnTo>
                  <a:pt x="96" y="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71514" y="3638550"/>
            <a:ext cx="7001509" cy="81280"/>
          </a:xfrm>
          <a:custGeom>
            <a:avLst/>
            <a:gdLst/>
            <a:ahLst/>
            <a:cxnLst/>
            <a:rect l="l" t="t" r="r" b="b"/>
            <a:pathLst>
              <a:path w="7001509" h="81279">
                <a:moveTo>
                  <a:pt x="96" y="0"/>
                </a:moveTo>
                <a:lnTo>
                  <a:pt x="0" y="9525"/>
                </a:lnTo>
                <a:lnTo>
                  <a:pt x="7000872" y="80962"/>
                </a:lnTo>
                <a:lnTo>
                  <a:pt x="7000974" y="71437"/>
                </a:lnTo>
                <a:lnTo>
                  <a:pt x="96" y="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50615" y="3772534"/>
            <a:ext cx="20472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i="1" spc="-40" dirty="0">
                <a:latin typeface="Arial"/>
                <a:cs typeface="Arial"/>
              </a:rPr>
              <a:t>Terima</a:t>
            </a:r>
            <a:r>
              <a:rPr sz="2400" b="0" i="1" spc="-85" dirty="0">
                <a:latin typeface="Arial"/>
                <a:cs typeface="Arial"/>
              </a:rPr>
              <a:t> </a:t>
            </a:r>
            <a:r>
              <a:rPr sz="2400" b="0" i="1" dirty="0">
                <a:latin typeface="Arial"/>
                <a:cs typeface="Arial"/>
              </a:rPr>
              <a:t>kasih…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4927" y="797877"/>
            <a:ext cx="355536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Franklin Gothic Medium"/>
                <a:cs typeface="Franklin Gothic Medium"/>
              </a:rPr>
              <a:t>Pengertian</a:t>
            </a:r>
            <a:r>
              <a:rPr b="0" spc="-75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Kata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6365" y="2034539"/>
            <a:ext cx="4903470" cy="3865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Kata adalah unsur bahasa  terkecil yang memiliki arti yang  diucapkan atau dituliskan  untuk menggambarkan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konsep  dalam pikiran.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37973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Setiap kata memiliki setidak-  tidaknya memiliki makna  leksikal.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50615" y="797877"/>
            <a:ext cx="225679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Franklin Gothic Medium"/>
                <a:cs typeface="Franklin Gothic Medium"/>
              </a:rPr>
              <a:t>Jenis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Kata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50615" y="1777365"/>
            <a:ext cx="448246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Berdasarkan </a:t>
            </a:r>
            <a:r>
              <a:rPr sz="2400" dirty="0">
                <a:latin typeface="Arial"/>
                <a:cs typeface="Arial"/>
              </a:rPr>
              <a:t>kelasnya, </a:t>
            </a:r>
            <a:r>
              <a:rPr sz="2400" spc="-5" dirty="0">
                <a:latin typeface="Arial"/>
                <a:cs typeface="Arial"/>
              </a:rPr>
              <a:t>kata  </a:t>
            </a:r>
            <a:r>
              <a:rPr sz="2400" dirty="0">
                <a:latin typeface="Arial"/>
                <a:cs typeface="Arial"/>
              </a:rPr>
              <a:t>dikelompokkan dalam 7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kategori: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 </a:t>
            </a:r>
            <a:r>
              <a:rPr sz="2400" dirty="0">
                <a:latin typeface="Arial"/>
                <a:cs typeface="Arial"/>
              </a:rPr>
              <a:t>benda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(noun)</a:t>
            </a:r>
            <a:endParaRPr sz="2400">
              <a:latin typeface="Arial"/>
              <a:cs typeface="Arial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 </a:t>
            </a:r>
            <a:r>
              <a:rPr sz="2400" dirty="0">
                <a:latin typeface="Arial"/>
                <a:cs typeface="Arial"/>
              </a:rPr>
              <a:t>kerja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(verb)</a:t>
            </a:r>
            <a:endParaRPr sz="2400">
              <a:latin typeface="Arial"/>
              <a:cs typeface="Arial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 sifat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(adjektiva)</a:t>
            </a:r>
            <a:endParaRPr sz="2400">
              <a:latin typeface="Arial"/>
              <a:cs typeface="Arial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 ganti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(pronomina)</a:t>
            </a:r>
            <a:endParaRPr sz="2400">
              <a:latin typeface="Arial"/>
              <a:cs typeface="Arial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 </a:t>
            </a:r>
            <a:r>
              <a:rPr sz="2400" dirty="0">
                <a:latin typeface="Arial"/>
                <a:cs typeface="Arial"/>
              </a:rPr>
              <a:t>numeralia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(bilangan)</a:t>
            </a:r>
            <a:endParaRPr sz="2400">
              <a:latin typeface="Arial"/>
              <a:cs typeface="Arial"/>
            </a:endParaRPr>
          </a:p>
          <a:p>
            <a:pPr marL="120014" indent="-107950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sz="2400" spc="-5" dirty="0">
                <a:latin typeface="Arial"/>
                <a:cs typeface="Arial"/>
              </a:rPr>
              <a:t>Kata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tugas.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50615" y="797877"/>
            <a:ext cx="225679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Franklin Gothic Medium"/>
                <a:cs typeface="Franklin Gothic Medium"/>
              </a:rPr>
              <a:t>Jenis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Kata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50615" y="1774825"/>
            <a:ext cx="4568825" cy="34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Berdasarkan proses  pembentukannya kata dibagi  dalam empat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jenis.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37160" indent="-125095">
              <a:lnSpc>
                <a:spcPct val="100000"/>
              </a:lnSpc>
              <a:buSzPct val="96428"/>
              <a:buChar char="•"/>
              <a:tabLst>
                <a:tab pos="137795" algn="l"/>
              </a:tabLst>
            </a:pPr>
            <a:r>
              <a:rPr sz="2800" spc="-5" dirty="0">
                <a:latin typeface="Arial"/>
                <a:cs typeface="Arial"/>
              </a:rPr>
              <a:t>Kata </a:t>
            </a:r>
            <a:r>
              <a:rPr sz="2800" spc="-30" dirty="0">
                <a:latin typeface="Arial"/>
                <a:cs typeface="Arial"/>
              </a:rPr>
              <a:t>dasar.</a:t>
            </a:r>
            <a:endParaRPr sz="28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buSzPct val="96428"/>
              <a:buChar char="•"/>
              <a:tabLst>
                <a:tab pos="137795" algn="l"/>
              </a:tabLst>
            </a:pPr>
            <a:r>
              <a:rPr sz="2800" spc="-5" dirty="0">
                <a:latin typeface="Arial"/>
                <a:cs typeface="Arial"/>
              </a:rPr>
              <a:t>Kata berimbuhan.</a:t>
            </a:r>
            <a:endParaRPr sz="28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buSzPct val="96428"/>
              <a:buChar char="•"/>
              <a:tabLst>
                <a:tab pos="137795" algn="l"/>
              </a:tabLst>
            </a:pPr>
            <a:r>
              <a:rPr sz="2800" spc="-5" dirty="0">
                <a:latin typeface="Arial"/>
                <a:cs typeface="Arial"/>
              </a:rPr>
              <a:t>Kata majemuk.</a:t>
            </a:r>
            <a:endParaRPr sz="28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buSzPct val="96428"/>
              <a:buChar char="•"/>
              <a:tabLst>
                <a:tab pos="137795" algn="l"/>
              </a:tabLst>
            </a:pPr>
            <a:r>
              <a:rPr sz="2800" spc="-5" dirty="0">
                <a:latin typeface="Arial"/>
                <a:cs typeface="Arial"/>
              </a:rPr>
              <a:t>Kata ulang.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6302" y="369252"/>
            <a:ext cx="257810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30" dirty="0">
                <a:latin typeface="Franklin Gothic Medium"/>
                <a:cs typeface="Franklin Gothic Medium"/>
              </a:rPr>
              <a:t>Fungsi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Kata</a:t>
            </a:r>
          </a:p>
        </p:txBody>
      </p:sp>
      <p:sp>
        <p:nvSpPr>
          <p:cNvPr id="3" name="object 3"/>
          <p:cNvSpPr/>
          <p:nvPr/>
        </p:nvSpPr>
        <p:spPr>
          <a:xfrm>
            <a:off x="1042416" y="3429000"/>
            <a:ext cx="3099816" cy="21854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14786" y="4344835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07740" y="1378902"/>
            <a:ext cx="5022215" cy="3876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6225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Kata digunakan untuk  melambangkan konsep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dalam  pikiran.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441575">
              <a:lnSpc>
                <a:spcPts val="3085"/>
              </a:lnSpc>
              <a:spcBef>
                <a:spcPts val="2635"/>
              </a:spcBef>
            </a:pPr>
            <a:r>
              <a:rPr sz="2800" spc="-5" dirty="0">
                <a:latin typeface="Arial"/>
                <a:cs typeface="Arial"/>
              </a:rPr>
              <a:t>/betina/</a:t>
            </a:r>
            <a:endParaRPr sz="2800">
              <a:latin typeface="Arial"/>
              <a:cs typeface="Arial"/>
            </a:endParaRPr>
          </a:p>
          <a:p>
            <a:pPr marL="2441575">
              <a:lnSpc>
                <a:spcPts val="2815"/>
              </a:lnSpc>
            </a:pPr>
            <a:r>
              <a:rPr sz="2800" spc="-5" dirty="0">
                <a:latin typeface="Arial"/>
                <a:cs typeface="Arial"/>
              </a:rPr>
              <a:t>/penghasil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susu/</a:t>
            </a:r>
            <a:endParaRPr sz="2800">
              <a:latin typeface="Arial"/>
              <a:cs typeface="Arial"/>
            </a:endParaRPr>
          </a:p>
          <a:p>
            <a:pPr marL="2441575">
              <a:lnSpc>
                <a:spcPts val="2530"/>
              </a:lnSpc>
            </a:pPr>
            <a:r>
              <a:rPr sz="2800" spc="-5" dirty="0">
                <a:latin typeface="Arial"/>
                <a:cs typeface="Arial"/>
              </a:rPr>
              <a:t>/sapi/</a:t>
            </a:r>
            <a:endParaRPr sz="2800">
              <a:latin typeface="Arial"/>
              <a:cs typeface="Arial"/>
            </a:endParaRPr>
          </a:p>
          <a:p>
            <a:pPr marL="2441575">
              <a:lnSpc>
                <a:spcPts val="2530"/>
              </a:lnSpc>
            </a:pPr>
            <a:r>
              <a:rPr sz="2800" spc="-5" dirty="0">
                <a:latin typeface="Arial"/>
                <a:cs typeface="Arial"/>
              </a:rPr>
              <a:t>/ruminansia/</a:t>
            </a:r>
            <a:endParaRPr sz="2800">
              <a:latin typeface="Arial"/>
              <a:cs typeface="Arial"/>
            </a:endParaRPr>
          </a:p>
          <a:p>
            <a:pPr marL="2441575">
              <a:lnSpc>
                <a:spcPts val="3085"/>
              </a:lnSpc>
            </a:pPr>
            <a:r>
              <a:rPr sz="2800" spc="-5" dirty="0">
                <a:latin typeface="Arial"/>
                <a:cs typeface="Arial"/>
              </a:rPr>
              <a:t>/hewan/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57599" y="1630210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2302" y="1494155"/>
            <a:ext cx="168465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Arial"/>
                <a:cs typeface="Arial"/>
              </a:rPr>
              <a:t>/makanan/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3127" y="571500"/>
            <a:ext cx="2929128" cy="2500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3127" y="3429000"/>
            <a:ext cx="3000756" cy="23576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29036" y="4630585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22302" y="4446904"/>
            <a:ext cx="132905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/nega</a:t>
            </a:r>
            <a:r>
              <a:rPr sz="2800" spc="-1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a/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57599" y="1344460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2302" y="1232217"/>
            <a:ext cx="113284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Arial"/>
                <a:cs typeface="Arial"/>
              </a:rPr>
              <a:t>/……../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29036" y="4630585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500" y="0"/>
            <a:ext cx="2683764" cy="2225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500" y="2071116"/>
            <a:ext cx="2659380" cy="24033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1500" y="4428743"/>
            <a:ext cx="2660904" cy="2429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86161" y="3273272"/>
            <a:ext cx="1572260" cy="171450"/>
          </a:xfrm>
          <a:custGeom>
            <a:avLst/>
            <a:gdLst/>
            <a:ahLst/>
            <a:cxnLst/>
            <a:rect l="l" t="t" r="r" b="b"/>
            <a:pathLst>
              <a:path w="1572260" h="171450">
                <a:moveTo>
                  <a:pt x="1419720" y="0"/>
                </a:moveTo>
                <a:lnTo>
                  <a:pt x="1400556" y="18948"/>
                </a:lnTo>
                <a:lnTo>
                  <a:pt x="1400835" y="22250"/>
                </a:lnTo>
                <a:lnTo>
                  <a:pt x="1463393" y="66718"/>
                </a:lnTo>
                <a:lnTo>
                  <a:pt x="1533867" y="66789"/>
                </a:lnTo>
                <a:lnTo>
                  <a:pt x="1533829" y="104889"/>
                </a:lnTo>
                <a:lnTo>
                  <a:pt x="1463236" y="104889"/>
                </a:lnTo>
                <a:lnTo>
                  <a:pt x="1409890" y="135928"/>
                </a:lnTo>
                <a:lnTo>
                  <a:pt x="1400428" y="152463"/>
                </a:lnTo>
                <a:lnTo>
                  <a:pt x="1400721" y="155765"/>
                </a:lnTo>
                <a:lnTo>
                  <a:pt x="1419542" y="171450"/>
                </a:lnTo>
                <a:lnTo>
                  <a:pt x="1422844" y="171145"/>
                </a:lnTo>
                <a:lnTo>
                  <a:pt x="1426057" y="170281"/>
                </a:lnTo>
                <a:lnTo>
                  <a:pt x="1429054" y="168859"/>
                </a:lnTo>
                <a:lnTo>
                  <a:pt x="1538980" y="104889"/>
                </a:lnTo>
                <a:lnTo>
                  <a:pt x="1533829" y="104889"/>
                </a:lnTo>
                <a:lnTo>
                  <a:pt x="1539102" y="104818"/>
                </a:lnTo>
                <a:lnTo>
                  <a:pt x="1571650" y="85877"/>
                </a:lnTo>
                <a:lnTo>
                  <a:pt x="1429219" y="2603"/>
                </a:lnTo>
                <a:lnTo>
                  <a:pt x="1426222" y="1181"/>
                </a:lnTo>
                <a:lnTo>
                  <a:pt x="1423022" y="304"/>
                </a:lnTo>
                <a:lnTo>
                  <a:pt x="1419720" y="0"/>
                </a:lnTo>
                <a:close/>
              </a:path>
              <a:path w="1572260" h="171450">
                <a:moveTo>
                  <a:pt x="1496038" y="85804"/>
                </a:moveTo>
                <a:lnTo>
                  <a:pt x="1463359" y="104818"/>
                </a:lnTo>
                <a:lnTo>
                  <a:pt x="1533829" y="104889"/>
                </a:lnTo>
                <a:lnTo>
                  <a:pt x="1533832" y="102285"/>
                </a:lnTo>
                <a:lnTo>
                  <a:pt x="1524228" y="102285"/>
                </a:lnTo>
                <a:lnTo>
                  <a:pt x="1496038" y="85804"/>
                </a:lnTo>
                <a:close/>
              </a:path>
              <a:path w="1572260" h="171450">
                <a:moveTo>
                  <a:pt x="50" y="65239"/>
                </a:moveTo>
                <a:lnTo>
                  <a:pt x="0" y="103339"/>
                </a:lnTo>
                <a:lnTo>
                  <a:pt x="1463359" y="104818"/>
                </a:lnTo>
                <a:lnTo>
                  <a:pt x="1496038" y="85804"/>
                </a:lnTo>
                <a:lnTo>
                  <a:pt x="1463393" y="66718"/>
                </a:lnTo>
                <a:lnTo>
                  <a:pt x="50" y="65239"/>
                </a:lnTo>
                <a:close/>
              </a:path>
              <a:path w="1572260" h="171450">
                <a:moveTo>
                  <a:pt x="1524266" y="69380"/>
                </a:moveTo>
                <a:lnTo>
                  <a:pt x="1496038" y="85804"/>
                </a:lnTo>
                <a:lnTo>
                  <a:pt x="1524228" y="102285"/>
                </a:lnTo>
                <a:lnTo>
                  <a:pt x="1524266" y="69380"/>
                </a:lnTo>
                <a:close/>
              </a:path>
              <a:path w="1572260" h="171450">
                <a:moveTo>
                  <a:pt x="1533865" y="69380"/>
                </a:moveTo>
                <a:lnTo>
                  <a:pt x="1524266" y="69380"/>
                </a:lnTo>
                <a:lnTo>
                  <a:pt x="1524228" y="102285"/>
                </a:lnTo>
                <a:lnTo>
                  <a:pt x="1533832" y="102285"/>
                </a:lnTo>
                <a:lnTo>
                  <a:pt x="1533865" y="69380"/>
                </a:lnTo>
                <a:close/>
              </a:path>
              <a:path w="1572260" h="171450">
                <a:moveTo>
                  <a:pt x="1463393" y="66718"/>
                </a:moveTo>
                <a:lnTo>
                  <a:pt x="1496038" y="85804"/>
                </a:lnTo>
                <a:lnTo>
                  <a:pt x="1524266" y="69380"/>
                </a:lnTo>
                <a:lnTo>
                  <a:pt x="1533865" y="69380"/>
                </a:lnTo>
                <a:lnTo>
                  <a:pt x="1533867" y="66789"/>
                </a:lnTo>
                <a:lnTo>
                  <a:pt x="1463393" y="66718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650865" y="3018155"/>
            <a:ext cx="1203960" cy="1880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/……../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/……../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38800" y="5555689"/>
            <a:ext cx="2857500" cy="7308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6052" y="708659"/>
            <a:ext cx="6542405" cy="878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875280" algn="l"/>
              </a:tabLst>
            </a:pPr>
            <a:r>
              <a:rPr sz="2800" b="0" spc="-5" dirty="0">
                <a:latin typeface="Arial"/>
                <a:cs typeface="Arial"/>
              </a:rPr>
              <a:t>Hasil seri antara Real Madrid dan</a:t>
            </a:r>
            <a:r>
              <a:rPr sz="2800" b="0" spc="-165" dirty="0">
                <a:latin typeface="Arial"/>
                <a:cs typeface="Arial"/>
              </a:rPr>
              <a:t> </a:t>
            </a:r>
            <a:r>
              <a:rPr sz="2800" b="0" spc="-5" dirty="0">
                <a:latin typeface="Arial"/>
                <a:cs typeface="Arial"/>
              </a:rPr>
              <a:t>Atletico  Madrid</a:t>
            </a:r>
            <a:r>
              <a:rPr sz="2800" b="0" spc="5" dirty="0">
                <a:latin typeface="Arial"/>
                <a:cs typeface="Arial"/>
              </a:rPr>
              <a:t> </a:t>
            </a:r>
            <a:r>
              <a:rPr sz="2800" b="0" spc="-5" dirty="0">
                <a:latin typeface="Arial"/>
                <a:cs typeface="Arial"/>
              </a:rPr>
              <a:t>membuat	Ronaldo merasa</a:t>
            </a:r>
            <a:r>
              <a:rPr sz="2800" b="0" spc="-35" dirty="0">
                <a:latin typeface="Arial"/>
                <a:cs typeface="Arial"/>
              </a:rPr>
              <a:t> </a:t>
            </a:r>
            <a:r>
              <a:rPr sz="2800" b="0" spc="-5" dirty="0">
                <a:latin typeface="Arial"/>
                <a:cs typeface="Arial"/>
              </a:rPr>
              <a:t>…….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7489" y="2280285"/>
            <a:ext cx="6538595" cy="387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1623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….. saya sejak lama adalah mendirikan  sekolah khusus bagi kaum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difabel.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40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</a:pPr>
            <a:r>
              <a:rPr sz="2800" i="1" spc="-5" dirty="0">
                <a:latin typeface="Arial"/>
                <a:cs typeface="Arial"/>
              </a:rPr>
              <a:t>Kowe ki bocah lanang, kudu</a:t>
            </a:r>
            <a:r>
              <a:rPr sz="2800" i="1" spc="-10" dirty="0">
                <a:latin typeface="Arial"/>
                <a:cs typeface="Arial"/>
              </a:rPr>
              <a:t> </a:t>
            </a:r>
            <a:r>
              <a:rPr sz="2800" i="1" spc="-5" dirty="0">
                <a:latin typeface="Arial"/>
                <a:cs typeface="Arial"/>
              </a:rPr>
              <a:t>…….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100">
              <a:latin typeface="Times New Roman"/>
              <a:cs typeface="Times New Roman"/>
            </a:endParaRPr>
          </a:p>
          <a:p>
            <a:pPr marL="155575" marR="50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Ketika tiba-tiba </a:t>
            </a:r>
            <a:r>
              <a:rPr sz="2400" dirty="0">
                <a:latin typeface="Arial"/>
                <a:cs typeface="Arial"/>
              </a:rPr>
              <a:t>ombak di laut pasang, </a:t>
            </a:r>
            <a:r>
              <a:rPr sz="2400" spc="-5" dirty="0">
                <a:latin typeface="Arial"/>
                <a:cs typeface="Arial"/>
              </a:rPr>
              <a:t>cinta kita  </a:t>
            </a:r>
            <a:r>
              <a:rPr sz="2400" dirty="0">
                <a:latin typeface="Arial"/>
                <a:cs typeface="Arial"/>
              </a:rPr>
              <a:t>berdua juga pasang, </a:t>
            </a:r>
            <a:r>
              <a:rPr sz="2400" spc="-5" dirty="0">
                <a:latin typeface="Arial"/>
                <a:cs typeface="Arial"/>
              </a:rPr>
              <a:t>Sayang. Ketika tiba-tiba,  </a:t>
            </a:r>
            <a:r>
              <a:rPr sz="2400" dirty="0">
                <a:latin typeface="Arial"/>
                <a:cs typeface="Arial"/>
              </a:rPr>
              <a:t>ombak di laut </a:t>
            </a:r>
            <a:r>
              <a:rPr sz="2400" spc="-5" dirty="0">
                <a:latin typeface="Arial"/>
                <a:cs typeface="Arial"/>
              </a:rPr>
              <a:t>surut, cinta kita </a:t>
            </a:r>
            <a:r>
              <a:rPr sz="2400" dirty="0">
                <a:latin typeface="Arial"/>
                <a:cs typeface="Arial"/>
              </a:rPr>
              <a:t>berdua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…….</a:t>
            </a:r>
            <a:endParaRPr sz="240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Pasang.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38800" y="5543550"/>
            <a:ext cx="2857500" cy="742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2052" y="802322"/>
            <a:ext cx="282067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Diksi</a:t>
            </a:r>
            <a:r>
              <a:rPr b="0" spc="-65" dirty="0">
                <a:latin typeface="Arial"/>
                <a:cs typeface="Arial"/>
              </a:rPr>
              <a:t> </a:t>
            </a:r>
            <a:r>
              <a:rPr spc="-5" dirty="0"/>
              <a:t>Sastra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2040255"/>
            <a:ext cx="4302760" cy="429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8155" marR="399415" indent="-465455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477520" algn="l"/>
                <a:tab pos="478155" algn="l"/>
              </a:tabLst>
            </a:pPr>
            <a:r>
              <a:rPr sz="2800" spc="-5" dirty="0">
                <a:latin typeface="Arial"/>
                <a:cs typeface="Arial"/>
              </a:rPr>
              <a:t>Dalam karya sastra,  pilihan kata yang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baik  adalah yang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indah.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"/>
            </a:pPr>
            <a:endParaRPr sz="2900">
              <a:latin typeface="Times New Roman"/>
              <a:cs typeface="Times New Roman"/>
            </a:endParaRPr>
          </a:p>
          <a:p>
            <a:pPr marL="478155" marR="261620" indent="-465455">
              <a:lnSpc>
                <a:spcPct val="100000"/>
              </a:lnSpc>
              <a:buFont typeface="Wingdings"/>
              <a:buChar char=""/>
              <a:tabLst>
                <a:tab pos="477520" algn="l"/>
                <a:tab pos="478155" algn="l"/>
              </a:tabLst>
            </a:pPr>
            <a:r>
              <a:rPr sz="2800" spc="-5" dirty="0">
                <a:latin typeface="Arial"/>
                <a:cs typeface="Arial"/>
              </a:rPr>
              <a:t>Penyair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menggunakan  majas (gaya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bahasa).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"/>
            </a:pPr>
            <a:endParaRPr sz="2900">
              <a:latin typeface="Times New Roman"/>
              <a:cs typeface="Times New Roman"/>
            </a:endParaRPr>
          </a:p>
          <a:p>
            <a:pPr marL="478155" marR="5080" indent="-465455">
              <a:lnSpc>
                <a:spcPct val="100000"/>
              </a:lnSpc>
              <a:buFont typeface="Wingdings"/>
              <a:buChar char=""/>
              <a:tabLst>
                <a:tab pos="477520" algn="l"/>
                <a:tab pos="478155" algn="l"/>
              </a:tabLst>
            </a:pPr>
            <a:r>
              <a:rPr sz="2800" spc="-5" dirty="0">
                <a:latin typeface="Arial"/>
                <a:cs typeface="Arial"/>
              </a:rPr>
              <a:t>Pemilihan kata  dititikberatkan pada nilai  rasa.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38800" y="5543550"/>
            <a:ext cx="2857500" cy="742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323</Words>
  <Application>Microsoft Office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Pengertian Kata</vt:lpstr>
      <vt:lpstr>Jenis Kata</vt:lpstr>
      <vt:lpstr>Jenis Kata</vt:lpstr>
      <vt:lpstr>Fungsi Kata</vt:lpstr>
      <vt:lpstr>/makanan/</vt:lpstr>
      <vt:lpstr>/……../</vt:lpstr>
      <vt:lpstr>Hasil seri antara Real Madrid dan Atletico  Madrid membuat Ronaldo merasa …….</vt:lpstr>
      <vt:lpstr>Diksi Sastra</vt:lpstr>
      <vt:lpstr>Cermati kata swimming pada lagu  berikut:</vt:lpstr>
      <vt:lpstr>Dua Aspek Kata:  Makna dan Rasa</vt:lpstr>
      <vt:lpstr>Dua Aspek Kata:  Makna dan Rasa</vt:lpstr>
      <vt:lpstr>Diksi Karya Ilmiah</vt:lpstr>
      <vt:lpstr>Diksi Karya Ilmiah</vt:lpstr>
      <vt:lpstr>Diksi Karya Ilmiah</vt:lpstr>
      <vt:lpstr>Terima kasih…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Acer</cp:lastModifiedBy>
  <cp:revision>1</cp:revision>
  <dcterms:created xsi:type="dcterms:W3CDTF">2020-08-05T06:43:50Z</dcterms:created>
  <dcterms:modified xsi:type="dcterms:W3CDTF">2020-08-05T07:22:28Z</dcterms:modified>
</cp:coreProperties>
</file>