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60419-30C9-4C38-A568-40F32D14B057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456BD-55B5-42BC-99C9-2EA12B9551A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8267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EEFEE-05EF-4CFB-BB4E-7D34D7386F14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0706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8D605-A6F3-49BF-9C03-06FFA5A87540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8323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7720-975E-4F59-A7D0-967C8402A6A2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175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DD88C-86BD-47A0-AF35-9129F97CBC9B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985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2FFD-2E84-4A75-82C7-5155A52F8A5B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9597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23DE4-CCF3-4DCC-BE5A-02774C6B7D0E}" type="datetime1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316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299B8-8629-4E4D-876A-E3C72219F82A}" type="datetime1">
              <a:rPr lang="id-ID" smtClean="0"/>
              <a:t>25/10/2021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40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20763-31CE-4F3B-AF0C-F3782D3ACF98}" type="datetime1">
              <a:rPr lang="id-ID" smtClean="0"/>
              <a:t>25/10/2021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168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2FF9-B918-49F9-9335-C45C190832A1}" type="datetime1">
              <a:rPr lang="id-ID" smtClean="0"/>
              <a:t>25/10/2021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050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F3C3-5EBB-427D-A8FB-89D097FFD592}" type="datetime1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004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3270-1F16-4B27-95E7-905587FBF2B8}" type="datetime1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969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C576-CC9D-4EC3-8159-099E44123E7B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1B301-FF1B-41FC-AD32-F3EE9FEF0B5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779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1470025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</a:rPr>
              <a:t>DIFERENSIAL IMPLISIT</a:t>
            </a:r>
            <a:endParaRPr lang="id-ID" sz="6000" dirty="0">
              <a:solidFill>
                <a:srgbClr val="C00000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AMIR SUPRIYANTO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FISIKA-FMIPA-UNILA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523A-42D2-4C4E-863E-70430AD90B56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Amir Supriyanto-Fisika-FMIPA-Unila</a:t>
            </a:r>
            <a:endParaRPr lang="id-ID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573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6408712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lphaLcParenR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di </a:t>
                </a:r>
                <a:r>
                  <a:rPr lang="en-US" dirty="0" err="1"/>
                  <a:t>titik</a:t>
                </a:r>
                <a:r>
                  <a:rPr lang="en-US" dirty="0"/>
                  <a:t> (1,2)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2−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3.1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6−8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12−1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6.1.2+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6. 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</a:rPr>
                              <m:t>−6.</m:t>
                            </m:r>
                            <m:sSup>
                              <m:sSup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 2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  <m:r>
                          <a:rPr lang="en-US" i="1">
                            <a:latin typeface="Cambria Math"/>
                          </a:rPr>
                          <m:t>−6.1.2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3.1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12+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6−24</m:t>
                            </m:r>
                          </m:e>
                        </m:d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  <m:r>
                          <a:rPr lang="en-US" i="1">
                            <a:latin typeface="Cambria Math"/>
                          </a:rPr>
                          <m:t>−12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12−1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12−18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  <m:r>
                          <a:rPr lang="en-US" i="1">
                            <a:latin typeface="Cambria Math"/>
                          </a:rPr>
                          <m:t>−12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−18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−2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11−12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−2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1452+396−48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1800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640871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084A8-C59E-4C48-9995-F34B042F1CD0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2922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lphaLcParenR" startAt="4"/>
                </a:pPr>
                <a:r>
                  <a:rPr lang="en-US" dirty="0"/>
                  <a:t>slope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garis</a:t>
                </a:r>
                <a:r>
                  <a:rPr lang="en-US" dirty="0"/>
                  <a:t> </a:t>
                </a:r>
                <a:r>
                  <a:rPr lang="en-US" dirty="0" err="1"/>
                  <a:t>singgung</a:t>
                </a:r>
                <a:r>
                  <a:rPr lang="en-US" dirty="0"/>
                  <a:t> di </a:t>
                </a:r>
                <a:r>
                  <a:rPr lang="en-US" dirty="0" err="1"/>
                  <a:t>titik</a:t>
                </a:r>
                <a:r>
                  <a:rPr lang="en-US" dirty="0"/>
                  <a:t> (1,2)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:r>
                  <a:rPr lang="en-US" dirty="0"/>
                  <a:t>slope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garis</a:t>
                </a:r>
                <a:r>
                  <a:rPr lang="en-US" dirty="0"/>
                  <a:t> </a:t>
                </a:r>
                <a:r>
                  <a:rPr lang="en-US" dirty="0" err="1"/>
                  <a:t>singgung</a:t>
                </a:r>
                <a:r>
                  <a:rPr lang="en-US" dirty="0"/>
                  <a:t> di </a:t>
                </a:r>
                <a:r>
                  <a:rPr lang="en-US" dirty="0" err="1"/>
                  <a:t>titik</a:t>
                </a:r>
                <a:r>
                  <a:rPr lang="en-US" dirty="0"/>
                  <a:t> (1,2)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−2=−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den>
                    </m:f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e>
                    </m:d>
                  </m:oMath>
                </a14:m>
                <a:r>
                  <a:rPr lang="en-US" dirty="0"/>
                  <a:t>  </a:t>
                </a:r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dirty="0" smtClean="0"/>
                  <a:t>atau 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11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−22=−2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11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=24</m:t>
                    </m:r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20688"/>
                <a:ext cx="8229600" cy="5505475"/>
              </a:xfrm>
              <a:blipFill rotWithShape="1">
                <a:blip r:embed="rId2"/>
                <a:stretch>
                  <a:fillRect l="-1926" t="-166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6B97A-38B5-4E3E-81B2-99DBB63116A1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89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040560"/>
              </a:xfrm>
            </p:spPr>
            <p:txBody>
              <a:bodyPr/>
              <a:lstStyle/>
              <a:p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implisit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bentuk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perubah</a:t>
                </a:r>
                <a:r>
                  <a:rPr lang="en-US" dirty="0"/>
                  <a:t> (</a:t>
                </a:r>
                <a:r>
                  <a:rPr lang="en-US" i="1" dirty="0" err="1"/>
                  <a:t>variabel</a:t>
                </a:r>
                <a:r>
                  <a:rPr lang="en-US" dirty="0"/>
                  <a:t>) </a:t>
                </a:r>
                <a:r>
                  <a:rPr lang="en-US" dirty="0" err="1"/>
                  <a:t>terhadap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 lain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kedua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 </a:t>
                </a:r>
                <a:r>
                  <a:rPr lang="en-US" dirty="0" err="1"/>
                  <a:t>tersebut</a:t>
                </a:r>
                <a:r>
                  <a:rPr lang="en-US" dirty="0"/>
                  <a:t> </a:t>
                </a:r>
                <a:r>
                  <a:rPr lang="en-US" dirty="0" err="1"/>
                  <a:t>terkandung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.  </a:t>
                </a:r>
                <a:r>
                  <a:rPr lang="en-US" dirty="0" err="1"/>
                  <a:t>Misalnya</a:t>
                </a:r>
                <a:r>
                  <a:rPr lang="en-US" dirty="0"/>
                  <a:t>,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𝑧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yang </a:t>
                </a:r>
                <a:r>
                  <a:rPr lang="en-US" dirty="0" err="1"/>
                  <a:t>ada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menggunakan</a:t>
                </a:r>
                <a:r>
                  <a:rPr lang="en-US" dirty="0"/>
                  <a:t>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 smtClean="0"/>
                  <a:t>implisit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040560"/>
              </a:xfrm>
              <a:blipFill rotWithShape="1">
                <a:blip r:embed="rId2"/>
                <a:stretch>
                  <a:fillRect l="-1630" t="-1572" r="-288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FA0E2-53CA-4E71-8136-41FD858FCC0D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41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/>
                  <a:t>Contoh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lvl="0" indent="0">
                  <a:buNone/>
                </a:pP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fungsi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𝑥𝑦</m:t>
                    </m:r>
                    <m:r>
                      <a:rPr lang="en-US" i="1">
                        <a:latin typeface="Cambria Math"/>
                      </a:rPr>
                      <m:t>+21=0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Tentukan</a:t>
                </a:r>
                <a:r>
                  <a:rPr lang="en-US" dirty="0"/>
                  <a:t>:  </a:t>
                </a:r>
                <a:endParaRPr lang="en-US" dirty="0" smtClean="0"/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;	</a:t>
                </a:r>
                <a:endParaRPr lang="en-US" i="1" dirty="0" smtClean="0"/>
              </a:p>
              <a:p>
                <a:pPr marL="914400" lvl="1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;	</a:t>
                </a:r>
                <a:endParaRPr lang="en-US" dirty="0" smtClean="0"/>
              </a:p>
              <a:p>
                <a:pPr marL="914400" lvl="1" indent="-514350">
                  <a:buFont typeface="+mj-lt"/>
                  <a:buAutoNum type="alphaLcParenR"/>
                </a:pPr>
                <a:r>
                  <a:rPr lang="en-US" dirty="0" err="1" smtClean="0"/>
                  <a:t>Berapa</a:t>
                </a:r>
                <a:r>
                  <a:rPr lang="en-US" dirty="0" smtClean="0"/>
                  <a:t> 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di </a:t>
                </a:r>
                <a:r>
                  <a:rPr lang="en-US" dirty="0" err="1"/>
                  <a:t>titk</a:t>
                </a:r>
                <a:r>
                  <a:rPr lang="en-US" dirty="0"/>
                  <a:t> (1,2) 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852" t="-138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7D39-33F9-4DA2-96E8-FBBE9ED5C14F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591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err="1" smtClean="0"/>
                  <a:t>Penyelesaian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514350" lvl="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−6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r>
                        <a:rPr lang="en-US" i="1">
                          <a:latin typeface="Cambria Math"/>
                        </a:rPr>
                        <m:t>=6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smtClean="0"/>
                  <a:t>        </a:t>
                </a:r>
                <a:r>
                  <a:rPr lang="en-US" dirty="0" err="1" smtClean="0"/>
                  <a:t>Diperoleh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852" t="-142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0A54B-4168-4B72-AA01-583F5126CB31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70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fontScale="77500" lnSpcReduction="20000"/>
              </a:bodyPr>
              <a:lstStyle/>
              <a:p>
                <a:pPr marL="514350" lvl="0" indent="-514350">
                  <a:buFont typeface="+mj-lt"/>
                  <a:buAutoNum type="alphaLcParenR" startAt="2"/>
                </a:pPr>
                <a:r>
                  <a:rPr lang="en-US" dirty="0" smtClean="0"/>
                  <a:t>Dari: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−6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−6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−6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+2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=6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𝑑𝑦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𝑑𝑥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  <m:sSup>
                                        <m:sSup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6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+2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963" t="-63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5596-8376-4FAF-835E-B196B9908698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268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>
                <a:normAutofit fontScale="92500" lnSpcReduction="10000"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di </a:t>
                </a:r>
                <a:r>
                  <a:rPr lang="en-US" dirty="0" err="1"/>
                  <a:t>titk</a:t>
                </a:r>
                <a:r>
                  <a:rPr lang="en-US" dirty="0"/>
                  <a:t> (1,2)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6.2−1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11</m:t>
                        </m:r>
                      </m:den>
                    </m:f>
                  </m:oMath>
                </a14:m>
                <a:endParaRPr lang="id-ID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di </a:t>
                </a:r>
                <a:r>
                  <a:rPr lang="en-US" dirty="0" err="1"/>
                  <a:t>titk</a:t>
                </a:r>
                <a:r>
                  <a:rPr lang="en-US" dirty="0"/>
                  <a:t> (1,2)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6.1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(6.2−1)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3.1+2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+2(3.1+2)(6.2−1)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6.2−1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6. (121)−6(25)+10(11)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726−150+110)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686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Atau</a:t>
                </a:r>
                <a:r>
                  <a:rPr lang="en-US" dirty="0"/>
                  <a:t>: </a:t>
                </a:r>
                <a:endParaRPr lang="id-ID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𝑑𝑦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𝑑𝑥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𝑑𝑦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𝑑𝑥</m:t>
                            </m:r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6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𝑦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6.1−6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6.2−1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6−6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id-ID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</a:rPr>
                                      <m:t>11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den>
                            </m:f>
                          </m:e>
                        </m:d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11</m:t>
                                </m:r>
                              </m:e>
                            </m:d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−6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25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+2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55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686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11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704" b="-1175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14141-921F-49C0-9074-77B2AAF6DBC5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492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579296" cy="5793507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arenR" startAt="2"/>
                </a:pPr>
                <a:r>
                  <a:rPr lang="en-US" dirty="0" smtClean="0"/>
                  <a:t>Dari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garis</a:t>
                </a:r>
                <a:r>
                  <a:rPr lang="en-US" dirty="0"/>
                  <a:t> </a:t>
                </a:r>
                <a:r>
                  <a:rPr lang="en-US" dirty="0" err="1"/>
                  <a:t>lengkung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=6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Tentukan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914400" lvl="1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;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	; 	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 di </a:t>
                </a:r>
                <a:r>
                  <a:rPr lang="en-US" dirty="0" err="1"/>
                  <a:t>titik</a:t>
                </a:r>
                <a:r>
                  <a:rPr lang="en-US" dirty="0"/>
                  <a:t> (1,2); </a:t>
                </a:r>
                <a:endParaRPr lang="en-US" dirty="0" smtClean="0"/>
              </a:p>
              <a:p>
                <a:pPr marL="400050" lvl="1" indent="0">
                  <a:buNone/>
                </a:pPr>
                <a:r>
                  <a:rPr lang="en-US" dirty="0" smtClean="0"/>
                  <a:t>d</a:t>
                </a:r>
                <a:r>
                  <a:rPr lang="en-US" dirty="0"/>
                  <a:t>) slope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garis</a:t>
                </a:r>
                <a:r>
                  <a:rPr lang="en-US" dirty="0"/>
                  <a:t> </a:t>
                </a:r>
                <a:r>
                  <a:rPr lang="en-US" dirty="0" err="1"/>
                  <a:t>singgung</a:t>
                </a:r>
                <a:r>
                  <a:rPr lang="en-US" dirty="0"/>
                  <a:t> di </a:t>
                </a:r>
                <a:r>
                  <a:rPr lang="en-US" dirty="0" err="1"/>
                  <a:t>titik</a:t>
                </a:r>
                <a:r>
                  <a:rPr lang="en-US" dirty="0"/>
                  <a:t> (1,2)</a:t>
                </a:r>
                <a:endParaRPr lang="id-ID" dirty="0"/>
              </a:p>
              <a:p>
                <a:pPr mar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579296" cy="5793507"/>
              </a:xfrm>
              <a:blipFill rotWithShape="1">
                <a:blip r:embed="rId2"/>
                <a:stretch>
                  <a:fillRect l="-1848" t="-1263" r="-234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CD73-D53B-4A9B-B16B-8D466CA6DE11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033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smtClean="0"/>
                  <a:t>Penyelesaian</a:t>
                </a:r>
                <a:r>
                  <a:rPr lang="en-US" b="1" dirty="0"/>
                  <a:t>:</a:t>
                </a:r>
                <a:endParaRPr lang="id-ID" dirty="0"/>
              </a:p>
              <a:p>
                <a:pPr marL="514350" lvl="0" indent="-514350">
                  <a:buFont typeface="+mj-lt"/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+3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en-US" i="1" dirty="0" smtClean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𝑦</m:t>
                      </m:r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852" t="-142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28177-7125-4900-B140-8A33870AA8E7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24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8640"/>
                <a:ext cx="8229600" cy="6480720"/>
              </a:xfrm>
            </p:spPr>
            <p:txBody>
              <a:bodyPr>
                <a:normAutofit fontScale="70000" lnSpcReduction="20000"/>
              </a:bodyPr>
              <a:lstStyle/>
              <a:p>
                <a:pPr marL="514350" lvl="0" indent="-514350">
                  <a:buFont typeface="+mj-lt"/>
                  <a:buAutoNum type="alphaLcParenR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id-ID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+3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+3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r>
                        <a:rPr lang="en-US" i="1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+3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r>
                        <a:rPr lang="en-US" i="1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=6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r>
                        <a:rPr lang="en-US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−6</m:t>
                      </m:r>
                      <m:r>
                        <a:rPr lang="en-US" i="1">
                          <a:latin typeface="Cambria Math"/>
                        </a:rPr>
                        <m:t>𝑥𝑦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f>
                            <m:f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𝑑𝑦</m:t>
                                      </m:r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𝑑𝑥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6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r>
                            <a:rPr lang="en-US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i="1">
                                  <a:latin typeface="Cambria Math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−6</m:t>
                          </m:r>
                          <m:r>
                            <a:rPr lang="en-US" i="1">
                              <a:latin typeface="Cambria Math"/>
                            </a:rPr>
                            <m:t>𝑥𝑦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id-ID" i="1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  <m:sSup>
                                        <m:sSup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𝑦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3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  <m:sSup>
                                        <m:sSup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−</m:t>
                                      </m:r>
                                      <m:sSup>
                                        <m:sSupPr>
                                          <m:ctrlPr>
                                            <a:rPr lang="id-ID" i="1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8640"/>
                <a:ext cx="8229600" cy="6480720"/>
              </a:xfrm>
              <a:blipFill rotWithShape="1">
                <a:blip r:embed="rId2"/>
                <a:stretch>
                  <a:fillRect t="-47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13294-ABEF-4C27-8CEF-A9938A0CC952}" type="datetime1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1B301-FF1B-41FC-AD32-F3EE9FEF0B5E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754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1621</Words>
  <Application>Microsoft Office PowerPoint</Application>
  <PresentationFormat>On-screen Show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DIFERENSIAL IMPLISIT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DIFERENSIAL IMPLISIT</dc:title>
  <dc:creator>User</dc:creator>
  <cp:lastModifiedBy>User</cp:lastModifiedBy>
  <cp:revision>7</cp:revision>
  <dcterms:created xsi:type="dcterms:W3CDTF">2020-11-01T07:20:59Z</dcterms:created>
  <dcterms:modified xsi:type="dcterms:W3CDTF">2021-10-25T07:15:05Z</dcterms:modified>
</cp:coreProperties>
</file>