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9/13/2021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7013" y="1445102"/>
            <a:ext cx="9966960" cy="3035808"/>
          </a:xfrm>
        </p:spPr>
        <p:txBody>
          <a:bodyPr/>
          <a:lstStyle/>
          <a:p>
            <a:r>
              <a:rPr lang="id-ID" dirty="0" smtClean="0">
                <a:solidFill>
                  <a:srgbClr val="FF0000"/>
                </a:solidFill>
              </a:rPr>
              <a:t>Hukum penyelesaian sengketa interasional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id-ID" dirty="0" smtClean="0"/>
          </a:p>
          <a:p>
            <a:pPr algn="r"/>
            <a:r>
              <a:rPr lang="id-ID" dirty="0" smtClean="0"/>
              <a:t>_by Widya_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1910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HPSI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>
                <a:solidFill>
                  <a:srgbClr val="00B0F0"/>
                </a:solidFill>
              </a:rPr>
              <a:t>Mata Kuliah		: Hukum Penyelesaian Sengketa Internasionak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00B0F0"/>
                </a:solidFill>
              </a:rPr>
              <a:t>Kopel			: HKI 616-301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00B0F0"/>
                </a:solidFill>
              </a:rPr>
              <a:t>Kredit			: 2 (dua) SKS</a:t>
            </a:r>
          </a:p>
          <a:p>
            <a:pPr marL="0" indent="0">
              <a:buNone/>
            </a:pPr>
            <a:endParaRPr lang="id-ID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id-ID" dirty="0" smtClean="0">
                <a:solidFill>
                  <a:srgbClr val="00B0F0"/>
                </a:solidFill>
              </a:rPr>
              <a:t>Dosen Pengajar :</a:t>
            </a:r>
          </a:p>
          <a:p>
            <a:pPr marL="457200" indent="-457200">
              <a:buAutoNum type="arabicPeriod"/>
            </a:pPr>
            <a:r>
              <a:rPr lang="id-ID" dirty="0" smtClean="0">
                <a:solidFill>
                  <a:srgbClr val="00B0F0"/>
                </a:solidFill>
              </a:rPr>
              <a:t>Bayu Sudjatmiko, S.H., M.H., Ph.D.</a:t>
            </a:r>
          </a:p>
          <a:p>
            <a:pPr marL="457200" indent="-457200">
              <a:buAutoNum type="arabicPeriod"/>
            </a:pPr>
            <a:r>
              <a:rPr lang="id-ID" dirty="0" smtClean="0">
                <a:solidFill>
                  <a:srgbClr val="00B0F0"/>
                </a:solidFill>
              </a:rPr>
              <a:t>Widya Krulinasari, S.H., M.H.</a:t>
            </a:r>
            <a:endParaRPr lang="id-ID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14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SILABUS MATA KULIAH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id-ID" dirty="0" smtClean="0"/>
              <a:t>Pengetahuan hal-hal umum mengenai hukum penyelesaian sengketa internasional</a:t>
            </a:r>
          </a:p>
          <a:p>
            <a:pPr marL="457200" indent="-457200">
              <a:buAutoNum type="arabicPeriod"/>
            </a:pPr>
            <a:r>
              <a:rPr lang="id-ID" dirty="0" smtClean="0"/>
              <a:t>Peraturan serta kasus-kasus aktual yang terjadi sesuai dengan konsep pengetahuan yang diperoleh</a:t>
            </a:r>
          </a:p>
          <a:p>
            <a:pPr marL="457200" indent="-457200">
              <a:buAutoNum type="arabicPeriod"/>
            </a:pPr>
            <a:r>
              <a:rPr lang="id-ID" dirty="0" smtClean="0"/>
              <a:t>Penyelesaian sengketa melalui diplomasi</a:t>
            </a:r>
          </a:p>
          <a:p>
            <a:pPr marL="457200" indent="-457200">
              <a:buAutoNum type="arabicPeriod"/>
            </a:pPr>
            <a:r>
              <a:rPr lang="id-ID" dirty="0" smtClean="0"/>
              <a:t>Penyelesaian sengketa melalui diplomasi</a:t>
            </a:r>
          </a:p>
          <a:p>
            <a:pPr marL="457200" indent="-457200">
              <a:buAutoNum type="arabicPeriod"/>
            </a:pPr>
            <a:r>
              <a:rPr lang="id-ID" dirty="0" smtClean="0"/>
              <a:t>Penyelesaian sengketa melalui arbitrase</a:t>
            </a:r>
          </a:p>
          <a:p>
            <a:pPr marL="457200" indent="-457200">
              <a:buAutoNum type="arabicPeriod"/>
            </a:pPr>
            <a:r>
              <a:rPr lang="id-ID" dirty="0" smtClean="0"/>
              <a:t>Penyelesaian sengketa melalui arbitrase</a:t>
            </a:r>
          </a:p>
          <a:p>
            <a:pPr marL="457200" indent="-457200">
              <a:buAutoNum type="arabicPeriod"/>
            </a:pPr>
            <a:r>
              <a:rPr lang="id-ID" dirty="0" smtClean="0"/>
              <a:t>Penyelesaian sengketa melalui Mahkamah Internasional</a:t>
            </a:r>
          </a:p>
          <a:p>
            <a:pPr marL="457200" indent="-457200">
              <a:buAutoNum type="arabicPeriod"/>
            </a:pPr>
            <a:r>
              <a:rPr lang="id-ID" dirty="0" smtClean="0"/>
              <a:t>Pengetahuan Hukum Penyelesaian Sengketa Internasional Dan Penyelesaian Sengketa Internasional (UTS)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2398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9. Penyelesaian Sengketa Melalui Mahkamah Internasional</a:t>
            </a:r>
          </a:p>
          <a:p>
            <a:pPr marL="0" indent="0">
              <a:buNone/>
            </a:pPr>
            <a:r>
              <a:rPr lang="id-ID" dirty="0" smtClean="0"/>
              <a:t>10. Penyelesaian Sengketa Melalui Organisasi Internasional</a:t>
            </a:r>
          </a:p>
          <a:p>
            <a:pPr marL="0" indent="0">
              <a:buNone/>
            </a:pPr>
            <a:r>
              <a:rPr lang="id-ID" dirty="0" smtClean="0"/>
              <a:t>11.Penyelesaian Sengketa Melalui Organisasi Internasional</a:t>
            </a:r>
          </a:p>
          <a:p>
            <a:pPr marL="0" indent="0">
              <a:buNone/>
            </a:pPr>
            <a:r>
              <a:rPr lang="id-ID" dirty="0" smtClean="0"/>
              <a:t>12.Penyelesaian Sengketa Melalui Organisasi Regional</a:t>
            </a:r>
          </a:p>
          <a:p>
            <a:pPr marL="0" indent="0">
              <a:buNone/>
            </a:pPr>
            <a:r>
              <a:rPr lang="id-ID" dirty="0" smtClean="0"/>
              <a:t>13. Penyelesaian Sengketa Melalui Organisasi Regional</a:t>
            </a:r>
          </a:p>
          <a:p>
            <a:pPr marL="0" indent="0">
              <a:buNone/>
            </a:pPr>
            <a:r>
              <a:rPr lang="id-ID" dirty="0" smtClean="0"/>
              <a:t>14. Penyelesaian Sengketa Melalui GATT/WTO</a:t>
            </a:r>
          </a:p>
          <a:p>
            <a:pPr marL="0" indent="0">
              <a:buNone/>
            </a:pPr>
            <a:r>
              <a:rPr lang="id-ID" dirty="0" smtClean="0"/>
              <a:t>15. Penyelesaian Sengketa Melalui GATT/WTO</a:t>
            </a:r>
          </a:p>
          <a:p>
            <a:pPr marL="0" indent="0">
              <a:buNone/>
            </a:pPr>
            <a:r>
              <a:rPr lang="id-ID" dirty="0" smtClean="0"/>
              <a:t>16.Pengetahuan Hukum Tentang Penyelesaian Sengketa Internasional dan Penyelesaian Sengketa Internasional (UAS)</a:t>
            </a:r>
          </a:p>
        </p:txBody>
      </p:sp>
    </p:spTree>
    <p:extLst>
      <p:ext uri="{BB962C8B-B14F-4D97-AF65-F5344CB8AC3E}">
        <p14:creationId xmlns:p14="http://schemas.microsoft.com/office/powerpoint/2010/main" val="3205689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BAHAN PUSTAKA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dirty="0" smtClean="0"/>
              <a:t>Abdul Muthalib Tahar, Hukum Internasional dan Perkembangannya, Bandar Lampung: PKKPUU, 2015</a:t>
            </a:r>
          </a:p>
          <a:p>
            <a:pPr marL="457200" indent="-457200">
              <a:buAutoNum type="arabicPeriod"/>
            </a:pPr>
            <a:r>
              <a:rPr lang="id-ID" dirty="0" smtClean="0"/>
              <a:t>Boer Mauna, Hukum Internasional : Pengertian dan Fungsi dalam Era Dinamika Global, Bandung: PT Alumni, 2005</a:t>
            </a:r>
          </a:p>
          <a:p>
            <a:pPr marL="457200" indent="-457200">
              <a:buAutoNum type="arabicPeriod"/>
            </a:pPr>
            <a:r>
              <a:rPr lang="id-ID" dirty="0" smtClean="0"/>
              <a:t>Christie Gray, International La and the Use pn Force, Great Britain: Oxford University Press, 2000</a:t>
            </a:r>
          </a:p>
          <a:p>
            <a:pPr marL="457200" indent="-457200">
              <a:buAutoNum type="arabicPeriod"/>
            </a:pPr>
            <a:r>
              <a:rPr lang="id-ID" dirty="0" smtClean="0"/>
              <a:t>D.J Harris, Case and Materials on International Law, London: Sweet and Maxwell, 2004</a:t>
            </a:r>
          </a:p>
          <a:p>
            <a:pPr marL="457200" indent="-457200">
              <a:buAutoNum type="arabicPeriod"/>
            </a:pPr>
            <a:r>
              <a:rPr lang="id-ID" dirty="0" smtClean="0"/>
              <a:t>D.P. O’ Connell, State Succession in Municipal Law and Internasional Law, Great Britain : Cambridge University Press 1967</a:t>
            </a:r>
          </a:p>
          <a:p>
            <a:pPr marL="457200" indent="-457200">
              <a:buAutoNum type="arabicPeriod"/>
            </a:pPr>
            <a:r>
              <a:rPr lang="id-ID" dirty="0" smtClean="0"/>
              <a:t>Ian Brownie, Principles of International Law, Great Britain: Clarendon Press 1998</a:t>
            </a:r>
          </a:p>
        </p:txBody>
      </p:sp>
    </p:spTree>
    <p:extLst>
      <p:ext uri="{BB962C8B-B14F-4D97-AF65-F5344CB8AC3E}">
        <p14:creationId xmlns:p14="http://schemas.microsoft.com/office/powerpoint/2010/main" val="246037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094704"/>
            <a:ext cx="10791594" cy="4095482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7.   J.G </a:t>
            </a:r>
            <a:r>
              <a:rPr lang="id-ID" dirty="0"/>
              <a:t>startke, terj Pengantar Hukum Internasional jilid 1, jakarta : Sinar Grafika, </a:t>
            </a:r>
            <a:r>
              <a:rPr lang="id-ID" dirty="0" smtClean="0"/>
              <a:t>  2004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8.  J.G Starke, terj Pengantar Hukum Internasional jilid 2, jakarta : sinar Grafika, 2004</a:t>
            </a:r>
          </a:p>
          <a:p>
            <a:pPr marL="0" indent="0">
              <a:buNone/>
            </a:pPr>
            <a:r>
              <a:rPr lang="id-ID" dirty="0" smtClean="0"/>
              <a:t>9.  Malcolm N. Shaw, terj Hukum Internasional, Bandung: Nusa Media, 2013</a:t>
            </a:r>
          </a:p>
          <a:p>
            <a:pPr marL="0" indent="0">
              <a:buNone/>
            </a:pPr>
            <a:r>
              <a:rPr lang="id-ID" dirty="0" smtClean="0"/>
              <a:t>10.  Mochtar </a:t>
            </a:r>
            <a:r>
              <a:rPr lang="id-ID" dirty="0"/>
              <a:t>Kusumaatmadja, Pengantar Hukum Internasional, Bandung: PT Alumni</a:t>
            </a:r>
            <a:r>
              <a:rPr lang="id-ID" dirty="0" smtClean="0"/>
              <a:t>,     2003</a:t>
            </a:r>
          </a:p>
          <a:p>
            <a:pPr marL="0" indent="0">
              <a:buNone/>
            </a:pPr>
            <a:r>
              <a:rPr lang="id-ID" dirty="0" smtClean="0"/>
              <a:t>11.  Sefriani, Hukum nternasional :Suatu Pengantar, jakarta : Rajawali Pers, 2010</a:t>
            </a:r>
          </a:p>
          <a:p>
            <a:pPr marL="0" indent="0">
              <a:buNone/>
            </a:pPr>
            <a:r>
              <a:rPr lang="id-ID" dirty="0" smtClean="0"/>
              <a:t>12.   Huala Adoft, S.H,LL.M.,Ph.d. Hukum Penyelesaian Sengketa Internasional, Sinar Grafika,2004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76241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KONTRAK KULIAH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id-ID" dirty="0" smtClean="0"/>
              <a:t>Jadwal kuliah setiai hari selasa Pukul 09:10-10;50 WIB</a:t>
            </a:r>
          </a:p>
          <a:p>
            <a:pPr marL="457200" indent="-457200">
              <a:buAutoNum type="arabicPeriod"/>
            </a:pPr>
            <a:r>
              <a:rPr lang="id-ID" dirty="0" smtClean="0"/>
              <a:t>Kuliah dilakukan dengan metode daring selama 16 (enam belas) pertemuan</a:t>
            </a:r>
          </a:p>
          <a:p>
            <a:pPr marL="457200" indent="-457200">
              <a:buAutoNum type="arabicPeriod"/>
            </a:pPr>
            <a:r>
              <a:rPr lang="id-ID" dirty="0" smtClean="0"/>
              <a:t>3. Mahasiswa  memiliki hak untuk tidak masuk sebanyak 20% dari seluruh jumlah pertemuan</a:t>
            </a:r>
          </a:p>
          <a:p>
            <a:pPr marL="457200" indent="-457200">
              <a:buAutoNum type="arabicPeriod"/>
            </a:pPr>
            <a:r>
              <a:rPr lang="id-ID" dirty="0" smtClean="0"/>
              <a:t>Komponen Penilaian :</a:t>
            </a:r>
          </a:p>
          <a:p>
            <a:pPr marL="617220" lvl="1" indent="-342900">
              <a:buAutoNum type="alphaLcPeriod"/>
            </a:pPr>
            <a:r>
              <a:rPr lang="id-ID" dirty="0" smtClean="0"/>
              <a:t>KUIS				:  20%</a:t>
            </a:r>
          </a:p>
          <a:p>
            <a:pPr marL="617220" lvl="1" indent="-342900">
              <a:buAutoNum type="alphaLcPeriod"/>
            </a:pPr>
            <a:r>
              <a:rPr lang="id-ID" dirty="0" smtClean="0"/>
              <a:t>Tugas				: 10 %</a:t>
            </a:r>
          </a:p>
          <a:p>
            <a:pPr marL="617220" lvl="1" indent="-342900">
              <a:buAutoNum type="alphaLcPeriod"/>
            </a:pPr>
            <a:r>
              <a:rPr lang="id-ID" dirty="0" smtClean="0"/>
              <a:t>PTS				: 25 %</a:t>
            </a:r>
          </a:p>
          <a:p>
            <a:pPr marL="617220" lvl="1" indent="-342900">
              <a:buAutoNum type="alphaLcPeriod"/>
            </a:pPr>
            <a:r>
              <a:rPr lang="id-ID" dirty="0" smtClean="0"/>
              <a:t>UAS				: 25 %</a:t>
            </a:r>
          </a:p>
          <a:p>
            <a:pPr marL="617220" lvl="1" indent="-342900">
              <a:buAutoNum type="alphaLcPeriod"/>
            </a:pPr>
            <a:r>
              <a:rPr lang="id-ID" dirty="0" smtClean="0"/>
              <a:t>Kinerja + Aktivitas + Absen + Sikap	: 20%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233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egini Cara Ekspresikan Rasa Terima Kasih - Lifestyle Liputan6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06" y="721218"/>
            <a:ext cx="8673482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097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71</TotalTime>
  <Words>373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Rockwell</vt:lpstr>
      <vt:lpstr>Rockwell Condensed</vt:lpstr>
      <vt:lpstr>Wingdings</vt:lpstr>
      <vt:lpstr>Wood Type</vt:lpstr>
      <vt:lpstr>Hukum penyelesaian sengketa interasional</vt:lpstr>
      <vt:lpstr>HPSI</vt:lpstr>
      <vt:lpstr>SILABUS MATA KULIAH</vt:lpstr>
      <vt:lpstr>PowerPoint Presentation</vt:lpstr>
      <vt:lpstr>BAHAN PUSTAKA</vt:lpstr>
      <vt:lpstr>PowerPoint Presentation</vt:lpstr>
      <vt:lpstr>KONTRAK KULIAH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penyelesaian sengketa interasional</dc:title>
  <dc:creator>ASUS</dc:creator>
  <cp:lastModifiedBy>ASUS</cp:lastModifiedBy>
  <cp:revision>7</cp:revision>
  <dcterms:created xsi:type="dcterms:W3CDTF">2021-09-13T12:40:18Z</dcterms:created>
  <dcterms:modified xsi:type="dcterms:W3CDTF">2021-09-13T13:52:17Z</dcterms:modified>
</cp:coreProperties>
</file>