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9" r:id="rId6"/>
    <p:sldId id="267" r:id="rId7"/>
    <p:sldId id="262" r:id="rId8"/>
    <p:sldId id="263" r:id="rId9"/>
    <p:sldId id="264" r:id="rId10"/>
    <p:sldId id="265" r:id="rId11"/>
    <p:sldId id="266" r:id="rId12"/>
    <p:sldId id="271" r:id="rId13"/>
    <p:sldId id="278" r:id="rId14"/>
    <p:sldId id="272" r:id="rId15"/>
    <p:sldId id="270" r:id="rId16"/>
    <p:sldId id="273" r:id="rId17"/>
    <p:sldId id="277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74BF4B-E856-45F8-B0D3-DE76B26BD23C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D1AEF7-386C-440B-8835-4E576FFC4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34874"/>
            <a:ext cx="7010400" cy="2209800"/>
          </a:xfrm>
        </p:spPr>
        <p:txBody>
          <a:bodyPr>
            <a:noAutofit/>
          </a:bodyPr>
          <a:lstStyle/>
          <a:p>
            <a:pPr algn="l"/>
            <a:r>
              <a:rPr lang="en-US" sz="6500" dirty="0" err="1" smtClean="0">
                <a:solidFill>
                  <a:schemeClr val="tx1"/>
                </a:solidFill>
              </a:rPr>
              <a:t>Etika</a:t>
            </a:r>
            <a:r>
              <a:rPr lang="en-US" sz="6500" dirty="0" smtClean="0">
                <a:solidFill>
                  <a:schemeClr val="tx1"/>
                </a:solidFill>
              </a:rPr>
              <a:t> </a:t>
            </a:r>
            <a:r>
              <a:rPr lang="en-US" sz="6500" dirty="0" err="1" smtClean="0">
                <a:solidFill>
                  <a:schemeClr val="tx1"/>
                </a:solidFill>
              </a:rPr>
              <a:t>Pancasila</a:t>
            </a:r>
            <a:r>
              <a:rPr lang="en-US" sz="65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sz="6500" dirty="0" smtClean="0">
                <a:solidFill>
                  <a:schemeClr val="tx1"/>
                </a:solidFill>
              </a:rPr>
              <a:t> </a:t>
            </a:r>
            <a:r>
              <a:rPr lang="en-US" sz="6500" dirty="0" err="1" smtClean="0">
                <a:solidFill>
                  <a:schemeClr val="tx1"/>
                </a:solidFill>
              </a:rPr>
              <a:t>Apakah</a:t>
            </a:r>
            <a:r>
              <a:rPr lang="en-US" sz="6500" dirty="0" smtClean="0">
                <a:solidFill>
                  <a:schemeClr val="tx1"/>
                </a:solidFill>
              </a:rPr>
              <a:t> </a:t>
            </a:r>
            <a:r>
              <a:rPr lang="en-US" sz="6500" dirty="0" err="1" smtClean="0">
                <a:solidFill>
                  <a:schemeClr val="tx1"/>
                </a:solidFill>
              </a:rPr>
              <a:t>Itu</a:t>
            </a:r>
            <a:r>
              <a:rPr lang="en-US" sz="6500" dirty="0" smtClean="0">
                <a:solidFill>
                  <a:schemeClr val="tx1"/>
                </a:solidFill>
              </a:rPr>
              <a:t>?</a:t>
            </a:r>
            <a:endParaRPr lang="en-US" sz="6500" dirty="0">
              <a:solidFill>
                <a:schemeClr val="tx1"/>
              </a:solidFill>
            </a:endParaRPr>
          </a:p>
        </p:txBody>
      </p:sp>
      <p:pic>
        <p:nvPicPr>
          <p:cNvPr id="4" name="Picture 3" descr="garuda-pancasila-640x3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"/>
            <a:ext cx="6354621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163" y="356316"/>
            <a:ext cx="46482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Keadilan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765" y="12192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. </a:t>
            </a:r>
            <a:r>
              <a:rPr lang="en-US" sz="2800" dirty="0" err="1" smtClean="0"/>
              <a:t>Wujud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dimaksud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kebudayaan</a:t>
            </a:r>
            <a:r>
              <a:rPr lang="en-US" sz="2800" dirty="0" smtClean="0"/>
              <a:t>.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teguh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lain, </a:t>
            </a:r>
            <a:r>
              <a:rPr lang="en-US" sz="2800" dirty="0" err="1" smtClean="0"/>
              <a:t>menunaikan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menuntut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, </a:t>
            </a:r>
            <a:r>
              <a:rPr lang="en-US" sz="2800" dirty="0" err="1" smtClean="0"/>
              <a:t>menghargai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lain, </a:t>
            </a:r>
            <a:r>
              <a:rPr lang="en-US" sz="2800" dirty="0" err="1" smtClean="0"/>
              <a:t>bekerja</a:t>
            </a:r>
            <a:r>
              <a:rPr lang="en-US" sz="2800" dirty="0" smtClean="0"/>
              <a:t> </a:t>
            </a:r>
            <a:r>
              <a:rPr lang="en-US" sz="2800" dirty="0" err="1" smtClean="0"/>
              <a:t>keras</a:t>
            </a:r>
            <a:r>
              <a:rPr lang="en-US" sz="2800" dirty="0" smtClean="0"/>
              <a:t>, </a:t>
            </a:r>
            <a:r>
              <a:rPr lang="en-US" sz="2800" dirty="0" err="1" smtClean="0"/>
              <a:t>hemat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boros</a:t>
            </a:r>
            <a:r>
              <a:rPr lang="en-US" sz="2800" dirty="0" smtClean="0"/>
              <a:t>,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pemerataan</a:t>
            </a:r>
            <a:r>
              <a:rPr lang="en-US" sz="2800" dirty="0" smtClean="0"/>
              <a:t> </a:t>
            </a:r>
            <a:r>
              <a:rPr lang="en-US" sz="2800" dirty="0" err="1" smtClean="0"/>
              <a:t>ketimbang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, </a:t>
            </a:r>
            <a:r>
              <a:rPr lang="en-US" sz="2800" dirty="0" err="1" smtClean="0"/>
              <a:t>mendistribusikan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memperdalam</a:t>
            </a:r>
            <a:r>
              <a:rPr lang="en-US" sz="2800" dirty="0" smtClean="0"/>
              <a:t> </a:t>
            </a:r>
            <a:r>
              <a:rPr lang="en-US" sz="2800" dirty="0" err="1" smtClean="0"/>
              <a:t>jurang</a:t>
            </a:r>
            <a:r>
              <a:rPr lang="en-US" sz="2800" dirty="0" smtClean="0"/>
              <a:t> </a:t>
            </a:r>
            <a:r>
              <a:rPr lang="en-US" sz="2800" dirty="0" err="1" smtClean="0"/>
              <a:t>kesenjangan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2227" y="189963"/>
            <a:ext cx="8229600" cy="4518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Apa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Itu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EtikaPancasila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? 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(</a:t>
            </a: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Studi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Kasus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Baskerville Old Face" pitchFamily="18" charset="0"/>
                <a:cs typeface="Times New Roman" pitchFamily="18" charset="0"/>
              </a:rPr>
              <a:t>Korupsi</a:t>
            </a:r>
            <a:r>
              <a:rPr lang="en-US" sz="7200" dirty="0" smtClean="0">
                <a:latin typeface="Baskerville Old Face" pitchFamily="18" charset="0"/>
                <a:cs typeface="Times New Roman" pitchFamily="18" charset="0"/>
              </a:rPr>
              <a:t>)</a:t>
            </a:r>
            <a:endParaRPr lang="en-US" sz="7200" dirty="0"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6074" y="341289"/>
            <a:ext cx="5486400" cy="9906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Apa</a:t>
            </a:r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itu</a:t>
            </a:r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Korupsi</a:t>
            </a:r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</a:rPr>
              <a:t>?</a:t>
            </a:r>
            <a:endParaRPr lang="en-US" sz="6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0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b="1" dirty="0" smtClean="0"/>
              <a:t>	</a:t>
            </a:r>
            <a:r>
              <a:rPr lang="en-US" sz="4800" b="1" dirty="0" err="1" smtClean="0"/>
              <a:t>Korupsi</a:t>
            </a:r>
            <a:r>
              <a:rPr lang="en-US" sz="4800" dirty="0" smtClean="0"/>
              <a:t> 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dirty="0" err="1" smtClean="0"/>
              <a:t>tindakan</a:t>
            </a:r>
            <a:r>
              <a:rPr lang="en-US" sz="4800" dirty="0" smtClean="0"/>
              <a:t> </a:t>
            </a:r>
            <a:r>
              <a:rPr lang="en-US" sz="4800" dirty="0" err="1" smtClean="0"/>
              <a:t>seseorang</a:t>
            </a:r>
            <a:r>
              <a:rPr lang="en-US" sz="4800" dirty="0" smtClean="0"/>
              <a:t> yang </a:t>
            </a:r>
            <a:r>
              <a:rPr lang="en-US" sz="4800" dirty="0" err="1" smtClean="0"/>
              <a:t>menyalahgunakan</a:t>
            </a:r>
            <a:r>
              <a:rPr lang="en-US" sz="4800" dirty="0" smtClean="0"/>
              <a:t> </a:t>
            </a:r>
            <a:r>
              <a:rPr lang="en-US" sz="4800" dirty="0" err="1" smtClean="0"/>
              <a:t>kepercayaan</a:t>
            </a:r>
            <a:r>
              <a:rPr lang="en-US" sz="4800" dirty="0" smtClean="0"/>
              <a:t> </a:t>
            </a:r>
            <a:r>
              <a:rPr lang="en-US" sz="4800" dirty="0" err="1" smtClean="0"/>
              <a:t>dalam</a:t>
            </a:r>
            <a:r>
              <a:rPr lang="en-US" sz="4800" dirty="0" smtClean="0"/>
              <a:t> </a:t>
            </a:r>
            <a:r>
              <a:rPr lang="en-US" sz="4800" dirty="0" err="1" smtClean="0"/>
              <a:t>suatu</a:t>
            </a:r>
            <a:r>
              <a:rPr lang="en-US" sz="4800" dirty="0" smtClean="0"/>
              <a:t> </a:t>
            </a:r>
            <a:r>
              <a:rPr lang="en-US" sz="4800" dirty="0" err="1" smtClean="0"/>
              <a:t>masalah</a:t>
            </a:r>
            <a:r>
              <a:rPr lang="en-US" sz="4800" dirty="0" smtClean="0"/>
              <a:t> </a:t>
            </a:r>
            <a:r>
              <a:rPr lang="en-US" sz="4800" dirty="0" err="1" smtClean="0"/>
              <a:t>atau</a:t>
            </a:r>
            <a:r>
              <a:rPr lang="en-US" sz="4800" dirty="0" smtClean="0"/>
              <a:t> </a:t>
            </a:r>
            <a:r>
              <a:rPr lang="en-US" sz="4800" dirty="0" err="1" smtClean="0"/>
              <a:t>organisasi</a:t>
            </a:r>
            <a:r>
              <a:rPr lang="en-US" sz="4800" dirty="0" smtClean="0"/>
              <a:t> </a:t>
            </a:r>
            <a:r>
              <a:rPr lang="en-US" sz="4800" dirty="0" err="1" smtClean="0"/>
              <a:t>untuk</a:t>
            </a:r>
            <a:r>
              <a:rPr lang="en-US" sz="4800" dirty="0" smtClean="0"/>
              <a:t> </a:t>
            </a:r>
            <a:r>
              <a:rPr lang="en-US" sz="4800" dirty="0" err="1" smtClean="0"/>
              <a:t>mendapatkan</a:t>
            </a:r>
            <a:r>
              <a:rPr lang="en-US" sz="4800" dirty="0" smtClean="0"/>
              <a:t> </a:t>
            </a:r>
            <a:r>
              <a:rPr lang="en-US" sz="4800" dirty="0" err="1" smtClean="0"/>
              <a:t>keuntungan</a:t>
            </a:r>
            <a:endParaRPr lang="en-US" sz="4800" dirty="0"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684" y="443247"/>
            <a:ext cx="7239000" cy="9144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Contoh</a:t>
            </a:r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Kasus</a:t>
            </a:r>
            <a:r>
              <a:rPr lang="en-US" sz="6000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Baskerville Old Face" pitchFamily="18" charset="0"/>
              </a:rPr>
              <a:t>Korupsi</a:t>
            </a:r>
            <a:endParaRPr lang="en-US" sz="6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4800600"/>
          </a:xfrm>
        </p:spPr>
        <p:txBody>
          <a:bodyPr>
            <a:noAutofit/>
          </a:bodyPr>
          <a:lstStyle/>
          <a:p>
            <a:pPr algn="just" fontAlgn="base"/>
            <a:r>
              <a:rPr lang="en-US" sz="2800" b="1" dirty="0" err="1" smtClean="0"/>
              <a:t>Kasus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korupsi</a:t>
            </a:r>
            <a:r>
              <a:rPr lang="en-US" sz="2800" b="1" dirty="0" smtClean="0"/>
              <a:t> E-KTP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korupsi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pengadaan</a:t>
            </a:r>
            <a:r>
              <a:rPr lang="en-US" sz="2800" dirty="0" smtClean="0"/>
              <a:t> KTP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 Indonesia.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tahun</a:t>
            </a:r>
            <a:r>
              <a:rPr lang="en-US" sz="2800" dirty="0" smtClean="0"/>
              <a:t> 2010, </a:t>
            </a:r>
            <a:r>
              <a:rPr lang="en-US" sz="2800" dirty="0" err="1" smtClean="0"/>
              <a:t>penyelidikan</a:t>
            </a:r>
            <a:r>
              <a:rPr lang="en-US" sz="2800" dirty="0" smtClean="0"/>
              <a:t> </a:t>
            </a:r>
            <a:r>
              <a:rPr lang="en-US" sz="2800" dirty="0" err="1" smtClean="0"/>
              <a:t>kasus</a:t>
            </a:r>
            <a:r>
              <a:rPr lang="en-US" sz="2800" dirty="0" smtClean="0"/>
              <a:t> </a:t>
            </a:r>
            <a:r>
              <a:rPr lang="en-US" sz="2800" dirty="0" err="1" smtClean="0"/>
              <a:t>korupsi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 </a:t>
            </a:r>
            <a:r>
              <a:rPr lang="en-US" sz="2800" dirty="0" err="1" smtClean="0"/>
              <a:t>berlangsung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selama</a:t>
            </a:r>
            <a:r>
              <a:rPr lang="en-US" sz="2800" dirty="0" smtClean="0"/>
              <a:t> </a:t>
            </a:r>
            <a:r>
              <a:rPr lang="en-US" sz="2800" dirty="0" err="1" smtClean="0"/>
              <a:t>bertahun-tahun</a:t>
            </a:r>
            <a:r>
              <a:rPr lang="en-US" sz="2800" dirty="0" smtClean="0"/>
              <a:t>.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pejabat</a:t>
            </a:r>
            <a:r>
              <a:rPr lang="en-US" sz="2800" dirty="0" smtClean="0"/>
              <a:t>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pun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Andi</a:t>
            </a:r>
            <a:r>
              <a:rPr lang="en-US" sz="2800" dirty="0" smtClean="0"/>
              <a:t> </a:t>
            </a:r>
            <a:r>
              <a:rPr lang="en-US" sz="2800" dirty="0" err="1" smtClean="0"/>
              <a:t>Narogong</a:t>
            </a:r>
            <a:r>
              <a:rPr lang="en-US" sz="2800" dirty="0" smtClean="0"/>
              <a:t>, </a:t>
            </a:r>
            <a:r>
              <a:rPr lang="en-US" sz="2800" dirty="0" err="1" smtClean="0"/>
              <a:t>Anang</a:t>
            </a:r>
            <a:r>
              <a:rPr lang="en-US" sz="2800" dirty="0" smtClean="0"/>
              <a:t> </a:t>
            </a:r>
            <a:r>
              <a:rPr lang="en-US" sz="2800" dirty="0" err="1" smtClean="0"/>
              <a:t>Sugiana</a:t>
            </a:r>
            <a:r>
              <a:rPr lang="en-US" sz="2800" dirty="0" smtClean="0"/>
              <a:t>, </a:t>
            </a:r>
            <a:r>
              <a:rPr lang="en-US" sz="2800" dirty="0" err="1" smtClean="0"/>
              <a:t>Miryam</a:t>
            </a:r>
            <a:r>
              <a:rPr lang="en-US" sz="2800" dirty="0" smtClean="0"/>
              <a:t> S. </a:t>
            </a:r>
            <a:r>
              <a:rPr lang="en-US" sz="2800" dirty="0" err="1" smtClean="0"/>
              <a:t>Hariani</a:t>
            </a:r>
            <a:r>
              <a:rPr lang="en-US" sz="2800" dirty="0" smtClean="0"/>
              <a:t>, Markus </a:t>
            </a:r>
            <a:r>
              <a:rPr lang="en-US" sz="2800" dirty="0" err="1" smtClean="0"/>
              <a:t>Nari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Setya</a:t>
            </a:r>
            <a:r>
              <a:rPr lang="en-US" sz="2800" dirty="0" smtClean="0"/>
              <a:t> </a:t>
            </a:r>
            <a:r>
              <a:rPr lang="en-US" sz="2800" dirty="0" err="1" smtClean="0"/>
              <a:t>Novanto</a:t>
            </a:r>
            <a:r>
              <a:rPr lang="en-US" sz="2800" dirty="0" smtClean="0"/>
              <a:t>. </a:t>
            </a:r>
            <a:r>
              <a:rPr lang="en-US" sz="2800" dirty="0" err="1" smtClean="0"/>
              <a:t>Setya</a:t>
            </a:r>
            <a:r>
              <a:rPr lang="en-US" sz="2800" dirty="0" smtClean="0"/>
              <a:t> </a:t>
            </a:r>
            <a:r>
              <a:rPr lang="en-US" sz="2800" dirty="0" err="1" smtClean="0"/>
              <a:t>Novanto</a:t>
            </a:r>
            <a:r>
              <a:rPr lang="en-US" sz="2800" dirty="0" smtClean="0"/>
              <a:t> </a:t>
            </a:r>
            <a:r>
              <a:rPr lang="en-US" sz="2800" dirty="0" err="1" smtClean="0"/>
              <a:t>bahkan</a:t>
            </a:r>
            <a:r>
              <a:rPr lang="en-US" sz="2800" dirty="0" smtClean="0"/>
              <a:t> </a:t>
            </a:r>
            <a:r>
              <a:rPr lang="en-US" sz="2800" dirty="0" err="1" smtClean="0"/>
              <a:t>sempat</a:t>
            </a:r>
            <a:r>
              <a:rPr lang="en-US" sz="2800" dirty="0" smtClean="0"/>
              <a:t> booming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drama </a:t>
            </a:r>
            <a:r>
              <a:rPr lang="en-US" sz="2800" dirty="0" err="1" smtClean="0"/>
              <a:t>penangkapannya</a:t>
            </a:r>
            <a:r>
              <a:rPr lang="en-US" sz="2800" dirty="0" smtClean="0"/>
              <a:t> </a:t>
            </a:r>
            <a:r>
              <a:rPr lang="en-US" sz="2800" dirty="0" err="1" smtClean="0"/>
              <a:t>disertai</a:t>
            </a:r>
            <a:r>
              <a:rPr lang="en-US" sz="2800" dirty="0" smtClean="0"/>
              <a:t> </a:t>
            </a:r>
            <a:r>
              <a:rPr lang="en-US" sz="2800" dirty="0" err="1" smtClean="0"/>
              <a:t>kecelakaan</a:t>
            </a:r>
            <a:r>
              <a:rPr lang="en-US" sz="2800" dirty="0" smtClean="0"/>
              <a:t> </a:t>
            </a:r>
            <a:r>
              <a:rPr lang="en-US" sz="2800" dirty="0" err="1" smtClean="0"/>
              <a:t>palsu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mobilnya</a:t>
            </a:r>
            <a:r>
              <a:rPr lang="en-US" sz="2800" dirty="0" smtClean="0"/>
              <a:t> </a:t>
            </a:r>
            <a:r>
              <a:rPr lang="en-US" sz="2800" dirty="0" err="1" smtClean="0"/>
              <a:t>menabrak</a:t>
            </a:r>
            <a:r>
              <a:rPr lang="en-US" sz="2800" dirty="0" smtClean="0"/>
              <a:t> </a:t>
            </a:r>
            <a:r>
              <a:rPr lang="en-US" sz="2800" dirty="0" err="1" smtClean="0"/>
              <a:t>tiang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menghindari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penangkapan</a:t>
            </a:r>
            <a:r>
              <a:rPr lang="en-US" sz="2800" dirty="0" smtClean="0"/>
              <a:t>.</a:t>
            </a:r>
          </a:p>
          <a:p>
            <a:pPr algn="ctr">
              <a:buNone/>
            </a:pPr>
            <a:endParaRPr lang="en-US" sz="4800" dirty="0"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06758" y="302652"/>
            <a:ext cx="8229600" cy="5410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dirty="0" err="1" smtClean="0">
                <a:latin typeface="Baskerville Old Face" pitchFamily="18" charset="0"/>
              </a:rPr>
              <a:t>Penyelesaian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Korupsi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dengan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cara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pendekatan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eksternal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dan</a:t>
            </a:r>
            <a:r>
              <a:rPr lang="en-US" sz="6600" dirty="0" smtClean="0">
                <a:latin typeface="Baskerville Old Face" pitchFamily="18" charset="0"/>
              </a:rPr>
              <a:t> </a:t>
            </a:r>
            <a:r>
              <a:rPr lang="en-US" sz="6600" dirty="0" err="1" smtClean="0">
                <a:latin typeface="Baskerville Old Face" pitchFamily="18" charset="0"/>
              </a:rPr>
              <a:t>pendekatan</a:t>
            </a:r>
            <a:r>
              <a:rPr lang="en-US" sz="6600" dirty="0" smtClean="0">
                <a:latin typeface="Baskerville Old Face" pitchFamily="18" charset="0"/>
              </a:rPr>
              <a:t> internal</a:t>
            </a:r>
            <a:endParaRPr lang="en-US" sz="6600" dirty="0">
              <a:latin typeface="Baskerville Old Face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4074" y="355242"/>
            <a:ext cx="70866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Pendekatan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Eksternal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 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Adanya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unsur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dari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luar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diri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manusia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memiliki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kekuatan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memaksa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orang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untuk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tidak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melakukan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korupsi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. 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Kekuatan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eksternal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tersebut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misalnya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hukum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budaya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dan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watak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masyarakat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.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Dengan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penegakan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hukum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yang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kuat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baik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dari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aspek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peraturan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maupun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aparat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hukum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akan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meminimalisir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terjadinya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ea typeface="Tahoma" pitchFamily="34" charset="0"/>
                <a:cs typeface="Times New Roman" pitchFamily="18" charset="0"/>
              </a:rPr>
              <a:t>korupsi</a:t>
            </a:r>
            <a:r>
              <a:rPr lang="en-US" sz="3600" dirty="0" smtClean="0">
                <a:ea typeface="Tahoma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43437"/>
            <a:ext cx="64770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Pendekatan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Internal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822960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Adanya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unsur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dari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dalam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diri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individu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mendapat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penguatan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melalui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pendidikan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pembiasaan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.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Pendidikan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yang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kuat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adalah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dari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keluarga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untuk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menanamkan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jiwa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anti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korupsi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,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kemudian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diperkuat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dengan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pendidikan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formal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sekolah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maupun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non formal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di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luar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ea typeface="Tahoma" pitchFamily="34" charset="0"/>
                <a:cs typeface="Times New Roman" pitchFamily="18" charset="0"/>
              </a:rPr>
              <a:t>sekolah</a:t>
            </a:r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8410" y="509790"/>
            <a:ext cx="8229600" cy="5638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400" dirty="0" smtClean="0">
                <a:latin typeface="Baskerville Old Face" pitchFamily="18" charset="0"/>
                <a:cs typeface="Times New Roman" pitchFamily="18" charset="0"/>
              </a:rPr>
              <a:t>	</a:t>
            </a:r>
            <a:r>
              <a:rPr lang="en-US" sz="4400" dirty="0" err="1" smtClean="0">
                <a:cs typeface="Times New Roman" pitchFamily="18" charset="0"/>
              </a:rPr>
              <a:t>Peran</a:t>
            </a:r>
            <a:r>
              <a:rPr lang="en-US" sz="4400" dirty="0" smtClean="0">
                <a:cs typeface="Times New Roman" pitchFamily="18" charset="0"/>
              </a:rPr>
              <a:t> media </a:t>
            </a:r>
            <a:r>
              <a:rPr lang="en-US" sz="4400" dirty="0" err="1" smtClean="0">
                <a:cs typeface="Times New Roman" pitchFamily="18" charset="0"/>
              </a:rPr>
              <a:t>juga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sangat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penting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karena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memiliki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daya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jangkau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daya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pengaruh</a:t>
            </a:r>
            <a:r>
              <a:rPr lang="en-US" sz="4400" dirty="0" smtClean="0">
                <a:cs typeface="Times New Roman" pitchFamily="18" charset="0"/>
              </a:rPr>
              <a:t> yang </a:t>
            </a:r>
            <a:r>
              <a:rPr lang="en-US" sz="4400" dirty="0" err="1" smtClean="0">
                <a:cs typeface="Times New Roman" pitchFamily="18" charset="0"/>
              </a:rPr>
              <a:t>sangat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kuat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bagi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masyarakat</a:t>
            </a:r>
            <a:r>
              <a:rPr lang="en-US" sz="4400" dirty="0" smtClean="0">
                <a:cs typeface="Times New Roman" pitchFamily="18" charset="0"/>
              </a:rPr>
              <a:t>. Media </a:t>
            </a:r>
            <a:r>
              <a:rPr lang="en-US" sz="4400" dirty="0" err="1" smtClean="0">
                <a:cs typeface="Times New Roman" pitchFamily="18" charset="0"/>
              </a:rPr>
              <a:t>harus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memiliki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visi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misi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mendidik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bangsa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membangun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karakter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masyarakat</a:t>
            </a:r>
            <a:r>
              <a:rPr lang="en-US" sz="4400" dirty="0" smtClean="0">
                <a:cs typeface="Times New Roman" pitchFamily="18" charset="0"/>
              </a:rPr>
              <a:t> yang </a:t>
            </a:r>
            <a:r>
              <a:rPr lang="en-US" sz="4400" dirty="0" err="1" smtClean="0">
                <a:cs typeface="Times New Roman" pitchFamily="18" charset="0"/>
              </a:rPr>
              <a:t>maju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namun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tetap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berkepribadian</a:t>
            </a:r>
            <a:r>
              <a:rPr lang="en-US" sz="4400" dirty="0" smtClean="0">
                <a:cs typeface="Times New Roman" pitchFamily="18" charset="0"/>
              </a:rPr>
              <a:t> Indonesia.</a:t>
            </a:r>
            <a:endParaRPr lang="en-US" sz="4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605" y="486180"/>
            <a:ext cx="8229600" cy="5334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>
                <a:latin typeface="Baskerville Old Face" pitchFamily="18" charset="0"/>
                <a:cs typeface="Times New Roman" pitchFamily="18" charset="0"/>
              </a:rPr>
              <a:t>	</a:t>
            </a:r>
            <a:r>
              <a:rPr lang="en-US" sz="4800" dirty="0" err="1" smtClean="0">
                <a:cs typeface="Times New Roman" pitchFamily="18" charset="0"/>
              </a:rPr>
              <a:t>Maksud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dari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membangun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kesadaran</a:t>
            </a:r>
            <a:r>
              <a:rPr lang="en-US" sz="4800" dirty="0" smtClean="0">
                <a:cs typeface="Times New Roman" pitchFamily="18" charset="0"/>
              </a:rPr>
              <a:t> moral anti </a:t>
            </a:r>
            <a:r>
              <a:rPr lang="en-US" sz="4800" dirty="0" err="1" smtClean="0">
                <a:cs typeface="Times New Roman" pitchFamily="18" charset="0"/>
              </a:rPr>
              <a:t>korupsi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berdasarkan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Pancasila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adalah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membangun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mentalitas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melalui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penguatan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eksternal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dan</a:t>
            </a:r>
            <a:r>
              <a:rPr lang="en-US" sz="4800" dirty="0" smtClean="0">
                <a:cs typeface="Times New Roman" pitchFamily="18" charset="0"/>
              </a:rPr>
              <a:t> internal </a:t>
            </a:r>
            <a:r>
              <a:rPr lang="en-US" sz="4800" dirty="0" err="1" smtClean="0">
                <a:cs typeface="Times New Roman" pitchFamily="18" charset="0"/>
              </a:rPr>
              <a:t>tersebut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dalam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diri</a:t>
            </a: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dirty="0" err="1" smtClean="0">
                <a:cs typeface="Times New Roman" pitchFamily="18" charset="0"/>
              </a:rPr>
              <a:t>masyarakat</a:t>
            </a:r>
            <a:r>
              <a:rPr lang="en-US" sz="4800" dirty="0" smtClean="0">
                <a:cs typeface="Times New Roman" pitchFamily="18" charset="0"/>
              </a:rPr>
              <a:t>. </a:t>
            </a:r>
            <a:endParaRPr lang="en-US" sz="4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0558"/>
            <a:ext cx="8229600" cy="5715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>
                <a:latin typeface="Baskerville Old Face" pitchFamily="18" charset="0"/>
                <a:cs typeface="Times New Roman" pitchFamily="18" charset="0"/>
              </a:rPr>
              <a:t>	</a:t>
            </a:r>
            <a:r>
              <a:rPr lang="en-US" sz="6000" dirty="0" err="1" smtClean="0">
                <a:cs typeface="Times New Roman" pitchFamily="18" charset="0"/>
              </a:rPr>
              <a:t>Nilai-nilai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pancasila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apabila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betul-betul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di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pahami</a:t>
            </a:r>
            <a:r>
              <a:rPr lang="en-US" sz="6000" dirty="0" smtClean="0">
                <a:cs typeface="Times New Roman" pitchFamily="18" charset="0"/>
              </a:rPr>
              <a:t>, </a:t>
            </a:r>
            <a:r>
              <a:rPr lang="en-US" sz="6000" dirty="0" err="1" smtClean="0">
                <a:cs typeface="Times New Roman" pitchFamily="18" charset="0"/>
              </a:rPr>
              <a:t>dihayati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dan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di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amalkan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tentu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mampu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menurunkan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angka</a:t>
            </a:r>
            <a:r>
              <a:rPr lang="en-US" sz="6000" dirty="0" smtClean="0">
                <a:cs typeface="Times New Roman" pitchFamily="18" charset="0"/>
              </a:rPr>
              <a:t> </a:t>
            </a:r>
            <a:r>
              <a:rPr lang="en-US" sz="6000" dirty="0" err="1" smtClean="0">
                <a:cs typeface="Times New Roman" pitchFamily="18" charset="0"/>
              </a:rPr>
              <a:t>korupsi</a:t>
            </a:r>
            <a:r>
              <a:rPr lang="en-US" sz="6000" dirty="0" smtClean="0">
                <a:cs typeface="Times New Roman" pitchFamily="18" charset="0"/>
              </a:rPr>
              <a:t>.</a:t>
            </a:r>
            <a:endParaRPr lang="en-US" sz="6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572" y="355242"/>
            <a:ext cx="5906028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Apa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itu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Pancasila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?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2057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ea typeface="Tahoma" pitchFamily="34" charset="0"/>
                <a:cs typeface="Times New Roman" pitchFamily="18" charset="0"/>
              </a:rPr>
              <a:t>R</a:t>
            </a:r>
            <a:r>
              <a:rPr lang="id-ID" sz="4000" dirty="0" smtClean="0">
                <a:ea typeface="Tahoma" pitchFamily="34" charset="0"/>
                <a:cs typeface="Times New Roman" pitchFamily="18" charset="0"/>
              </a:rPr>
              <a:t>umusan dan pedoman kehidupan berbangsa dan bernegara bagi seluruh rakyat Indonesia</a:t>
            </a:r>
            <a:endParaRPr lang="en-US" sz="4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526" y="393879"/>
            <a:ext cx="8229600" cy="63246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>
                <a:latin typeface="Baskerville Old Face" pitchFamily="18" charset="0"/>
                <a:cs typeface="Times New Roman" pitchFamily="18" charset="0"/>
              </a:rPr>
              <a:t>	</a:t>
            </a:r>
            <a:r>
              <a:rPr lang="en-US" sz="4000" dirty="0" err="1" smtClean="0">
                <a:cs typeface="Times New Roman" pitchFamily="18" charset="0"/>
              </a:rPr>
              <a:t>Dengan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memahami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nilai-nilai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pancasila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maka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akan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menjadi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kekuatan</a:t>
            </a:r>
            <a:r>
              <a:rPr lang="en-US" sz="4000" dirty="0" smtClean="0">
                <a:cs typeface="Times New Roman" pitchFamily="18" charset="0"/>
              </a:rPr>
              <a:t> moral </a:t>
            </a:r>
            <a:r>
              <a:rPr lang="en-US" sz="4000" dirty="0" err="1" smtClean="0">
                <a:cs typeface="Times New Roman" pitchFamily="18" charset="0"/>
              </a:rPr>
              <a:t>besar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apabila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keseluruhan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nilai-nilai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pancasila</a:t>
            </a:r>
            <a:r>
              <a:rPr lang="en-US" sz="4000" dirty="0" smtClean="0">
                <a:cs typeface="Times New Roman" pitchFamily="18" charset="0"/>
              </a:rPr>
              <a:t> yang </a:t>
            </a:r>
            <a:r>
              <a:rPr lang="en-US" sz="4000" dirty="0" err="1" smtClean="0">
                <a:cs typeface="Times New Roman" pitchFamily="18" charset="0"/>
              </a:rPr>
              <a:t>meliputi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nilai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ketuhanan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err="1" smtClean="0">
                <a:cs typeface="Times New Roman" pitchFamily="18" charset="0"/>
              </a:rPr>
              <a:t>kemanusiaan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err="1" smtClean="0">
                <a:cs typeface="Times New Roman" pitchFamily="18" charset="0"/>
              </a:rPr>
              <a:t>persatuan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err="1" smtClean="0">
                <a:cs typeface="Times New Roman" pitchFamily="18" charset="0"/>
              </a:rPr>
              <a:t>kerakyatan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dan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keadilan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dijadikan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landasan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moril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dalam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seluruh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kehidupan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berbangsa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dan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bernegara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err="1" smtClean="0">
                <a:cs typeface="Times New Roman" pitchFamily="18" charset="0"/>
              </a:rPr>
              <a:t>terutama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dalam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pemberantasan</a:t>
            </a: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korupsi</a:t>
            </a:r>
            <a:r>
              <a:rPr lang="en-US" sz="4000" dirty="0" smtClean="0">
                <a:cs typeface="Times New Roman" pitchFamily="18" charset="0"/>
              </a:rPr>
              <a:t>.</a:t>
            </a:r>
            <a:endParaRPr lang="en-US" sz="4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4546" y="369195"/>
            <a:ext cx="46482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Apa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itu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Etika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?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1816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 smtClean="0">
                <a:cs typeface="Times New Roman" pitchFamily="18" charset="0"/>
              </a:rPr>
              <a:t>Suatu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ilmu</a:t>
            </a:r>
            <a:r>
              <a:rPr lang="en-US" sz="3600" dirty="0" smtClean="0">
                <a:cs typeface="Times New Roman" pitchFamily="18" charset="0"/>
              </a:rPr>
              <a:t> yang </a:t>
            </a:r>
            <a:r>
              <a:rPr lang="en-US" sz="3600" dirty="0" err="1" smtClean="0">
                <a:cs typeface="Times New Roman" pitchFamily="18" charset="0"/>
              </a:rPr>
              <a:t>berisi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tentang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watak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perbuatan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atau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tingkah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laku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manusia</a:t>
            </a:r>
            <a:r>
              <a:rPr lang="en-US" sz="3600" dirty="0" smtClean="0">
                <a:cs typeface="Times New Roman" pitchFamily="18" charset="0"/>
              </a:rPr>
              <a:t>, </a:t>
            </a:r>
            <a:r>
              <a:rPr lang="en-US" sz="3600" dirty="0" err="1" smtClean="0">
                <a:cs typeface="Times New Roman" pitchFamily="18" charset="0"/>
              </a:rPr>
              <a:t>mana</a:t>
            </a:r>
            <a:r>
              <a:rPr lang="en-US" sz="3600" dirty="0" smtClean="0">
                <a:cs typeface="Times New Roman" pitchFamily="18" charset="0"/>
              </a:rPr>
              <a:t> yang </a:t>
            </a:r>
            <a:r>
              <a:rPr lang="en-US" sz="3600" dirty="0" err="1" smtClean="0">
                <a:cs typeface="Times New Roman" pitchFamily="18" charset="0"/>
              </a:rPr>
              <a:t>dapat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nilai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baik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dan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mana</a:t>
            </a:r>
            <a:r>
              <a:rPr lang="en-US" sz="3600" dirty="0" smtClean="0">
                <a:cs typeface="Times New Roman" pitchFamily="18" charset="0"/>
              </a:rPr>
              <a:t> yang </a:t>
            </a:r>
            <a:r>
              <a:rPr lang="en-US" sz="3600" dirty="0" err="1" smtClean="0">
                <a:cs typeface="Times New Roman" pitchFamily="18" charset="0"/>
              </a:rPr>
              <a:t>dapat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di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nilai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tidak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baik</a:t>
            </a:r>
            <a:r>
              <a:rPr lang="en-US" sz="3600" dirty="0" smtClean="0">
                <a:cs typeface="Times New Roman" pitchFamily="18" charset="0"/>
              </a:rPr>
              <a:t> </a:t>
            </a:r>
            <a:r>
              <a:rPr lang="en-US" sz="3600" dirty="0" err="1" smtClean="0">
                <a:cs typeface="Times New Roman" pitchFamily="18" charset="0"/>
              </a:rPr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mengikuti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ajaran</a:t>
            </a:r>
            <a:r>
              <a:rPr lang="en-US" sz="3600" dirty="0" smtClean="0"/>
              <a:t> moral </a:t>
            </a:r>
            <a:r>
              <a:rPr lang="en-US" sz="3600" dirty="0" err="1" smtClean="0"/>
              <a:t>tertentu</a:t>
            </a:r>
            <a:r>
              <a:rPr lang="en-US" sz="3600" dirty="0" smtClean="0"/>
              <a:t>,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 </a:t>
            </a:r>
            <a:r>
              <a:rPr lang="en-US" sz="3600" dirty="0" err="1" smtClean="0"/>
              <a:t>kita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mengambil</a:t>
            </a:r>
            <a:r>
              <a:rPr lang="en-US" sz="3600" dirty="0" smtClean="0"/>
              <a:t> </a:t>
            </a:r>
            <a:r>
              <a:rPr lang="en-US" sz="3600" dirty="0" err="1" smtClean="0"/>
              <a:t>sikap</a:t>
            </a:r>
            <a:r>
              <a:rPr lang="en-US" sz="3600" dirty="0" smtClean="0"/>
              <a:t> </a:t>
            </a:r>
            <a:r>
              <a:rPr lang="en-US" sz="3600" dirty="0" err="1" smtClean="0"/>
              <a:t>bertanggung</a:t>
            </a:r>
            <a:r>
              <a:rPr lang="en-US" sz="3600" dirty="0" smtClean="0"/>
              <a:t> </a:t>
            </a:r>
            <a:r>
              <a:rPr lang="en-US" sz="3600" dirty="0" err="1" smtClean="0"/>
              <a:t>jawab</a:t>
            </a:r>
            <a:r>
              <a:rPr lang="en-US" sz="3600" dirty="0" smtClean="0"/>
              <a:t> </a:t>
            </a:r>
            <a:r>
              <a:rPr lang="en-US" sz="3600" dirty="0" err="1" smtClean="0"/>
              <a:t>berhadapan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 </a:t>
            </a:r>
            <a:r>
              <a:rPr lang="en-US" sz="3600" dirty="0" err="1" smtClean="0"/>
              <a:t>berbagai</a:t>
            </a:r>
            <a:r>
              <a:rPr lang="en-US" sz="3600" dirty="0" smtClean="0"/>
              <a:t> </a:t>
            </a:r>
            <a:r>
              <a:rPr lang="en-US" sz="3600" dirty="0" err="1" smtClean="0"/>
              <a:t>ajaran</a:t>
            </a:r>
            <a:r>
              <a:rPr lang="en-US" sz="3600" dirty="0" smtClean="0"/>
              <a:t> moral </a:t>
            </a:r>
            <a:endParaRPr lang="en-US" sz="36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395" y="356316"/>
            <a:ext cx="75438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Apa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itu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Etika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Pancasila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?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229600" cy="36576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cs typeface="Times New Roman" pitchFamily="18" charset="0"/>
              </a:rPr>
              <a:t>Etika</a:t>
            </a:r>
            <a:r>
              <a:rPr lang="en-US" sz="4400" dirty="0" smtClean="0">
                <a:cs typeface="Times New Roman" pitchFamily="18" charset="0"/>
              </a:rPr>
              <a:t> yang </a:t>
            </a:r>
            <a:r>
              <a:rPr lang="en-US" sz="4400" dirty="0" err="1" smtClean="0">
                <a:cs typeface="Times New Roman" pitchFamily="18" charset="0"/>
              </a:rPr>
              <a:t>mendasarkan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penilaian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baik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buruk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pada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nilai-nilai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Pancasila</a:t>
            </a:r>
            <a:r>
              <a:rPr lang="en-US" sz="4400" dirty="0" smtClean="0">
                <a:cs typeface="Times New Roman" pitchFamily="18" charset="0"/>
              </a:rPr>
              <a:t>, </a:t>
            </a:r>
            <a:r>
              <a:rPr lang="en-US" sz="4400" dirty="0" err="1" smtClean="0">
                <a:cs typeface="Times New Roman" pitchFamily="18" charset="0"/>
              </a:rPr>
              <a:t>yaitu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nilai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ketuhanan</a:t>
            </a:r>
            <a:r>
              <a:rPr lang="en-US" sz="4400" dirty="0" smtClean="0">
                <a:cs typeface="Times New Roman" pitchFamily="18" charset="0"/>
              </a:rPr>
              <a:t>, </a:t>
            </a:r>
            <a:r>
              <a:rPr lang="en-US" sz="4400" dirty="0" err="1" smtClean="0">
                <a:cs typeface="Times New Roman" pitchFamily="18" charset="0"/>
              </a:rPr>
              <a:t>kemanusiaan</a:t>
            </a:r>
            <a:r>
              <a:rPr lang="en-US" sz="4400" dirty="0" smtClean="0">
                <a:cs typeface="Times New Roman" pitchFamily="18" charset="0"/>
              </a:rPr>
              <a:t>, </a:t>
            </a:r>
            <a:r>
              <a:rPr lang="en-US" sz="4400" dirty="0" err="1" smtClean="0">
                <a:cs typeface="Times New Roman" pitchFamily="18" charset="0"/>
              </a:rPr>
              <a:t>persatuan</a:t>
            </a:r>
            <a:r>
              <a:rPr lang="en-US" sz="4400" dirty="0" smtClean="0">
                <a:cs typeface="Times New Roman" pitchFamily="18" charset="0"/>
              </a:rPr>
              <a:t>, </a:t>
            </a:r>
            <a:r>
              <a:rPr lang="en-US" sz="4400" dirty="0" err="1" smtClean="0">
                <a:cs typeface="Times New Roman" pitchFamily="18" charset="0"/>
              </a:rPr>
              <a:t>kerakyatan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dan</a:t>
            </a:r>
            <a:r>
              <a:rPr lang="en-US" sz="4400" dirty="0" smtClean="0">
                <a:cs typeface="Times New Roman" pitchFamily="18" charset="0"/>
              </a:rPr>
              <a:t> </a:t>
            </a:r>
            <a:r>
              <a:rPr lang="en-US" sz="4400" dirty="0" err="1" smtClean="0">
                <a:cs typeface="Times New Roman" pitchFamily="18" charset="0"/>
              </a:rPr>
              <a:t>keadilan</a:t>
            </a:r>
            <a:r>
              <a:rPr lang="en-US" sz="4400" dirty="0" smtClean="0">
                <a:cs typeface="Times New Roman" pitchFamily="18" charset="0"/>
              </a:rPr>
              <a:t>. </a:t>
            </a:r>
            <a:endParaRPr lang="en-US" sz="4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958" y="369195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err="1" smtClean="0">
                <a:solidFill>
                  <a:schemeClr val="tx1"/>
                </a:solidFill>
              </a:rPr>
              <a:t>N</a:t>
            </a:r>
            <a:r>
              <a:rPr lang="en-US" sz="6600" dirty="0" err="1" smtClean="0">
                <a:solidFill>
                  <a:schemeClr val="tx1"/>
                </a:solidFill>
              </a:rPr>
              <a:t>ilai-Nilai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r>
              <a:rPr lang="en-US" sz="6600" dirty="0" err="1" smtClean="0">
                <a:solidFill>
                  <a:schemeClr val="tx1"/>
                </a:solidFill>
              </a:rPr>
              <a:t>E</a:t>
            </a:r>
            <a:r>
              <a:rPr lang="en-US" sz="6600" dirty="0" err="1" smtClean="0">
                <a:solidFill>
                  <a:schemeClr val="tx1"/>
                </a:solidFill>
              </a:rPr>
              <a:t>tika</a:t>
            </a:r>
            <a:r>
              <a:rPr lang="en-US" sz="6600" dirty="0" smtClean="0"/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Pancasila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805" y="343437"/>
            <a:ext cx="53340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Ketuhanan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47106"/>
            <a:ext cx="8305800" cy="5562600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>
                <a:cs typeface="Times New Roman" pitchFamily="18" charset="0"/>
              </a:rPr>
              <a:t>Nilai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>
                <a:cs typeface="Times New Roman" pitchFamily="18" charset="0"/>
              </a:rPr>
              <a:t>ketuhanan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religius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keyakinan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Tuhan</a:t>
            </a:r>
            <a:r>
              <a:rPr lang="en-US" sz="3200" dirty="0" smtClean="0"/>
              <a:t> </a:t>
            </a:r>
            <a:r>
              <a:rPr lang="en-US" sz="3200" dirty="0" smtClean="0"/>
              <a:t>YME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ketaqwaan</a:t>
            </a:r>
            <a:r>
              <a:rPr lang="en-US" sz="3200" dirty="0" smtClean="0"/>
              <a:t> </a:t>
            </a:r>
            <a:r>
              <a:rPr lang="en-US" sz="3200" dirty="0" err="1" smtClean="0"/>
              <a:t>kepada-Nya</a:t>
            </a:r>
            <a:r>
              <a:rPr lang="en-US" sz="3200" dirty="0" smtClean="0"/>
              <a:t>.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dikatakan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menjunjung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ketuhanan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bertaqwa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Tuhan</a:t>
            </a:r>
            <a:r>
              <a:rPr lang="en-US" sz="3200" dirty="0" smtClean="0"/>
              <a:t> </a:t>
            </a:r>
            <a:r>
              <a:rPr lang="en-US" sz="3200" dirty="0" smtClean="0"/>
              <a:t>YME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agama yang </a:t>
            </a:r>
            <a:r>
              <a:rPr lang="en-US" sz="3200" dirty="0" err="1" smtClean="0"/>
              <a:t>dianutnya</a:t>
            </a:r>
            <a:r>
              <a:rPr lang="en-US" sz="3200" dirty="0" smtClean="0"/>
              <a:t>, </a:t>
            </a:r>
            <a:r>
              <a:rPr lang="en-US" sz="3200" dirty="0" err="1" smtClean="0"/>
              <a:t>saling</a:t>
            </a:r>
            <a:r>
              <a:rPr lang="en-US" sz="3200" dirty="0" smtClean="0"/>
              <a:t> </a:t>
            </a:r>
            <a:r>
              <a:rPr lang="en-US" sz="3200" dirty="0" err="1" smtClean="0"/>
              <a:t>menghormati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pemeluk</a:t>
            </a:r>
            <a:r>
              <a:rPr lang="en-US" sz="3200" dirty="0" smtClean="0"/>
              <a:t> agama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penganut</a:t>
            </a:r>
            <a:r>
              <a:rPr lang="en-US" sz="3200" dirty="0" smtClean="0"/>
              <a:t> </a:t>
            </a:r>
            <a:r>
              <a:rPr lang="en-US" sz="3200" dirty="0" err="1" smtClean="0"/>
              <a:t>kepercayaan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berbeda</a:t>
            </a:r>
            <a:r>
              <a:rPr lang="en-US" sz="3200" dirty="0" smtClean="0"/>
              <a:t>, </a:t>
            </a:r>
            <a:r>
              <a:rPr lang="en-US" sz="3200" dirty="0" err="1" smtClean="0"/>
              <a:t>memberi</a:t>
            </a:r>
            <a:r>
              <a:rPr lang="en-US" sz="3200" dirty="0" smtClean="0"/>
              <a:t> </a:t>
            </a:r>
            <a:r>
              <a:rPr lang="en-US" sz="3200" dirty="0" err="1" smtClean="0"/>
              <a:t>kebebasan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beribadah</a:t>
            </a:r>
            <a:r>
              <a:rPr lang="en-US" sz="3200" dirty="0" smtClean="0"/>
              <a:t> </a:t>
            </a:r>
            <a:r>
              <a:rPr lang="en-US" sz="3200" dirty="0" err="1" smtClean="0"/>
              <a:t>sesuai</a:t>
            </a:r>
            <a:r>
              <a:rPr lang="en-US" sz="3200" dirty="0" smtClean="0"/>
              <a:t> </a:t>
            </a:r>
            <a:r>
              <a:rPr lang="en-US" sz="3200" dirty="0" err="1" smtClean="0"/>
              <a:t>agamanya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memaksakan</a:t>
            </a:r>
            <a:r>
              <a:rPr lang="en-US" sz="3200" dirty="0" smtClean="0"/>
              <a:t> agama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kepercayaan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dianutnya</a:t>
            </a:r>
            <a:r>
              <a:rPr lang="en-US" sz="3200" dirty="0" smtClean="0"/>
              <a:t>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56316"/>
            <a:ext cx="62484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Kemanusiaan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638800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moral </a:t>
            </a:r>
            <a:r>
              <a:rPr lang="en-US" sz="3200" dirty="0" err="1" smtClean="0"/>
              <a:t>kemanusiaan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humanitarian.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dikatakan</a:t>
            </a:r>
            <a:r>
              <a:rPr lang="en-US" sz="3200" dirty="0" smtClean="0"/>
              <a:t> </a:t>
            </a:r>
            <a:r>
              <a:rPr lang="en-US" sz="3200" dirty="0" err="1" smtClean="0"/>
              <a:t>memegang</a:t>
            </a:r>
            <a:r>
              <a:rPr lang="en-US" sz="3200" dirty="0" smtClean="0"/>
              <a:t> </a:t>
            </a:r>
            <a:r>
              <a:rPr lang="en-US" sz="3200" dirty="0" err="1" smtClean="0"/>
              <a:t>teguh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kemanusiaan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perbuatannya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menjaga</a:t>
            </a:r>
            <a:r>
              <a:rPr lang="en-US" sz="3200" dirty="0" smtClean="0"/>
              <a:t> </a:t>
            </a:r>
            <a:r>
              <a:rPr lang="en-US" sz="3200" dirty="0" err="1" smtClean="0"/>
              <a:t>martabat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lain. </a:t>
            </a:r>
            <a:r>
              <a:rPr lang="en-US" sz="3200" dirty="0" err="1" smtClean="0"/>
              <a:t>Perilaku</a:t>
            </a:r>
            <a:r>
              <a:rPr lang="en-US" sz="3200" dirty="0" smtClean="0"/>
              <a:t> yang </a:t>
            </a:r>
            <a:r>
              <a:rPr lang="en-US" sz="3200" dirty="0" err="1" smtClean="0"/>
              <a:t>adil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sesama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wujud</a:t>
            </a:r>
            <a:r>
              <a:rPr lang="en-US" sz="3200" dirty="0" smtClean="0"/>
              <a:t>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sifat</a:t>
            </a:r>
            <a:r>
              <a:rPr lang="en-US" sz="3200" dirty="0" smtClean="0"/>
              <a:t> </a:t>
            </a:r>
            <a:r>
              <a:rPr lang="en-US" sz="3200" dirty="0" err="1" smtClean="0"/>
              <a:t>kemanusiaan</a:t>
            </a:r>
            <a:r>
              <a:rPr lang="en-US" sz="3200" dirty="0" smtClean="0"/>
              <a:t>. </a:t>
            </a:r>
            <a:r>
              <a:rPr lang="en-US" sz="3200" dirty="0" err="1" smtClean="0"/>
              <a:t>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berpedoman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menghormati</a:t>
            </a:r>
            <a:r>
              <a:rPr lang="en-US" sz="3200" dirty="0" smtClean="0"/>
              <a:t>, </a:t>
            </a:r>
            <a:r>
              <a:rPr lang="en-US" sz="3200" dirty="0" err="1" smtClean="0"/>
              <a:t>menghargai</a:t>
            </a:r>
            <a:r>
              <a:rPr lang="en-US" sz="3200" dirty="0" smtClean="0"/>
              <a:t> </a:t>
            </a:r>
            <a:r>
              <a:rPr lang="en-US" sz="3200" dirty="0" err="1" smtClean="0"/>
              <a:t>sesama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beradab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cipta</a:t>
            </a:r>
            <a:r>
              <a:rPr lang="en-US" sz="3200" dirty="0" smtClean="0"/>
              <a:t>, rasa </a:t>
            </a:r>
            <a:r>
              <a:rPr lang="en-US" sz="3200" dirty="0" err="1" smtClean="0"/>
              <a:t>karsa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keyakinan</a:t>
            </a:r>
            <a:r>
              <a:rPr lang="en-US" sz="3200" dirty="0" smtClean="0"/>
              <a:t>.</a:t>
            </a:r>
            <a:endParaRPr lang="en-US" sz="3200" b="1" dirty="0" smtClean="0">
              <a:cs typeface="Times New Roman" pitchFamily="18" charset="0"/>
            </a:endParaRPr>
          </a:p>
          <a:p>
            <a:pPr algn="just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1605" y="357390"/>
            <a:ext cx="50292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Persatuan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moral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.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,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dimanapun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berbuat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niatan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</a:t>
            </a:r>
            <a:r>
              <a:rPr lang="en-US" sz="2800" dirty="0" smtClean="0"/>
              <a:t> </a:t>
            </a:r>
            <a:r>
              <a:rPr lang="en-US" sz="2800" dirty="0" err="1" smtClean="0"/>
              <a:t>belah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.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tersirat</a:t>
            </a:r>
            <a:r>
              <a:rPr lang="en-US" sz="2800" dirty="0" smtClean="0"/>
              <a:t>,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menuntut</a:t>
            </a:r>
            <a:r>
              <a:rPr lang="en-US" sz="2800" dirty="0" smtClean="0"/>
              <a:t> </a:t>
            </a:r>
            <a:r>
              <a:rPr lang="en-US" sz="2800" dirty="0" err="1" smtClean="0"/>
              <a:t>pengakuan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keanekaragaman</a:t>
            </a:r>
            <a:r>
              <a:rPr lang="en-US" sz="2800" dirty="0" smtClean="0"/>
              <a:t> </a:t>
            </a:r>
            <a:r>
              <a:rPr lang="en-US" sz="2800" dirty="0" err="1" smtClean="0"/>
              <a:t>suku</a:t>
            </a:r>
            <a:r>
              <a:rPr lang="en-US" sz="2800" dirty="0" smtClean="0"/>
              <a:t>, </a:t>
            </a:r>
            <a:r>
              <a:rPr lang="en-US" sz="2800" dirty="0" err="1" smtClean="0"/>
              <a:t>bahasa</a:t>
            </a:r>
            <a:r>
              <a:rPr lang="en-US" sz="2800" dirty="0" smtClean="0"/>
              <a:t>, </a:t>
            </a:r>
            <a:r>
              <a:rPr lang="en-US" sz="2800" dirty="0" err="1" smtClean="0"/>
              <a:t>adat</a:t>
            </a:r>
            <a:r>
              <a:rPr lang="en-US" sz="2800" dirty="0" smtClean="0"/>
              <a:t>, agama,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kekuatan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pemersatu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Indonesia.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diatakan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persatuan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sikapnya</a:t>
            </a:r>
            <a:r>
              <a:rPr lang="en-US" sz="2800" dirty="0" smtClean="0"/>
              <a:t> </a:t>
            </a:r>
            <a:r>
              <a:rPr lang="en-US" sz="2800" dirty="0" err="1" smtClean="0"/>
              <a:t>mau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mengenal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, </a:t>
            </a:r>
            <a:r>
              <a:rPr lang="en-US" sz="2800" dirty="0" err="1" smtClean="0"/>
              <a:t>cinta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air, </a:t>
            </a:r>
            <a:r>
              <a:rPr lang="en-US" sz="2800" dirty="0" err="1" smtClean="0"/>
              <a:t>rela</a:t>
            </a:r>
            <a:r>
              <a:rPr lang="en-US" sz="2800" dirty="0" smtClean="0"/>
              <a:t> </a:t>
            </a:r>
            <a:r>
              <a:rPr lang="en-US" sz="2800" dirty="0" err="1" smtClean="0"/>
              <a:t>berkorban</a:t>
            </a:r>
            <a:r>
              <a:rPr lang="en-US" sz="2800" dirty="0" smtClean="0"/>
              <a:t> </a:t>
            </a:r>
            <a:r>
              <a:rPr lang="en-US" sz="2800" dirty="0" err="1" smtClean="0"/>
              <a:t>demi</a:t>
            </a:r>
            <a:r>
              <a:rPr lang="en-US" sz="2800" dirty="0" smtClean="0"/>
              <a:t> </a:t>
            </a:r>
            <a:r>
              <a:rPr lang="en-US" sz="2800" dirty="0" err="1" smtClean="0"/>
              <a:t>bangsa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menyukai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negeri</a:t>
            </a:r>
            <a:r>
              <a:rPr lang="en-US" sz="2800" dirty="0" smtClean="0"/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70269"/>
            <a:ext cx="5562600" cy="990600"/>
          </a:xfrm>
        </p:spPr>
        <p:txBody>
          <a:bodyPr>
            <a:noAutofit/>
          </a:bodyPr>
          <a:lstStyle/>
          <a:p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sz="6000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Baskerville Old Face" pitchFamily="18" charset="0"/>
              </a:rPr>
              <a:t>Kerakyatan</a:t>
            </a:r>
            <a:endParaRPr lang="en-US" sz="60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moral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musyawarah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.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sila</a:t>
            </a:r>
            <a:r>
              <a:rPr lang="en-US" sz="2800" dirty="0" smtClean="0"/>
              <a:t> </a:t>
            </a:r>
            <a:r>
              <a:rPr lang="en-US" sz="2800" dirty="0" err="1" smtClean="0"/>
              <a:t>keempat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kedaulatan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 smtClean="0"/>
              <a:t>berada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tangan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.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 smtClean="0"/>
              <a:t>hajat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diambil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musayawarah</a:t>
            </a:r>
            <a:r>
              <a:rPr lang="en-US" sz="2800" dirty="0" smtClean="0"/>
              <a:t> </a:t>
            </a:r>
            <a:r>
              <a:rPr lang="en-US" sz="2800" dirty="0" err="1" smtClean="0"/>
              <a:t>mufakat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demokratis</a:t>
            </a:r>
            <a:r>
              <a:rPr lang="en-US" sz="2800" dirty="0" smtClean="0"/>
              <a:t>. </a:t>
            </a:r>
            <a:r>
              <a:rPr lang="en-US" sz="2800" dirty="0" err="1" smtClean="0"/>
              <a:t>Seseorang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dikatakan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teguh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kerakyatan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demokrasi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menyelesaikan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musyawarah</a:t>
            </a:r>
            <a:r>
              <a:rPr lang="en-US" sz="2800" dirty="0" smtClean="0"/>
              <a:t>, anti-</a:t>
            </a:r>
            <a:r>
              <a:rPr lang="en-US" sz="2800" dirty="0" err="1" smtClean="0"/>
              <a:t>kekerasan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mengutamakan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rakyat</a:t>
            </a:r>
            <a:r>
              <a:rPr lang="en-US" sz="2800" dirty="0" smtClean="0"/>
              <a:t> </a:t>
            </a:r>
            <a:r>
              <a:rPr lang="en-US" sz="2800" dirty="0" err="1" smtClean="0"/>
              <a:t>diatas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partai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menghargai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pendapat</a:t>
            </a:r>
            <a:r>
              <a:rPr lang="en-US" sz="2800" dirty="0" smtClean="0"/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423</TotalTime>
  <Words>664</Words>
  <Application>Microsoft Office PowerPoint</Application>
  <PresentationFormat>On-screen Show (4:3)</PresentationFormat>
  <Paragraphs>33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Slide 1</vt:lpstr>
      <vt:lpstr>Apa itu Pancasila?</vt:lpstr>
      <vt:lpstr>Apa itu Etika?</vt:lpstr>
      <vt:lpstr>Apa itu Etika Pancasila?</vt:lpstr>
      <vt:lpstr> Nilai-Nilai Etika Pancasila</vt:lpstr>
      <vt:lpstr>Nilai Ketuhanan</vt:lpstr>
      <vt:lpstr>Nilai Kemanusiaan</vt:lpstr>
      <vt:lpstr>Nilai Persatuan</vt:lpstr>
      <vt:lpstr>Nilai Kerakyatan</vt:lpstr>
      <vt:lpstr>Nilai Keadilan</vt:lpstr>
      <vt:lpstr>Slide 11</vt:lpstr>
      <vt:lpstr>Apa itu Korupsi?</vt:lpstr>
      <vt:lpstr>Contoh Kasus Korupsi</vt:lpstr>
      <vt:lpstr>Slide 14</vt:lpstr>
      <vt:lpstr>Pendekatan Eksternal</vt:lpstr>
      <vt:lpstr>Pendekatan Internal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User</cp:lastModifiedBy>
  <cp:revision>47</cp:revision>
  <dcterms:created xsi:type="dcterms:W3CDTF">2018-11-15T15:25:35Z</dcterms:created>
  <dcterms:modified xsi:type="dcterms:W3CDTF">2020-02-06T05:56:27Z</dcterms:modified>
</cp:coreProperties>
</file>