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1"/>
  </p:notesMasterIdLst>
  <p:sldIdLst>
    <p:sldId id="256" r:id="rId2"/>
    <p:sldId id="288" r:id="rId3"/>
    <p:sldId id="279" r:id="rId4"/>
    <p:sldId id="302" r:id="rId5"/>
    <p:sldId id="304" r:id="rId6"/>
    <p:sldId id="303" r:id="rId7"/>
    <p:sldId id="305" r:id="rId8"/>
    <p:sldId id="307" r:id="rId9"/>
    <p:sldId id="280" r:id="rId10"/>
    <p:sldId id="278" r:id="rId11"/>
    <p:sldId id="308" r:id="rId12"/>
    <p:sldId id="309" r:id="rId13"/>
    <p:sldId id="310" r:id="rId14"/>
    <p:sldId id="311" r:id="rId15"/>
    <p:sldId id="284" r:id="rId16"/>
    <p:sldId id="312" r:id="rId17"/>
    <p:sldId id="313" r:id="rId18"/>
    <p:sldId id="314" r:id="rId19"/>
    <p:sldId id="315" r:id="rId20"/>
  </p:sldIdLst>
  <p:sldSz cx="18288000" cy="10287000"/>
  <p:notesSz cx="6858000" cy="9144000"/>
  <p:embeddedFontLst>
    <p:embeddedFont>
      <p:font typeface="Tahoma" pitchFamily="34" charset="0"/>
      <p:regular r:id="rId22"/>
      <p:bold r:id="rId23"/>
    </p:embeddedFont>
    <p:embeddedFont>
      <p:font typeface="Shadows Into Light Two" charset="0"/>
      <p:regular r:id="rId24"/>
    </p:embeddedFont>
    <p:embeddedFont>
      <p:font typeface="Questrial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  <p:embeddedFont>
      <p:font typeface="Pompiere" charset="0"/>
      <p:regular r:id="rId31"/>
    </p:embeddedFont>
    <p:embeddedFont>
      <p:font typeface="Palatino Linotype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5EA680D-5670-44C0-824B-049F2EA2BB10}">
  <a:tblStyle styleId="{C5EA680D-5670-44C0-824B-049F2EA2BB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552" y="3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471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fd6f18662e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fd6f18662e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1090663" y="2383800"/>
            <a:ext cx="16106666" cy="685135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853462" y="8226736"/>
            <a:ext cx="1386374" cy="1185709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5311961" y="1114478"/>
            <a:ext cx="1385374" cy="1640151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6340811" y="2296267"/>
            <a:ext cx="1268764" cy="1512536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41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hree blocks">
  <p:cSld name="012 Three blocks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/>
          <p:nvPr/>
        </p:nvSpPr>
        <p:spPr>
          <a:xfrm>
            <a:off x="1051175" y="3545039"/>
            <a:ext cx="4685039" cy="557067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13"/>
          <p:cNvSpPr/>
          <p:nvPr/>
        </p:nvSpPr>
        <p:spPr>
          <a:xfrm>
            <a:off x="12474801" y="3513299"/>
            <a:ext cx="4684624" cy="5634188"/>
          </a:xfrm>
          <a:custGeom>
            <a:avLst/>
            <a:gdLst/>
            <a:ahLst/>
            <a:cxnLst/>
            <a:rect l="l" t="t" r="r" b="b"/>
            <a:pathLst>
              <a:path w="1072610" h="1111828" extrusionOk="0">
                <a:moveTo>
                  <a:pt x="1072603" y="1081075"/>
                </a:moveTo>
                <a:cubicBezTo>
                  <a:pt x="1072603" y="1081075"/>
                  <a:pt x="918774" y="1106411"/>
                  <a:pt x="868577" y="1106411"/>
                </a:cubicBezTo>
                <a:cubicBezTo>
                  <a:pt x="809046" y="1106411"/>
                  <a:pt x="658551" y="1122318"/>
                  <a:pt x="536250" y="1099553"/>
                </a:cubicBezTo>
                <a:cubicBezTo>
                  <a:pt x="451192" y="1083647"/>
                  <a:pt x="332891" y="1095362"/>
                  <a:pt x="246309" y="1095743"/>
                </a:cubicBezTo>
                <a:cubicBezTo>
                  <a:pt x="174300" y="1095743"/>
                  <a:pt x="-7" y="1081361"/>
                  <a:pt x="-7" y="1081361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13"/>
          <p:cNvSpPr/>
          <p:nvPr/>
        </p:nvSpPr>
        <p:spPr>
          <a:xfrm>
            <a:off x="6841278" y="3482600"/>
            <a:ext cx="4684624" cy="5695617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3"/>
          <p:cNvSpPr/>
          <p:nvPr/>
        </p:nvSpPr>
        <p:spPr>
          <a:xfrm>
            <a:off x="12243536" y="3158007"/>
            <a:ext cx="1269539" cy="1324658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3"/>
          <p:cNvSpPr/>
          <p:nvPr/>
        </p:nvSpPr>
        <p:spPr>
          <a:xfrm>
            <a:off x="16157126" y="3151257"/>
            <a:ext cx="1401346" cy="1338138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3"/>
          <p:cNvSpPr/>
          <p:nvPr/>
        </p:nvSpPr>
        <p:spPr>
          <a:xfrm>
            <a:off x="10717573" y="3182442"/>
            <a:ext cx="1262950" cy="1275829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3"/>
          <p:cNvSpPr/>
          <p:nvPr/>
        </p:nvSpPr>
        <p:spPr>
          <a:xfrm>
            <a:off x="6402900" y="3143475"/>
            <a:ext cx="1386668" cy="1185961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13"/>
          <p:cNvSpPr/>
          <p:nvPr/>
        </p:nvSpPr>
        <p:spPr>
          <a:xfrm>
            <a:off x="729525" y="3216884"/>
            <a:ext cx="1324360" cy="120693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13"/>
          <p:cNvSpPr/>
          <p:nvPr/>
        </p:nvSpPr>
        <p:spPr>
          <a:xfrm>
            <a:off x="4838251" y="3143478"/>
            <a:ext cx="1390263" cy="1353715"/>
          </a:xfrm>
          <a:custGeom>
            <a:avLst/>
            <a:gdLst/>
            <a:ahLst/>
            <a:cxnLst/>
            <a:rect l="l" t="t" r="r" b="b"/>
            <a:pathLst>
              <a:path w="442055" h="430434" extrusionOk="0">
                <a:moveTo>
                  <a:pt x="68287" y="14941"/>
                </a:moveTo>
                <a:cubicBezTo>
                  <a:pt x="75050" y="21704"/>
                  <a:pt x="81812" y="23895"/>
                  <a:pt x="87337" y="31420"/>
                </a:cubicBezTo>
                <a:cubicBezTo>
                  <a:pt x="79279" y="31172"/>
                  <a:pt x="71459" y="28667"/>
                  <a:pt x="64763" y="24181"/>
                </a:cubicBezTo>
                <a:cubicBezTo>
                  <a:pt x="56476" y="32086"/>
                  <a:pt x="54666" y="33039"/>
                  <a:pt x="46284" y="40945"/>
                </a:cubicBezTo>
                <a:lnTo>
                  <a:pt x="59524" y="54184"/>
                </a:lnTo>
                <a:cubicBezTo>
                  <a:pt x="45332" y="46850"/>
                  <a:pt x="28853" y="52660"/>
                  <a:pt x="26377" y="65805"/>
                </a:cubicBezTo>
                <a:cubicBezTo>
                  <a:pt x="27615" y="67900"/>
                  <a:pt x="40855" y="84855"/>
                  <a:pt x="42093" y="86569"/>
                </a:cubicBezTo>
                <a:cubicBezTo>
                  <a:pt x="33882" y="83902"/>
                  <a:pt x="25472" y="81864"/>
                  <a:pt x="16947" y="80473"/>
                </a:cubicBezTo>
                <a:cubicBezTo>
                  <a:pt x="11899" y="88855"/>
                  <a:pt x="4279" y="94094"/>
                  <a:pt x="-7" y="102000"/>
                </a:cubicBezTo>
                <a:cubicBezTo>
                  <a:pt x="77526" y="171723"/>
                  <a:pt x="342893" y="400228"/>
                  <a:pt x="369277" y="430422"/>
                </a:cubicBezTo>
                <a:lnTo>
                  <a:pt x="389660" y="397180"/>
                </a:lnTo>
                <a:cubicBezTo>
                  <a:pt x="382279" y="394970"/>
                  <a:pt x="375563" y="390941"/>
                  <a:pt x="370134" y="385464"/>
                </a:cubicBezTo>
                <a:cubicBezTo>
                  <a:pt x="375792" y="385578"/>
                  <a:pt x="381412" y="386502"/>
                  <a:pt x="386803" y="388226"/>
                </a:cubicBezTo>
                <a:cubicBezTo>
                  <a:pt x="395213" y="389617"/>
                  <a:pt x="403157" y="383930"/>
                  <a:pt x="404548" y="375520"/>
                </a:cubicBezTo>
                <a:cubicBezTo>
                  <a:pt x="404834" y="373796"/>
                  <a:pt x="404824" y="372043"/>
                  <a:pt x="404519" y="370319"/>
                </a:cubicBezTo>
                <a:cubicBezTo>
                  <a:pt x="396109" y="367271"/>
                  <a:pt x="388375" y="362613"/>
                  <a:pt x="381755" y="356603"/>
                </a:cubicBezTo>
                <a:cubicBezTo>
                  <a:pt x="394089" y="362490"/>
                  <a:pt x="408767" y="360347"/>
                  <a:pt x="418902" y="351174"/>
                </a:cubicBezTo>
                <a:lnTo>
                  <a:pt x="403472" y="336886"/>
                </a:lnTo>
                <a:cubicBezTo>
                  <a:pt x="411530" y="336429"/>
                  <a:pt x="419550" y="338248"/>
                  <a:pt x="426617" y="342125"/>
                </a:cubicBezTo>
                <a:lnTo>
                  <a:pt x="442048" y="317836"/>
                </a:lnTo>
                <a:cubicBezTo>
                  <a:pt x="415930" y="302415"/>
                  <a:pt x="391422" y="284423"/>
                  <a:pt x="368896" y="264115"/>
                </a:cubicBezTo>
                <a:cubicBezTo>
                  <a:pt x="345750" y="243446"/>
                  <a:pt x="139724" y="56851"/>
                  <a:pt x="120579" y="35515"/>
                </a:cubicBezTo>
                <a:cubicBezTo>
                  <a:pt x="114674" y="28943"/>
                  <a:pt x="89909" y="3226"/>
                  <a:pt x="82003" y="-13"/>
                </a:cubicBezTo>
                <a:cubicBezTo>
                  <a:pt x="82098" y="82"/>
                  <a:pt x="73145" y="8941"/>
                  <a:pt x="68287" y="1494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4" name="Google Shape;1534;p13"/>
          <p:cNvGrpSpPr/>
          <p:nvPr/>
        </p:nvGrpSpPr>
        <p:grpSpPr>
          <a:xfrm rot="-3085136">
            <a:off x="873783" y="8376085"/>
            <a:ext cx="952632" cy="1210604"/>
            <a:chOff x="16453107" y="5822292"/>
            <a:chExt cx="952664" cy="1210645"/>
          </a:xfrm>
        </p:grpSpPr>
        <p:grpSp>
          <p:nvGrpSpPr>
            <p:cNvPr id="1535" name="Google Shape;1535;p13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1536" name="Google Shape;1536;p13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1537" name="Google Shape;1537;p13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8" name="Google Shape;1538;p13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9" name="Google Shape;1539;p13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0" name="Google Shape;1540;p13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1541" name="Google Shape;1541;p13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2" name="Google Shape;1542;p13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43" name="Google Shape;1543;p13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1544" name="Google Shape;1544;p13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3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46" name="Google Shape;1546;p13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1547" name="Google Shape;1547;p13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8" name="Google Shape;1548;p13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49" name="Google Shape;1549;p13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1550" name="Google Shape;1550;p13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1551" name="Google Shape;1551;p13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2" name="Google Shape;1552;p13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53" name="Google Shape;1553;p13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54" name="Google Shape;1554;p13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1555" name="Google Shape;1555;p13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6" name="Google Shape;1556;p13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7" name="Google Shape;1557;p13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1558" name="Google Shape;1558;p13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9" name="Google Shape;1559;p13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60" name="Google Shape;1560;p13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1561" name="Google Shape;1561;p13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2" name="Google Shape;1562;p13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63" name="Google Shape;1563;p13"/>
          <p:cNvGrpSpPr/>
          <p:nvPr/>
        </p:nvGrpSpPr>
        <p:grpSpPr>
          <a:xfrm>
            <a:off x="16320069" y="7832347"/>
            <a:ext cx="1385387" cy="1640167"/>
            <a:chOff x="15662019" y="7573647"/>
            <a:chExt cx="1385387" cy="1640167"/>
          </a:xfrm>
        </p:grpSpPr>
        <p:grpSp>
          <p:nvGrpSpPr>
            <p:cNvPr id="1564" name="Google Shape;1564;p13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1565" name="Google Shape;1565;p13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566" name="Google Shape;1566;p13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7" name="Google Shape;1567;p13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68" name="Google Shape;1568;p13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569" name="Google Shape;1569;p13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13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1" name="Google Shape;1571;p13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572" name="Google Shape;1572;p13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13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4" name="Google Shape;1574;p13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575" name="Google Shape;1575;p13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13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7" name="Google Shape;1577;p13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578" name="Google Shape;1578;p13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13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0" name="Google Shape;1580;p13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581" name="Google Shape;1581;p13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13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3" name="Google Shape;1583;p13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584" name="Google Shape;1584;p13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13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86" name="Google Shape;1586;p13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87" name="Google Shape;1587;p13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588" name="Google Shape;1588;p13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13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0" name="Google Shape;1590;p13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1" name="Google Shape;1591;p13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1592" name="Google Shape;1592;p13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593" name="Google Shape;1593;p13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13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5" name="Google Shape;1595;p13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596" name="Google Shape;1596;p13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13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8" name="Google Shape;1598;p13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599" name="Google Shape;1599;p13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13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01" name="Google Shape;1601;p13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602" name="Google Shape;1602;p13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13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04" name="Google Shape;1604;p13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605" name="Google Shape;1605;p13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13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07" name="Google Shape;1607;p13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608" name="Google Shape;1608;p13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13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10" name="Google Shape;1610;p13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611" name="Google Shape;1611;p13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13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13" name="Google Shape;1613;p13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14" name="Google Shape;1614;p13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615" name="Google Shape;1615;p13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6" name="Google Shape;1616;p13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17" name="Google Shape;1617;p13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8" name="Google Shape;1618;p13"/>
          <p:cNvGrpSpPr/>
          <p:nvPr/>
        </p:nvGrpSpPr>
        <p:grpSpPr>
          <a:xfrm>
            <a:off x="16295136" y="957167"/>
            <a:ext cx="1268764" cy="1512536"/>
            <a:chOff x="16295136" y="957167"/>
            <a:chExt cx="1268764" cy="1512536"/>
          </a:xfrm>
        </p:grpSpPr>
        <p:grpSp>
          <p:nvGrpSpPr>
            <p:cNvPr id="1619" name="Google Shape;1619;p13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1620" name="Google Shape;1620;p13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621" name="Google Shape;1621;p13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622" name="Google Shape;1622;p13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3" name="Google Shape;1623;p13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4" name="Google Shape;1624;p13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625" name="Google Shape;1625;p13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6" name="Google Shape;1626;p13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27" name="Google Shape;1627;p13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8" name="Google Shape;1628;p13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1629" name="Google Shape;1629;p13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630" name="Google Shape;1630;p13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631" name="Google Shape;1631;p13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2" name="Google Shape;1632;p13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3" name="Google Shape;1633;p13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634" name="Google Shape;1634;p13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5" name="Google Shape;1635;p13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36" name="Google Shape;1636;p13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7" name="Google Shape;1637;p13"/>
          <p:cNvGrpSpPr/>
          <p:nvPr/>
        </p:nvGrpSpPr>
        <p:grpSpPr>
          <a:xfrm>
            <a:off x="1004457" y="1171287"/>
            <a:ext cx="1303265" cy="1526515"/>
            <a:chOff x="1148107" y="4032825"/>
            <a:chExt cx="1303265" cy="1526515"/>
          </a:xfrm>
        </p:grpSpPr>
        <p:grpSp>
          <p:nvGrpSpPr>
            <p:cNvPr id="1638" name="Google Shape;1638;p13"/>
            <p:cNvGrpSpPr/>
            <p:nvPr/>
          </p:nvGrpSpPr>
          <p:grpSpPr>
            <a:xfrm rot="-1773853">
              <a:off x="1427935" y="4129659"/>
              <a:ext cx="743609" cy="1330509"/>
              <a:chOff x="7289577" y="3651979"/>
              <a:chExt cx="482250" cy="862870"/>
            </a:xfrm>
          </p:grpSpPr>
          <p:grpSp>
            <p:nvGrpSpPr>
              <p:cNvPr id="1639" name="Google Shape;1639;p13"/>
              <p:cNvGrpSpPr/>
              <p:nvPr/>
            </p:nvGrpSpPr>
            <p:grpSpPr>
              <a:xfrm>
                <a:off x="7289577" y="3651979"/>
                <a:ext cx="482250" cy="862870"/>
                <a:chOff x="7289577" y="3651979"/>
                <a:chExt cx="482250" cy="862870"/>
              </a:xfrm>
            </p:grpSpPr>
            <p:grpSp>
              <p:nvGrpSpPr>
                <p:cNvPr id="1640" name="Google Shape;1640;p13"/>
                <p:cNvGrpSpPr/>
                <p:nvPr/>
              </p:nvGrpSpPr>
              <p:grpSpPr>
                <a:xfrm>
                  <a:off x="7289577" y="4061840"/>
                  <a:ext cx="482250" cy="130968"/>
                  <a:chOff x="7289577" y="4061840"/>
                  <a:chExt cx="482250" cy="130968"/>
                </a:xfrm>
              </p:grpSpPr>
              <p:sp>
                <p:nvSpPr>
                  <p:cNvPr id="1641" name="Google Shape;1641;p13"/>
                  <p:cNvSpPr/>
                  <p:nvPr/>
                </p:nvSpPr>
                <p:spPr>
                  <a:xfrm>
                    <a:off x="7303865" y="4076128"/>
                    <a:ext cx="453675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75" h="102393" extrusionOk="0">
                        <a:moveTo>
                          <a:pt x="431673" y="102394"/>
                        </a:moveTo>
                        <a:lnTo>
                          <a:pt x="22003" y="102394"/>
                        </a:lnTo>
                        <a:cubicBezTo>
                          <a:pt x="9811" y="102394"/>
                          <a:pt x="0" y="92488"/>
                          <a:pt x="0" y="80391"/>
                        </a:cubicBezTo>
                        <a:lnTo>
                          <a:pt x="0" y="22003"/>
                        </a:lnTo>
                        <a:cubicBezTo>
                          <a:pt x="0" y="9811"/>
                          <a:pt x="9906" y="0"/>
                          <a:pt x="22003" y="0"/>
                        </a:cubicBezTo>
                        <a:lnTo>
                          <a:pt x="431673" y="0"/>
                        </a:lnTo>
                        <a:cubicBezTo>
                          <a:pt x="443865" y="0"/>
                          <a:pt x="453676" y="9906"/>
                          <a:pt x="453676" y="22003"/>
                        </a:cubicBezTo>
                        <a:lnTo>
                          <a:pt x="453676" y="80391"/>
                        </a:lnTo>
                        <a:cubicBezTo>
                          <a:pt x="453676" y="92583"/>
                          <a:pt x="443770" y="102394"/>
                          <a:pt x="431673" y="1023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13"/>
                  <p:cNvSpPr/>
                  <p:nvPr/>
                </p:nvSpPr>
                <p:spPr>
                  <a:xfrm>
                    <a:off x="7289577" y="4061840"/>
                    <a:ext cx="482250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250" h="130968" extrusionOk="0">
                        <a:moveTo>
                          <a:pt x="445961" y="130969"/>
                        </a:moveTo>
                        <a:lnTo>
                          <a:pt x="36290" y="130969"/>
                        </a:lnTo>
                        <a:cubicBezTo>
                          <a:pt x="16288" y="130969"/>
                          <a:pt x="0" y="114681"/>
                          <a:pt x="0" y="94679"/>
                        </a:cubicBezTo>
                        <a:lnTo>
                          <a:pt x="0" y="36290"/>
                        </a:lnTo>
                        <a:cubicBezTo>
                          <a:pt x="0" y="16288"/>
                          <a:pt x="16288" y="0"/>
                          <a:pt x="36290" y="0"/>
                        </a:cubicBezTo>
                        <a:lnTo>
                          <a:pt x="445961" y="0"/>
                        </a:lnTo>
                        <a:cubicBezTo>
                          <a:pt x="465963" y="0"/>
                          <a:pt x="482251" y="16288"/>
                          <a:pt x="482251" y="36290"/>
                        </a:cubicBezTo>
                        <a:lnTo>
                          <a:pt x="482251" y="94679"/>
                        </a:lnTo>
                        <a:cubicBezTo>
                          <a:pt x="482251" y="114681"/>
                          <a:pt x="465963" y="130969"/>
                          <a:pt x="445961" y="130969"/>
                        </a:cubicBezTo>
                        <a:close/>
                        <a:moveTo>
                          <a:pt x="36290" y="28480"/>
                        </a:moveTo>
                        <a:cubicBezTo>
                          <a:pt x="32004" y="28480"/>
                          <a:pt x="28575" y="32004"/>
                          <a:pt x="28575" y="36195"/>
                        </a:cubicBezTo>
                        <a:lnTo>
                          <a:pt x="28575" y="94583"/>
                        </a:lnTo>
                        <a:cubicBezTo>
                          <a:pt x="28575" y="98870"/>
                          <a:pt x="32099" y="102298"/>
                          <a:pt x="36290" y="102298"/>
                        </a:cubicBezTo>
                        <a:lnTo>
                          <a:pt x="445961" y="102298"/>
                        </a:lnTo>
                        <a:cubicBezTo>
                          <a:pt x="450247" y="102298"/>
                          <a:pt x="453676" y="98774"/>
                          <a:pt x="453676" y="94583"/>
                        </a:cubicBezTo>
                        <a:lnTo>
                          <a:pt x="453676" y="36195"/>
                        </a:lnTo>
                        <a:cubicBezTo>
                          <a:pt x="453676" y="31909"/>
                          <a:pt x="450152" y="28480"/>
                          <a:pt x="445961" y="28480"/>
                        </a:cubicBezTo>
                        <a:lnTo>
                          <a:pt x="36290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13"/>
                <p:cNvGrpSpPr/>
                <p:nvPr/>
              </p:nvGrpSpPr>
              <p:grpSpPr>
                <a:xfrm>
                  <a:off x="7318724" y="3651979"/>
                  <a:ext cx="423767" cy="130968"/>
                  <a:chOff x="7318724" y="3651979"/>
                  <a:chExt cx="423767" cy="130968"/>
                </a:xfrm>
              </p:grpSpPr>
              <p:sp>
                <p:nvSpPr>
                  <p:cNvPr id="1644" name="Google Shape;1644;p13"/>
                  <p:cNvSpPr/>
                  <p:nvPr/>
                </p:nvSpPr>
                <p:spPr>
                  <a:xfrm>
                    <a:off x="7333011" y="3666267"/>
                    <a:ext cx="395192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192" h="102393" extrusionOk="0">
                        <a:moveTo>
                          <a:pt x="375285" y="102394"/>
                        </a:moveTo>
                        <a:lnTo>
                          <a:pt x="19907" y="102394"/>
                        </a:lnTo>
                        <a:cubicBezTo>
                          <a:pt x="8858" y="102394"/>
                          <a:pt x="0" y="93440"/>
                          <a:pt x="0" y="82487"/>
                        </a:cubicBezTo>
                        <a:lnTo>
                          <a:pt x="0" y="19907"/>
                        </a:lnTo>
                        <a:cubicBezTo>
                          <a:pt x="0" y="8858"/>
                          <a:pt x="8954" y="0"/>
                          <a:pt x="19907" y="0"/>
                        </a:cubicBezTo>
                        <a:lnTo>
                          <a:pt x="375285" y="0"/>
                        </a:lnTo>
                        <a:cubicBezTo>
                          <a:pt x="386334" y="0"/>
                          <a:pt x="395192" y="8954"/>
                          <a:pt x="395192" y="19907"/>
                        </a:cubicBezTo>
                        <a:lnTo>
                          <a:pt x="395192" y="82487"/>
                        </a:lnTo>
                        <a:cubicBezTo>
                          <a:pt x="395288" y="93535"/>
                          <a:pt x="386334" y="102394"/>
                          <a:pt x="375285" y="1023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13"/>
                  <p:cNvSpPr/>
                  <p:nvPr/>
                </p:nvSpPr>
                <p:spPr>
                  <a:xfrm>
                    <a:off x="7318724" y="3651979"/>
                    <a:ext cx="423767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67" h="130968" extrusionOk="0">
                        <a:moveTo>
                          <a:pt x="389572" y="130969"/>
                        </a:moveTo>
                        <a:lnTo>
                          <a:pt x="34195" y="130969"/>
                        </a:lnTo>
                        <a:cubicBezTo>
                          <a:pt x="15335" y="130969"/>
                          <a:pt x="0" y="115633"/>
                          <a:pt x="0" y="96774"/>
                        </a:cubicBezTo>
                        <a:lnTo>
                          <a:pt x="0" y="34195"/>
                        </a:lnTo>
                        <a:cubicBezTo>
                          <a:pt x="0" y="15335"/>
                          <a:pt x="15335" y="0"/>
                          <a:pt x="34195" y="0"/>
                        </a:cubicBezTo>
                        <a:lnTo>
                          <a:pt x="389572" y="0"/>
                        </a:lnTo>
                        <a:cubicBezTo>
                          <a:pt x="408432" y="0"/>
                          <a:pt x="423767" y="15335"/>
                          <a:pt x="423767" y="34195"/>
                        </a:cubicBezTo>
                        <a:lnTo>
                          <a:pt x="423767" y="96774"/>
                        </a:lnTo>
                        <a:cubicBezTo>
                          <a:pt x="423863" y="115633"/>
                          <a:pt x="408527" y="130969"/>
                          <a:pt x="389572" y="130969"/>
                        </a:cubicBezTo>
                        <a:close/>
                        <a:moveTo>
                          <a:pt x="34290" y="28575"/>
                        </a:moveTo>
                        <a:cubicBezTo>
                          <a:pt x="31147" y="28575"/>
                          <a:pt x="28670" y="31147"/>
                          <a:pt x="28670" y="34195"/>
                        </a:cubicBezTo>
                        <a:lnTo>
                          <a:pt x="28670" y="96774"/>
                        </a:lnTo>
                        <a:cubicBezTo>
                          <a:pt x="28670" y="99917"/>
                          <a:pt x="31242" y="102394"/>
                          <a:pt x="34290" y="102394"/>
                        </a:cubicBezTo>
                        <a:lnTo>
                          <a:pt x="389668" y="102394"/>
                        </a:lnTo>
                        <a:cubicBezTo>
                          <a:pt x="392811" y="102394"/>
                          <a:pt x="395288" y="99822"/>
                          <a:pt x="395288" y="96774"/>
                        </a:cubicBezTo>
                        <a:lnTo>
                          <a:pt x="395288" y="34195"/>
                        </a:lnTo>
                        <a:cubicBezTo>
                          <a:pt x="395288" y="31051"/>
                          <a:pt x="392716" y="28575"/>
                          <a:pt x="389668" y="28575"/>
                        </a:cubicBezTo>
                        <a:lnTo>
                          <a:pt x="34290" y="285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13"/>
                <p:cNvGrpSpPr/>
                <p:nvPr/>
              </p:nvGrpSpPr>
              <p:grpSpPr>
                <a:xfrm>
                  <a:off x="7304014" y="3754278"/>
                  <a:ext cx="453092" cy="336041"/>
                  <a:chOff x="7304014" y="3754278"/>
                  <a:chExt cx="453092" cy="336041"/>
                </a:xfrm>
              </p:grpSpPr>
              <p:sp>
                <p:nvSpPr>
                  <p:cNvPr id="1647" name="Google Shape;1647;p13"/>
                  <p:cNvSpPr/>
                  <p:nvPr/>
                </p:nvSpPr>
                <p:spPr>
                  <a:xfrm>
                    <a:off x="7318438" y="3768661"/>
                    <a:ext cx="424433" cy="307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433" h="307371" extrusionOk="0">
                        <a:moveTo>
                          <a:pt x="424434" y="307372"/>
                        </a:moveTo>
                        <a:lnTo>
                          <a:pt x="322040" y="225838"/>
                        </a:lnTo>
                        <a:lnTo>
                          <a:pt x="322040" y="83820"/>
                        </a:lnTo>
                        <a:lnTo>
                          <a:pt x="395192" y="0"/>
                        </a:lnTo>
                        <a:lnTo>
                          <a:pt x="29242" y="0"/>
                        </a:lnTo>
                        <a:lnTo>
                          <a:pt x="102489" y="83820"/>
                        </a:lnTo>
                        <a:lnTo>
                          <a:pt x="102489" y="225838"/>
                        </a:lnTo>
                        <a:lnTo>
                          <a:pt x="0" y="3073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13"/>
                  <p:cNvSpPr/>
                  <p:nvPr/>
                </p:nvSpPr>
                <p:spPr>
                  <a:xfrm>
                    <a:off x="7304014" y="3754278"/>
                    <a:ext cx="453092" cy="336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92" h="336041" extrusionOk="0">
                        <a:moveTo>
                          <a:pt x="438858" y="336042"/>
                        </a:moveTo>
                        <a:lnTo>
                          <a:pt x="14329" y="336042"/>
                        </a:lnTo>
                        <a:cubicBezTo>
                          <a:pt x="8233" y="336042"/>
                          <a:pt x="2804" y="332232"/>
                          <a:pt x="804" y="326517"/>
                        </a:cubicBezTo>
                        <a:cubicBezTo>
                          <a:pt x="-1196" y="320802"/>
                          <a:pt x="613" y="314420"/>
                          <a:pt x="5376" y="310610"/>
                        </a:cubicBezTo>
                        <a:lnTo>
                          <a:pt x="102435" y="233267"/>
                        </a:lnTo>
                        <a:lnTo>
                          <a:pt x="102435" y="103442"/>
                        </a:lnTo>
                        <a:lnTo>
                          <a:pt x="32808" y="23717"/>
                        </a:lnTo>
                        <a:cubicBezTo>
                          <a:pt x="29093" y="19526"/>
                          <a:pt x="28236" y="13526"/>
                          <a:pt x="30522" y="8382"/>
                        </a:cubicBezTo>
                        <a:cubicBezTo>
                          <a:pt x="32808" y="3239"/>
                          <a:pt x="37951" y="0"/>
                          <a:pt x="43571" y="0"/>
                        </a:cubicBezTo>
                        <a:lnTo>
                          <a:pt x="409522" y="0"/>
                        </a:lnTo>
                        <a:cubicBezTo>
                          <a:pt x="415141" y="0"/>
                          <a:pt x="420190" y="3239"/>
                          <a:pt x="422571" y="8382"/>
                        </a:cubicBezTo>
                        <a:cubicBezTo>
                          <a:pt x="424857" y="13526"/>
                          <a:pt x="423999" y="19431"/>
                          <a:pt x="420285" y="23717"/>
                        </a:cubicBezTo>
                        <a:lnTo>
                          <a:pt x="350657" y="103442"/>
                        </a:lnTo>
                        <a:lnTo>
                          <a:pt x="350657" y="233267"/>
                        </a:lnTo>
                        <a:lnTo>
                          <a:pt x="447717" y="310610"/>
                        </a:lnTo>
                        <a:cubicBezTo>
                          <a:pt x="452479" y="314420"/>
                          <a:pt x="454289" y="320802"/>
                          <a:pt x="452289" y="326517"/>
                        </a:cubicBezTo>
                        <a:cubicBezTo>
                          <a:pt x="450384" y="332232"/>
                          <a:pt x="444955" y="336042"/>
                          <a:pt x="438858" y="336042"/>
                        </a:cubicBezTo>
                        <a:close/>
                        <a:moveTo>
                          <a:pt x="55287" y="307467"/>
                        </a:moveTo>
                        <a:lnTo>
                          <a:pt x="397996" y="307467"/>
                        </a:lnTo>
                        <a:lnTo>
                          <a:pt x="327511" y="251365"/>
                        </a:lnTo>
                        <a:cubicBezTo>
                          <a:pt x="324082" y="248603"/>
                          <a:pt x="322082" y="244507"/>
                          <a:pt x="322082" y="240221"/>
                        </a:cubicBezTo>
                        <a:lnTo>
                          <a:pt x="322082" y="98203"/>
                        </a:lnTo>
                        <a:cubicBezTo>
                          <a:pt x="322082" y="94774"/>
                          <a:pt x="323320" y="91440"/>
                          <a:pt x="325606" y="88773"/>
                        </a:cubicBezTo>
                        <a:lnTo>
                          <a:pt x="378089" y="28670"/>
                        </a:lnTo>
                        <a:lnTo>
                          <a:pt x="75099" y="28670"/>
                        </a:lnTo>
                        <a:lnTo>
                          <a:pt x="127582" y="88773"/>
                        </a:lnTo>
                        <a:cubicBezTo>
                          <a:pt x="129867" y="91345"/>
                          <a:pt x="131106" y="94679"/>
                          <a:pt x="131106" y="98203"/>
                        </a:cubicBezTo>
                        <a:lnTo>
                          <a:pt x="131106" y="240221"/>
                        </a:lnTo>
                        <a:cubicBezTo>
                          <a:pt x="131106" y="244602"/>
                          <a:pt x="129106" y="248698"/>
                          <a:pt x="125676" y="251365"/>
                        </a:cubicBezTo>
                        <a:lnTo>
                          <a:pt x="55287" y="3074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9" name="Google Shape;1649;p13"/>
                <p:cNvGrpSpPr/>
                <p:nvPr/>
              </p:nvGrpSpPr>
              <p:grpSpPr>
                <a:xfrm>
                  <a:off x="7451165" y="4164234"/>
                  <a:ext cx="159069" cy="350615"/>
                  <a:chOff x="7451165" y="4164234"/>
                  <a:chExt cx="159069" cy="350615"/>
                </a:xfrm>
              </p:grpSpPr>
              <p:sp>
                <p:nvSpPr>
                  <p:cNvPr id="1650" name="Google Shape;1650;p13"/>
                  <p:cNvSpPr/>
                  <p:nvPr/>
                </p:nvSpPr>
                <p:spPr>
                  <a:xfrm>
                    <a:off x="7465504" y="4178521"/>
                    <a:ext cx="130397" cy="322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97" h="322040" extrusionOk="0">
                        <a:moveTo>
                          <a:pt x="0" y="0"/>
                        </a:moveTo>
                        <a:lnTo>
                          <a:pt x="61627" y="322040"/>
                        </a:lnTo>
                        <a:lnTo>
                          <a:pt x="13039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1" name="Google Shape;1651;p13"/>
                  <p:cNvSpPr/>
                  <p:nvPr/>
                </p:nvSpPr>
                <p:spPr>
                  <a:xfrm>
                    <a:off x="7451165" y="4164234"/>
                    <a:ext cx="159069" cy="350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69" h="350615" extrusionOk="0">
                        <a:moveTo>
                          <a:pt x="76061" y="350615"/>
                        </a:moveTo>
                        <a:cubicBezTo>
                          <a:pt x="75965" y="350615"/>
                          <a:pt x="75965" y="350615"/>
                          <a:pt x="75870" y="350615"/>
                        </a:cubicBezTo>
                        <a:cubicBezTo>
                          <a:pt x="69107" y="350520"/>
                          <a:pt x="63297" y="345662"/>
                          <a:pt x="61964" y="338995"/>
                        </a:cubicBezTo>
                        <a:lnTo>
                          <a:pt x="241" y="16954"/>
                        </a:lnTo>
                        <a:cubicBezTo>
                          <a:pt x="-520" y="12763"/>
                          <a:pt x="527" y="8477"/>
                          <a:pt x="3290" y="5143"/>
                        </a:cubicBezTo>
                        <a:cubicBezTo>
                          <a:pt x="6052" y="1905"/>
                          <a:pt x="10052" y="0"/>
                          <a:pt x="14339" y="0"/>
                        </a:cubicBezTo>
                        <a:lnTo>
                          <a:pt x="144736" y="0"/>
                        </a:lnTo>
                        <a:cubicBezTo>
                          <a:pt x="149022" y="0"/>
                          <a:pt x="153118" y="1905"/>
                          <a:pt x="155880" y="5334"/>
                        </a:cubicBezTo>
                        <a:cubicBezTo>
                          <a:pt x="158547" y="8668"/>
                          <a:pt x="159690" y="13049"/>
                          <a:pt x="158738" y="17335"/>
                        </a:cubicBezTo>
                        <a:lnTo>
                          <a:pt x="90062" y="339376"/>
                        </a:lnTo>
                        <a:cubicBezTo>
                          <a:pt x="88538" y="345948"/>
                          <a:pt x="82728" y="350615"/>
                          <a:pt x="76061" y="350615"/>
                        </a:cubicBezTo>
                        <a:close/>
                        <a:moveTo>
                          <a:pt x="31579" y="28575"/>
                        </a:moveTo>
                        <a:lnTo>
                          <a:pt x="76727" y="264319"/>
                        </a:lnTo>
                        <a:lnTo>
                          <a:pt x="127019" y="28575"/>
                        </a:lnTo>
                        <a:lnTo>
                          <a:pt x="31579" y="285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52" name="Google Shape;1652;p13"/>
              <p:cNvSpPr/>
              <p:nvPr/>
            </p:nvSpPr>
            <p:spPr>
              <a:xfrm>
                <a:off x="7310437" y="3666267"/>
                <a:ext cx="183356" cy="512254"/>
              </a:xfrm>
              <a:custGeom>
                <a:avLst/>
                <a:gdLst/>
                <a:ahLst/>
                <a:cxnLst/>
                <a:rect l="l" t="t" r="r" b="b"/>
                <a:pathLst>
                  <a:path w="183356" h="512254" extrusionOk="0">
                    <a:moveTo>
                      <a:pt x="77534" y="431863"/>
                    </a:moveTo>
                    <a:lnTo>
                      <a:pt x="77534" y="490252"/>
                    </a:lnTo>
                    <a:cubicBezTo>
                      <a:pt x="77534" y="502444"/>
                      <a:pt x="86392" y="512255"/>
                      <a:pt x="97441" y="512255"/>
                    </a:cubicBezTo>
                    <a:lnTo>
                      <a:pt x="19907" y="512255"/>
                    </a:lnTo>
                    <a:cubicBezTo>
                      <a:pt x="8858" y="512255"/>
                      <a:pt x="0" y="502444"/>
                      <a:pt x="0" y="490252"/>
                    </a:cubicBezTo>
                    <a:lnTo>
                      <a:pt x="0" y="431863"/>
                    </a:lnTo>
                    <a:cubicBezTo>
                      <a:pt x="0" y="419671"/>
                      <a:pt x="8858" y="409765"/>
                      <a:pt x="19907" y="409765"/>
                    </a:cubicBezTo>
                    <a:lnTo>
                      <a:pt x="13145" y="409765"/>
                    </a:lnTo>
                    <a:lnTo>
                      <a:pt x="105823" y="328231"/>
                    </a:lnTo>
                    <a:lnTo>
                      <a:pt x="105823" y="186214"/>
                    </a:lnTo>
                    <a:lnTo>
                      <a:pt x="39719" y="102394"/>
                    </a:lnTo>
                    <a:lnTo>
                      <a:pt x="44482" y="102394"/>
                    </a:lnTo>
                    <a:cubicBezTo>
                      <a:pt x="34576" y="102394"/>
                      <a:pt x="26479" y="93535"/>
                      <a:pt x="26479" y="82487"/>
                    </a:cubicBezTo>
                    <a:lnTo>
                      <a:pt x="26479" y="19907"/>
                    </a:lnTo>
                    <a:cubicBezTo>
                      <a:pt x="26479" y="8858"/>
                      <a:pt x="34576" y="0"/>
                      <a:pt x="44482" y="0"/>
                    </a:cubicBezTo>
                    <a:lnTo>
                      <a:pt x="122015" y="0"/>
                    </a:lnTo>
                    <a:cubicBezTo>
                      <a:pt x="112109" y="0"/>
                      <a:pt x="104013" y="8858"/>
                      <a:pt x="104013" y="19907"/>
                    </a:cubicBezTo>
                    <a:lnTo>
                      <a:pt x="104013" y="82487"/>
                    </a:lnTo>
                    <a:cubicBezTo>
                      <a:pt x="104013" y="93535"/>
                      <a:pt x="112109" y="102394"/>
                      <a:pt x="122015" y="102394"/>
                    </a:cubicBezTo>
                    <a:lnTo>
                      <a:pt x="117253" y="102394"/>
                    </a:lnTo>
                    <a:lnTo>
                      <a:pt x="183356" y="186214"/>
                    </a:lnTo>
                    <a:lnTo>
                      <a:pt x="183356" y="328231"/>
                    </a:lnTo>
                    <a:lnTo>
                      <a:pt x="90678" y="409765"/>
                    </a:lnTo>
                    <a:lnTo>
                      <a:pt x="97441" y="409765"/>
                    </a:lnTo>
                    <a:cubicBezTo>
                      <a:pt x="86392" y="409765"/>
                      <a:pt x="77534" y="419671"/>
                      <a:pt x="77534" y="431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456646" y="4178521"/>
                <a:ext cx="96583" cy="322040"/>
              </a:xfrm>
              <a:custGeom>
                <a:avLst/>
                <a:gdLst/>
                <a:ahLst/>
                <a:cxnLst/>
                <a:rect l="l" t="t" r="r" b="b"/>
                <a:pathLst>
                  <a:path w="96583" h="322040" extrusionOk="0">
                    <a:moveTo>
                      <a:pt x="96583" y="110300"/>
                    </a:moveTo>
                    <a:lnTo>
                      <a:pt x="55816" y="322040"/>
                    </a:lnTo>
                    <a:lnTo>
                      <a:pt x="0" y="0"/>
                    </a:lnTo>
                    <a:lnTo>
                      <a:pt x="775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4" name="Google Shape;1654;p13"/>
            <p:cNvGrpSpPr/>
            <p:nvPr/>
          </p:nvGrpSpPr>
          <p:grpSpPr>
            <a:xfrm rot="-1773853">
              <a:off x="1427935" y="4131996"/>
              <a:ext cx="743609" cy="1330509"/>
              <a:chOff x="7289577" y="3651979"/>
              <a:chExt cx="482250" cy="862870"/>
            </a:xfrm>
          </p:grpSpPr>
          <p:grpSp>
            <p:nvGrpSpPr>
              <p:cNvPr id="1655" name="Google Shape;1655;p13"/>
              <p:cNvGrpSpPr/>
              <p:nvPr/>
            </p:nvGrpSpPr>
            <p:grpSpPr>
              <a:xfrm>
                <a:off x="7289577" y="3651979"/>
                <a:ext cx="482250" cy="862870"/>
                <a:chOff x="7289577" y="3651979"/>
                <a:chExt cx="482250" cy="862870"/>
              </a:xfrm>
            </p:grpSpPr>
            <p:grpSp>
              <p:nvGrpSpPr>
                <p:cNvPr id="1656" name="Google Shape;1656;p13"/>
                <p:cNvGrpSpPr/>
                <p:nvPr/>
              </p:nvGrpSpPr>
              <p:grpSpPr>
                <a:xfrm>
                  <a:off x="7289577" y="4061840"/>
                  <a:ext cx="482250" cy="130968"/>
                  <a:chOff x="7289577" y="4061840"/>
                  <a:chExt cx="482250" cy="130968"/>
                </a:xfrm>
              </p:grpSpPr>
              <p:sp>
                <p:nvSpPr>
                  <p:cNvPr id="1657" name="Google Shape;1657;p13"/>
                  <p:cNvSpPr/>
                  <p:nvPr/>
                </p:nvSpPr>
                <p:spPr>
                  <a:xfrm>
                    <a:off x="7303865" y="4076128"/>
                    <a:ext cx="453675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75" h="102393" extrusionOk="0">
                        <a:moveTo>
                          <a:pt x="431673" y="102394"/>
                        </a:moveTo>
                        <a:lnTo>
                          <a:pt x="22003" y="102394"/>
                        </a:lnTo>
                        <a:cubicBezTo>
                          <a:pt x="9811" y="102394"/>
                          <a:pt x="0" y="92488"/>
                          <a:pt x="0" y="80391"/>
                        </a:cubicBezTo>
                        <a:lnTo>
                          <a:pt x="0" y="22003"/>
                        </a:lnTo>
                        <a:cubicBezTo>
                          <a:pt x="0" y="9811"/>
                          <a:pt x="9906" y="0"/>
                          <a:pt x="22003" y="0"/>
                        </a:cubicBezTo>
                        <a:lnTo>
                          <a:pt x="431673" y="0"/>
                        </a:lnTo>
                        <a:cubicBezTo>
                          <a:pt x="443865" y="0"/>
                          <a:pt x="453676" y="9906"/>
                          <a:pt x="453676" y="22003"/>
                        </a:cubicBezTo>
                        <a:lnTo>
                          <a:pt x="453676" y="80391"/>
                        </a:lnTo>
                        <a:cubicBezTo>
                          <a:pt x="453676" y="92583"/>
                          <a:pt x="443770" y="102394"/>
                          <a:pt x="431673" y="1023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13"/>
                  <p:cNvSpPr/>
                  <p:nvPr/>
                </p:nvSpPr>
                <p:spPr>
                  <a:xfrm>
                    <a:off x="7289577" y="4061840"/>
                    <a:ext cx="482250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250" h="130968" extrusionOk="0">
                        <a:moveTo>
                          <a:pt x="445961" y="130969"/>
                        </a:moveTo>
                        <a:lnTo>
                          <a:pt x="36290" y="130969"/>
                        </a:lnTo>
                        <a:cubicBezTo>
                          <a:pt x="16288" y="130969"/>
                          <a:pt x="0" y="114681"/>
                          <a:pt x="0" y="94679"/>
                        </a:cubicBezTo>
                        <a:lnTo>
                          <a:pt x="0" y="36290"/>
                        </a:lnTo>
                        <a:cubicBezTo>
                          <a:pt x="0" y="16288"/>
                          <a:pt x="16288" y="0"/>
                          <a:pt x="36290" y="0"/>
                        </a:cubicBezTo>
                        <a:lnTo>
                          <a:pt x="445961" y="0"/>
                        </a:lnTo>
                        <a:cubicBezTo>
                          <a:pt x="465963" y="0"/>
                          <a:pt x="482251" y="16288"/>
                          <a:pt x="482251" y="36290"/>
                        </a:cubicBezTo>
                        <a:lnTo>
                          <a:pt x="482251" y="94679"/>
                        </a:lnTo>
                        <a:cubicBezTo>
                          <a:pt x="482251" y="114681"/>
                          <a:pt x="465963" y="130969"/>
                          <a:pt x="445961" y="130969"/>
                        </a:cubicBezTo>
                        <a:close/>
                        <a:moveTo>
                          <a:pt x="36290" y="28480"/>
                        </a:moveTo>
                        <a:cubicBezTo>
                          <a:pt x="32004" y="28480"/>
                          <a:pt x="28575" y="32004"/>
                          <a:pt x="28575" y="36195"/>
                        </a:cubicBezTo>
                        <a:lnTo>
                          <a:pt x="28575" y="94583"/>
                        </a:lnTo>
                        <a:cubicBezTo>
                          <a:pt x="28575" y="98870"/>
                          <a:pt x="32099" y="102298"/>
                          <a:pt x="36290" y="102298"/>
                        </a:cubicBezTo>
                        <a:lnTo>
                          <a:pt x="445961" y="102298"/>
                        </a:lnTo>
                        <a:cubicBezTo>
                          <a:pt x="450247" y="102298"/>
                          <a:pt x="453676" y="98774"/>
                          <a:pt x="453676" y="94583"/>
                        </a:cubicBezTo>
                        <a:lnTo>
                          <a:pt x="453676" y="36195"/>
                        </a:lnTo>
                        <a:cubicBezTo>
                          <a:pt x="453676" y="31909"/>
                          <a:pt x="450152" y="28480"/>
                          <a:pt x="445961" y="28480"/>
                        </a:cubicBezTo>
                        <a:lnTo>
                          <a:pt x="36290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13"/>
                <p:cNvGrpSpPr/>
                <p:nvPr/>
              </p:nvGrpSpPr>
              <p:grpSpPr>
                <a:xfrm>
                  <a:off x="7318724" y="3651979"/>
                  <a:ext cx="423767" cy="130968"/>
                  <a:chOff x="7318724" y="3651979"/>
                  <a:chExt cx="423767" cy="130968"/>
                </a:xfrm>
              </p:grpSpPr>
              <p:sp>
                <p:nvSpPr>
                  <p:cNvPr id="1660" name="Google Shape;1660;p13"/>
                  <p:cNvSpPr/>
                  <p:nvPr/>
                </p:nvSpPr>
                <p:spPr>
                  <a:xfrm>
                    <a:off x="7333011" y="3666267"/>
                    <a:ext cx="395192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192" h="102393" extrusionOk="0">
                        <a:moveTo>
                          <a:pt x="375285" y="102394"/>
                        </a:moveTo>
                        <a:lnTo>
                          <a:pt x="19907" y="102394"/>
                        </a:lnTo>
                        <a:cubicBezTo>
                          <a:pt x="8858" y="102394"/>
                          <a:pt x="0" y="93440"/>
                          <a:pt x="0" y="82487"/>
                        </a:cubicBezTo>
                        <a:lnTo>
                          <a:pt x="0" y="19907"/>
                        </a:lnTo>
                        <a:cubicBezTo>
                          <a:pt x="0" y="8858"/>
                          <a:pt x="8954" y="0"/>
                          <a:pt x="19907" y="0"/>
                        </a:cubicBezTo>
                        <a:lnTo>
                          <a:pt x="375285" y="0"/>
                        </a:lnTo>
                        <a:cubicBezTo>
                          <a:pt x="386334" y="0"/>
                          <a:pt x="395192" y="8954"/>
                          <a:pt x="395192" y="19907"/>
                        </a:cubicBezTo>
                        <a:lnTo>
                          <a:pt x="395192" y="82487"/>
                        </a:lnTo>
                        <a:cubicBezTo>
                          <a:pt x="395288" y="93535"/>
                          <a:pt x="386334" y="102394"/>
                          <a:pt x="375285" y="1023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13"/>
                  <p:cNvSpPr/>
                  <p:nvPr/>
                </p:nvSpPr>
                <p:spPr>
                  <a:xfrm>
                    <a:off x="7318724" y="3651979"/>
                    <a:ext cx="423767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67" h="130968" extrusionOk="0">
                        <a:moveTo>
                          <a:pt x="389572" y="130969"/>
                        </a:moveTo>
                        <a:lnTo>
                          <a:pt x="34195" y="130969"/>
                        </a:lnTo>
                        <a:cubicBezTo>
                          <a:pt x="15335" y="130969"/>
                          <a:pt x="0" y="115633"/>
                          <a:pt x="0" y="96774"/>
                        </a:cubicBezTo>
                        <a:lnTo>
                          <a:pt x="0" y="34195"/>
                        </a:lnTo>
                        <a:cubicBezTo>
                          <a:pt x="0" y="15335"/>
                          <a:pt x="15335" y="0"/>
                          <a:pt x="34195" y="0"/>
                        </a:cubicBezTo>
                        <a:lnTo>
                          <a:pt x="389572" y="0"/>
                        </a:lnTo>
                        <a:cubicBezTo>
                          <a:pt x="408432" y="0"/>
                          <a:pt x="423767" y="15335"/>
                          <a:pt x="423767" y="34195"/>
                        </a:cubicBezTo>
                        <a:lnTo>
                          <a:pt x="423767" y="96774"/>
                        </a:lnTo>
                        <a:cubicBezTo>
                          <a:pt x="423863" y="115633"/>
                          <a:pt x="408527" y="130969"/>
                          <a:pt x="389572" y="130969"/>
                        </a:cubicBezTo>
                        <a:close/>
                        <a:moveTo>
                          <a:pt x="34290" y="28575"/>
                        </a:moveTo>
                        <a:cubicBezTo>
                          <a:pt x="31147" y="28575"/>
                          <a:pt x="28670" y="31147"/>
                          <a:pt x="28670" y="34195"/>
                        </a:cubicBezTo>
                        <a:lnTo>
                          <a:pt x="28670" y="96774"/>
                        </a:lnTo>
                        <a:cubicBezTo>
                          <a:pt x="28670" y="99917"/>
                          <a:pt x="31242" y="102394"/>
                          <a:pt x="34290" y="102394"/>
                        </a:cubicBezTo>
                        <a:lnTo>
                          <a:pt x="389668" y="102394"/>
                        </a:lnTo>
                        <a:cubicBezTo>
                          <a:pt x="392811" y="102394"/>
                          <a:pt x="395288" y="99822"/>
                          <a:pt x="395288" y="96774"/>
                        </a:cubicBezTo>
                        <a:lnTo>
                          <a:pt x="395288" y="34195"/>
                        </a:lnTo>
                        <a:cubicBezTo>
                          <a:pt x="395288" y="31051"/>
                          <a:pt x="392716" y="28575"/>
                          <a:pt x="389668" y="28575"/>
                        </a:cubicBezTo>
                        <a:lnTo>
                          <a:pt x="34290" y="28575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13"/>
                <p:cNvGrpSpPr/>
                <p:nvPr/>
              </p:nvGrpSpPr>
              <p:grpSpPr>
                <a:xfrm>
                  <a:off x="7304014" y="3754278"/>
                  <a:ext cx="453092" cy="336041"/>
                  <a:chOff x="7304014" y="3754278"/>
                  <a:chExt cx="453092" cy="336041"/>
                </a:xfrm>
              </p:grpSpPr>
              <p:sp>
                <p:nvSpPr>
                  <p:cNvPr id="1663" name="Google Shape;1663;p13"/>
                  <p:cNvSpPr/>
                  <p:nvPr/>
                </p:nvSpPr>
                <p:spPr>
                  <a:xfrm>
                    <a:off x="7318438" y="3768661"/>
                    <a:ext cx="424433" cy="307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433" h="307371" extrusionOk="0">
                        <a:moveTo>
                          <a:pt x="424434" y="307372"/>
                        </a:moveTo>
                        <a:lnTo>
                          <a:pt x="322040" y="225838"/>
                        </a:lnTo>
                        <a:lnTo>
                          <a:pt x="322040" y="83820"/>
                        </a:lnTo>
                        <a:lnTo>
                          <a:pt x="395192" y="0"/>
                        </a:lnTo>
                        <a:lnTo>
                          <a:pt x="29242" y="0"/>
                        </a:lnTo>
                        <a:lnTo>
                          <a:pt x="102489" y="83820"/>
                        </a:lnTo>
                        <a:lnTo>
                          <a:pt x="102489" y="225838"/>
                        </a:lnTo>
                        <a:lnTo>
                          <a:pt x="0" y="3073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13"/>
                  <p:cNvSpPr/>
                  <p:nvPr/>
                </p:nvSpPr>
                <p:spPr>
                  <a:xfrm>
                    <a:off x="7304014" y="3754278"/>
                    <a:ext cx="453092" cy="336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92" h="336041" extrusionOk="0">
                        <a:moveTo>
                          <a:pt x="438858" y="336042"/>
                        </a:moveTo>
                        <a:lnTo>
                          <a:pt x="14329" y="336042"/>
                        </a:lnTo>
                        <a:cubicBezTo>
                          <a:pt x="8233" y="336042"/>
                          <a:pt x="2804" y="332232"/>
                          <a:pt x="804" y="326517"/>
                        </a:cubicBezTo>
                        <a:cubicBezTo>
                          <a:pt x="-1196" y="320802"/>
                          <a:pt x="613" y="314420"/>
                          <a:pt x="5376" y="310610"/>
                        </a:cubicBezTo>
                        <a:lnTo>
                          <a:pt x="102435" y="233267"/>
                        </a:lnTo>
                        <a:lnTo>
                          <a:pt x="102435" y="103442"/>
                        </a:lnTo>
                        <a:lnTo>
                          <a:pt x="32808" y="23717"/>
                        </a:lnTo>
                        <a:cubicBezTo>
                          <a:pt x="29093" y="19526"/>
                          <a:pt x="28236" y="13526"/>
                          <a:pt x="30522" y="8382"/>
                        </a:cubicBezTo>
                        <a:cubicBezTo>
                          <a:pt x="32808" y="3239"/>
                          <a:pt x="37951" y="0"/>
                          <a:pt x="43571" y="0"/>
                        </a:cubicBezTo>
                        <a:lnTo>
                          <a:pt x="409522" y="0"/>
                        </a:lnTo>
                        <a:cubicBezTo>
                          <a:pt x="415141" y="0"/>
                          <a:pt x="420190" y="3239"/>
                          <a:pt x="422571" y="8382"/>
                        </a:cubicBezTo>
                        <a:cubicBezTo>
                          <a:pt x="424857" y="13526"/>
                          <a:pt x="423999" y="19431"/>
                          <a:pt x="420285" y="23717"/>
                        </a:cubicBezTo>
                        <a:lnTo>
                          <a:pt x="350657" y="103442"/>
                        </a:lnTo>
                        <a:lnTo>
                          <a:pt x="350657" y="233267"/>
                        </a:lnTo>
                        <a:lnTo>
                          <a:pt x="447717" y="310610"/>
                        </a:lnTo>
                        <a:cubicBezTo>
                          <a:pt x="452479" y="314420"/>
                          <a:pt x="454289" y="320802"/>
                          <a:pt x="452289" y="326517"/>
                        </a:cubicBezTo>
                        <a:cubicBezTo>
                          <a:pt x="450384" y="332232"/>
                          <a:pt x="444955" y="336042"/>
                          <a:pt x="438858" y="336042"/>
                        </a:cubicBezTo>
                        <a:close/>
                        <a:moveTo>
                          <a:pt x="55287" y="307467"/>
                        </a:moveTo>
                        <a:lnTo>
                          <a:pt x="397996" y="307467"/>
                        </a:lnTo>
                        <a:lnTo>
                          <a:pt x="327511" y="251365"/>
                        </a:lnTo>
                        <a:cubicBezTo>
                          <a:pt x="324082" y="248603"/>
                          <a:pt x="322082" y="244507"/>
                          <a:pt x="322082" y="240221"/>
                        </a:cubicBezTo>
                        <a:lnTo>
                          <a:pt x="322082" y="98203"/>
                        </a:lnTo>
                        <a:cubicBezTo>
                          <a:pt x="322082" y="94774"/>
                          <a:pt x="323320" y="91440"/>
                          <a:pt x="325606" y="88773"/>
                        </a:cubicBezTo>
                        <a:lnTo>
                          <a:pt x="378089" y="28670"/>
                        </a:lnTo>
                        <a:lnTo>
                          <a:pt x="75099" y="28670"/>
                        </a:lnTo>
                        <a:lnTo>
                          <a:pt x="127582" y="88773"/>
                        </a:lnTo>
                        <a:cubicBezTo>
                          <a:pt x="129867" y="91345"/>
                          <a:pt x="131106" y="94679"/>
                          <a:pt x="131106" y="98203"/>
                        </a:cubicBezTo>
                        <a:lnTo>
                          <a:pt x="131106" y="240221"/>
                        </a:lnTo>
                        <a:cubicBezTo>
                          <a:pt x="131106" y="244602"/>
                          <a:pt x="129106" y="248698"/>
                          <a:pt x="125676" y="251365"/>
                        </a:cubicBezTo>
                        <a:lnTo>
                          <a:pt x="55287" y="3074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13"/>
                <p:cNvGrpSpPr/>
                <p:nvPr/>
              </p:nvGrpSpPr>
              <p:grpSpPr>
                <a:xfrm>
                  <a:off x="7451165" y="4164234"/>
                  <a:ext cx="159069" cy="350615"/>
                  <a:chOff x="7451165" y="4164234"/>
                  <a:chExt cx="159069" cy="350615"/>
                </a:xfrm>
              </p:grpSpPr>
              <p:sp>
                <p:nvSpPr>
                  <p:cNvPr id="1666" name="Google Shape;1666;p13"/>
                  <p:cNvSpPr/>
                  <p:nvPr/>
                </p:nvSpPr>
                <p:spPr>
                  <a:xfrm>
                    <a:off x="7465504" y="4178521"/>
                    <a:ext cx="130397" cy="322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97" h="322040" extrusionOk="0">
                        <a:moveTo>
                          <a:pt x="0" y="0"/>
                        </a:moveTo>
                        <a:lnTo>
                          <a:pt x="61627" y="322040"/>
                        </a:lnTo>
                        <a:lnTo>
                          <a:pt x="130397" y="0"/>
                        </a:lnTo>
                        <a:close/>
                      </a:path>
                    </a:pathLst>
                  </a:custGeom>
                  <a:solidFill>
                    <a:srgbClr val="D3D3D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13"/>
                  <p:cNvSpPr/>
                  <p:nvPr/>
                </p:nvSpPr>
                <p:spPr>
                  <a:xfrm>
                    <a:off x="7451165" y="4164234"/>
                    <a:ext cx="159069" cy="350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69" h="350615" extrusionOk="0">
                        <a:moveTo>
                          <a:pt x="76061" y="350615"/>
                        </a:moveTo>
                        <a:cubicBezTo>
                          <a:pt x="75965" y="350615"/>
                          <a:pt x="75965" y="350615"/>
                          <a:pt x="75870" y="350615"/>
                        </a:cubicBezTo>
                        <a:cubicBezTo>
                          <a:pt x="69107" y="350520"/>
                          <a:pt x="63297" y="345662"/>
                          <a:pt x="61964" y="338995"/>
                        </a:cubicBezTo>
                        <a:lnTo>
                          <a:pt x="241" y="16954"/>
                        </a:lnTo>
                        <a:cubicBezTo>
                          <a:pt x="-520" y="12763"/>
                          <a:pt x="527" y="8477"/>
                          <a:pt x="3290" y="5143"/>
                        </a:cubicBezTo>
                        <a:cubicBezTo>
                          <a:pt x="6052" y="1905"/>
                          <a:pt x="10052" y="0"/>
                          <a:pt x="14339" y="0"/>
                        </a:cubicBezTo>
                        <a:lnTo>
                          <a:pt x="144736" y="0"/>
                        </a:lnTo>
                        <a:cubicBezTo>
                          <a:pt x="149022" y="0"/>
                          <a:pt x="153118" y="1905"/>
                          <a:pt x="155880" y="5334"/>
                        </a:cubicBezTo>
                        <a:cubicBezTo>
                          <a:pt x="158547" y="8668"/>
                          <a:pt x="159690" y="13049"/>
                          <a:pt x="158738" y="17335"/>
                        </a:cubicBezTo>
                        <a:lnTo>
                          <a:pt x="90062" y="339376"/>
                        </a:lnTo>
                        <a:cubicBezTo>
                          <a:pt x="88538" y="345948"/>
                          <a:pt x="82728" y="350615"/>
                          <a:pt x="76061" y="350615"/>
                        </a:cubicBezTo>
                        <a:close/>
                        <a:moveTo>
                          <a:pt x="31579" y="28575"/>
                        </a:moveTo>
                        <a:lnTo>
                          <a:pt x="76727" y="264319"/>
                        </a:lnTo>
                        <a:lnTo>
                          <a:pt x="127019" y="28575"/>
                        </a:lnTo>
                        <a:lnTo>
                          <a:pt x="31579" y="28575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68" name="Google Shape;1668;p13"/>
              <p:cNvSpPr/>
              <p:nvPr/>
            </p:nvSpPr>
            <p:spPr>
              <a:xfrm>
                <a:off x="7310437" y="3666267"/>
                <a:ext cx="183356" cy="512254"/>
              </a:xfrm>
              <a:custGeom>
                <a:avLst/>
                <a:gdLst/>
                <a:ahLst/>
                <a:cxnLst/>
                <a:rect l="l" t="t" r="r" b="b"/>
                <a:pathLst>
                  <a:path w="183356" h="512254" extrusionOk="0">
                    <a:moveTo>
                      <a:pt x="77534" y="431863"/>
                    </a:moveTo>
                    <a:lnTo>
                      <a:pt x="77534" y="490252"/>
                    </a:lnTo>
                    <a:cubicBezTo>
                      <a:pt x="77534" y="502444"/>
                      <a:pt x="86392" y="512255"/>
                      <a:pt x="97441" y="512255"/>
                    </a:cubicBezTo>
                    <a:lnTo>
                      <a:pt x="19907" y="512255"/>
                    </a:lnTo>
                    <a:cubicBezTo>
                      <a:pt x="8858" y="512255"/>
                      <a:pt x="0" y="502444"/>
                      <a:pt x="0" y="490252"/>
                    </a:cubicBezTo>
                    <a:lnTo>
                      <a:pt x="0" y="431863"/>
                    </a:lnTo>
                    <a:cubicBezTo>
                      <a:pt x="0" y="419671"/>
                      <a:pt x="8858" y="409765"/>
                      <a:pt x="19907" y="409765"/>
                    </a:cubicBezTo>
                    <a:lnTo>
                      <a:pt x="13145" y="409765"/>
                    </a:lnTo>
                    <a:lnTo>
                      <a:pt x="105823" y="328231"/>
                    </a:lnTo>
                    <a:lnTo>
                      <a:pt x="105823" y="186214"/>
                    </a:lnTo>
                    <a:lnTo>
                      <a:pt x="39719" y="102394"/>
                    </a:lnTo>
                    <a:lnTo>
                      <a:pt x="44482" y="102394"/>
                    </a:lnTo>
                    <a:cubicBezTo>
                      <a:pt x="34576" y="102394"/>
                      <a:pt x="26479" y="93535"/>
                      <a:pt x="26479" y="82487"/>
                    </a:cubicBezTo>
                    <a:lnTo>
                      <a:pt x="26479" y="19907"/>
                    </a:lnTo>
                    <a:cubicBezTo>
                      <a:pt x="26479" y="8858"/>
                      <a:pt x="34576" y="0"/>
                      <a:pt x="44482" y="0"/>
                    </a:cubicBezTo>
                    <a:lnTo>
                      <a:pt x="122015" y="0"/>
                    </a:lnTo>
                    <a:cubicBezTo>
                      <a:pt x="112109" y="0"/>
                      <a:pt x="104013" y="8858"/>
                      <a:pt x="104013" y="19907"/>
                    </a:cubicBezTo>
                    <a:lnTo>
                      <a:pt x="104013" y="82487"/>
                    </a:lnTo>
                    <a:cubicBezTo>
                      <a:pt x="104013" y="93535"/>
                      <a:pt x="112109" y="102394"/>
                      <a:pt x="122015" y="102394"/>
                    </a:cubicBezTo>
                    <a:lnTo>
                      <a:pt x="117253" y="102394"/>
                    </a:lnTo>
                    <a:lnTo>
                      <a:pt x="183356" y="186214"/>
                    </a:lnTo>
                    <a:lnTo>
                      <a:pt x="183356" y="328231"/>
                    </a:lnTo>
                    <a:lnTo>
                      <a:pt x="90678" y="409765"/>
                    </a:lnTo>
                    <a:lnTo>
                      <a:pt x="97441" y="409765"/>
                    </a:lnTo>
                    <a:cubicBezTo>
                      <a:pt x="86392" y="409765"/>
                      <a:pt x="77534" y="419671"/>
                      <a:pt x="77534" y="431863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7456646" y="4178521"/>
                <a:ext cx="96583" cy="322040"/>
              </a:xfrm>
              <a:custGeom>
                <a:avLst/>
                <a:gdLst/>
                <a:ahLst/>
                <a:cxnLst/>
                <a:rect l="l" t="t" r="r" b="b"/>
                <a:pathLst>
                  <a:path w="96583" h="322040" extrusionOk="0">
                    <a:moveTo>
                      <a:pt x="96583" y="110300"/>
                    </a:moveTo>
                    <a:lnTo>
                      <a:pt x="55816" y="322040"/>
                    </a:lnTo>
                    <a:lnTo>
                      <a:pt x="0" y="0"/>
                    </a:lnTo>
                    <a:lnTo>
                      <a:pt x="77533" y="0"/>
                    </a:ln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65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013 Two blocks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1293075" y="3545039"/>
            <a:ext cx="7455300" cy="557067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9540284" y="3482575"/>
            <a:ext cx="7454640" cy="5695617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808200" y="3197172"/>
            <a:ext cx="1763648" cy="1508376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7502676" y="3036864"/>
            <a:ext cx="1662010" cy="1587044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9164682" y="3157936"/>
            <a:ext cx="1520823" cy="1586852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5924030" y="3036873"/>
            <a:ext cx="1512930" cy="152835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6055772" y="7820131"/>
            <a:ext cx="1640705" cy="1710795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848858" y="802503"/>
            <a:ext cx="1661977" cy="1823204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5838851" y="1003560"/>
            <a:ext cx="1536327" cy="1421090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67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{C5EA680D-5670-44C0-824B-049F2EA2BB10}</a:tableStyleId>
              </a:tblPr>
              <a:tblGrid>
                <a:gridCol w="17317900"/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70" r:id="rId3"/>
    <p:sldLayoutId id="214748367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22"/>
          <p:cNvSpPr txBox="1"/>
          <p:nvPr/>
        </p:nvSpPr>
        <p:spPr>
          <a:xfrm>
            <a:off x="2860875" y="5250504"/>
            <a:ext cx="12706500" cy="175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SAMPAH</a:t>
            </a:r>
            <a:endParaRPr sz="96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20" name="Google Shape;3120;p22"/>
          <p:cNvSpPr/>
          <p:nvPr/>
        </p:nvSpPr>
        <p:spPr>
          <a:xfrm>
            <a:off x="5189150" y="7860800"/>
            <a:ext cx="850650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PERTEMUAN 3</a:t>
            </a:r>
            <a:endParaRPr sz="4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" name="Google Shape;3119;p22"/>
          <p:cNvSpPr txBox="1"/>
          <p:nvPr/>
        </p:nvSpPr>
        <p:spPr>
          <a:xfrm>
            <a:off x="2860875" y="3126504"/>
            <a:ext cx="12706500" cy="175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SUMBER DAN KARAKTERISTIK</a:t>
            </a:r>
            <a:endParaRPr sz="96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p33"/>
          <p:cNvSpPr/>
          <p:nvPr/>
        </p:nvSpPr>
        <p:spPr>
          <a:xfrm>
            <a:off x="3643775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2" name="Google Shape;3352;p33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3" name="Google Shape;3353;p33"/>
          <p:cNvSpPr txBox="1"/>
          <p:nvPr/>
        </p:nvSpPr>
        <p:spPr>
          <a:xfrm>
            <a:off x="1004450" y="4500620"/>
            <a:ext cx="4671525" cy="443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Densitas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Kadar air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Kadar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volatil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Karbon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tetap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fixed carbon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Kadar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abu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Nilai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Kalor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Ukuran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partikel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54" name="Google Shape;3354;p33"/>
          <p:cNvSpPr txBox="1"/>
          <p:nvPr/>
        </p:nvSpPr>
        <p:spPr>
          <a:xfrm>
            <a:off x="1004450" y="3855000"/>
            <a:ext cx="4671600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Karakteristik Fisika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55" name="Google Shape;3355;p33"/>
          <p:cNvSpPr txBox="1"/>
          <p:nvPr/>
        </p:nvSpPr>
        <p:spPr>
          <a:xfrm>
            <a:off x="6832924" y="3855000"/>
            <a:ext cx="4671600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Karakteristik Kimia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56" name="Google Shape;3356;p33"/>
          <p:cNvSpPr txBox="1"/>
          <p:nvPr/>
        </p:nvSpPr>
        <p:spPr>
          <a:xfrm>
            <a:off x="12463101" y="3855000"/>
            <a:ext cx="4762500" cy="58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Karakteristik Kimia Unsur Penyusun</a:t>
            </a:r>
            <a:endParaRPr sz="2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57" name="Google Shape;3357;p33"/>
          <p:cNvSpPr txBox="1"/>
          <p:nvPr/>
        </p:nvSpPr>
        <p:spPr>
          <a:xfrm>
            <a:off x="5858725" y="1120200"/>
            <a:ext cx="6954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Jenis Analisa (Karakteristik Sampah </a:t>
            </a:r>
            <a:r>
              <a:rPr lang="en" sz="44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)</a:t>
            </a:r>
            <a:endParaRPr sz="4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58" name="Google Shape;3358;p33"/>
          <p:cNvSpPr txBox="1"/>
          <p:nvPr/>
        </p:nvSpPr>
        <p:spPr>
          <a:xfrm>
            <a:off x="6832924" y="4500620"/>
            <a:ext cx="4565100" cy="433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C-organik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N-organik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Fosfor</a:t>
            </a:r>
          </a:p>
        </p:txBody>
      </p:sp>
      <p:sp>
        <p:nvSpPr>
          <p:cNvPr id="3359" name="Google Shape;3359;p33"/>
          <p:cNvSpPr txBox="1"/>
          <p:nvPr/>
        </p:nvSpPr>
        <p:spPr>
          <a:xfrm>
            <a:off x="12537800" y="4602822"/>
            <a:ext cx="4565100" cy="454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C, H ,O ,N, S , P , Halogen (</a:t>
            </a:r>
            <a:r>
              <a:rPr lang="en-US" sz="2400" dirty="0" err="1" smtClean="0">
                <a:latin typeface="Questrial"/>
                <a:ea typeface="Questrial"/>
                <a:cs typeface="Questrial"/>
                <a:sym typeface="Questrial"/>
              </a:rPr>
              <a:t>Cl</a:t>
            </a: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), </a:t>
            </a:r>
            <a:r>
              <a:rPr lang="en-US" sz="2400" dirty="0" err="1" smtClean="0">
                <a:latin typeface="Questrial"/>
                <a:ea typeface="Questrial"/>
                <a:cs typeface="Questrial"/>
                <a:sym typeface="Questrial"/>
              </a:rPr>
              <a:t>logam</a:t>
            </a: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 smtClean="0">
                <a:latin typeface="Questrial"/>
                <a:ea typeface="Questrial"/>
                <a:cs typeface="Questrial"/>
                <a:sym typeface="Questrial"/>
              </a:rPr>
              <a:t>berat</a:t>
            </a: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0698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4" grpId="0"/>
      <p:bldP spid="3356" grpId="0"/>
      <p:bldP spid="3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 kebutuhan desain dapat digunakan: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 di wadah sampah rumah : 0.01-0.20 ton/m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3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 di gerobak sampah: 0.20-0.30 ton/m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3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 di truk terbuka: 0.25-0.40 ton/m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3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 di TPA dengan pemadatan konvensional: 0.5-0.6 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ton/m</a:t>
            </a:r>
            <a:r>
              <a:rPr lang="en" sz="2000" baseline="30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3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Kadar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Padatan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 (</a:t>
            </a:r>
            <a:r>
              <a:rPr lang="en-US" sz="3600" b="1" i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solid content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)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1815267" y="3614994"/>
            <a:ext cx="6434211" cy="8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Kepadatan (Densitas)</a:t>
            </a:r>
            <a:endParaRPr sz="3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195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Rasio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bagian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dihilangkan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airnya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105</a:t>
            </a:r>
            <a:r>
              <a:rPr lang="en" sz="2000" baseline="30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 terhadap berat sampah awal. Satuan yang digunakan adalah % (berat basah).</a:t>
            </a: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Berat sampah basah= berat sampah kering (padatan) + kadar air</a:t>
            </a: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Berat kering + kadar air= 100% berat basah</a:t>
            </a: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Materi yang mudah menguap. Adalah banyaknya materi yang hilang saat bahan ini dipanaskan pada 950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C. Pada sampah, temperatur yang digunakan adalah 550-600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C. Satuan yang digunakan adalah persen (% berat kering). 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8" name="Google Shape;3369;p34"/>
          <p:cNvSpPr txBox="1"/>
          <p:nvPr/>
        </p:nvSpPr>
        <p:spPr>
          <a:xfrm>
            <a:off x="1815266" y="6487883"/>
            <a:ext cx="6434211" cy="8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Kadar Air</a:t>
            </a:r>
            <a:endParaRPr sz="3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9" name="Google Shape;3365;p34"/>
          <p:cNvSpPr txBox="1"/>
          <p:nvPr/>
        </p:nvSpPr>
        <p:spPr>
          <a:xfrm>
            <a:off x="1444741" y="7128855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Banyaknya kandungan air di dalam sampah . Kadar air diperoleh dari penimbangan kehilangan air pada pemanasan 105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C, setelah berat sampah stabil. Pada limbah cair, pemanasan membutuhkan waktu selama 2 jam, namun pada sampah bisa lebih dari 24 jam.</a:t>
            </a:r>
            <a:endParaRPr lang="en" sz="2000" baseline="30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10" name="Google Shape;3367;p34"/>
          <p:cNvSpPr txBox="1"/>
          <p:nvPr/>
        </p:nvSpPr>
        <p:spPr>
          <a:xfrm>
            <a:off x="9581175" y="6413578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Kadar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Volatil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42560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Bagian sampah yang tidak tervolatilisasikan atau bagian sampah yang tidak terbakar. Abu mengurangi kapasitas pembakaran, meningkatkan biaya penanganan, dan mempengaruhi efisiensi pembakaran/ efisiensi boiler pada insinerator, serta menyebabkan penggumpalan dan penyumbatan. Biasanya yang menjadi abu adalah mineral yang ada dalam bahan bakar atau sampah. 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Kadar abu dinayakan sebagai persen rasio berat bagian sampah yang tersisa setelah pemanasan 550-600 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terhadap berat (kadar) padatan sampah.</a:t>
            </a: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Berat kering= kadar volatil + kadar abu</a:t>
            </a: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Kadar volatil + kadar abu 550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 = 100% berat kering.</a:t>
            </a: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Karbon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Tetap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 (</a:t>
            </a:r>
            <a:r>
              <a:rPr lang="en-US" sz="3600" b="1" i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carbon fixed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)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1815267" y="3614994"/>
            <a:ext cx="6434211" cy="8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Kadar Abu</a:t>
            </a:r>
            <a:endParaRPr sz="3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Bila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pemanasan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analisis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kadar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volatil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dilanjutkan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950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 (Brunner, 1994), maka kehilangan berat pada temperatur tersebut disebut fixed carbon, yang digunakan untuk pendekatan perhitungan nilai kalor sampah.</a:t>
            </a: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Kadar abu 850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baseline="30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0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= kadar abu 550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baseline="30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0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– kadar karbon tetap</a:t>
            </a:r>
          </a:p>
          <a:p>
            <a:pPr lvl="0" algn="just"/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Loss-of-ignition (LOI) = berat kering – kadar volatil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550</a:t>
            </a:r>
            <a:r>
              <a:rPr lang="en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0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 – kadar fixed carbon. </a:t>
            </a: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Besaran untuk menggambarkan kalor yang dikandung dari sebuah bahan. Tambah tinggi nilai kalor, maka tambah mudah terbakar; tambah tinggi nilainya, akan lebih lama untuk terbakar. 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9" name="Google Shape;3367;p34"/>
          <p:cNvSpPr txBox="1"/>
          <p:nvPr/>
        </p:nvSpPr>
        <p:spPr>
          <a:xfrm>
            <a:off x="9771526" y="6596750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1" algn="ctr"/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Nilai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Kalor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14742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7" grpId="0"/>
      <p:bldP spid="336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3 Cara mendapatkan nilai kalor: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Pengukuran di laboratorium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roximate analysis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Ultimate analysis</a:t>
            </a:r>
          </a:p>
          <a:p>
            <a:pPr lvl="0" algn="just"/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Pengamatan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ukuran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distribusi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partikel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sangat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penting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dilakukan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terutama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pemisahan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menggunakan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alat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manual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mekanis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Karbon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Organik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1815267" y="3614994"/>
            <a:ext cx="6434211" cy="8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Nilai Kalor</a:t>
            </a:r>
            <a:endParaRPr sz="3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Ditetapkan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cara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oksidasi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kalium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bikharbonat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(K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Cr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O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7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berlebih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Kelebihan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ini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dititrasi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garam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Mohr FeSO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(NH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SO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6H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0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menggunakan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indikator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feroin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Penentapan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dilakukan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suasana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asam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panas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Nilai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rasion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C/N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digunakan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indikator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pengomposan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lang="en" sz="2000" baseline="-25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N-organik dikonversi menjadi N-amoniak melalui mineralisasi secara Kjeldahl. N-organik akan menjadi ammonium sulfat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(NH</a:t>
            </a:r>
            <a:r>
              <a: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</a:t>
            </a:r>
            <a:r>
              <a: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SO</a:t>
            </a:r>
            <a:r>
              <a: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 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setelah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pemanasan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di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larutan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H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SO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mengandung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K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SO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CuSO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4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sebagai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katalisator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diperoleh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N-total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Kjeldahl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(N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)</a:t>
            </a:r>
          </a:p>
          <a:p>
            <a:pPr lvl="0" algn="just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organik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= N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TK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- N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NH4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9" name="Google Shape;3367;p34"/>
          <p:cNvSpPr txBox="1"/>
          <p:nvPr/>
        </p:nvSpPr>
        <p:spPr>
          <a:xfrm>
            <a:off x="9657075" y="6125336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1" algn="ctr"/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Nitrogen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Organik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sp>
        <p:nvSpPr>
          <p:cNvPr id="10" name="Google Shape;3369;p34"/>
          <p:cNvSpPr txBox="1"/>
          <p:nvPr/>
        </p:nvSpPr>
        <p:spPr>
          <a:xfrm>
            <a:off x="1773844" y="5792144"/>
            <a:ext cx="6434211" cy="8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Ukuran Partikel</a:t>
            </a:r>
            <a:endParaRPr sz="3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23228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Dikenal dengan ultimate analysis, diperlukan untuk mendapatkan komposisi unsur-unsur sampah yang mengandung C,H, O, N, S,P, Unsur halogen khususnya Cl.</a:t>
            </a:r>
          </a:p>
          <a:p>
            <a:pPr lvl="0" algn="just"/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Pra-pengolahan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sampel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1815267" y="3614994"/>
            <a:ext cx="6434211" cy="8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Karakteristik kimia unsur penyusun</a:t>
            </a:r>
            <a:endParaRPr sz="3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Pemisahan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fase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;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memungkinkan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analisis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spesifik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terhadap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bagian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bagian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cair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Pelarutan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total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pelindian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);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mendapatkan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fasa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cair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larut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air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sehingga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dapat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dianalisis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metode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peralatan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umum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digunakan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Mineralisasi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ekstraksi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;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pelarutan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maksimum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unsur-unsur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fasa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cair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seperti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logam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Beberapa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jenis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mineralisasi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kering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dioven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mineralisasi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lembab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ditambahkan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asam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mineralisasi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secara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fusi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silikat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).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171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81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Timbulan sampah yang dihasilkan dari sbeuah kota dapat diperoleh dengan survei pengukuran atau analisis langsung di lapangan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Mengukur langsung timbulan sampah dari sejumlah sampel (rumah tangga-dan rumah non-rumah tangga) yang ditentukan secara random-proporsional di sumber selama 8 hari berturut-turut (SNI 19-3964-1995).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hari pertama sebaiknya hanya dijadikan uji coba, tidak dimasukkan ke dalam data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Load-count analysis. Mengukur jumlah (berat/volume) sampah yang masuk ke TPS, misalnya diangkut dengan gerobak, yang dilakukan selama 8 hari berturut-turut. Dengan melacak jumlah dan jenis penghasil sampah yang dilayani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28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METODE PENGUKURAN DAN SAMPLING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3597965"/>
            <a:ext cx="7214100" cy="528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Oleh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gerobak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mengumpulkan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Akan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dihasilkan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satuan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timbulan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per-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ekivalensi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Weight volume analysis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bila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tersedia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jembatan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timbang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maka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masuk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TPA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diketahui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mudah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dari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waktu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waktu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Bila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jembatan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timbang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tidak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tersedia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maka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pengukuran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pendekatan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dapat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dilakukan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dapat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dilakukan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mendata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volume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truk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masuk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menggunakan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informasi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densitas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di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truk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Material balance analysis: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analisis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mendasar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menganalisis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secara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cermat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aliran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masuk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aliran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hilang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sistem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aliran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bahan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menajadi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endParaRPr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6800" y="469126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81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adalah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10%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dari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populasi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Penentuan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rumah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tangga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di Indonesia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menggunkan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metode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SNI 19-3964-1995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kemudian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digabung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metode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stratified random sampling,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minimum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menggunakan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metode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SLovin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(sampling minimum yang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mempertimbangkan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tingkat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kesalahan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),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minimum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yaitu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500 liter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sekitar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200 kg.</a:t>
            </a: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Penentuan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jumlah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dan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titik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sampel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3597965"/>
            <a:ext cx="7214100" cy="528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rumah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tangga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permukiman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berdasarkan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SNI 19-3964-1995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Bila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≤ 10</a:t>
            </a:r>
            <a:r>
              <a:rPr lang="en-US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6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Dimana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   =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jiwa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</a:t>
            </a:r>
          </a:p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Ps  =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≤ 10</a:t>
            </a:r>
            <a:r>
              <a:rPr lang="en-US" sz="20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6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Cd =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koefesien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Cd = 1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bila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kepadatan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normal</a:t>
            </a:r>
          </a:p>
          <a:p>
            <a:pPr lvl="0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Cd = &lt; 1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kepadatan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jarang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Cd = &gt; 1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kepadatan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padat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2557" y="5168348"/>
                <a:ext cx="2941982" cy="3380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= Cd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𝑷𝒔</m:t>
                        </m:r>
                      </m:e>
                    </m:rad>
                  </m:oMath>
                </a14:m>
                <a:r>
                  <a:rPr lang="en-US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557" y="5168348"/>
                <a:ext cx="2941982" cy="338041"/>
              </a:xfrm>
              <a:prstGeom prst="rect">
                <a:avLst/>
              </a:prstGeom>
              <a:blipFill rotWithShape="1">
                <a:blip r:embed="rId3"/>
                <a:stretch>
                  <a:fillRect b="-122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6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5" name="Google Shape;3365;p34"/>
              <p:cNvSpPr txBox="1"/>
              <p:nvPr/>
            </p:nvSpPr>
            <p:spPr>
              <a:xfrm>
                <a:off x="1383900" y="3833671"/>
                <a:ext cx="7214100" cy="4817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t" anchorCtr="0">
                <a:noAutofit/>
              </a:bodyPr>
              <a:lstStyle/>
              <a:p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Bila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penduduk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&gt;10</a:t>
                </a:r>
                <a:r>
                  <a:rPr lang="en-US" sz="2000" b="1" baseline="30000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6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jiwa</a:t>
                </a:r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/>
                <a:r>
                  <a:rPr lang="en-US" sz="20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Dimana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:</a:t>
                </a:r>
              </a:p>
              <a:p>
                <a:pPr lvl="0"/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   = </a:t>
                </a:r>
                <a:r>
                  <a:rPr lang="en-US" sz="20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sampel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(</a:t>
                </a:r>
                <a:r>
                  <a:rPr lang="en-US" sz="20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jiwa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)</a:t>
                </a:r>
              </a:p>
              <a:p>
                <a:pPr lvl="0"/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Cj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𝒑𝒆𝒏𝒅𝒖𝒅𝒖𝒌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  <a:sym typeface="Questrial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  <a:sym typeface="Questrial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  <a:sym typeface="Questrial"/>
                                  </a:rPr>
                                  <m:t>𝟔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Ps =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penduduk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(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jiwa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)</a:t>
                </a:r>
              </a:p>
              <a:p>
                <a:pPr lvl="0"/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Cd =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koefesien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yang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bergantung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pada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kepadatan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penduduk</a:t>
                </a:r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</a:p>
            </p:txBody>
          </p:sp>
        </mc:Choice>
        <mc:Fallback xmlns="">
          <p:sp>
            <p:nvSpPr>
              <p:cNvPr id="3365" name="Google Shape;3365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00" y="3833671"/>
                <a:ext cx="7214100" cy="4817572"/>
              </a:xfrm>
              <a:prstGeom prst="rect">
                <a:avLst/>
              </a:prstGeom>
              <a:blipFill rotWithShape="1">
                <a:blip r:embed="rId3"/>
                <a:stretch>
                  <a:fillRect l="-254" b="-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Penentuan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jumlah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dan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titik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sampel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0" name="Google Shape;3370;p34"/>
              <p:cNvSpPr txBox="1"/>
              <p:nvPr/>
            </p:nvSpPr>
            <p:spPr>
              <a:xfrm>
                <a:off x="9657075" y="3597965"/>
                <a:ext cx="7214100" cy="5288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Contoh 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Bila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kepadatan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penduduk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adalah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900.000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jiwa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.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Hitung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sampel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yang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dibutuhkan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Jawab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:</a:t>
                </a:r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Cd = 1</a:t>
                </a:r>
              </a:p>
              <a:p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= 1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𝟗𝟎𝟎𝟎𝟎𝟎</m:t>
                        </m:r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 = 948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jiwa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Setia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rumah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diasumsikan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terdiri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atas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6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jiwa</a:t>
                </a:r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rumah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= 948/6= ± 158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rumah</a:t>
                </a:r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sampel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yang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harus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diambil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dari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masing-masing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strata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pendapatan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</p:txBody>
          </p:sp>
        </mc:Choice>
        <mc:Fallback xmlns="">
          <p:sp>
            <p:nvSpPr>
              <p:cNvPr id="3370" name="Google Shape;3370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075" y="3597965"/>
                <a:ext cx="7214100" cy="5288985"/>
              </a:xfrm>
              <a:prstGeom prst="rect">
                <a:avLst/>
              </a:prstGeom>
              <a:blipFill rotWithShape="1">
                <a:blip r:embed="rId4"/>
                <a:stretch>
                  <a:fillRect l="-253" r="-1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2557" y="5168348"/>
                <a:ext cx="2941982" cy="3945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= Cd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1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𝑷𝒔</m:t>
                        </m:r>
                      </m:e>
                    </m:rad>
                  </m:oMath>
                </a14:m>
                <a:r>
                  <a:rPr lang="en-US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557" y="5168348"/>
                <a:ext cx="2941982" cy="394532"/>
              </a:xfrm>
              <a:prstGeom prst="rect">
                <a:avLst/>
              </a:prstGeom>
              <a:blipFill rotWithShape="1">
                <a:blip r:embed="rId5"/>
                <a:stretch>
                  <a:fillRect b="-20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9044" y="4406348"/>
                <a:ext cx="2941982" cy="3945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= Cd .</a:t>
                </a:r>
                <a:r>
                  <a:rPr lang="en-US" sz="18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Cj</a:t>
                </a:r>
                <a:r>
                  <a:rPr lang="en-US" sz="1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1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𝑷𝒔</m:t>
                        </m:r>
                      </m:e>
                    </m:rad>
                  </m:oMath>
                </a14:m>
                <a:r>
                  <a:rPr lang="en-US" sz="1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1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44" y="4406348"/>
                <a:ext cx="2941982" cy="394532"/>
              </a:xfrm>
              <a:prstGeom prst="rect">
                <a:avLst/>
              </a:prstGeom>
              <a:blipFill rotWithShape="1">
                <a:blip r:embed="rId6"/>
                <a:stretch>
                  <a:fillRect b="-20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9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5" name="Google Shape;3365;p34"/>
              <p:cNvSpPr txBox="1"/>
              <p:nvPr/>
            </p:nvSpPr>
            <p:spPr>
              <a:xfrm>
                <a:off x="1383900" y="3833671"/>
                <a:ext cx="7214100" cy="4817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t" anchorCtr="0">
                <a:noAutofit/>
              </a:bodyPr>
              <a:lstStyle/>
              <a:p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Pendapatan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tinggi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income</a:t>
                </a:r>
              </a:p>
              <a:p>
                <a:pPr lvl="0"/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/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X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  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𝑿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𝑿</m:t>
                        </m:r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𝒀</m:t>
                        </m:r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x 158</a:t>
                </a: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/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Y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  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𝒀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𝑿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𝒀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x 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158</a:t>
                </a:r>
              </a:p>
              <a:p>
                <a:pPr lvl="0"/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Z   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𝒁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𝑿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𝒀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x 158</a:t>
                </a:r>
              </a:p>
              <a:p>
                <a:pPr lvl="0"/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</a:p>
            </p:txBody>
          </p:sp>
        </mc:Choice>
        <mc:Fallback xmlns="">
          <p:sp>
            <p:nvSpPr>
              <p:cNvPr id="3365" name="Google Shape;3365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00" y="3833671"/>
                <a:ext cx="7214100" cy="4817572"/>
              </a:xfrm>
              <a:prstGeom prst="rect">
                <a:avLst/>
              </a:prstGeom>
              <a:blipFill rotWithShape="1">
                <a:blip r:embed="rId3"/>
                <a:stretch>
                  <a:fillRect l="-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Penentuan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jumlah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dan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titik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sampel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3597965"/>
            <a:ext cx="7214100" cy="528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rumah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tangga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dari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pemukiman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berdasarkan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probability sampling(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Metode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Slovin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Dimana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 =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populasi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KK)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e= margin error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derajat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ketelitian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(10%)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tingkat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kepercayaan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(90%)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93896" y="4591878"/>
                <a:ext cx="2941982" cy="6241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𝑵𝒆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896" y="4591878"/>
                <a:ext cx="2941982" cy="624145"/>
              </a:xfrm>
              <a:prstGeom prst="rect">
                <a:avLst/>
              </a:prstGeom>
              <a:blipFill rotWithShape="1">
                <a:blip r:embed="rId4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5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5" name="Google Shape;3365;p34"/>
              <p:cNvSpPr txBox="1"/>
              <p:nvPr/>
            </p:nvSpPr>
            <p:spPr>
              <a:xfrm>
                <a:off x="1383900" y="3833671"/>
                <a:ext cx="7214100" cy="4817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t" anchorCtr="0">
                <a:noAutofit/>
              </a:bodyPr>
              <a:lstStyle/>
              <a:p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Contoh: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Suatu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lingkungan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permukiman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dengan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penduduk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17.040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jiwa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. Rata-rata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hunian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rumah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adalah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6 orang per-KK yang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berarti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terdapat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2.840 KK.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Hitung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jumlah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sampel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yang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dibutuhkan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:</a:t>
                </a:r>
              </a:p>
              <a:p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Jawab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: </a:t>
                </a:r>
              </a:p>
              <a:p>
                <a:pPr lvl="0"/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/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n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 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𝟐𝟖𝟒𝟎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𝟐𝟖𝟒𝟎</m:t>
                            </m:r>
                            <m: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 (</m:t>
                            </m:r>
                            <m: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𝟏𝟎</m:t>
                            </m:r>
                            <m:r>
                              <a:rPr lang="en-US" sz="28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%</m:t>
                            </m:r>
                          </m:e>
                        </m:d>
                        <m:r>
                          <a:rPr lang="en-US" sz="2800" b="1" i="1" baseline="30000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𝟐</m:t>
                        </m:r>
                        <m:r>
                          <a:rPr lang="en-US" sz="2800" b="1" i="1" baseline="30000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 </m:t>
                        </m:r>
                      </m:den>
                    </m:f>
                    <m:r>
                      <a:rPr lang="en-US" sz="2800" b="1" i="0" baseline="30000" smtClean="0">
                        <a:latin typeface="Cambria Math"/>
                        <a:ea typeface="Tahoma" pitchFamily="34" charset="0"/>
                        <a:cs typeface="Tahoma" pitchFamily="34" charset="0"/>
                        <a:sym typeface="Questrial"/>
                      </a:rPr>
                      <m:t>  </m:t>
                    </m:r>
                  </m:oMath>
                </a14:m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=96,6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sampel</a:t>
                </a: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= 100 </a:t>
                </a:r>
                <a:r>
                  <a:rPr lang="en-US" sz="20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sampel</a:t>
                </a:r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/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endPara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</a:t>
                </a:r>
              </a:p>
            </p:txBody>
          </p:sp>
        </mc:Choice>
        <mc:Fallback xmlns="">
          <p:sp>
            <p:nvSpPr>
              <p:cNvPr id="3365" name="Google Shape;3365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00" y="3833671"/>
                <a:ext cx="7214100" cy="4817572"/>
              </a:xfrm>
              <a:prstGeom prst="rect">
                <a:avLst/>
              </a:prstGeom>
              <a:blipFill rotWithShape="1">
                <a:blip r:embed="rId3"/>
                <a:stretch>
                  <a:fillRect l="-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Penentuan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jumlah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dan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titik</a:t>
            </a:r>
            <a:r>
              <a:rPr lang="en-US" sz="4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sampel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11914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849297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Metode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pengukuran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dibagi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 :</a:t>
            </a:r>
          </a:p>
          <a:p>
            <a:pPr marL="457200" lvl="0" indent="-457200">
              <a:buAutoNum type="arabicPeriod"/>
            </a:pPr>
            <a:r>
              <a:rPr lang="en-US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Load-count analysis/ </a:t>
            </a:r>
          </a:p>
          <a:p>
            <a:pPr lvl="0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perhitungan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beban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umlah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masing-masing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volume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TPA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dihitung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catatan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volume,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angkutan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dihitung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tertentu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Weight-volume analysis/ </a:t>
            </a:r>
          </a:p>
          <a:p>
            <a:pPr lvl="0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volume</a:t>
            </a:r>
          </a:p>
          <a:p>
            <a:pPr lvl="0" algn="just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masing-masing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volume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TPA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dihitung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mencacat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volume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dihitung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tertentu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  </a:t>
            </a:r>
          </a:p>
        </p:txBody>
      </p:sp>
      <p:sp>
        <p:nvSpPr>
          <p:cNvPr id="3366" name="Google Shape;3366;p34"/>
          <p:cNvSpPr txBox="1"/>
          <p:nvPr/>
        </p:nvSpPr>
        <p:spPr>
          <a:xfrm>
            <a:off x="1345950" y="3932533"/>
            <a:ext cx="7290000" cy="9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 smtClean="0">
                <a:solidFill>
                  <a:schemeClr val="dk1"/>
                </a:solidFill>
                <a:latin typeface="Palatino Linotype" pitchFamily="18" charset="0"/>
                <a:ea typeface="Shadows Into Light Two"/>
                <a:cs typeface="Shadows Into Light Two"/>
                <a:sym typeface="Shadows Into Light Two"/>
              </a:rPr>
              <a:t>Menurut Materi </a:t>
            </a:r>
            <a:r>
              <a:rPr lang="en" sz="2300" b="1" dirty="0">
                <a:solidFill>
                  <a:schemeClr val="dk1"/>
                </a:solidFill>
                <a:latin typeface="Palatino Linotype" pitchFamily="18" charset="0"/>
                <a:ea typeface="Shadows Into Light Two"/>
                <a:cs typeface="Shadows Into Light Two"/>
                <a:sym typeface="Shadows Into Light Two"/>
              </a:rPr>
              <a:t>P</a:t>
            </a:r>
            <a:r>
              <a:rPr lang="en" sz="2300" b="1" dirty="0" smtClean="0">
                <a:solidFill>
                  <a:schemeClr val="dk1"/>
                </a:solidFill>
                <a:latin typeface="Palatino Linotype" pitchFamily="18" charset="0"/>
                <a:ea typeface="Shadows Into Light Two"/>
                <a:cs typeface="Shadows Into Light Two"/>
                <a:sym typeface="Shadows Into Light Two"/>
              </a:rPr>
              <a:t>ersampahan </a:t>
            </a:r>
            <a:r>
              <a:rPr lang="en" sz="2300" b="1" dirty="0">
                <a:solidFill>
                  <a:schemeClr val="dk1"/>
                </a:solidFill>
                <a:latin typeface="Palatino Linotype" pitchFamily="18" charset="0"/>
                <a:ea typeface="Shadows Into Light Two"/>
                <a:cs typeface="Shadows Into Light Two"/>
                <a:sym typeface="Shadows Into Light Two"/>
              </a:rPr>
              <a:t>D</a:t>
            </a:r>
            <a:r>
              <a:rPr lang="en" sz="2300" b="1" dirty="0" smtClean="0">
                <a:solidFill>
                  <a:schemeClr val="dk1"/>
                </a:solidFill>
                <a:latin typeface="Palatino Linotype" pitchFamily="18" charset="0"/>
                <a:ea typeface="Shadows Into Light Two"/>
                <a:cs typeface="Shadows Into Light Two"/>
                <a:sym typeface="Shadows Into Light Two"/>
              </a:rPr>
              <a:t>irektorat Pengembangan PLP (2011)</a:t>
            </a: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Pengukuran Timbulan Sampah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Material- balance analysis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</a:p>
          <a:p>
            <a:pPr lvl="0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kesetimbangan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just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Material balance analysis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menghasilkan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data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lebih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lengkap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rumah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tangga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industri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lainnya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juga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diperlukan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program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daur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ulang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</a:p>
          <a:p>
            <a:pPr lvl="0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Menurut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Damanhuri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Padmi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(2010),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menghitung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besaran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sistem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suatu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timbulan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dapat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digunakan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angka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sebagai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berikut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Satuan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timbulan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2-2.5 l/orang/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0.4-0.5 kg/org/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Satuan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timbulan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sedang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kecil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1.5-2/org/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0.3-0.4 kg/org/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716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6" grpId="0"/>
      <p:bldP spid="33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just"/>
            <a:r>
              <a:rPr lang="en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Berdasarkan </a:t>
            </a:r>
            <a:r>
              <a:rPr lang="en" sz="20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Materi Persampahan Direktorat Pengembangan PLP (2011</a:t>
            </a:r>
            <a:r>
              <a:rPr lang="en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),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faktor penting dalam menghitung jumlah timbulan sampah adalah jumlah penduduk.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Perkembangan Jumlah Penduduk</a:t>
            </a:r>
          </a:p>
          <a:p>
            <a:pPr algn="just"/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Beberapa metode proyeksi penduduk:</a:t>
            </a:r>
          </a:p>
          <a:p>
            <a:pPr algn="just"/>
            <a:r>
              <a:rPr lang="en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1. Metode Aritmatik</a:t>
            </a:r>
          </a:p>
          <a:p>
            <a:pPr marL="357188" indent="-357188" algn="just"/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Digunakan untuk memproyeksikan penduduk pada suatu  daerah dimana pertambahan penduduk terjadi secara linier.</a:t>
            </a:r>
          </a:p>
          <a:p>
            <a:pPr marL="357188" indent="-357188" algn="just"/>
            <a:endParaRPr lang="en" sz="2000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57188" indent="-357188" algn="just"/>
            <a:endParaRPr lang="en"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398838" indent="-3398838" algn="just"/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             dimana : Pn = jumlah penduduk pada akhir   </a:t>
            </a:r>
          </a:p>
          <a:p>
            <a:pPr marL="3398838" indent="-3398838" algn="just"/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                                 tahun periode</a:t>
            </a:r>
          </a:p>
          <a:p>
            <a:pPr marL="357188" indent="-357188" algn="just"/>
            <a:endParaRPr lang="en"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465147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Pengukuran</a:t>
            </a:r>
            <a:r>
              <a:rPr lang="en-US" sz="66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Timbulan</a:t>
            </a:r>
            <a:r>
              <a:rPr lang="en-US" sz="66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Sampah</a:t>
            </a:r>
            <a:endParaRPr lang="en-US"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3769836"/>
            <a:ext cx="7214100" cy="511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Po = Jumlah penduduk pada awal proyeksi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= Rata-rata pertambahan penduduk tiap tahun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 = Kurun waktu proyeksi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2. Metode Geometrik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Digunakan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memproyeksikan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suatu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daerah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dimana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pertambahan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penduduknya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terjadi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secara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eksponensial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398838" indent="-3219450"/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dimana : Pn = jumlah penduduk pada akhir  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                                 </a:t>
            </a:r>
          </a:p>
          <a:p>
            <a:pPr marL="3398838" indent="-3219450"/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                tahun </a:t>
            </a:r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periode</a:t>
            </a:r>
          </a:p>
          <a:p>
            <a:pPr lvl="0"/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 Po 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= Jumlah penduduk pada awal proyeksi</a:t>
            </a:r>
          </a:p>
          <a:p>
            <a:pPr lvl="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  r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= Rata-rata pertambahan penduduk tiap </a:t>
            </a: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        tahun</a:t>
            </a: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 d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n = Kurun waktu proyeksi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12" y="7349221"/>
            <a:ext cx="2637597" cy="56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6"/>
          <a:stretch/>
        </p:blipFill>
        <p:spPr bwMode="auto">
          <a:xfrm>
            <a:off x="11560865" y="6150724"/>
            <a:ext cx="2518118" cy="511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just"/>
            <a:r>
              <a:rPr lang="en" sz="20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3</a:t>
            </a:r>
            <a:r>
              <a:rPr lang="en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. Metode </a:t>
            </a:r>
            <a:r>
              <a:rPr lang="en" sz="2000" b="1" i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Least Square</a:t>
            </a:r>
          </a:p>
          <a:p>
            <a:pPr marL="357188" indent="-357188" algn="just"/>
            <a:endParaRPr lang="en" sz="2000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57188" indent="-357188" algn="just"/>
            <a:endParaRPr lang="en"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57188" indent="-357188" algn="just"/>
            <a:endParaRPr lang="en" sz="2000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57188" indent="-357188" algn="just"/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Dimana:</a:t>
            </a:r>
          </a:p>
          <a:p>
            <a:pPr marL="357188" indent="-357188" algn="just"/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</a:t>
            </a:r>
          </a:p>
          <a:p>
            <a:pPr marL="357188" indent="-357188" algn="just"/>
            <a:endParaRPr lang="en"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398838" indent="-3398838" algn="just"/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             </a:t>
            </a:r>
            <a:endParaRPr lang="en"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465147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Pengukuran</a:t>
            </a:r>
            <a:r>
              <a:rPr lang="en-US" sz="66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Timbulan</a:t>
            </a:r>
            <a:r>
              <a:rPr lang="en-US" sz="66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Sampah</a:t>
            </a:r>
            <a:endParaRPr lang="en-US"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3769836"/>
            <a:ext cx="7214100" cy="511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Penentuan metode yang dipakai untuk proyeksi penduduk, terlebih dahulu mencari nilai korelasi (untuk tiap-tiap metode). Pada metode yang mempunyai nilai korelasi mendekati 1 itulah yang digunakan.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51" y="4986337"/>
            <a:ext cx="2326171" cy="645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6" y="6054248"/>
            <a:ext cx="4867856" cy="54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34" y="6474591"/>
            <a:ext cx="3422224" cy="4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05" y="6962562"/>
            <a:ext cx="2613965" cy="43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05" y="7398222"/>
            <a:ext cx="4275484" cy="50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23" y="4522232"/>
            <a:ext cx="3399961" cy="96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598" y="5336135"/>
            <a:ext cx="2644279" cy="72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598" y="7648376"/>
            <a:ext cx="3372471" cy="8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Karakteristik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perlu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diketahui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mengevaluasi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kebutuhan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program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manajemen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rencana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terutama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penerapan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pembuangan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perlindungan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suber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energi</a:t>
            </a:r>
            <a:endParaRPr lang="en-US" sz="2800" dirty="0" smtClean="0">
              <a:latin typeface="Pompiere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66" name="Google Shape;3366;p34"/>
          <p:cNvSpPr txBox="1"/>
          <p:nvPr/>
        </p:nvSpPr>
        <p:spPr>
          <a:xfrm>
            <a:off x="1383902" y="3578600"/>
            <a:ext cx="7290000" cy="81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Menurut Sulistiyoweni (2002</a:t>
            </a:r>
            <a:r>
              <a:rPr lang="en" sz="35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)</a:t>
            </a:r>
            <a:endParaRPr sz="35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70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en-US" sz="2800" b="1" dirty="0" smtClean="0">
                <a:latin typeface="Shadows Into Light Two" charset="0"/>
              </a:rPr>
              <a:t>1. </a:t>
            </a:r>
            <a:r>
              <a:rPr lang="en-US" sz="2800" b="1" dirty="0" err="1" smtClean="0">
                <a:latin typeface="Shadows Into Light Two" charset="0"/>
              </a:rPr>
              <a:t>Karakteristik</a:t>
            </a:r>
            <a:r>
              <a:rPr lang="en-US" sz="2800" b="1" dirty="0" smtClean="0">
                <a:latin typeface="Shadows Into Light Two" charset="0"/>
              </a:rPr>
              <a:t> </a:t>
            </a:r>
            <a:r>
              <a:rPr lang="en-US" sz="2800" b="1" dirty="0" err="1" smtClean="0">
                <a:latin typeface="Shadows Into Light Two" charset="0"/>
              </a:rPr>
              <a:t>Fisik</a:t>
            </a:r>
            <a:endParaRPr sz="2800" b="1" dirty="0">
              <a:solidFill>
                <a:schemeClr val="dk1"/>
              </a:solidFill>
              <a:latin typeface="Shadows Into Light Two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Karakteristik Sampah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Berat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jenis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3200" b="1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endParaRPr lang="en-US" sz="3200" b="1" dirty="0" smtClean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 algn="just"/>
            <a:r>
              <a:rPr lang="en-US" sz="3200" dirty="0" err="1">
                <a:latin typeface="Pompiere" charset="0"/>
              </a:rPr>
              <a:t>Dinyatakan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sebagai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berat</a:t>
            </a:r>
            <a:r>
              <a:rPr lang="en-US" sz="3200" dirty="0">
                <a:latin typeface="Pompiere" charset="0"/>
              </a:rPr>
              <a:t> per unit (kg/m</a:t>
            </a:r>
            <a:r>
              <a:rPr lang="en-US" sz="3200" baseline="30000" dirty="0">
                <a:latin typeface="Pompiere" charset="0"/>
              </a:rPr>
              <a:t>3</a:t>
            </a:r>
            <a:r>
              <a:rPr lang="en-US" sz="3200" dirty="0">
                <a:latin typeface="Pompiere" charset="0"/>
              </a:rPr>
              <a:t> ). </a:t>
            </a:r>
            <a:r>
              <a:rPr lang="en-US" sz="3200" dirty="0" err="1">
                <a:latin typeface="Pompiere" charset="0"/>
              </a:rPr>
              <a:t>Dalam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pengukuran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berat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jenis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sampah</a:t>
            </a:r>
            <a:r>
              <a:rPr lang="en-US" sz="3200" dirty="0">
                <a:latin typeface="Pompiere" charset="0"/>
              </a:rPr>
              <a:t>, </a:t>
            </a:r>
            <a:r>
              <a:rPr lang="en-US" sz="3200" dirty="0" err="1">
                <a:latin typeface="Pompiere" charset="0"/>
              </a:rPr>
              <a:t>harus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disebut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dimana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dalam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keadaan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bagaimana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sampah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diambil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sebagai</a:t>
            </a:r>
            <a:r>
              <a:rPr lang="en-US" sz="3200" dirty="0">
                <a:latin typeface="Pompiere" charset="0"/>
              </a:rPr>
              <a:t> sampling </a:t>
            </a:r>
            <a:r>
              <a:rPr lang="en-US" sz="3200" dirty="0" err="1">
                <a:latin typeface="Pompiere" charset="0"/>
              </a:rPr>
              <a:t>untuk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menghitung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berat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spesifik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sampah</a:t>
            </a:r>
            <a:r>
              <a:rPr lang="en-US" sz="3200" dirty="0">
                <a:latin typeface="Pompiere" charset="0"/>
              </a:rPr>
              <a:t>. </a:t>
            </a:r>
            <a:r>
              <a:rPr lang="en-US" sz="3200" dirty="0" err="1">
                <a:latin typeface="Pompiere" charset="0"/>
              </a:rPr>
              <a:t>Berat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spesifik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sampah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dipengaruhi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oleh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letak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geografis</a:t>
            </a:r>
            <a:r>
              <a:rPr lang="en-US" sz="3200" dirty="0">
                <a:latin typeface="Pompiere" charset="0"/>
              </a:rPr>
              <a:t>, </a:t>
            </a:r>
            <a:r>
              <a:rPr lang="en-US" sz="3200" dirty="0" err="1">
                <a:latin typeface="Pompiere" charset="0"/>
              </a:rPr>
              <a:t>lokasi</a:t>
            </a:r>
            <a:r>
              <a:rPr lang="en-US" sz="3200" dirty="0">
                <a:latin typeface="Pompiere" charset="0"/>
              </a:rPr>
              <a:t>, </a:t>
            </a:r>
            <a:r>
              <a:rPr lang="en-US" sz="3200" dirty="0" err="1">
                <a:latin typeface="Pompiere" charset="0"/>
              </a:rPr>
              <a:t>musim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dan</a:t>
            </a:r>
            <a:r>
              <a:rPr lang="en-US" sz="3200" dirty="0">
                <a:latin typeface="Pompiere" charset="0"/>
              </a:rPr>
              <a:t> lama </a:t>
            </a:r>
            <a:r>
              <a:rPr lang="en-US" sz="3200" dirty="0" err="1">
                <a:latin typeface="Pompiere" charset="0"/>
              </a:rPr>
              <a:t>waktu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penyimpanan</a:t>
            </a:r>
            <a:r>
              <a:rPr lang="en-US" sz="3200" dirty="0">
                <a:latin typeface="Pompiere" charset="0"/>
              </a:rPr>
              <a:t>. 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endParaRPr lang="en-US" sz="3200" b="1" dirty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185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5" grpId="0"/>
      <p:bldP spid="3366" grpId="0"/>
      <p:bldP spid="3367" grpId="0"/>
      <p:bldP spid="3369" grpId="0"/>
      <p:bldP spid="33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en-US" sz="3200" b="1" dirty="0" smtClean="0">
                <a:latin typeface="Pompiere" charset="0"/>
              </a:rPr>
              <a:t>Kadar </a:t>
            </a:r>
            <a:r>
              <a:rPr lang="en-US" sz="3200" b="1" dirty="0" err="1" smtClean="0">
                <a:latin typeface="Pompiere" charset="0"/>
              </a:rPr>
              <a:t>Kelembaban</a:t>
            </a:r>
            <a:endParaRPr lang="en-US" sz="3200" b="1" dirty="0" smtClean="0">
              <a:latin typeface="Pompiere" charset="0"/>
            </a:endParaRPr>
          </a:p>
          <a:p>
            <a:pPr lvl="0" algn="just"/>
            <a:r>
              <a:rPr lang="en-US" sz="3200" dirty="0">
                <a:latin typeface="Pompiere" charset="0"/>
              </a:rPr>
              <a:t>Kadar </a:t>
            </a:r>
            <a:r>
              <a:rPr lang="en-US" sz="3200" dirty="0" err="1">
                <a:latin typeface="Pompiere" charset="0"/>
              </a:rPr>
              <a:t>Kelembaban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didefinisikan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sebagai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massa</a:t>
            </a:r>
            <a:r>
              <a:rPr lang="en-US" sz="3200" dirty="0">
                <a:latin typeface="Pompiere" charset="0"/>
              </a:rPr>
              <a:t> air per unit </a:t>
            </a:r>
            <a:r>
              <a:rPr lang="en-US" sz="3200" dirty="0" err="1">
                <a:latin typeface="Pompiere" charset="0"/>
              </a:rPr>
              <a:t>massa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sampah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basah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atau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sampah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 smtClean="0">
                <a:latin typeface="Pompiere" charset="0"/>
              </a:rPr>
              <a:t>kering</a:t>
            </a:r>
            <a:endParaRPr lang="en-US" sz="3200" dirty="0" smtClean="0">
              <a:latin typeface="Pompiere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3200" b="1" dirty="0" err="1">
                <a:latin typeface="Pompiere" charset="0"/>
              </a:rPr>
              <a:t>Ukuran</a:t>
            </a:r>
            <a:r>
              <a:rPr lang="en-US" sz="3200" b="1" dirty="0">
                <a:latin typeface="Pompiere" charset="0"/>
              </a:rPr>
              <a:t> </a:t>
            </a:r>
            <a:r>
              <a:rPr lang="en-US" sz="3200" b="1" dirty="0" err="1">
                <a:latin typeface="Pompiere" charset="0"/>
              </a:rPr>
              <a:t>partikel</a:t>
            </a:r>
            <a:endParaRPr lang="en-US" sz="3200" b="1" dirty="0">
              <a:latin typeface="Pompiere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en-US" sz="3200" dirty="0" err="1" smtClean="0">
                <a:latin typeface="Pompiere" charset="0"/>
              </a:rPr>
              <a:t>Sangat</a:t>
            </a:r>
            <a:r>
              <a:rPr lang="en-US" sz="3200" dirty="0" smtClean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penting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untuk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pengolahan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akhir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sampah</a:t>
            </a:r>
            <a:r>
              <a:rPr lang="en-US" sz="3200" dirty="0">
                <a:latin typeface="Pompiere" charset="0"/>
              </a:rPr>
              <a:t>, </a:t>
            </a:r>
            <a:r>
              <a:rPr lang="en-US" sz="3200" dirty="0" err="1">
                <a:latin typeface="Pompiere" charset="0"/>
              </a:rPr>
              <a:t>terutama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pada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tahap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mekanis</a:t>
            </a:r>
            <a:r>
              <a:rPr lang="en-US" sz="3200" dirty="0">
                <a:latin typeface="Pompiere" charset="0"/>
              </a:rPr>
              <a:t>, </a:t>
            </a:r>
            <a:r>
              <a:rPr lang="en-US" sz="3200" dirty="0" err="1">
                <a:latin typeface="Pompiere" charset="0"/>
              </a:rPr>
              <a:t>untuk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mengetahui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ukuran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penyaringan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pemisahan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mekanik</a:t>
            </a:r>
            <a:endParaRPr lang="en-US" sz="3200" b="1" dirty="0" smtClean="0">
              <a:latin typeface="Pompiere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58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en-US" sz="2000" b="1" dirty="0" err="1" smtClean="0">
                <a:latin typeface="Shadows Into Light Two" charset="0"/>
              </a:rPr>
              <a:t>Tabel</a:t>
            </a:r>
            <a:r>
              <a:rPr lang="en-US" sz="2000" b="1" dirty="0" smtClean="0">
                <a:latin typeface="Shadows Into Light Two" charset="0"/>
              </a:rPr>
              <a:t> 8. </a:t>
            </a:r>
            <a:r>
              <a:rPr lang="en-US" sz="2000" b="1" dirty="0" err="1" smtClean="0">
                <a:latin typeface="Shadows Into Light Two" charset="0"/>
              </a:rPr>
              <a:t>Kelembaban</a:t>
            </a:r>
            <a:r>
              <a:rPr lang="en-US" sz="2000" b="1" dirty="0" smtClean="0">
                <a:latin typeface="Shadows Into Light Two" charset="0"/>
              </a:rPr>
              <a:t> </a:t>
            </a:r>
            <a:r>
              <a:rPr lang="en-US" sz="2000" b="1" dirty="0" err="1" smtClean="0">
                <a:latin typeface="Shadows Into Light Two" charset="0"/>
              </a:rPr>
              <a:t>sampah</a:t>
            </a:r>
            <a:r>
              <a:rPr lang="en-US" sz="2000" b="1" dirty="0" smtClean="0">
                <a:latin typeface="Shadows Into Light Two" charset="0"/>
              </a:rPr>
              <a:t> </a:t>
            </a:r>
            <a:r>
              <a:rPr lang="en-US" sz="2000" b="1" dirty="0" err="1" smtClean="0">
                <a:latin typeface="Shadows Into Light Two" charset="0"/>
              </a:rPr>
              <a:t>perkotaan</a:t>
            </a:r>
            <a:r>
              <a:rPr lang="en-US" sz="2000" b="1" dirty="0" smtClean="0">
                <a:latin typeface="Shadows Into Light Two" charset="0"/>
              </a:rPr>
              <a:t> </a:t>
            </a:r>
            <a:endParaRPr sz="2000" b="1" dirty="0">
              <a:solidFill>
                <a:schemeClr val="dk1"/>
              </a:solidFill>
              <a:latin typeface="Shadows Into Light Two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Karakteristik Sampah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en-US" sz="3200" b="1" dirty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858" y="4163355"/>
            <a:ext cx="6906535" cy="456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7" grpId="0"/>
      <p:bldP spid="33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Sistem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Pengelolaan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Sampah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Terpadu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4671" y="2766369"/>
            <a:ext cx="1021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Pompiere" charset="0"/>
              </a:rPr>
              <a:t>Tabel</a:t>
            </a:r>
            <a:r>
              <a:rPr lang="en-US" sz="2800" b="1" dirty="0" smtClean="0">
                <a:latin typeface="Pompiere" charset="0"/>
              </a:rPr>
              <a:t> 7. </a:t>
            </a:r>
            <a:r>
              <a:rPr lang="en-US" sz="2800" b="1" dirty="0" err="1" smtClean="0">
                <a:latin typeface="Pompiere" charset="0"/>
              </a:rPr>
              <a:t>Berat</a:t>
            </a:r>
            <a:r>
              <a:rPr lang="en-US" sz="2800" b="1" dirty="0" smtClean="0">
                <a:latin typeface="Pompiere" charset="0"/>
              </a:rPr>
              <a:t>  </a:t>
            </a:r>
            <a:r>
              <a:rPr lang="en-US" sz="2800" b="1" dirty="0" err="1" smtClean="0">
                <a:latin typeface="Pompiere" charset="0"/>
              </a:rPr>
              <a:t>Jenis</a:t>
            </a:r>
            <a:r>
              <a:rPr lang="en-US" sz="2800" b="1" dirty="0" smtClean="0">
                <a:latin typeface="Pompiere" charset="0"/>
              </a:rPr>
              <a:t> </a:t>
            </a:r>
            <a:r>
              <a:rPr lang="en-US" sz="2800" b="1" dirty="0" err="1" smtClean="0">
                <a:latin typeface="Pompiere" charset="0"/>
              </a:rPr>
              <a:t>Masing-Masing</a:t>
            </a:r>
            <a:r>
              <a:rPr lang="en-US" sz="2800" b="1" dirty="0" smtClean="0">
                <a:latin typeface="Pompiere" charset="0"/>
              </a:rPr>
              <a:t> </a:t>
            </a:r>
            <a:r>
              <a:rPr lang="en-US" sz="2800" b="1" dirty="0" err="1" smtClean="0">
                <a:latin typeface="Pompiere" charset="0"/>
              </a:rPr>
              <a:t>Karakteristik</a:t>
            </a:r>
            <a:r>
              <a:rPr lang="en-US" sz="2800" b="1" dirty="0" smtClean="0">
                <a:latin typeface="Pompiere" charset="0"/>
              </a:rPr>
              <a:t> </a:t>
            </a:r>
            <a:r>
              <a:rPr lang="en-US" sz="2800" b="1" dirty="0" err="1" smtClean="0">
                <a:latin typeface="Pompiere" charset="0"/>
              </a:rPr>
              <a:t>Sampah</a:t>
            </a:r>
            <a:endParaRPr lang="en-US" sz="2800" b="1" dirty="0">
              <a:latin typeface="Pompiere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79" y="3289589"/>
            <a:ext cx="9473234" cy="574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800" b="1" dirty="0" err="1" smtClean="0">
                <a:latin typeface="Pompiere" charset="0"/>
                <a:ea typeface="Tahoma" pitchFamily="34" charset="0"/>
                <a:cs typeface="Tahoma" pitchFamily="34" charset="0"/>
              </a:rPr>
              <a:t>Kandungan</a:t>
            </a:r>
            <a:r>
              <a:rPr lang="en-US" sz="2800" b="1" dirty="0" smtClean="0">
                <a:latin typeface="Pompiere" charset="0"/>
                <a:ea typeface="Tahoma" pitchFamily="34" charset="0"/>
                <a:cs typeface="Tahoma" pitchFamily="34" charset="0"/>
              </a:rPr>
              <a:t>  Kimia</a:t>
            </a:r>
          </a:p>
          <a:p>
            <a:pPr lvl="0" algn="just"/>
            <a:r>
              <a:rPr lang="en-US" sz="3200" dirty="0" err="1">
                <a:latin typeface="Pompiere" charset="0"/>
              </a:rPr>
              <a:t>Kandungan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kimia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diperlukan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untuk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mengetahui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bahan-bahan</a:t>
            </a:r>
            <a:r>
              <a:rPr lang="en-US" sz="3200" dirty="0">
                <a:latin typeface="Pompiere" charset="0"/>
              </a:rPr>
              <a:t> yang </a:t>
            </a:r>
            <a:r>
              <a:rPr lang="en-US" sz="3200" dirty="0" err="1">
                <a:latin typeface="Pompiere" charset="0"/>
              </a:rPr>
              <a:t>mudah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terbakar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dan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tak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mudah</a:t>
            </a:r>
            <a:r>
              <a:rPr lang="en-US" sz="3200" dirty="0">
                <a:latin typeface="Pompiere" charset="0"/>
              </a:rPr>
              <a:t> </a:t>
            </a:r>
            <a:r>
              <a:rPr lang="en-US" sz="3200" dirty="0" err="1">
                <a:latin typeface="Pompiere" charset="0"/>
              </a:rPr>
              <a:t>terbakar</a:t>
            </a:r>
            <a:endParaRPr lang="en-US" sz="3200" b="1" dirty="0" smtClean="0">
              <a:latin typeface="Pompiere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66" name="Google Shape;3366;p34"/>
          <p:cNvSpPr txBox="1"/>
          <p:nvPr/>
        </p:nvSpPr>
        <p:spPr>
          <a:xfrm>
            <a:off x="1383902" y="3578600"/>
            <a:ext cx="7290000" cy="70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en-US" sz="2800" b="1" dirty="0">
                <a:latin typeface="Shadows Into Light Two" charset="0"/>
              </a:rPr>
              <a:t>1. </a:t>
            </a:r>
            <a:r>
              <a:rPr lang="en-US" sz="2800" b="1" dirty="0" err="1">
                <a:latin typeface="Shadows Into Light Two" charset="0"/>
              </a:rPr>
              <a:t>Karakteristik</a:t>
            </a:r>
            <a:r>
              <a:rPr lang="en-US" sz="2800" b="1" dirty="0">
                <a:latin typeface="Shadows Into Light Two" charset="0"/>
              </a:rPr>
              <a:t> </a:t>
            </a:r>
            <a:r>
              <a:rPr lang="en-US" sz="2800" b="1" dirty="0" smtClean="0">
                <a:latin typeface="Shadows Into Light Two" charset="0"/>
              </a:rPr>
              <a:t>Kimia</a:t>
            </a:r>
            <a:endParaRPr lang="en-US" sz="2800" b="1" dirty="0">
              <a:solidFill>
                <a:schemeClr val="dk1"/>
              </a:solidFill>
              <a:latin typeface="Shadows Into Light Two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5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en-US" sz="1800" b="1" dirty="0" err="1" smtClean="0">
                <a:latin typeface="Shadows Into Light Two" charset="0"/>
              </a:rPr>
              <a:t>Tabel</a:t>
            </a:r>
            <a:r>
              <a:rPr lang="en-US" sz="1800" b="1" dirty="0" smtClean="0">
                <a:latin typeface="Shadows Into Light Two" charset="0"/>
              </a:rPr>
              <a:t> 9. </a:t>
            </a:r>
            <a:r>
              <a:rPr lang="en-US" sz="1800" b="1" dirty="0" err="1" smtClean="0">
                <a:latin typeface="Shadows Into Light Two" charset="0"/>
              </a:rPr>
              <a:t>Kandungan</a:t>
            </a:r>
            <a:r>
              <a:rPr lang="en-US" sz="1800" b="1" dirty="0" smtClean="0">
                <a:latin typeface="Shadows Into Light Two" charset="0"/>
              </a:rPr>
              <a:t> </a:t>
            </a:r>
            <a:r>
              <a:rPr lang="en-US" sz="1800" b="1" dirty="0" err="1" smtClean="0">
                <a:latin typeface="Shadows Into Light Two" charset="0"/>
              </a:rPr>
              <a:t>Unsur</a:t>
            </a:r>
            <a:r>
              <a:rPr lang="en-US" sz="1800" b="1" dirty="0" smtClean="0">
                <a:latin typeface="Shadows Into Light Two" charset="0"/>
              </a:rPr>
              <a:t> Kimia </a:t>
            </a:r>
            <a:r>
              <a:rPr lang="en-US" sz="1800" b="1" dirty="0" err="1" smtClean="0">
                <a:latin typeface="Shadows Into Light Two" charset="0"/>
              </a:rPr>
              <a:t>Sampah</a:t>
            </a:r>
            <a:r>
              <a:rPr lang="en-US" sz="1800" b="1" dirty="0" smtClean="0">
                <a:latin typeface="Shadows Into Light Two" charset="0"/>
              </a:rPr>
              <a:t> </a:t>
            </a:r>
            <a:r>
              <a:rPr lang="en-US" sz="1800" b="1" dirty="0" err="1" smtClean="0">
                <a:latin typeface="Shadows Into Light Two" charset="0"/>
              </a:rPr>
              <a:t>Perkotaan</a:t>
            </a:r>
            <a:r>
              <a:rPr lang="en-US" sz="1800" b="1" dirty="0" smtClean="0">
                <a:latin typeface="Shadows Into Light Two" charset="0"/>
              </a:rPr>
              <a:t> yang </a:t>
            </a:r>
            <a:r>
              <a:rPr lang="en-US" sz="1800" b="1" dirty="0" err="1" smtClean="0">
                <a:latin typeface="Shadows Into Light Two" charset="0"/>
              </a:rPr>
              <a:t>Mudah</a:t>
            </a:r>
            <a:r>
              <a:rPr lang="en-US" sz="1800" b="1" dirty="0" smtClean="0">
                <a:latin typeface="Shadows Into Light Two" charset="0"/>
              </a:rPr>
              <a:t> </a:t>
            </a:r>
            <a:r>
              <a:rPr lang="en-US" sz="1800" b="1" dirty="0" err="1" smtClean="0">
                <a:latin typeface="Shadows Into Light Two" charset="0"/>
              </a:rPr>
              <a:t>Terbakar</a:t>
            </a:r>
            <a:endParaRPr sz="1800" b="1" dirty="0">
              <a:solidFill>
                <a:schemeClr val="dk1"/>
              </a:solidFill>
              <a:latin typeface="Shadows Into Light Two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Karakteristik Sampah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en-US" sz="3200" dirty="0" smtClean="0">
                <a:latin typeface="Pompiere" charset="0"/>
              </a:rPr>
              <a:t>. </a:t>
            </a:r>
            <a:r>
              <a:rPr lang="en-US" sz="3200" b="1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endParaRPr lang="en-US" sz="3200" b="1" dirty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91" y="4533809"/>
            <a:ext cx="7484315" cy="41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8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6" grpId="0"/>
      <p:bldP spid="3367" grpId="0"/>
      <p:bldP spid="3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Bahan wadah dapat berinteraksi dengan sampah yang diambil sebagai sampel sehingga dapat mendegradasi wadah tersebut atau mengkontaminasi dan merubah karakteristik (kimia-fisik-biologis) dari sampel, seperti korosi dari wadah, degradasi kimia-fisik materi plastik, misalnya: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Limbah mengandung F atau HF, sebaiknya menggunakan wadah PE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Limbah yang bersifat asam atau basa, sebaiknya tidak menggunakan wadah logam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Limbah yang mengandung pelarut organik sebaiknya jangan menggunakan wadah plastik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Pengawetan sampel perlu dilakukan agar selama pengangkutan ke laboratorium dan selama menunggu analisis laboratorium tidak evolusi fisik-kimia-biologis dari sampel.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7" name="Google Shape;3367;p34"/>
          <p:cNvSpPr txBox="1"/>
          <p:nvPr/>
        </p:nvSpPr>
        <p:spPr>
          <a:xfrm>
            <a:off x="9619126" y="3578600"/>
            <a:ext cx="7290000" cy="83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Pengambilan</a:t>
            </a:r>
            <a:r>
              <a:rPr lang="en-US" sz="3600" b="1" dirty="0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Pompiere" charset="0"/>
                <a:ea typeface="Tahoma" pitchFamily="34" charset="0"/>
                <a:cs typeface="Tahoma" pitchFamily="34" charset="0"/>
                <a:sym typeface="Shadows Into Light Two"/>
              </a:rPr>
              <a:t>Sampel</a:t>
            </a:r>
            <a:endParaRPr sz="3600" b="1" dirty="0">
              <a:solidFill>
                <a:schemeClr val="dk1"/>
              </a:solidFill>
              <a:latin typeface="Pompiere" charset="0"/>
              <a:ea typeface="Tahoma" pitchFamily="34" charset="0"/>
              <a:cs typeface="Tahoma" pitchFamily="34" charset="0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1815267" y="3614994"/>
            <a:ext cx="6434211" cy="8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Pewadahan dan Pengawetan Sampel</a:t>
            </a:r>
            <a:endParaRPr sz="3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Perlu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mempertimbangkan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resiko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terjadi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ledakan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risiko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terhadap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pernapasan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surveyor,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risiko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kebakaran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kontaminasi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bakteri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Alat-alat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pengaman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biasa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digunakan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adalah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kacamata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masker,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sarung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jas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laboratorium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8609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7" grpId="0"/>
      <p:bldP spid="3370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1920</Words>
  <Application>Microsoft Office PowerPoint</Application>
  <PresentationFormat>Custom</PresentationFormat>
  <Paragraphs>251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Tahoma</vt:lpstr>
      <vt:lpstr>Shadows Into Light Two</vt:lpstr>
      <vt:lpstr>Questrial</vt:lpstr>
      <vt:lpstr>Calibri</vt:lpstr>
      <vt:lpstr>Wingdings</vt:lpstr>
      <vt:lpstr>Cambria Math</vt:lpstr>
      <vt:lpstr>Pompiere</vt:lpstr>
      <vt:lpstr>Palatino Linotype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301</cp:revision>
  <dcterms:modified xsi:type="dcterms:W3CDTF">2023-02-27T06:45:21Z</dcterms:modified>
</cp:coreProperties>
</file>