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67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360419-30C9-4C38-A568-40F32D14B057}" type="datetimeFigureOut">
              <a:rPr lang="id-ID" smtClean="0"/>
              <a:t>25/10/2021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2456BD-55B5-42BC-99C9-2EA12B9551A8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0882678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EEFEE-05EF-4CFB-BB4E-7D34D7386F14}" type="datetime1">
              <a:rPr lang="id-ID" smtClean="0"/>
              <a:t>25/10/2021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Amir Supriyanto-Fisika-FMIPA-Unila</a:t>
            </a: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1B301-FF1B-41FC-AD32-F3EE9FEF0B5E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7070656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8D605-A6F3-49BF-9C03-06FFA5A87540}" type="datetime1">
              <a:rPr lang="id-ID" smtClean="0"/>
              <a:t>25/10/2021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Amir Supriyanto-Fisika-FMIPA-Unila</a:t>
            </a: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1B301-FF1B-41FC-AD32-F3EE9FEF0B5E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7483238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57720-975E-4F59-A7D0-967C8402A6A2}" type="datetime1">
              <a:rPr lang="id-ID" smtClean="0"/>
              <a:t>25/10/2021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Amir Supriyanto-Fisika-FMIPA-Unila</a:t>
            </a: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1B301-FF1B-41FC-AD32-F3EE9FEF0B5E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0517524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DD88C-86BD-47A0-AF35-9129F97CBC9B}" type="datetime1">
              <a:rPr lang="id-ID" smtClean="0"/>
              <a:t>25/10/2021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Amir Supriyanto-Fisika-FMIPA-Unila</a:t>
            </a: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1B301-FF1B-41FC-AD32-F3EE9FEF0B5E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5798544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72FFD-2E84-4A75-82C7-5155A52F8A5B}" type="datetime1">
              <a:rPr lang="id-ID" smtClean="0"/>
              <a:t>25/10/2021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Amir Supriyanto-Fisika-FMIPA-Unila</a:t>
            </a: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1B301-FF1B-41FC-AD32-F3EE9FEF0B5E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3959774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23DE4-CCF3-4DCC-BE5A-02774C6B7D0E}" type="datetime1">
              <a:rPr lang="id-ID" smtClean="0"/>
              <a:t>25/10/2021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Amir Supriyanto-Fisika-FMIPA-Unila</a:t>
            </a: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1B301-FF1B-41FC-AD32-F3EE9FEF0B5E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8831633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299B8-8629-4E4D-876A-E3C72219F82A}" type="datetime1">
              <a:rPr lang="id-ID" smtClean="0"/>
              <a:t>25/10/2021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Amir Supriyanto-Fisika-FMIPA-Unila</a:t>
            </a:r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1B301-FF1B-41FC-AD32-F3EE9FEF0B5E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434071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20763-31CE-4F3B-AF0C-F3782D3ACF98}" type="datetime1">
              <a:rPr lang="id-ID" smtClean="0"/>
              <a:t>25/10/2021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Amir Supriyanto-Fisika-FMIPA-Unila</a:t>
            </a:r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1B301-FF1B-41FC-AD32-F3EE9FEF0B5E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2316890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02FF9-B918-49F9-9335-C45C190832A1}" type="datetime1">
              <a:rPr lang="id-ID" smtClean="0"/>
              <a:t>25/10/2021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Amir Supriyanto-Fisika-FMIPA-Unila</a:t>
            </a:r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1B301-FF1B-41FC-AD32-F3EE9FEF0B5E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7105035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DF3C3-5EBB-427D-A8FB-89D097FFD592}" type="datetime1">
              <a:rPr lang="id-ID" smtClean="0"/>
              <a:t>25/10/2021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Amir Supriyanto-Fisika-FMIPA-Unila</a:t>
            </a: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1B301-FF1B-41FC-AD32-F3EE9FEF0B5E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2100421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83270-1F16-4B27-95E7-905587FBF2B8}" type="datetime1">
              <a:rPr lang="id-ID" smtClean="0"/>
              <a:t>25/10/2021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Amir Supriyanto-Fisika-FMIPA-Unila</a:t>
            </a: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1B301-FF1B-41FC-AD32-F3EE9FEF0B5E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196939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EEC576-CC9D-4EC3-8159-099E44123E7B}" type="datetime1">
              <a:rPr lang="id-ID" smtClean="0"/>
              <a:t>25/10/2021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d-ID" smtClean="0"/>
              <a:t>Amir Supriyanto-Fisika-FMIPA-Unila</a:t>
            </a: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01B301-FF1B-41FC-AD32-F3EE9FEF0B5E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6777998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685800" y="1412776"/>
            <a:ext cx="7772400" cy="1470025"/>
          </a:xfrm>
        </p:spPr>
        <p:txBody>
          <a:bodyPr>
            <a:normAutofit/>
          </a:bodyPr>
          <a:lstStyle/>
          <a:p>
            <a:r>
              <a:rPr lang="en-US" sz="6000" b="1" dirty="0" smtClean="0">
                <a:solidFill>
                  <a:srgbClr val="C00000"/>
                </a:solidFill>
              </a:rPr>
              <a:t>DIFERENSIAL IMPLISIT</a:t>
            </a:r>
            <a:endParaRPr lang="id-ID" sz="6000" dirty="0">
              <a:solidFill>
                <a:srgbClr val="C00000"/>
              </a:solidFill>
            </a:endParaRP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1371600" y="3356992"/>
            <a:ext cx="6400800" cy="1752600"/>
          </a:xfrm>
        </p:spPr>
        <p:txBody>
          <a:bodyPr/>
          <a:lstStyle/>
          <a:p>
            <a:r>
              <a:rPr lang="en-US" b="1" dirty="0" err="1" smtClean="0">
                <a:solidFill>
                  <a:schemeClr val="tx1"/>
                </a:solidFill>
              </a:rPr>
              <a:t>Oleh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AMIR SUPRIYANTO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FISIKA-FMIPA-UNILA</a:t>
            </a:r>
            <a:endParaRPr lang="id-ID" b="1" dirty="0">
              <a:solidFill>
                <a:schemeClr val="tx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0523A-42D2-4C4E-863E-70430AD90B56}" type="datetime1">
              <a:rPr lang="id-ID" smtClean="0"/>
              <a:t>25/10/2021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dirty="0" smtClean="0"/>
              <a:t>Amir Supriyanto-Fisika-FMIPA-Unila</a:t>
            </a:r>
            <a:endParaRPr lang="id-ID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1B301-FF1B-41FC-AD32-F3EE9FEF0B5E}" type="slidenum">
              <a:rPr lang="id-ID" smtClean="0"/>
              <a:t>1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065737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332656"/>
                <a:ext cx="8229600" cy="6408712"/>
              </a:xfrm>
            </p:spPr>
            <p:txBody>
              <a:bodyPr/>
              <a:lstStyle/>
              <a:p>
                <a:pPr marL="514350" lvl="0" indent="-514350">
                  <a:buFont typeface="+mj-lt"/>
                  <a:buAutoNum type="alphaLcParenR" startAt="3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id-ID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𝑑𝑦</m:t>
                        </m:r>
                      </m:num>
                      <m:den>
                        <m:r>
                          <a:rPr lang="en-US" i="1">
                            <a:latin typeface="Cambria Math"/>
                          </a:rPr>
                          <m:t>𝑑𝑥</m:t>
                        </m:r>
                      </m:den>
                    </m:f>
                  </m:oMath>
                </a14:m>
                <a:r>
                  <a:rPr lang="en-US" dirty="0"/>
                  <a:t> </a:t>
                </a:r>
                <a:r>
                  <a:rPr lang="en-US" dirty="0" err="1"/>
                  <a:t>dan</a:t>
                </a:r>
                <a:r>
                  <a:rPr lang="en-US" dirty="0"/>
                  <a:t>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id-ID" i="1"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id-ID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/>
                              </a:rPr>
                              <m:t>𝑑</m:t>
                            </m:r>
                          </m:e>
                          <m:sup>
                            <m:r>
                              <a:rPr lang="en-US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i="1">
                            <a:latin typeface="Cambria Math"/>
                          </a:rPr>
                          <m:t>𝑦</m:t>
                        </m:r>
                      </m:num>
                      <m:den>
                        <m:r>
                          <a:rPr lang="en-US" i="1">
                            <a:latin typeface="Cambria Math"/>
                          </a:rPr>
                          <m:t>𝑑</m:t>
                        </m:r>
                        <m:sSup>
                          <m:sSupPr>
                            <m:ctrlPr>
                              <a:rPr lang="id-ID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dirty="0"/>
                  <a:t>  di </a:t>
                </a:r>
                <a:r>
                  <a:rPr lang="en-US" dirty="0" err="1"/>
                  <a:t>titik</a:t>
                </a:r>
                <a:r>
                  <a:rPr lang="en-US" dirty="0"/>
                  <a:t> (1,2)</a:t>
                </a:r>
                <a:endParaRPr lang="id-ID" dirty="0"/>
              </a:p>
              <a:p>
                <a:pPr lvl="1">
                  <a:buFont typeface="Wingdings" pitchFamily="2" charset="2"/>
                  <a:buChar char="Ø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id-ID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𝑑𝑦</m:t>
                        </m:r>
                      </m:num>
                      <m:den>
                        <m:r>
                          <a:rPr lang="en-US" i="1">
                            <a:latin typeface="Cambria Math"/>
                          </a:rPr>
                          <m:t>𝑑𝑥</m:t>
                        </m:r>
                      </m:den>
                    </m:f>
                    <m:r>
                      <a:rPr lang="en-US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id-ID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3</m:t>
                        </m:r>
                        <m:sSup>
                          <m:sSupPr>
                            <m:ctrlPr>
                              <a:rPr lang="id-ID" i="1">
                                <a:latin typeface="Cambria Math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id-ID" i="1"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1</m:t>
                                </m:r>
                              </m:e>
                            </m:d>
                          </m:e>
                          <m:sup>
                            <m:r>
                              <a:rPr lang="en-US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i="1">
                            <a:latin typeface="Cambria Math"/>
                          </a:rPr>
                          <m:t>2−</m:t>
                        </m:r>
                        <m:sSup>
                          <m:sSupPr>
                            <m:ctrlPr>
                              <a:rPr lang="id-ID" i="1">
                                <a:latin typeface="Cambria Math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id-ID" i="1"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2</m:t>
                                </m:r>
                              </m:e>
                            </m:d>
                          </m:e>
                          <m:sup>
                            <m:r>
                              <a:rPr lang="en-US" i="1">
                                <a:latin typeface="Cambria Math"/>
                              </a:rPr>
                              <m:t>3</m:t>
                            </m:r>
                          </m:sup>
                        </m:sSup>
                      </m:num>
                      <m:den>
                        <m:r>
                          <a:rPr lang="en-US" i="1">
                            <a:latin typeface="Cambria Math"/>
                          </a:rPr>
                          <m:t>3.1</m:t>
                        </m:r>
                        <m:sSup>
                          <m:sSupPr>
                            <m:ctrlPr>
                              <a:rPr lang="id-ID" i="1">
                                <a:latin typeface="Cambria Math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id-ID" i="1"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2</m:t>
                                </m:r>
                              </m:e>
                            </m:d>
                          </m:e>
                          <m:sup>
                            <m:r>
                              <a:rPr lang="en-US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i="1">
                            <a:latin typeface="Cambria Math"/>
                          </a:rPr>
                          <m:t>−</m:t>
                        </m:r>
                        <m:sSup>
                          <m:sSupPr>
                            <m:ctrlPr>
                              <a:rPr lang="id-ID" i="1">
                                <a:latin typeface="Cambria Math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id-ID" i="1"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1</m:t>
                                </m:r>
                              </m:e>
                            </m:d>
                          </m:e>
                          <m:sup>
                            <m:r>
                              <a:rPr lang="en-US" i="1">
                                <a:latin typeface="Cambria Math"/>
                              </a:rPr>
                              <m:t>3</m:t>
                            </m:r>
                          </m:sup>
                        </m:sSup>
                      </m:den>
                    </m:f>
                    <m:r>
                      <a:rPr lang="en-US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id-ID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6−8</m:t>
                        </m:r>
                      </m:num>
                      <m:den>
                        <m:r>
                          <a:rPr lang="en-US" i="1">
                            <a:latin typeface="Cambria Math"/>
                          </a:rPr>
                          <m:t>12−1</m:t>
                        </m:r>
                      </m:den>
                    </m:f>
                    <m:r>
                      <a:rPr lang="en-US" i="1">
                        <a:latin typeface="Cambria Math"/>
                      </a:rPr>
                      <m:t>=−</m:t>
                    </m:r>
                    <m:f>
                      <m:fPr>
                        <m:ctrlPr>
                          <a:rPr lang="id-ID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lang="en-US" i="1">
                            <a:latin typeface="Cambria Math"/>
                          </a:rPr>
                          <m:t>11</m:t>
                        </m:r>
                      </m:den>
                    </m:f>
                  </m:oMath>
                </a14:m>
                <a:endParaRPr lang="id-ID" dirty="0"/>
              </a:p>
              <a:p>
                <a:pPr lvl="1">
                  <a:buFont typeface="Wingdings" pitchFamily="2" charset="2"/>
                  <a:buChar char="Ø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id-ID" i="1"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id-ID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/>
                              </a:rPr>
                              <m:t>𝑑</m:t>
                            </m:r>
                          </m:e>
                          <m:sup>
                            <m:r>
                              <a:rPr lang="en-US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i="1">
                            <a:latin typeface="Cambria Math"/>
                          </a:rPr>
                          <m:t>𝑦</m:t>
                        </m:r>
                      </m:num>
                      <m:den>
                        <m:sSup>
                          <m:sSupPr>
                            <m:ctrlPr>
                              <a:rPr lang="id-ID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/>
                              </a:rPr>
                              <m:t>𝑑</m:t>
                            </m:r>
                          </m:e>
                          <m:sup>
                            <m:r>
                              <a:rPr lang="en-US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den>
                    </m:f>
                    <m:r>
                      <a:rPr lang="en-US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id-ID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6.1.2+</m:t>
                        </m:r>
                        <m:d>
                          <m:dPr>
                            <m:ctrlPr>
                              <a:rPr lang="id-ID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/>
                              </a:rPr>
                              <m:t>6. </m:t>
                            </m:r>
                            <m:sSup>
                              <m:sSupPr>
                                <m:ctrlPr>
                                  <a:rPr lang="id-ID" i="1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1</m:t>
                                </m:r>
                              </m:e>
                              <m:sup>
                                <m:r>
                                  <a:rPr lang="en-US" i="1"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i="1">
                                <a:latin typeface="Cambria Math"/>
                              </a:rPr>
                              <m:t>−6.</m:t>
                            </m:r>
                            <m:sSup>
                              <m:sSupPr>
                                <m:ctrlPr>
                                  <a:rPr lang="id-ID" i="1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 2</m:t>
                                </m:r>
                              </m:e>
                              <m:sup>
                                <m:r>
                                  <a:rPr lang="en-US" i="1"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</m:e>
                        </m:d>
                        <m:d>
                          <m:dPr>
                            <m:ctrlPr>
                              <a:rPr lang="id-ID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/>
                              </a:rPr>
                              <m:t>−</m:t>
                            </m:r>
                            <m:f>
                              <m:fPr>
                                <m:ctrlPr>
                                  <a:rPr lang="id-ID" i="1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en-US" i="1">
                                    <a:latin typeface="Cambria Math"/>
                                  </a:rPr>
                                  <m:t>2</m:t>
                                </m:r>
                              </m:num>
                              <m:den>
                                <m:r>
                                  <a:rPr lang="en-US" i="1">
                                    <a:latin typeface="Cambria Math"/>
                                  </a:rPr>
                                  <m:t>11</m:t>
                                </m:r>
                              </m:den>
                            </m:f>
                          </m:e>
                        </m:d>
                        <m:r>
                          <a:rPr lang="en-US" i="1">
                            <a:latin typeface="Cambria Math"/>
                          </a:rPr>
                          <m:t>−6.1.2</m:t>
                        </m:r>
                        <m:sSup>
                          <m:sSupPr>
                            <m:ctrlPr>
                              <a:rPr lang="id-ID" i="1">
                                <a:latin typeface="Cambria Math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id-ID" i="1"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−</m:t>
                                </m:r>
                                <m:f>
                                  <m:fPr>
                                    <m:ctrlPr>
                                      <a:rPr lang="id-ID" i="1"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i="1">
                                        <a:latin typeface="Cambria Math"/>
                                      </a:rPr>
                                      <m:t>2</m:t>
                                    </m:r>
                                  </m:num>
                                  <m:den>
                                    <m:r>
                                      <a:rPr lang="en-US" i="1">
                                        <a:latin typeface="Cambria Math"/>
                                      </a:rPr>
                                      <m:t>11</m:t>
                                    </m:r>
                                  </m:den>
                                </m:f>
                              </m:e>
                            </m:d>
                          </m:e>
                          <m:sup>
                            <m:r>
                              <a:rPr lang="en-US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US" i="1">
                            <a:latin typeface="Cambria Math"/>
                          </a:rPr>
                          <m:t>3.1</m:t>
                        </m:r>
                        <m:sSup>
                          <m:sSupPr>
                            <m:ctrlPr>
                              <a:rPr lang="id-ID" i="1">
                                <a:latin typeface="Cambria Math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id-ID" i="1"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2</m:t>
                                </m:r>
                              </m:e>
                            </m:d>
                          </m:e>
                          <m:sup>
                            <m:r>
                              <a:rPr lang="en-US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i="1">
                            <a:latin typeface="Cambria Math"/>
                          </a:rPr>
                          <m:t>−</m:t>
                        </m:r>
                        <m:sSup>
                          <m:sSupPr>
                            <m:ctrlPr>
                              <a:rPr lang="id-ID" i="1">
                                <a:latin typeface="Cambria Math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id-ID" i="1"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1</m:t>
                                </m:r>
                              </m:e>
                            </m:d>
                          </m:e>
                          <m:sup>
                            <m:r>
                              <a:rPr lang="en-US" i="1">
                                <a:latin typeface="Cambria Math"/>
                              </a:rPr>
                              <m:t>3</m:t>
                            </m:r>
                          </m:sup>
                        </m:sSup>
                      </m:den>
                    </m:f>
                    <m:r>
                      <a:rPr lang="en-US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id-ID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12+</m:t>
                        </m:r>
                        <m:d>
                          <m:dPr>
                            <m:ctrlPr>
                              <a:rPr lang="id-ID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/>
                              </a:rPr>
                              <m:t>6−24</m:t>
                            </m:r>
                          </m:e>
                        </m:d>
                        <m:d>
                          <m:dPr>
                            <m:ctrlPr>
                              <a:rPr lang="id-ID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/>
                              </a:rPr>
                              <m:t>−</m:t>
                            </m:r>
                            <m:f>
                              <m:fPr>
                                <m:ctrlPr>
                                  <a:rPr lang="id-ID" i="1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en-US" i="1">
                                    <a:latin typeface="Cambria Math"/>
                                  </a:rPr>
                                  <m:t>2</m:t>
                                </m:r>
                              </m:num>
                              <m:den>
                                <m:r>
                                  <a:rPr lang="en-US" i="1">
                                    <a:latin typeface="Cambria Math"/>
                                  </a:rPr>
                                  <m:t>11</m:t>
                                </m:r>
                              </m:den>
                            </m:f>
                          </m:e>
                        </m:d>
                        <m:r>
                          <a:rPr lang="en-US" i="1">
                            <a:latin typeface="Cambria Math"/>
                          </a:rPr>
                          <m:t>−12</m:t>
                        </m:r>
                        <m:sSup>
                          <m:sSupPr>
                            <m:ctrlPr>
                              <a:rPr lang="id-ID" i="1">
                                <a:latin typeface="Cambria Math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id-ID" i="1"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−</m:t>
                                </m:r>
                                <m:f>
                                  <m:fPr>
                                    <m:ctrlPr>
                                      <a:rPr lang="id-ID" i="1"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i="1">
                                        <a:latin typeface="Cambria Math"/>
                                      </a:rPr>
                                      <m:t>2</m:t>
                                    </m:r>
                                  </m:num>
                                  <m:den>
                                    <m:r>
                                      <a:rPr lang="en-US" i="1">
                                        <a:latin typeface="Cambria Math"/>
                                      </a:rPr>
                                      <m:t>11</m:t>
                                    </m:r>
                                  </m:den>
                                </m:f>
                              </m:e>
                            </m:d>
                          </m:e>
                          <m:sup>
                            <m:r>
                              <a:rPr lang="en-US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US" i="1">
                            <a:latin typeface="Cambria Math"/>
                          </a:rPr>
                          <m:t>12−1</m:t>
                        </m:r>
                      </m:den>
                    </m:f>
                    <m:r>
                      <a:rPr lang="en-US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id-ID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12−18</m:t>
                        </m:r>
                        <m:d>
                          <m:dPr>
                            <m:ctrlPr>
                              <a:rPr lang="id-ID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/>
                              </a:rPr>
                              <m:t>−</m:t>
                            </m:r>
                            <m:f>
                              <m:fPr>
                                <m:ctrlPr>
                                  <a:rPr lang="id-ID" i="1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en-US" i="1">
                                    <a:latin typeface="Cambria Math"/>
                                  </a:rPr>
                                  <m:t>2</m:t>
                                </m:r>
                              </m:num>
                              <m:den>
                                <m:r>
                                  <a:rPr lang="en-US" i="1">
                                    <a:latin typeface="Cambria Math"/>
                                  </a:rPr>
                                  <m:t>11</m:t>
                                </m:r>
                              </m:den>
                            </m:f>
                          </m:e>
                        </m:d>
                        <m:r>
                          <a:rPr lang="en-US" i="1">
                            <a:latin typeface="Cambria Math"/>
                          </a:rPr>
                          <m:t>−12</m:t>
                        </m:r>
                        <m:sSup>
                          <m:sSupPr>
                            <m:ctrlPr>
                              <a:rPr lang="id-ID" i="1">
                                <a:latin typeface="Cambria Math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id-ID" i="1"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−</m:t>
                                </m:r>
                                <m:f>
                                  <m:fPr>
                                    <m:ctrlPr>
                                      <a:rPr lang="id-ID" i="1"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i="1">
                                        <a:latin typeface="Cambria Math"/>
                                      </a:rPr>
                                      <m:t>2</m:t>
                                    </m:r>
                                  </m:num>
                                  <m:den>
                                    <m:r>
                                      <a:rPr lang="en-US" i="1">
                                        <a:latin typeface="Cambria Math"/>
                                      </a:rPr>
                                      <m:t>11</m:t>
                                    </m:r>
                                  </m:den>
                                </m:f>
                              </m:e>
                            </m:d>
                          </m:e>
                          <m:sup>
                            <m:r>
                              <a:rPr lang="en-US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US" i="1">
                            <a:latin typeface="Cambria Math"/>
                          </a:rPr>
                          <m:t>11</m:t>
                        </m:r>
                      </m:den>
                    </m:f>
                    <m:r>
                      <a:rPr lang="en-US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id-ID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12</m:t>
                        </m:r>
                        <m:sSup>
                          <m:sSupPr>
                            <m:ctrlPr>
                              <a:rPr lang="id-ID" i="1">
                                <a:latin typeface="Cambria Math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id-ID" i="1"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11</m:t>
                                </m:r>
                              </m:e>
                            </m:d>
                          </m:e>
                          <m:sup>
                            <m:r>
                              <a:rPr lang="en-US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i="1">
                            <a:latin typeface="Cambria Math"/>
                          </a:rPr>
                          <m:t>−18</m:t>
                        </m:r>
                        <m:d>
                          <m:dPr>
                            <m:ctrlPr>
                              <a:rPr lang="id-ID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/>
                              </a:rPr>
                              <m:t>−2</m:t>
                            </m:r>
                          </m:e>
                        </m:d>
                        <m:r>
                          <a:rPr lang="en-US" i="1">
                            <a:latin typeface="Cambria Math"/>
                          </a:rPr>
                          <m:t>11−12</m:t>
                        </m:r>
                        <m:sSup>
                          <m:sSupPr>
                            <m:ctrlPr>
                              <a:rPr lang="id-ID" i="1">
                                <a:latin typeface="Cambria Math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id-ID" i="1"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−2</m:t>
                                </m:r>
                              </m:e>
                            </m:d>
                          </m:e>
                          <m:sup>
                            <m:r>
                              <a:rPr lang="en-US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id-ID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/>
                              </a:rPr>
                              <m:t>11</m:t>
                            </m:r>
                          </m:e>
                          <m:sup>
                            <m:r>
                              <a:rPr lang="en-US" i="1">
                                <a:latin typeface="Cambria Math"/>
                              </a:rPr>
                              <m:t>3</m:t>
                            </m:r>
                          </m:sup>
                        </m:sSup>
                      </m:den>
                    </m:f>
                    <m:r>
                      <a:rPr lang="en-US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id-ID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1452+396−48</m:t>
                        </m:r>
                      </m:num>
                      <m:den>
                        <m:sSup>
                          <m:sSupPr>
                            <m:ctrlPr>
                              <a:rPr lang="id-ID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/>
                              </a:rPr>
                              <m:t>11</m:t>
                            </m:r>
                          </m:e>
                          <m:sup>
                            <m:r>
                              <a:rPr lang="en-US" i="1">
                                <a:latin typeface="Cambria Math"/>
                              </a:rPr>
                              <m:t>3</m:t>
                            </m:r>
                          </m:sup>
                        </m:sSup>
                      </m:den>
                    </m:f>
                    <m:r>
                      <a:rPr lang="en-US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id-ID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1800</m:t>
                        </m:r>
                      </m:num>
                      <m:den>
                        <m:sSup>
                          <m:sSupPr>
                            <m:ctrlPr>
                              <a:rPr lang="id-ID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/>
                              </a:rPr>
                              <m:t>11</m:t>
                            </m:r>
                          </m:e>
                          <m:sup>
                            <m:r>
                              <a:rPr lang="en-US" i="1">
                                <a:latin typeface="Cambria Math"/>
                              </a:rPr>
                              <m:t>3</m:t>
                            </m:r>
                          </m:sup>
                        </m:sSup>
                      </m:den>
                    </m:f>
                  </m:oMath>
                </a14:m>
                <a:endParaRPr lang="id-ID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332656"/>
                <a:ext cx="8229600" cy="6408712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084A8-C59E-4C48-9995-F34B042F1CD0}" type="datetime1">
              <a:rPr lang="id-ID" smtClean="0"/>
              <a:t>25/10/2021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Amir Supriyanto-Fisika-FMIPA-Unila</a:t>
            </a: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1B301-FF1B-41FC-AD32-F3EE9FEF0B5E}" type="slidenum">
              <a:rPr lang="id-ID" smtClean="0"/>
              <a:t>10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929227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620688"/>
                <a:ext cx="8229600" cy="5505475"/>
              </a:xfrm>
            </p:spPr>
            <p:txBody>
              <a:bodyPr/>
              <a:lstStyle/>
              <a:p>
                <a:pPr marL="514350" lvl="0" indent="-514350">
                  <a:buFont typeface="+mj-lt"/>
                  <a:buAutoNum type="alphaLcParenR" startAt="4"/>
                </a:pPr>
                <a:r>
                  <a:rPr lang="en-US" dirty="0"/>
                  <a:t>slope </a:t>
                </a:r>
                <a:r>
                  <a:rPr lang="en-US" dirty="0" err="1"/>
                  <a:t>dan</a:t>
                </a:r>
                <a:r>
                  <a:rPr lang="en-US" dirty="0"/>
                  <a:t> </a:t>
                </a:r>
                <a:r>
                  <a:rPr lang="en-US" dirty="0" err="1"/>
                  <a:t>persamaan</a:t>
                </a:r>
                <a:r>
                  <a:rPr lang="en-US" dirty="0"/>
                  <a:t> </a:t>
                </a:r>
                <a:r>
                  <a:rPr lang="en-US" dirty="0" err="1"/>
                  <a:t>garis</a:t>
                </a:r>
                <a:r>
                  <a:rPr lang="en-US" dirty="0"/>
                  <a:t> </a:t>
                </a:r>
                <a:r>
                  <a:rPr lang="en-US" dirty="0" err="1"/>
                  <a:t>singgung</a:t>
                </a:r>
                <a:r>
                  <a:rPr lang="en-US" dirty="0"/>
                  <a:t> di </a:t>
                </a:r>
                <a:r>
                  <a:rPr lang="en-US" dirty="0" err="1"/>
                  <a:t>titik</a:t>
                </a:r>
                <a:r>
                  <a:rPr lang="en-US" dirty="0"/>
                  <a:t> (1,2)</a:t>
                </a:r>
                <a:endParaRPr lang="id-ID" dirty="0"/>
              </a:p>
              <a:p>
                <a:pPr lvl="1">
                  <a:buFont typeface="Wingdings" pitchFamily="2" charset="2"/>
                  <a:buChar char="Ø"/>
                </a:pPr>
                <a:r>
                  <a:rPr lang="en-US" dirty="0"/>
                  <a:t>slope 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id-ID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𝑑𝑦</m:t>
                        </m:r>
                      </m:num>
                      <m:den>
                        <m:r>
                          <a:rPr lang="en-US" i="1">
                            <a:latin typeface="Cambria Math"/>
                          </a:rPr>
                          <m:t>𝑑𝑥</m:t>
                        </m:r>
                      </m:den>
                    </m:f>
                    <m:r>
                      <a:rPr lang="en-US" i="1">
                        <a:latin typeface="Cambria Math"/>
                      </a:rPr>
                      <m:t>=−</m:t>
                    </m:r>
                    <m:f>
                      <m:fPr>
                        <m:ctrlPr>
                          <a:rPr lang="id-ID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lang="en-US" i="1">
                            <a:latin typeface="Cambria Math"/>
                          </a:rPr>
                          <m:t>11</m:t>
                        </m:r>
                      </m:den>
                    </m:f>
                  </m:oMath>
                </a14:m>
                <a:endParaRPr lang="id-ID" dirty="0"/>
              </a:p>
              <a:p>
                <a:pPr lvl="1">
                  <a:buFont typeface="Wingdings" pitchFamily="2" charset="2"/>
                  <a:buChar char="Ø"/>
                </a:pPr>
                <a:r>
                  <a:rPr lang="en-US" dirty="0" err="1"/>
                  <a:t>persamaan</a:t>
                </a:r>
                <a:r>
                  <a:rPr lang="en-US" dirty="0"/>
                  <a:t> </a:t>
                </a:r>
                <a:r>
                  <a:rPr lang="en-US" dirty="0" err="1"/>
                  <a:t>garis</a:t>
                </a:r>
                <a:r>
                  <a:rPr lang="en-US" dirty="0"/>
                  <a:t> </a:t>
                </a:r>
                <a:r>
                  <a:rPr lang="en-US" dirty="0" err="1"/>
                  <a:t>singgung</a:t>
                </a:r>
                <a:r>
                  <a:rPr lang="en-US" dirty="0"/>
                  <a:t> di </a:t>
                </a:r>
                <a:r>
                  <a:rPr lang="en-US" dirty="0" err="1"/>
                  <a:t>titik</a:t>
                </a:r>
                <a:r>
                  <a:rPr lang="en-US" dirty="0"/>
                  <a:t> (1,2)</a:t>
                </a:r>
                <a:endParaRPr lang="id-ID" dirty="0"/>
              </a:p>
              <a:p>
                <a:pPr lvl="1">
                  <a:buFont typeface="Wingdings" pitchFamily="2" charset="2"/>
                  <a:buChar char="Ø"/>
                </a:pP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𝑦</m:t>
                    </m:r>
                    <m:r>
                      <a:rPr lang="en-US" i="1">
                        <a:latin typeface="Cambria Math"/>
                      </a:rPr>
                      <m:t>−2=−</m:t>
                    </m:r>
                    <m:f>
                      <m:fPr>
                        <m:ctrlPr>
                          <a:rPr lang="id-ID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lang="en-US" i="1">
                            <a:latin typeface="Cambria Math"/>
                          </a:rPr>
                          <m:t>11</m:t>
                        </m:r>
                      </m:den>
                    </m:f>
                    <m:d>
                      <m:dPr>
                        <m:ctrlPr>
                          <a:rPr lang="id-ID" i="1">
                            <a:latin typeface="Cambria Math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𝑥</m:t>
                        </m:r>
                        <m:r>
                          <a:rPr lang="en-US" i="1">
                            <a:latin typeface="Cambria Math"/>
                          </a:rPr>
                          <m:t>−1</m:t>
                        </m:r>
                      </m:e>
                    </m:d>
                  </m:oMath>
                </a14:m>
                <a:r>
                  <a:rPr lang="en-US" dirty="0"/>
                  <a:t>  </a:t>
                </a:r>
                <a:endParaRPr lang="en-US" dirty="0" smtClean="0"/>
              </a:p>
              <a:p>
                <a:pPr marL="457200" lvl="1" indent="0">
                  <a:buNone/>
                </a:pPr>
                <a:r>
                  <a:rPr lang="en-US" dirty="0" smtClean="0"/>
                  <a:t>atau </a:t>
                </a:r>
              </a:p>
              <a:p>
                <a:pPr marL="457200" lvl="1" indent="0">
                  <a:buNone/>
                </a:pP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11</m:t>
                    </m:r>
                    <m:r>
                      <a:rPr lang="en-US" i="1">
                        <a:latin typeface="Cambria Math"/>
                      </a:rPr>
                      <m:t>𝑦</m:t>
                    </m:r>
                    <m:r>
                      <a:rPr lang="en-US" i="1">
                        <a:latin typeface="Cambria Math"/>
                      </a:rPr>
                      <m:t>−22=−2</m:t>
                    </m:r>
                    <m:r>
                      <a:rPr lang="en-US" i="1">
                        <a:latin typeface="Cambria Math"/>
                      </a:rPr>
                      <m:t>𝑥</m:t>
                    </m:r>
                    <m:r>
                      <a:rPr lang="en-US" i="1">
                        <a:latin typeface="Cambria Math"/>
                      </a:rPr>
                      <m:t>+2</m:t>
                    </m:r>
                  </m:oMath>
                </a14:m>
                <a:r>
                  <a:rPr lang="en-US" dirty="0"/>
                  <a:t> </a:t>
                </a:r>
                <a:r>
                  <a:rPr lang="en-US" dirty="0" err="1"/>
                  <a:t>atau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11</m:t>
                    </m:r>
                    <m:r>
                      <a:rPr lang="en-US" i="1">
                        <a:latin typeface="Cambria Math"/>
                      </a:rPr>
                      <m:t>𝑦</m:t>
                    </m:r>
                    <m:r>
                      <a:rPr lang="en-US" i="1">
                        <a:latin typeface="Cambria Math"/>
                      </a:rPr>
                      <m:t>+2</m:t>
                    </m:r>
                    <m:r>
                      <a:rPr lang="en-US" i="1">
                        <a:latin typeface="Cambria Math"/>
                      </a:rPr>
                      <m:t>𝑥</m:t>
                    </m:r>
                    <m:r>
                      <a:rPr lang="en-US" i="1">
                        <a:latin typeface="Cambria Math"/>
                      </a:rPr>
                      <m:t>=24</m:t>
                    </m:r>
                  </m:oMath>
                </a14:m>
                <a:endParaRPr lang="id-ID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620688"/>
                <a:ext cx="8229600" cy="5505475"/>
              </a:xfrm>
              <a:blipFill rotWithShape="1">
                <a:blip r:embed="rId2"/>
                <a:stretch>
                  <a:fillRect l="-1926" t="-1661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6B97A-38B5-4E3E-81B2-99DBB63116A1}" type="datetime1">
              <a:rPr lang="id-ID" smtClean="0"/>
              <a:t>25/10/2021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Amir Supriyanto-Fisika-FMIPA-Unila</a:t>
            </a: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1B301-FF1B-41FC-AD32-F3EE9FEF0B5E}" type="slidenum">
              <a:rPr lang="id-ID" smtClean="0"/>
              <a:t>11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338977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980728"/>
                <a:ext cx="8229600" cy="5040560"/>
              </a:xfrm>
            </p:spPr>
            <p:txBody>
              <a:bodyPr/>
              <a:lstStyle/>
              <a:p>
                <a:r>
                  <a:rPr lang="en-US" dirty="0" err="1"/>
                  <a:t>Diferensial</a:t>
                </a:r>
                <a:r>
                  <a:rPr lang="en-US" dirty="0"/>
                  <a:t> </a:t>
                </a:r>
                <a:r>
                  <a:rPr lang="en-US" dirty="0" err="1"/>
                  <a:t>implisit</a:t>
                </a:r>
                <a:r>
                  <a:rPr lang="en-US" dirty="0"/>
                  <a:t> </a:t>
                </a:r>
                <a:r>
                  <a:rPr lang="en-US" dirty="0" err="1"/>
                  <a:t>adalah</a:t>
                </a:r>
                <a:r>
                  <a:rPr lang="en-US" dirty="0"/>
                  <a:t> </a:t>
                </a:r>
                <a:r>
                  <a:rPr lang="en-US" dirty="0" err="1"/>
                  <a:t>bentuk</a:t>
                </a:r>
                <a:r>
                  <a:rPr lang="en-US" dirty="0"/>
                  <a:t> </a:t>
                </a:r>
                <a:r>
                  <a:rPr lang="en-US" dirty="0" err="1"/>
                  <a:t>diferensial</a:t>
                </a:r>
                <a:r>
                  <a:rPr lang="en-US" dirty="0"/>
                  <a:t> </a:t>
                </a:r>
                <a:r>
                  <a:rPr lang="en-US" dirty="0" err="1"/>
                  <a:t>perubah</a:t>
                </a:r>
                <a:r>
                  <a:rPr lang="en-US" dirty="0"/>
                  <a:t> (</a:t>
                </a:r>
                <a:r>
                  <a:rPr lang="en-US" i="1" dirty="0" err="1"/>
                  <a:t>variabel</a:t>
                </a:r>
                <a:r>
                  <a:rPr lang="en-US" dirty="0"/>
                  <a:t>) </a:t>
                </a:r>
                <a:r>
                  <a:rPr lang="en-US" dirty="0" err="1"/>
                  <a:t>terhadap</a:t>
                </a:r>
                <a:r>
                  <a:rPr lang="en-US" dirty="0"/>
                  <a:t> </a:t>
                </a:r>
                <a:r>
                  <a:rPr lang="en-US" dirty="0" err="1"/>
                  <a:t>peubah</a:t>
                </a:r>
                <a:r>
                  <a:rPr lang="en-US" dirty="0"/>
                  <a:t> lain </a:t>
                </a:r>
                <a:r>
                  <a:rPr lang="en-US" dirty="0" err="1"/>
                  <a:t>dan</a:t>
                </a:r>
                <a:r>
                  <a:rPr lang="en-US" dirty="0"/>
                  <a:t> </a:t>
                </a:r>
                <a:r>
                  <a:rPr lang="en-US" dirty="0" err="1"/>
                  <a:t>kedua</a:t>
                </a:r>
                <a:r>
                  <a:rPr lang="en-US" dirty="0"/>
                  <a:t> </a:t>
                </a:r>
                <a:r>
                  <a:rPr lang="en-US" dirty="0" err="1"/>
                  <a:t>peubah</a:t>
                </a:r>
                <a:r>
                  <a:rPr lang="en-US" dirty="0"/>
                  <a:t> </a:t>
                </a:r>
                <a:r>
                  <a:rPr lang="en-US" dirty="0" err="1"/>
                  <a:t>tersebut</a:t>
                </a:r>
                <a:r>
                  <a:rPr lang="en-US" dirty="0"/>
                  <a:t> </a:t>
                </a:r>
                <a:r>
                  <a:rPr lang="en-US" dirty="0" err="1"/>
                  <a:t>terkandung</a:t>
                </a:r>
                <a:r>
                  <a:rPr lang="en-US" dirty="0"/>
                  <a:t> </a:t>
                </a:r>
                <a:r>
                  <a:rPr lang="en-US" dirty="0" err="1"/>
                  <a:t>dalam</a:t>
                </a:r>
                <a:r>
                  <a:rPr lang="en-US" dirty="0"/>
                  <a:t> </a:t>
                </a:r>
                <a:r>
                  <a:rPr lang="en-US" dirty="0" err="1"/>
                  <a:t>satu</a:t>
                </a:r>
                <a:r>
                  <a:rPr lang="en-US" dirty="0"/>
                  <a:t> </a:t>
                </a:r>
                <a:r>
                  <a:rPr lang="en-US" dirty="0" err="1"/>
                  <a:t>fungsi</a:t>
                </a:r>
                <a:r>
                  <a:rPr lang="en-US" dirty="0"/>
                  <a:t>.  </a:t>
                </a:r>
                <a:r>
                  <a:rPr lang="en-US" dirty="0" err="1"/>
                  <a:t>Misalnya</a:t>
                </a:r>
                <a:r>
                  <a:rPr lang="en-US" dirty="0"/>
                  <a:t>, </a:t>
                </a:r>
                <a:r>
                  <a:rPr lang="en-US" dirty="0" err="1"/>
                  <a:t>sebuah</a:t>
                </a:r>
                <a:r>
                  <a:rPr lang="en-US" dirty="0"/>
                  <a:t> </a:t>
                </a:r>
                <a:r>
                  <a:rPr lang="en-US" dirty="0" err="1"/>
                  <a:t>fungsi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𝑧</m:t>
                    </m:r>
                    <m:r>
                      <a:rPr lang="en-US" i="1">
                        <a:latin typeface="Cambria Math"/>
                      </a:rPr>
                      <m:t>=</m:t>
                    </m:r>
                    <m:r>
                      <a:rPr lang="en-US" i="1">
                        <a:latin typeface="Cambria Math"/>
                      </a:rPr>
                      <m:t>𝑓</m:t>
                    </m:r>
                    <m:r>
                      <a:rPr lang="en-US" i="1">
                        <a:latin typeface="Cambria Math"/>
                      </a:rPr>
                      <m:t>(</m:t>
                    </m:r>
                    <m:r>
                      <a:rPr lang="en-US" i="1">
                        <a:latin typeface="Cambria Math"/>
                      </a:rPr>
                      <m:t>𝑥</m:t>
                    </m:r>
                    <m:r>
                      <a:rPr lang="en-US" i="1">
                        <a:latin typeface="Cambria Math"/>
                      </a:rPr>
                      <m:t>,</m:t>
                    </m:r>
                    <m:r>
                      <a:rPr lang="en-US" i="1">
                        <a:latin typeface="Cambria Math"/>
                      </a:rPr>
                      <m:t>𝑦</m:t>
                    </m:r>
                    <m:r>
                      <a:rPr lang="en-US" i="1">
                        <a:latin typeface="Cambria Math"/>
                      </a:rPr>
                      <m:t>)</m:t>
                    </m:r>
                  </m:oMath>
                </a14:m>
                <a:r>
                  <a:rPr lang="en-US" dirty="0"/>
                  <a:t>  </a:t>
                </a:r>
                <a:r>
                  <a:rPr lang="en-US" dirty="0" err="1"/>
                  <a:t>dan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𝑦</m:t>
                    </m:r>
                    <m:r>
                      <a:rPr lang="en-US" i="1">
                        <a:latin typeface="Cambria Math"/>
                      </a:rPr>
                      <m:t>=</m:t>
                    </m:r>
                    <m:r>
                      <a:rPr lang="en-US" i="1">
                        <a:latin typeface="Cambria Math"/>
                      </a:rPr>
                      <m:t>𝑓</m:t>
                    </m:r>
                    <m:r>
                      <a:rPr lang="en-US" i="1">
                        <a:latin typeface="Cambria Math"/>
                      </a:rPr>
                      <m:t>(</m:t>
                    </m:r>
                    <m:r>
                      <a:rPr lang="en-US" i="1">
                        <a:latin typeface="Cambria Math"/>
                      </a:rPr>
                      <m:t>𝑥</m:t>
                    </m:r>
                    <m:r>
                      <a:rPr lang="en-US" i="1">
                        <a:latin typeface="Cambria Math"/>
                      </a:rPr>
                      <m:t>)</m:t>
                    </m:r>
                  </m:oMath>
                </a14:m>
                <a:r>
                  <a:rPr lang="en-US" dirty="0"/>
                  <a:t>. </a:t>
                </a:r>
                <a:r>
                  <a:rPr lang="en-US" dirty="0" err="1"/>
                  <a:t>Untuk</a:t>
                </a:r>
                <a:r>
                  <a:rPr lang="en-US" dirty="0"/>
                  <a:t> </a:t>
                </a:r>
                <a:r>
                  <a:rPr lang="en-US" dirty="0" err="1"/>
                  <a:t>menentukan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id-ID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𝑑𝑦</m:t>
                        </m:r>
                      </m:num>
                      <m:den>
                        <m:r>
                          <a:rPr lang="en-US" i="1">
                            <a:latin typeface="Cambria Math"/>
                          </a:rPr>
                          <m:t>𝑑𝑥</m:t>
                        </m:r>
                      </m:den>
                    </m:f>
                  </m:oMath>
                </a14:m>
                <a:r>
                  <a:rPr lang="en-US" dirty="0"/>
                  <a:t> yang </a:t>
                </a:r>
                <a:r>
                  <a:rPr lang="en-US" dirty="0" err="1"/>
                  <a:t>ada</a:t>
                </a:r>
                <a:r>
                  <a:rPr lang="en-US" dirty="0"/>
                  <a:t> </a:t>
                </a:r>
                <a:r>
                  <a:rPr lang="en-US" dirty="0" err="1"/>
                  <a:t>dalam</a:t>
                </a:r>
                <a:r>
                  <a:rPr lang="en-US" dirty="0"/>
                  <a:t> </a:t>
                </a:r>
                <a:r>
                  <a:rPr lang="en-US" dirty="0" err="1"/>
                  <a:t>persamaan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 </m:t>
                    </m:r>
                    <m:r>
                      <a:rPr lang="en-US" i="1">
                        <a:latin typeface="Cambria Math"/>
                      </a:rPr>
                      <m:t>𝑓</m:t>
                    </m:r>
                    <m:r>
                      <a:rPr lang="en-US" i="1">
                        <a:latin typeface="Cambria Math"/>
                      </a:rPr>
                      <m:t>(</m:t>
                    </m:r>
                    <m:r>
                      <a:rPr lang="en-US" i="1">
                        <a:latin typeface="Cambria Math"/>
                      </a:rPr>
                      <m:t>𝑥</m:t>
                    </m:r>
                    <m:r>
                      <a:rPr lang="en-US" i="1">
                        <a:latin typeface="Cambria Math"/>
                      </a:rPr>
                      <m:t>,</m:t>
                    </m:r>
                    <m:r>
                      <a:rPr lang="en-US" i="1">
                        <a:latin typeface="Cambria Math"/>
                      </a:rPr>
                      <m:t>𝑦</m:t>
                    </m:r>
                    <m:r>
                      <a:rPr lang="en-US" i="1">
                        <a:latin typeface="Cambria Math"/>
                      </a:rPr>
                      <m:t>)</m:t>
                    </m:r>
                  </m:oMath>
                </a14:m>
                <a:r>
                  <a:rPr lang="en-US" dirty="0"/>
                  <a:t> </a:t>
                </a:r>
                <a:r>
                  <a:rPr lang="en-US" dirty="0" err="1"/>
                  <a:t>menggunakan</a:t>
                </a:r>
                <a:r>
                  <a:rPr lang="en-US" dirty="0"/>
                  <a:t> </a:t>
                </a:r>
                <a:r>
                  <a:rPr lang="en-US" dirty="0" err="1"/>
                  <a:t>diferensial</a:t>
                </a:r>
                <a:r>
                  <a:rPr lang="en-US" dirty="0"/>
                  <a:t> </a:t>
                </a:r>
                <a:r>
                  <a:rPr lang="en-US" dirty="0" err="1" smtClean="0"/>
                  <a:t>implisit</a:t>
                </a:r>
                <a:endParaRPr lang="id-ID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980728"/>
                <a:ext cx="8229600" cy="5040560"/>
              </a:xfrm>
              <a:blipFill rotWithShape="1">
                <a:blip r:embed="rId2"/>
                <a:stretch>
                  <a:fillRect l="-1630" t="-1572" r="-2889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FA0E2-53CA-4E71-8136-41FD858FCC0D}" type="datetime1">
              <a:rPr lang="id-ID" smtClean="0"/>
              <a:t>25/10/2021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Amir Supriyanto-Fisika-FMIPA-Unila</a:t>
            </a: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1B301-FF1B-41FC-AD32-F3EE9FEF0B5E}" type="slidenum">
              <a:rPr lang="id-ID" smtClean="0"/>
              <a:t>2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74142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404664"/>
                <a:ext cx="8229600" cy="5721499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dirty="0" err="1"/>
                  <a:t>Contoh</a:t>
                </a:r>
                <a:r>
                  <a:rPr lang="en-US" dirty="0"/>
                  <a:t>:</a:t>
                </a:r>
                <a:endParaRPr lang="id-ID" dirty="0"/>
              </a:p>
              <a:p>
                <a:pPr marL="0" lvl="0" indent="0">
                  <a:buNone/>
                </a:pPr>
                <a:r>
                  <a:rPr lang="en-US" dirty="0" err="1"/>
                  <a:t>Terdapat</a:t>
                </a:r>
                <a:r>
                  <a:rPr lang="en-US" dirty="0"/>
                  <a:t> </a:t>
                </a:r>
                <a:r>
                  <a:rPr lang="en-US" dirty="0" err="1"/>
                  <a:t>fungsi</a:t>
                </a:r>
                <a:r>
                  <a:rPr lang="en-US" dirty="0"/>
                  <a:t>: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id-ID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i="1">
                            <a:latin typeface="Cambria Math"/>
                          </a:rPr>
                          <m:t>3</m:t>
                        </m:r>
                      </m:sup>
                    </m:sSup>
                    <m:r>
                      <a:rPr lang="en-US" i="1">
                        <a:latin typeface="Cambria Math"/>
                      </a:rPr>
                      <m:t>−3</m:t>
                    </m:r>
                    <m:sSup>
                      <m:sSupPr>
                        <m:ctrlPr>
                          <a:rPr lang="id-ID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𝑦</m:t>
                        </m:r>
                      </m:e>
                      <m:sup>
                        <m:r>
                          <a:rPr lang="en-US" i="1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i="1">
                        <a:latin typeface="Cambria Math"/>
                      </a:rPr>
                      <m:t>+</m:t>
                    </m:r>
                    <m:r>
                      <a:rPr lang="en-US" i="1">
                        <a:latin typeface="Cambria Math"/>
                      </a:rPr>
                      <m:t>𝑥𝑦</m:t>
                    </m:r>
                    <m:r>
                      <a:rPr lang="en-US" i="1">
                        <a:latin typeface="Cambria Math"/>
                      </a:rPr>
                      <m:t>+21=0</m:t>
                    </m:r>
                  </m:oMath>
                </a14:m>
                <a:r>
                  <a:rPr lang="en-US" dirty="0"/>
                  <a:t>. </a:t>
                </a:r>
                <a:r>
                  <a:rPr lang="en-US" dirty="0" err="1"/>
                  <a:t>Tentukan</a:t>
                </a:r>
                <a:r>
                  <a:rPr lang="en-US" dirty="0"/>
                  <a:t>:  </a:t>
                </a:r>
                <a:endParaRPr lang="en-US" dirty="0" smtClean="0"/>
              </a:p>
              <a:p>
                <a:pPr marL="914400" lvl="1" indent="-514350">
                  <a:buFont typeface="+mj-lt"/>
                  <a:buAutoNum type="alphaLcParenR"/>
                </a:pP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id-ID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𝑑𝑦</m:t>
                        </m:r>
                      </m:num>
                      <m:den>
                        <m:r>
                          <a:rPr lang="en-US" i="1">
                            <a:latin typeface="Cambria Math"/>
                          </a:rPr>
                          <m:t>𝑑𝑥</m:t>
                        </m:r>
                      </m:den>
                    </m:f>
                  </m:oMath>
                </a14:m>
                <a:r>
                  <a:rPr lang="en-US" dirty="0"/>
                  <a:t>;	</a:t>
                </a:r>
                <a:endParaRPr lang="en-US" i="1" dirty="0" smtClean="0"/>
              </a:p>
              <a:p>
                <a:pPr marL="914400" lvl="1" indent="-514350">
                  <a:buFont typeface="+mj-lt"/>
                  <a:buAutoNum type="alphaLcParenR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id-ID" i="1"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id-ID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/>
                              </a:rPr>
                              <m:t>𝑑</m:t>
                            </m:r>
                          </m:e>
                          <m:sup>
                            <m:r>
                              <a:rPr lang="en-US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i="1">
                            <a:latin typeface="Cambria Math"/>
                          </a:rPr>
                          <m:t>𝑦</m:t>
                        </m:r>
                      </m:num>
                      <m:den>
                        <m:r>
                          <a:rPr lang="en-US" i="1">
                            <a:latin typeface="Cambria Math"/>
                          </a:rPr>
                          <m:t>𝑑</m:t>
                        </m:r>
                        <m:sSup>
                          <m:sSupPr>
                            <m:ctrlPr>
                              <a:rPr lang="id-ID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dirty="0"/>
                  <a:t>;	</a:t>
                </a:r>
                <a:endParaRPr lang="en-US" dirty="0" smtClean="0"/>
              </a:p>
              <a:p>
                <a:pPr marL="914400" lvl="1" indent="-514350">
                  <a:buFont typeface="+mj-lt"/>
                  <a:buAutoNum type="alphaLcParenR"/>
                </a:pPr>
                <a:r>
                  <a:rPr lang="en-US" dirty="0" err="1" smtClean="0"/>
                  <a:t>Berapa</a:t>
                </a:r>
                <a:r>
                  <a:rPr lang="en-US" dirty="0" smtClean="0"/>
                  <a:t>  </a:t>
                </a:r>
                <a:r>
                  <a:rPr lang="en-US" dirty="0" err="1"/>
                  <a:t>nilai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id-ID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𝑑𝑦</m:t>
                        </m:r>
                      </m:num>
                      <m:den>
                        <m:r>
                          <a:rPr lang="en-US" i="1">
                            <a:latin typeface="Cambria Math"/>
                          </a:rPr>
                          <m:t>𝑑𝑥</m:t>
                        </m:r>
                      </m:den>
                    </m:f>
                  </m:oMath>
                </a14:m>
                <a:r>
                  <a:rPr lang="en-US" dirty="0"/>
                  <a:t> </a:t>
                </a:r>
                <a:r>
                  <a:rPr lang="en-US" dirty="0" err="1"/>
                  <a:t>dan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id-ID" i="1"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id-ID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/>
                              </a:rPr>
                              <m:t>𝑑</m:t>
                            </m:r>
                          </m:e>
                          <m:sup>
                            <m:r>
                              <a:rPr lang="en-US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i="1">
                            <a:latin typeface="Cambria Math"/>
                          </a:rPr>
                          <m:t>𝑦</m:t>
                        </m:r>
                      </m:num>
                      <m:den>
                        <m:r>
                          <a:rPr lang="en-US" i="1">
                            <a:latin typeface="Cambria Math"/>
                          </a:rPr>
                          <m:t>𝑑</m:t>
                        </m:r>
                        <m:sSup>
                          <m:sSupPr>
                            <m:ctrlPr>
                              <a:rPr lang="id-ID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dirty="0"/>
                  <a:t>  di </a:t>
                </a:r>
                <a:r>
                  <a:rPr lang="en-US" dirty="0" err="1"/>
                  <a:t>titk</a:t>
                </a:r>
                <a:r>
                  <a:rPr lang="en-US" dirty="0"/>
                  <a:t> (1,2) </a:t>
                </a:r>
                <a:endParaRPr lang="id-ID" dirty="0"/>
              </a:p>
              <a:p>
                <a:pPr marL="0" indent="0">
                  <a:buNone/>
                </a:pPr>
                <a:endParaRPr lang="id-ID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404664"/>
                <a:ext cx="8229600" cy="5721499"/>
              </a:xfrm>
              <a:blipFill rotWithShape="1">
                <a:blip r:embed="rId2"/>
                <a:stretch>
                  <a:fillRect l="-1852" t="-1384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07D39-33F9-4DA2-96E8-FBBE9ED5C14F}" type="datetime1">
              <a:rPr lang="id-ID" smtClean="0"/>
              <a:t>25/10/2021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Amir Supriyanto-Fisika-FMIPA-Unila</a:t>
            </a: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1B301-FF1B-41FC-AD32-F3EE9FEF0B5E}" type="slidenum">
              <a:rPr lang="id-ID" smtClean="0"/>
              <a:t>3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505915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548680"/>
                <a:ext cx="8229600" cy="5577483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dirty="0" err="1" smtClean="0"/>
                  <a:t>Penyelesaian</a:t>
                </a:r>
                <a:r>
                  <a:rPr lang="en-US" dirty="0" smtClean="0"/>
                  <a:t>: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514350" lvl="0" indent="-514350">
                  <a:buFont typeface="+mj-lt"/>
                  <a:buAutoNum type="alphaLcParenR"/>
                </a:pP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3</m:t>
                    </m:r>
                    <m:sSup>
                      <m:sSupPr>
                        <m:ctrlPr>
                          <a:rPr lang="id-ID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i="1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i="1">
                        <a:latin typeface="Cambria Math"/>
                      </a:rPr>
                      <m:t>−6</m:t>
                    </m:r>
                    <m:r>
                      <a:rPr lang="en-US" i="1">
                        <a:latin typeface="Cambria Math"/>
                      </a:rPr>
                      <m:t>𝑦</m:t>
                    </m:r>
                    <m:f>
                      <m:fPr>
                        <m:ctrlPr>
                          <a:rPr lang="id-ID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𝑑𝑦</m:t>
                        </m:r>
                      </m:num>
                      <m:den>
                        <m:r>
                          <a:rPr lang="en-US" i="1">
                            <a:latin typeface="Cambria Math"/>
                          </a:rPr>
                          <m:t>𝑑𝑥</m:t>
                        </m:r>
                      </m:den>
                    </m:f>
                    <m:r>
                      <a:rPr lang="en-US" i="1">
                        <a:latin typeface="Cambria Math"/>
                      </a:rPr>
                      <m:t>+</m:t>
                    </m:r>
                    <m:r>
                      <a:rPr lang="en-US" i="1">
                        <a:latin typeface="Cambria Math"/>
                      </a:rPr>
                      <m:t>𝑦</m:t>
                    </m:r>
                    <m:r>
                      <a:rPr lang="en-US" i="1">
                        <a:latin typeface="Cambria Math"/>
                      </a:rPr>
                      <m:t>+</m:t>
                    </m:r>
                    <m:r>
                      <a:rPr lang="en-US" i="1">
                        <a:latin typeface="Cambria Math"/>
                      </a:rPr>
                      <m:t>𝑥</m:t>
                    </m:r>
                    <m:f>
                      <m:fPr>
                        <m:ctrlPr>
                          <a:rPr lang="id-ID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𝑑𝑦</m:t>
                        </m:r>
                      </m:num>
                      <m:den>
                        <m:r>
                          <a:rPr lang="en-US" i="1">
                            <a:latin typeface="Cambria Math"/>
                          </a:rPr>
                          <m:t>𝑑𝑥</m:t>
                        </m:r>
                      </m:den>
                    </m:f>
                    <m:r>
                      <a:rPr lang="en-US" i="1">
                        <a:latin typeface="Cambria Math"/>
                      </a:rPr>
                      <m:t>=0</m:t>
                    </m:r>
                  </m:oMath>
                </a14:m>
                <a:endParaRPr lang="id-ID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3</m:t>
                      </m:r>
                      <m:sSup>
                        <m:sSupPr>
                          <m:ctrlPr>
                            <a:rPr lang="id-ID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i="1">
                          <a:latin typeface="Cambria Math"/>
                        </a:rPr>
                        <m:t>+</m:t>
                      </m:r>
                      <m:r>
                        <a:rPr lang="en-US" i="1">
                          <a:latin typeface="Cambria Math"/>
                        </a:rPr>
                        <m:t>𝑦</m:t>
                      </m:r>
                      <m:r>
                        <a:rPr lang="en-US" i="1">
                          <a:latin typeface="Cambria Math"/>
                        </a:rPr>
                        <m:t>=6</m:t>
                      </m:r>
                      <m:r>
                        <a:rPr lang="en-US" i="1">
                          <a:latin typeface="Cambria Math"/>
                        </a:rPr>
                        <m:t>𝑦</m:t>
                      </m:r>
                      <m:f>
                        <m:fPr>
                          <m:ctrlPr>
                            <a:rPr lang="id-ID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/>
                            </a:rPr>
                            <m:t>𝑑𝑦</m:t>
                          </m:r>
                        </m:num>
                        <m:den>
                          <m:r>
                            <a:rPr lang="en-US" i="1">
                              <a:latin typeface="Cambria Math"/>
                            </a:rPr>
                            <m:t>𝑑𝑥</m:t>
                          </m:r>
                        </m:den>
                      </m:f>
                      <m:r>
                        <a:rPr lang="en-US" i="1">
                          <a:latin typeface="Cambria Math"/>
                        </a:rPr>
                        <m:t>−</m:t>
                      </m:r>
                      <m:r>
                        <a:rPr lang="en-US" i="1">
                          <a:latin typeface="Cambria Math"/>
                        </a:rPr>
                        <m:t>𝑥</m:t>
                      </m:r>
                      <m:f>
                        <m:fPr>
                          <m:ctrlPr>
                            <a:rPr lang="id-ID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/>
                            </a:rPr>
                            <m:t>𝑑𝑦</m:t>
                          </m:r>
                        </m:num>
                        <m:den>
                          <m:r>
                            <a:rPr lang="en-US" i="1">
                              <a:latin typeface="Cambria Math"/>
                            </a:rPr>
                            <m:t>𝑑𝑥</m:t>
                          </m:r>
                        </m:den>
                      </m:f>
                      <m:r>
                        <a:rPr lang="en-US" i="1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id-ID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/>
                            </a:rPr>
                            <m:t>6</m:t>
                          </m:r>
                          <m:r>
                            <a:rPr lang="en-US" i="1">
                              <a:latin typeface="Cambria Math"/>
                            </a:rPr>
                            <m:t>𝑦</m:t>
                          </m:r>
                          <m:r>
                            <a:rPr lang="en-US" i="1">
                              <a:latin typeface="Cambria Math"/>
                            </a:rPr>
                            <m:t>−</m:t>
                          </m:r>
                          <m:r>
                            <a:rPr lang="en-US" i="1">
                              <a:latin typeface="Cambria Math"/>
                            </a:rPr>
                            <m:t>𝑥</m:t>
                          </m:r>
                        </m:e>
                      </m:d>
                      <m:f>
                        <m:fPr>
                          <m:ctrlPr>
                            <a:rPr lang="id-ID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/>
                            </a:rPr>
                            <m:t>𝑑𝑦</m:t>
                          </m:r>
                        </m:num>
                        <m:den>
                          <m:r>
                            <a:rPr lang="en-US" i="1">
                              <a:latin typeface="Cambria Math"/>
                            </a:rPr>
                            <m:t>𝑑𝑥</m:t>
                          </m:r>
                        </m:den>
                      </m:f>
                    </m:oMath>
                  </m:oMathPara>
                </a14:m>
                <a:endParaRPr lang="id-ID" dirty="0"/>
              </a:p>
              <a:p>
                <a:pPr marL="0" indent="0">
                  <a:buNone/>
                </a:pPr>
                <a:r>
                  <a:rPr lang="en-US" dirty="0" smtClean="0"/>
                  <a:t>        </a:t>
                </a:r>
                <a:r>
                  <a:rPr lang="en-US" dirty="0" err="1" smtClean="0"/>
                  <a:t>Diperoleh</a:t>
                </a: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id-ID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𝑑𝑦</m:t>
                        </m:r>
                      </m:num>
                      <m:den>
                        <m:r>
                          <a:rPr lang="en-US" i="1">
                            <a:latin typeface="Cambria Math"/>
                          </a:rPr>
                          <m:t>𝑑𝑥</m:t>
                        </m:r>
                      </m:den>
                    </m:f>
                    <m:r>
                      <a:rPr lang="en-US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id-ID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3</m:t>
                        </m:r>
                        <m:sSup>
                          <m:sSupPr>
                            <m:ctrlPr>
                              <a:rPr lang="id-ID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i="1">
                            <a:latin typeface="Cambria Math"/>
                          </a:rPr>
                          <m:t>+</m:t>
                        </m:r>
                        <m:r>
                          <a:rPr lang="en-US" i="1">
                            <a:latin typeface="Cambria Math"/>
                          </a:rPr>
                          <m:t>𝑦</m:t>
                        </m:r>
                      </m:num>
                      <m:den>
                        <m:r>
                          <a:rPr lang="en-US" i="1">
                            <a:latin typeface="Cambria Math"/>
                          </a:rPr>
                          <m:t>6</m:t>
                        </m:r>
                        <m:r>
                          <a:rPr lang="en-US" i="1">
                            <a:latin typeface="Cambria Math"/>
                          </a:rPr>
                          <m:t>𝑦</m:t>
                        </m:r>
                        <m:r>
                          <a:rPr lang="en-US" i="1">
                            <a:latin typeface="Cambria Math"/>
                          </a:rPr>
                          <m:t>−</m:t>
                        </m:r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den>
                    </m:f>
                  </m:oMath>
                </a14:m>
                <a:endParaRPr lang="id-ID" dirty="0"/>
              </a:p>
              <a:p>
                <a:pPr marL="0" indent="0">
                  <a:buNone/>
                </a:pPr>
                <a:endParaRPr lang="id-ID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548680"/>
                <a:ext cx="8229600" cy="5577483"/>
              </a:xfrm>
              <a:blipFill rotWithShape="1">
                <a:blip r:embed="rId2"/>
                <a:stretch>
                  <a:fillRect l="-1852" t="-1421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0A54B-4168-4B72-AA01-583F5126CB31}" type="datetime1">
              <a:rPr lang="id-ID" smtClean="0"/>
              <a:t>25/10/2021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Amir Supriyanto-Fisika-FMIPA-Unila</a:t>
            </a: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1B301-FF1B-41FC-AD32-F3EE9FEF0B5E}" type="slidenum">
              <a:rPr lang="id-ID" smtClean="0"/>
              <a:t>4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21706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404664"/>
                <a:ext cx="8229600" cy="5721499"/>
              </a:xfrm>
            </p:spPr>
            <p:txBody>
              <a:bodyPr>
                <a:normAutofit fontScale="77500" lnSpcReduction="20000"/>
              </a:bodyPr>
              <a:lstStyle/>
              <a:p>
                <a:pPr marL="514350" lvl="0" indent="-514350">
                  <a:buFont typeface="+mj-lt"/>
                  <a:buAutoNum type="alphaLcParenR" startAt="2"/>
                </a:pPr>
                <a:r>
                  <a:rPr lang="en-US" dirty="0" smtClean="0"/>
                  <a:t>Dari: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3</m:t>
                    </m:r>
                    <m:sSup>
                      <m:sSupPr>
                        <m:ctrlPr>
                          <a:rPr lang="id-ID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i="1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i="1">
                        <a:latin typeface="Cambria Math"/>
                      </a:rPr>
                      <m:t>−6</m:t>
                    </m:r>
                    <m:r>
                      <a:rPr lang="en-US" i="1">
                        <a:latin typeface="Cambria Math"/>
                      </a:rPr>
                      <m:t>𝑦</m:t>
                    </m:r>
                    <m:f>
                      <m:fPr>
                        <m:ctrlPr>
                          <a:rPr lang="id-ID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𝑑𝑦</m:t>
                        </m:r>
                      </m:num>
                      <m:den>
                        <m:r>
                          <a:rPr lang="en-US" i="1">
                            <a:latin typeface="Cambria Math"/>
                          </a:rPr>
                          <m:t>𝑑𝑥</m:t>
                        </m:r>
                      </m:den>
                    </m:f>
                    <m:r>
                      <a:rPr lang="en-US" i="1">
                        <a:latin typeface="Cambria Math"/>
                      </a:rPr>
                      <m:t>+</m:t>
                    </m:r>
                    <m:r>
                      <a:rPr lang="en-US" i="1">
                        <a:latin typeface="Cambria Math"/>
                      </a:rPr>
                      <m:t>𝑦</m:t>
                    </m:r>
                    <m:r>
                      <a:rPr lang="en-US" i="1">
                        <a:latin typeface="Cambria Math"/>
                      </a:rPr>
                      <m:t>+</m:t>
                    </m:r>
                    <m:r>
                      <a:rPr lang="en-US" i="1">
                        <a:latin typeface="Cambria Math"/>
                      </a:rPr>
                      <m:t>𝑥</m:t>
                    </m:r>
                    <m:f>
                      <m:fPr>
                        <m:ctrlPr>
                          <a:rPr lang="id-ID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𝑑𝑦</m:t>
                        </m:r>
                      </m:num>
                      <m:den>
                        <m:r>
                          <a:rPr lang="en-US" i="1">
                            <a:latin typeface="Cambria Math"/>
                          </a:rPr>
                          <m:t>𝑑𝑥</m:t>
                        </m:r>
                      </m:den>
                    </m:f>
                    <m:r>
                      <a:rPr lang="en-US" i="1">
                        <a:latin typeface="Cambria Math"/>
                      </a:rPr>
                      <m:t>=0</m:t>
                    </m:r>
                  </m:oMath>
                </a14:m>
                <a:endParaRPr lang="id-ID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6</m:t>
                      </m:r>
                      <m:r>
                        <a:rPr lang="en-US" i="1">
                          <a:latin typeface="Cambria Math"/>
                        </a:rPr>
                        <m:t>𝑥</m:t>
                      </m:r>
                      <m:r>
                        <a:rPr lang="en-US" i="1">
                          <a:latin typeface="Cambria Math"/>
                        </a:rPr>
                        <m:t>−6</m:t>
                      </m:r>
                      <m:sSup>
                        <m:sSupPr>
                          <m:ctrlPr>
                            <a:rPr lang="id-ID" i="1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id-ID" i="1">
                                  <a:latin typeface="Cambria Math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id-ID" i="1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i="1">
                                      <a:latin typeface="Cambria Math"/>
                                    </a:rPr>
                                    <m:t>𝑑𝑦</m:t>
                                  </m:r>
                                </m:num>
                                <m:den>
                                  <m:r>
                                    <a:rPr lang="en-US" i="1">
                                      <a:latin typeface="Cambria Math"/>
                                    </a:rPr>
                                    <m:t>𝑑𝑥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i="1">
                          <a:latin typeface="Cambria Math"/>
                        </a:rPr>
                        <m:t>−6</m:t>
                      </m:r>
                      <m:r>
                        <a:rPr lang="en-US" i="1">
                          <a:latin typeface="Cambria Math"/>
                        </a:rPr>
                        <m:t>𝑦</m:t>
                      </m:r>
                      <m:f>
                        <m:fPr>
                          <m:ctrlPr>
                            <a:rPr lang="id-ID" i="1">
                              <a:latin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id-ID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𝑑</m:t>
                              </m:r>
                            </m:e>
                            <m:sup>
                              <m:r>
                                <a:rPr lang="en-US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i="1">
                              <a:latin typeface="Cambria Math"/>
                            </a:rPr>
                            <m:t>𝑦</m:t>
                          </m:r>
                        </m:num>
                        <m:den>
                          <m:r>
                            <a:rPr lang="en-US" i="1">
                              <a:latin typeface="Cambria Math"/>
                            </a:rPr>
                            <m:t>𝑑</m:t>
                          </m:r>
                          <m:sSup>
                            <m:sSupPr>
                              <m:ctrlPr>
                                <a:rPr lang="id-ID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i="1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id-ID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/>
                            </a:rPr>
                            <m:t>𝑑𝑦</m:t>
                          </m:r>
                        </m:num>
                        <m:den>
                          <m:r>
                            <a:rPr lang="en-US" i="1">
                              <a:latin typeface="Cambria Math"/>
                            </a:rPr>
                            <m:t>𝑑𝑥</m:t>
                          </m:r>
                        </m:den>
                      </m:f>
                      <m:r>
                        <a:rPr lang="en-US" i="1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id-ID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/>
                            </a:rPr>
                            <m:t>𝑑𝑦</m:t>
                          </m:r>
                        </m:num>
                        <m:den>
                          <m:r>
                            <a:rPr lang="en-US" i="1">
                              <a:latin typeface="Cambria Math"/>
                            </a:rPr>
                            <m:t>𝑑𝑥</m:t>
                          </m:r>
                        </m:den>
                      </m:f>
                      <m:r>
                        <a:rPr lang="en-US" i="1">
                          <a:latin typeface="Cambria Math"/>
                        </a:rPr>
                        <m:t>+</m:t>
                      </m:r>
                      <m:r>
                        <a:rPr lang="en-US" i="1">
                          <a:latin typeface="Cambria Math"/>
                        </a:rPr>
                        <m:t>𝑥</m:t>
                      </m:r>
                      <m:f>
                        <m:fPr>
                          <m:ctrlPr>
                            <a:rPr lang="id-ID" i="1">
                              <a:latin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id-ID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𝑑</m:t>
                              </m:r>
                            </m:e>
                            <m:sup>
                              <m:r>
                                <a:rPr lang="en-US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i="1">
                              <a:latin typeface="Cambria Math"/>
                            </a:rPr>
                            <m:t>𝑦</m:t>
                          </m:r>
                        </m:num>
                        <m:den>
                          <m:r>
                            <a:rPr lang="en-US" i="1">
                              <a:latin typeface="Cambria Math"/>
                            </a:rPr>
                            <m:t>𝑑</m:t>
                          </m:r>
                          <m:sSup>
                            <m:sSupPr>
                              <m:ctrlPr>
                                <a:rPr lang="id-ID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i="1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id-ID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6</m:t>
                      </m:r>
                      <m:r>
                        <a:rPr lang="en-US" i="1">
                          <a:latin typeface="Cambria Math"/>
                        </a:rPr>
                        <m:t>𝑥</m:t>
                      </m:r>
                      <m:r>
                        <a:rPr lang="en-US" i="1">
                          <a:latin typeface="Cambria Math"/>
                        </a:rPr>
                        <m:t>−6</m:t>
                      </m:r>
                      <m:sSup>
                        <m:sSupPr>
                          <m:ctrlPr>
                            <a:rPr lang="id-ID" i="1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id-ID" i="1">
                                  <a:latin typeface="Cambria Math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id-ID" i="1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i="1">
                                      <a:latin typeface="Cambria Math"/>
                                    </a:rPr>
                                    <m:t>𝑑𝑦</m:t>
                                  </m:r>
                                </m:num>
                                <m:den>
                                  <m:r>
                                    <a:rPr lang="en-US" i="1">
                                      <a:latin typeface="Cambria Math"/>
                                    </a:rPr>
                                    <m:t>𝑑𝑥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i="1">
                          <a:latin typeface="Cambria Math"/>
                        </a:rPr>
                        <m:t>+2</m:t>
                      </m:r>
                      <m:f>
                        <m:fPr>
                          <m:ctrlPr>
                            <a:rPr lang="id-ID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/>
                            </a:rPr>
                            <m:t>𝑑𝑦</m:t>
                          </m:r>
                        </m:num>
                        <m:den>
                          <m:r>
                            <a:rPr lang="en-US" i="1">
                              <a:latin typeface="Cambria Math"/>
                            </a:rPr>
                            <m:t>𝑑𝑥</m:t>
                          </m:r>
                        </m:den>
                      </m:f>
                      <m:r>
                        <a:rPr lang="en-US" i="1">
                          <a:latin typeface="Cambria Math"/>
                        </a:rPr>
                        <m:t>=6</m:t>
                      </m:r>
                      <m:r>
                        <a:rPr lang="en-US" i="1">
                          <a:latin typeface="Cambria Math"/>
                        </a:rPr>
                        <m:t>𝑦</m:t>
                      </m:r>
                      <m:f>
                        <m:fPr>
                          <m:ctrlPr>
                            <a:rPr lang="id-ID" i="1">
                              <a:latin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id-ID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𝑑</m:t>
                              </m:r>
                            </m:e>
                            <m:sup>
                              <m:r>
                                <a:rPr lang="en-US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i="1">
                              <a:latin typeface="Cambria Math"/>
                            </a:rPr>
                            <m:t>𝑦</m:t>
                          </m:r>
                        </m:num>
                        <m:den>
                          <m:r>
                            <a:rPr lang="en-US" i="1">
                              <a:latin typeface="Cambria Math"/>
                            </a:rPr>
                            <m:t>𝑑</m:t>
                          </m:r>
                          <m:sSup>
                            <m:sSupPr>
                              <m:ctrlPr>
                                <a:rPr lang="id-ID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i="1">
                          <a:latin typeface="Cambria Math"/>
                        </a:rPr>
                        <m:t>−</m:t>
                      </m:r>
                      <m:r>
                        <a:rPr lang="en-US" i="1">
                          <a:latin typeface="Cambria Math"/>
                        </a:rPr>
                        <m:t>𝑥</m:t>
                      </m:r>
                      <m:f>
                        <m:fPr>
                          <m:ctrlPr>
                            <a:rPr lang="id-ID" i="1">
                              <a:latin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id-ID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𝑑</m:t>
                              </m:r>
                            </m:e>
                            <m:sup>
                              <m:r>
                                <a:rPr lang="en-US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i="1">
                              <a:latin typeface="Cambria Math"/>
                            </a:rPr>
                            <m:t>𝑦</m:t>
                          </m:r>
                        </m:num>
                        <m:den>
                          <m:r>
                            <a:rPr lang="en-US" i="1">
                              <a:latin typeface="Cambria Math"/>
                            </a:rPr>
                            <m:t>𝑑</m:t>
                          </m:r>
                          <m:sSup>
                            <m:sSupPr>
                              <m:ctrlPr>
                                <a:rPr lang="id-ID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i="1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id-ID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/>
                            </a:rPr>
                            <m:t>6</m:t>
                          </m:r>
                          <m:r>
                            <a:rPr lang="en-US" i="1">
                              <a:latin typeface="Cambria Math"/>
                            </a:rPr>
                            <m:t>𝑦</m:t>
                          </m:r>
                          <m:r>
                            <a:rPr lang="en-US" i="1">
                              <a:latin typeface="Cambria Math"/>
                            </a:rPr>
                            <m:t>−</m:t>
                          </m:r>
                          <m:r>
                            <a:rPr lang="en-US" i="1">
                              <a:latin typeface="Cambria Math"/>
                            </a:rPr>
                            <m:t>𝑥</m:t>
                          </m:r>
                        </m:e>
                      </m:d>
                      <m:f>
                        <m:fPr>
                          <m:ctrlPr>
                            <a:rPr lang="id-ID" i="1">
                              <a:latin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id-ID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𝑑</m:t>
                              </m:r>
                            </m:e>
                            <m:sup>
                              <m:r>
                                <a:rPr lang="en-US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i="1">
                              <a:latin typeface="Cambria Math"/>
                            </a:rPr>
                            <m:t>𝑦</m:t>
                          </m:r>
                        </m:num>
                        <m:den>
                          <m:r>
                            <a:rPr lang="en-US" i="1">
                              <a:latin typeface="Cambria Math"/>
                            </a:rPr>
                            <m:t>𝑑</m:t>
                          </m:r>
                          <m:sSup>
                            <m:sSupPr>
                              <m:ctrlPr>
                                <a:rPr lang="id-ID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id-ID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id-ID" i="1">
                              <a:latin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id-ID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𝑑</m:t>
                              </m:r>
                            </m:e>
                            <m:sup>
                              <m:r>
                                <a:rPr lang="en-US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i="1">
                              <a:latin typeface="Cambria Math"/>
                            </a:rPr>
                            <m:t>𝑦</m:t>
                          </m:r>
                        </m:num>
                        <m:den>
                          <m:r>
                            <a:rPr lang="en-US" i="1">
                              <a:latin typeface="Cambria Math"/>
                            </a:rPr>
                            <m:t>𝑑</m:t>
                          </m:r>
                          <m:sSup>
                            <m:sSupPr>
                              <m:ctrlPr>
                                <a:rPr lang="id-ID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id-ID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/>
                            </a:rPr>
                            <m:t>6</m:t>
                          </m:r>
                          <m:r>
                            <a:rPr lang="en-US" i="1">
                              <a:latin typeface="Cambria Math"/>
                            </a:rPr>
                            <m:t>𝑥</m:t>
                          </m:r>
                          <m:r>
                            <a:rPr lang="en-US" i="1">
                              <a:latin typeface="Cambria Math"/>
                            </a:rPr>
                            <m:t>−6</m:t>
                          </m:r>
                          <m:sSup>
                            <m:sSupPr>
                              <m:ctrlPr>
                                <a:rPr lang="id-ID" i="1">
                                  <a:latin typeface="Cambria Math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id-ID" i="1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id-ID" i="1">
                                          <a:latin typeface="Cambria Math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𝑑𝑦</m:t>
                                      </m:r>
                                    </m:num>
                                    <m:den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𝑑𝑥</m:t>
                                      </m:r>
                                    </m:den>
                                  </m:f>
                                </m:e>
                              </m:d>
                            </m:e>
                            <m:sup>
                              <m:r>
                                <a:rPr lang="en-US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i="1">
                              <a:latin typeface="Cambria Math"/>
                            </a:rPr>
                            <m:t>+2</m:t>
                          </m:r>
                          <m:f>
                            <m:fPr>
                              <m:ctrlPr>
                                <a:rPr lang="id-ID" i="1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latin typeface="Cambria Math"/>
                                </a:rPr>
                                <m:t>𝑑𝑦</m:t>
                              </m:r>
                            </m:num>
                            <m:den>
                              <m:r>
                                <a:rPr lang="en-US" i="1">
                                  <a:latin typeface="Cambria Math"/>
                                </a:rPr>
                                <m:t>𝑑𝑥</m:t>
                              </m:r>
                            </m:den>
                          </m:f>
                        </m:num>
                        <m:den>
                          <m:d>
                            <m:dPr>
                              <m:ctrlPr>
                                <a:rPr lang="id-ID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6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𝑦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</m:den>
                      </m:f>
                      <m:r>
                        <a:rPr lang="en-US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id-ID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/>
                            </a:rPr>
                            <m:t>6</m:t>
                          </m:r>
                          <m:r>
                            <a:rPr lang="en-US" i="1">
                              <a:latin typeface="Cambria Math"/>
                            </a:rPr>
                            <m:t>𝑥</m:t>
                          </m:r>
                          <m:r>
                            <a:rPr lang="en-US" i="1">
                              <a:latin typeface="Cambria Math"/>
                            </a:rPr>
                            <m:t>−6</m:t>
                          </m:r>
                          <m:sSup>
                            <m:sSupPr>
                              <m:ctrlPr>
                                <a:rPr lang="id-ID" i="1">
                                  <a:latin typeface="Cambria Math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id-ID" i="1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id-ID" i="1">
                                          <a:latin typeface="Cambria Math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3</m:t>
                                      </m:r>
                                      <m:sSup>
                                        <m:sSupPr>
                                          <m:ctrlPr>
                                            <a:rPr lang="id-ID" i="1">
                                              <a:latin typeface="Cambria Math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n-US" i="1">
                                              <a:latin typeface="Cambria Math"/>
                                            </a:rPr>
                                            <m:t>𝑥</m:t>
                                          </m:r>
                                        </m:e>
                                        <m:sup>
                                          <m:r>
                                            <a:rPr lang="en-US" i="1">
                                              <a:latin typeface="Cambria Math"/>
                                            </a:rPr>
                                            <m:t>2</m:t>
                                          </m:r>
                                        </m:sup>
                                      </m:sSup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+</m:t>
                                      </m:r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𝑦</m:t>
                                      </m:r>
                                    </m:num>
                                    <m:den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6</m:t>
                                      </m:r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𝑦</m:t>
                                      </m:r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−</m:t>
                                      </m:r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𝑥</m:t>
                                      </m:r>
                                    </m:den>
                                  </m:f>
                                </m:e>
                              </m:d>
                            </m:e>
                            <m:sup>
                              <m:r>
                                <a:rPr lang="en-US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i="1">
                              <a:latin typeface="Cambria Math"/>
                            </a:rPr>
                            <m:t>+2</m:t>
                          </m:r>
                          <m:d>
                            <m:dPr>
                              <m:ctrlPr>
                                <a:rPr lang="id-ID" i="1">
                                  <a:latin typeface="Cambria Math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id-ID" i="1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i="1">
                                      <a:latin typeface="Cambria Math"/>
                                    </a:rPr>
                                    <m:t>3</m:t>
                                  </m:r>
                                  <m:sSup>
                                    <m:sSupPr>
                                      <m:ctrlPr>
                                        <a:rPr lang="id-ID" i="1"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n-US" i="1">
                                      <a:latin typeface="Cambria Math"/>
                                    </a:rPr>
                                    <m:t>+</m:t>
                                  </m:r>
                                  <m:r>
                                    <a:rPr lang="en-US" i="1">
                                      <a:latin typeface="Cambria Math"/>
                                    </a:rPr>
                                    <m:t>𝑦</m:t>
                                  </m:r>
                                </m:num>
                                <m:den>
                                  <m:r>
                                    <a:rPr lang="en-US" i="1">
                                      <a:latin typeface="Cambria Math"/>
                                    </a:rPr>
                                    <m:t>6</m:t>
                                  </m:r>
                                  <m:r>
                                    <a:rPr lang="en-US" i="1">
                                      <a:latin typeface="Cambria Math"/>
                                    </a:rPr>
                                    <m:t>𝑦</m:t>
                                  </m:r>
                                  <m:r>
                                    <a:rPr lang="en-US" i="1">
                                      <a:latin typeface="Cambria Math"/>
                                    </a:rPr>
                                    <m:t>−</m:t>
                                  </m:r>
                                  <m:r>
                                    <a:rPr lang="en-US" i="1">
                                      <a:latin typeface="Cambria Math"/>
                                    </a:rPr>
                                    <m:t>𝑥</m:t>
                                  </m:r>
                                </m:den>
                              </m:f>
                            </m:e>
                          </m:d>
                        </m:num>
                        <m:den>
                          <m:d>
                            <m:dPr>
                              <m:ctrlPr>
                                <a:rPr lang="id-ID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6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𝑦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</m:den>
                      </m:f>
                      <m:r>
                        <a:rPr lang="en-US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id-ID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/>
                            </a:rPr>
                            <m:t>6</m:t>
                          </m:r>
                          <m:r>
                            <a:rPr lang="en-US" i="1">
                              <a:latin typeface="Cambria Math"/>
                            </a:rPr>
                            <m:t>𝑥</m:t>
                          </m:r>
                          <m:sSup>
                            <m:sSupPr>
                              <m:ctrlPr>
                                <a:rPr lang="id-ID" i="1">
                                  <a:latin typeface="Cambria Math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id-ID" i="1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6</m:t>
                                  </m:r>
                                  <m:r>
                                    <a:rPr lang="en-US" i="1">
                                      <a:latin typeface="Cambria Math"/>
                                    </a:rPr>
                                    <m:t>𝑦</m:t>
                                  </m:r>
                                  <m:r>
                                    <a:rPr lang="en-US" i="1">
                                      <a:latin typeface="Cambria Math"/>
                                    </a:rPr>
                                    <m:t>−</m:t>
                                  </m:r>
                                  <m:r>
                                    <a:rPr lang="en-US" i="1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i="1">
                              <a:latin typeface="Cambria Math"/>
                            </a:rPr>
                            <m:t>−6</m:t>
                          </m:r>
                          <m:sSup>
                            <m:sSupPr>
                              <m:ctrlPr>
                                <a:rPr lang="id-ID" i="1">
                                  <a:latin typeface="Cambria Math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id-ID" i="1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3</m:t>
                                  </m:r>
                                  <m:sSup>
                                    <m:sSupPr>
                                      <m:ctrlPr>
                                        <a:rPr lang="id-ID" i="1"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n-US" i="1">
                                      <a:latin typeface="Cambria Math"/>
                                    </a:rPr>
                                    <m:t>+</m:t>
                                  </m:r>
                                  <m:r>
                                    <a:rPr lang="en-US" i="1">
                                      <a:latin typeface="Cambria Math"/>
                                    </a:rPr>
                                    <m:t>𝑦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i="1">
                              <a:latin typeface="Cambria Math"/>
                            </a:rPr>
                            <m:t>+2</m:t>
                          </m:r>
                          <m:d>
                            <m:dPr>
                              <m:ctrlPr>
                                <a:rPr lang="id-ID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3</m:t>
                              </m:r>
                              <m:sSup>
                                <m:sSupPr>
                                  <m:ctrlPr>
                                    <a:rPr lang="id-ID" i="1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i="1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i="1">
                                  <a:latin typeface="Cambria Math"/>
                                </a:rPr>
                                <m:t>+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𝑦</m:t>
                              </m:r>
                            </m:e>
                          </m:d>
                          <m:d>
                            <m:dPr>
                              <m:ctrlPr>
                                <a:rPr lang="id-ID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6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𝑦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</m:num>
                        <m:den>
                          <m:sSup>
                            <m:sSupPr>
                              <m:ctrlPr>
                                <a:rPr lang="id-ID" i="1">
                                  <a:latin typeface="Cambria Math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id-ID" i="1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6</m:t>
                                  </m:r>
                                  <m:r>
                                    <a:rPr lang="en-US" i="1">
                                      <a:latin typeface="Cambria Math"/>
                                    </a:rPr>
                                    <m:t>𝑦</m:t>
                                  </m:r>
                                  <m:r>
                                    <a:rPr lang="en-US" i="1">
                                      <a:latin typeface="Cambria Math"/>
                                    </a:rPr>
                                    <m:t>−</m:t>
                                  </m:r>
                                  <m:r>
                                    <a:rPr lang="en-US" i="1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i="1">
                                  <a:latin typeface="Cambria Math"/>
                                </a:rPr>
                                <m:t>3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id-ID" dirty="0"/>
              </a:p>
              <a:p>
                <a:endParaRPr lang="id-ID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404664"/>
                <a:ext cx="8229600" cy="5721499"/>
              </a:xfrm>
              <a:blipFill rotWithShape="1">
                <a:blip r:embed="rId2"/>
                <a:stretch>
                  <a:fillRect l="-963" t="-639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F5596-8376-4FAF-835E-B196B9908698}" type="datetime1">
              <a:rPr lang="id-ID" smtClean="0"/>
              <a:t>25/10/2021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Amir Supriyanto-Fisika-FMIPA-Unila</a:t>
            </a: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1B301-FF1B-41FC-AD32-F3EE9FEF0B5E}" type="slidenum">
              <a:rPr lang="id-ID" smtClean="0"/>
              <a:t>5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482688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476672"/>
                <a:ext cx="8229600" cy="5649491"/>
              </a:xfrm>
            </p:spPr>
            <p:txBody>
              <a:bodyPr>
                <a:normAutofit fontScale="92500" lnSpcReduction="10000"/>
              </a:bodyPr>
              <a:lstStyle/>
              <a:p>
                <a:pPr lvl="0"/>
                <a14:m>
                  <m:oMath xmlns:m="http://schemas.openxmlformats.org/officeDocument/2006/math">
                    <m:f>
                      <m:fPr>
                        <m:ctrlPr>
                          <a:rPr lang="id-ID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𝑑𝑦</m:t>
                        </m:r>
                      </m:num>
                      <m:den>
                        <m:r>
                          <a:rPr lang="en-US" i="1">
                            <a:latin typeface="Cambria Math"/>
                          </a:rPr>
                          <m:t>𝑑𝑥</m:t>
                        </m:r>
                      </m:den>
                    </m:f>
                  </m:oMath>
                </a14:m>
                <a:r>
                  <a:rPr lang="en-US" dirty="0"/>
                  <a:t> di </a:t>
                </a:r>
                <a:r>
                  <a:rPr lang="en-US" dirty="0" err="1"/>
                  <a:t>titk</a:t>
                </a:r>
                <a:r>
                  <a:rPr lang="en-US" dirty="0"/>
                  <a:t> (1,2)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id-ID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3</m:t>
                        </m:r>
                        <m:sSup>
                          <m:sSupPr>
                            <m:ctrlPr>
                              <a:rPr lang="id-ID" i="1">
                                <a:latin typeface="Cambria Math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id-ID" i="1"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1</m:t>
                                </m:r>
                              </m:e>
                            </m:d>
                          </m:e>
                          <m:sup>
                            <m:r>
                              <a:rPr lang="en-US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i="1">
                            <a:latin typeface="Cambria Math"/>
                          </a:rPr>
                          <m:t>+2</m:t>
                        </m:r>
                      </m:num>
                      <m:den>
                        <m:r>
                          <a:rPr lang="en-US" i="1">
                            <a:latin typeface="Cambria Math"/>
                          </a:rPr>
                          <m:t>6.2−1</m:t>
                        </m:r>
                      </m:den>
                    </m:f>
                    <m:r>
                      <a:rPr lang="en-US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id-ID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5</m:t>
                        </m:r>
                      </m:num>
                      <m:den>
                        <m:r>
                          <a:rPr lang="en-US" i="1">
                            <a:latin typeface="Cambria Math"/>
                          </a:rPr>
                          <m:t>11</m:t>
                        </m:r>
                      </m:den>
                    </m:f>
                  </m:oMath>
                </a14:m>
                <a:endParaRPr lang="id-ID" dirty="0"/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id-ID" i="1"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id-ID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/>
                              </a:rPr>
                              <m:t>𝑑</m:t>
                            </m:r>
                          </m:e>
                          <m:sup>
                            <m:r>
                              <a:rPr lang="en-US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i="1">
                            <a:latin typeface="Cambria Math"/>
                          </a:rPr>
                          <m:t>𝑦</m:t>
                        </m:r>
                      </m:num>
                      <m:den>
                        <m:r>
                          <a:rPr lang="en-US" i="1">
                            <a:latin typeface="Cambria Math"/>
                          </a:rPr>
                          <m:t>𝑑</m:t>
                        </m:r>
                        <m:sSup>
                          <m:sSupPr>
                            <m:ctrlPr>
                              <a:rPr lang="id-ID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dirty="0"/>
                  <a:t>  di </a:t>
                </a:r>
                <a:r>
                  <a:rPr lang="en-US" dirty="0" err="1"/>
                  <a:t>titk</a:t>
                </a:r>
                <a:r>
                  <a:rPr lang="en-US" dirty="0"/>
                  <a:t> (1,2) 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id-ID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6.1</m:t>
                        </m:r>
                        <m:sSup>
                          <m:sSupPr>
                            <m:ctrlPr>
                              <a:rPr lang="id-ID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/>
                              </a:rPr>
                              <m:t>(6.2−1)</m:t>
                            </m:r>
                          </m:e>
                          <m:sup>
                            <m:r>
                              <a:rPr lang="en-US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i="1">
                            <a:latin typeface="Cambria Math"/>
                          </a:rPr>
                          <m:t>−6</m:t>
                        </m:r>
                        <m:sSup>
                          <m:sSupPr>
                            <m:ctrlPr>
                              <a:rPr lang="id-ID" i="1">
                                <a:latin typeface="Cambria Math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id-ID" i="1"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3.1+2</m:t>
                                </m:r>
                              </m:e>
                            </m:d>
                          </m:e>
                          <m:sup>
                            <m:r>
                              <a:rPr lang="en-US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i="1">
                            <a:latin typeface="Cambria Math"/>
                          </a:rPr>
                          <m:t>+2(3.1+2)(6.2−1)</m:t>
                        </m:r>
                      </m:num>
                      <m:den>
                        <m:sSup>
                          <m:sSupPr>
                            <m:ctrlPr>
                              <a:rPr lang="id-ID" i="1">
                                <a:latin typeface="Cambria Math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id-ID" i="1"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6.2−1</m:t>
                                </m:r>
                              </m:e>
                            </m:d>
                          </m:e>
                          <m:sup>
                            <m:r>
                              <a:rPr lang="en-US" i="1">
                                <a:latin typeface="Cambria Math"/>
                              </a:rPr>
                              <m:t>3</m:t>
                            </m:r>
                          </m:sup>
                        </m:sSup>
                      </m:den>
                    </m:f>
                    <m:r>
                      <a:rPr lang="en-US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id-ID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6. (121)−6(25)+10(11)</m:t>
                        </m:r>
                      </m:num>
                      <m:den>
                        <m:sSup>
                          <m:sSupPr>
                            <m:ctrlPr>
                              <a:rPr lang="id-ID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/>
                              </a:rPr>
                              <m:t>11</m:t>
                            </m:r>
                          </m:e>
                          <m:sup>
                            <m:r>
                              <a:rPr lang="en-US" i="1">
                                <a:latin typeface="Cambria Math"/>
                              </a:rPr>
                              <m:t>3</m:t>
                            </m:r>
                          </m:sup>
                        </m:sSup>
                      </m:den>
                    </m:f>
                    <m:r>
                      <a:rPr lang="en-US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id-ID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726−150+110)</m:t>
                        </m:r>
                      </m:num>
                      <m:den>
                        <m:sSup>
                          <m:sSupPr>
                            <m:ctrlPr>
                              <a:rPr lang="id-ID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/>
                              </a:rPr>
                              <m:t>11</m:t>
                            </m:r>
                          </m:e>
                          <m:sup>
                            <m:r>
                              <a:rPr lang="en-US" i="1">
                                <a:latin typeface="Cambria Math"/>
                              </a:rPr>
                              <m:t>3</m:t>
                            </m:r>
                          </m:sup>
                        </m:sSup>
                      </m:den>
                    </m:f>
                    <m:r>
                      <a:rPr lang="en-US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id-ID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686</m:t>
                        </m:r>
                      </m:num>
                      <m:den>
                        <m:sSup>
                          <m:sSupPr>
                            <m:ctrlPr>
                              <a:rPr lang="id-ID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/>
                              </a:rPr>
                              <m:t>11</m:t>
                            </m:r>
                          </m:e>
                          <m:sup>
                            <m:r>
                              <a:rPr lang="en-US" i="1">
                                <a:latin typeface="Cambria Math"/>
                              </a:rPr>
                              <m:t>3</m:t>
                            </m:r>
                          </m:sup>
                        </m:sSup>
                      </m:den>
                    </m:f>
                  </m:oMath>
                </a14:m>
                <a:endParaRPr lang="id-ID" dirty="0"/>
              </a:p>
              <a:p>
                <a:pPr marL="0" indent="0">
                  <a:buNone/>
                </a:pPr>
                <a:r>
                  <a:rPr lang="en-US" dirty="0" err="1"/>
                  <a:t>Atau</a:t>
                </a:r>
                <a:r>
                  <a:rPr lang="en-US" dirty="0"/>
                  <a:t>: </a:t>
                </a:r>
                <a:endParaRPr lang="id-ID" dirty="0"/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id-ID" i="1"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id-ID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/>
                              </a:rPr>
                              <m:t>𝑑</m:t>
                            </m:r>
                          </m:e>
                          <m:sup>
                            <m:r>
                              <a:rPr lang="en-US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i="1">
                            <a:latin typeface="Cambria Math"/>
                          </a:rPr>
                          <m:t>𝑦</m:t>
                        </m:r>
                      </m:num>
                      <m:den>
                        <m:r>
                          <a:rPr lang="en-US" i="1">
                            <a:latin typeface="Cambria Math"/>
                          </a:rPr>
                          <m:t>𝑑</m:t>
                        </m:r>
                        <m:sSup>
                          <m:sSupPr>
                            <m:ctrlPr>
                              <a:rPr lang="id-ID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en-US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id-ID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6</m:t>
                        </m:r>
                        <m:r>
                          <a:rPr lang="en-US" i="1">
                            <a:latin typeface="Cambria Math"/>
                          </a:rPr>
                          <m:t>𝑥</m:t>
                        </m:r>
                        <m:r>
                          <a:rPr lang="en-US" i="1">
                            <a:latin typeface="Cambria Math"/>
                          </a:rPr>
                          <m:t>−6</m:t>
                        </m:r>
                        <m:sSup>
                          <m:sSupPr>
                            <m:ctrlPr>
                              <a:rPr lang="id-ID" i="1">
                                <a:latin typeface="Cambria Math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id-ID" i="1">
                                    <a:latin typeface="Cambria Math"/>
                                  </a:rPr>
                                </m:ctrlPr>
                              </m:dPr>
                              <m:e>
                                <m:f>
                                  <m:fPr>
                                    <m:ctrlPr>
                                      <a:rPr lang="id-ID" i="1"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i="1">
                                        <a:latin typeface="Cambria Math"/>
                                      </a:rPr>
                                      <m:t>𝑑𝑦</m:t>
                                    </m:r>
                                  </m:num>
                                  <m:den>
                                    <m:r>
                                      <a:rPr lang="en-US" i="1">
                                        <a:latin typeface="Cambria Math"/>
                                      </a:rPr>
                                      <m:t>𝑑𝑥</m:t>
                                    </m:r>
                                  </m:den>
                                </m:f>
                              </m:e>
                            </m:d>
                          </m:e>
                          <m:sup>
                            <m:r>
                              <a:rPr lang="en-US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i="1">
                            <a:latin typeface="Cambria Math"/>
                          </a:rPr>
                          <m:t>+2</m:t>
                        </m:r>
                        <m:f>
                          <m:fPr>
                            <m:ctrlPr>
                              <a:rPr lang="id-ID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i="1">
                                <a:latin typeface="Cambria Math"/>
                              </a:rPr>
                              <m:t>𝑑𝑦</m:t>
                            </m:r>
                          </m:num>
                          <m:den>
                            <m:r>
                              <a:rPr lang="en-US" i="1">
                                <a:latin typeface="Cambria Math"/>
                              </a:rPr>
                              <m:t>𝑑𝑥</m:t>
                            </m:r>
                          </m:den>
                        </m:f>
                      </m:num>
                      <m:den>
                        <m:sSup>
                          <m:sSupPr>
                            <m:ctrlPr>
                              <a:rPr lang="id-ID" i="1">
                                <a:latin typeface="Cambria Math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id-ID" i="1"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6</m:t>
                                </m:r>
                                <m:r>
                                  <a:rPr lang="en-US" i="1">
                                    <a:latin typeface="Cambria Math"/>
                                  </a:rPr>
                                  <m:t>𝑦</m:t>
                                </m:r>
                                <m:r>
                                  <a:rPr lang="en-US" i="1">
                                    <a:latin typeface="Cambria Math"/>
                                  </a:rPr>
                                  <m:t>−</m:t>
                                </m:r>
                                <m:r>
                                  <a:rPr lang="en-US" i="1">
                                    <a:latin typeface="Cambria Math"/>
                                  </a:rPr>
                                  <m:t>𝑥</m:t>
                                </m:r>
                              </m:e>
                            </m:d>
                          </m:e>
                          <m:sup>
                            <m:r>
                              <a:rPr lang="en-US" i="1">
                                <a:latin typeface="Cambria Math"/>
                              </a:rPr>
                              <m:t>3</m:t>
                            </m:r>
                          </m:sup>
                        </m:sSup>
                      </m:den>
                    </m:f>
                    <m:r>
                      <a:rPr lang="en-US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id-ID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6.1−6</m:t>
                        </m:r>
                        <m:sSup>
                          <m:sSupPr>
                            <m:ctrlPr>
                              <a:rPr lang="id-ID" i="1">
                                <a:latin typeface="Cambria Math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id-ID" i="1">
                                    <a:latin typeface="Cambria Math"/>
                                  </a:rPr>
                                </m:ctrlPr>
                              </m:dPr>
                              <m:e>
                                <m:f>
                                  <m:fPr>
                                    <m:ctrlPr>
                                      <a:rPr lang="id-ID" i="1"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i="1">
                                        <a:latin typeface="Cambria Math"/>
                                      </a:rPr>
                                      <m:t>5</m:t>
                                    </m:r>
                                  </m:num>
                                  <m:den>
                                    <m:r>
                                      <a:rPr lang="en-US" i="1">
                                        <a:latin typeface="Cambria Math"/>
                                      </a:rPr>
                                      <m:t>11</m:t>
                                    </m:r>
                                  </m:den>
                                </m:f>
                              </m:e>
                            </m:d>
                          </m:e>
                          <m:sup>
                            <m:r>
                              <a:rPr lang="en-US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i="1">
                            <a:latin typeface="Cambria Math"/>
                          </a:rPr>
                          <m:t>+2</m:t>
                        </m:r>
                        <m:d>
                          <m:dPr>
                            <m:ctrlPr>
                              <a:rPr lang="id-ID" i="1">
                                <a:latin typeface="Cambria Math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id-ID" i="1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en-US" i="1">
                                    <a:latin typeface="Cambria Math"/>
                                  </a:rPr>
                                  <m:t>5</m:t>
                                </m:r>
                              </m:num>
                              <m:den>
                                <m:r>
                                  <a:rPr lang="en-US" i="1">
                                    <a:latin typeface="Cambria Math"/>
                                  </a:rPr>
                                  <m:t>11</m:t>
                                </m:r>
                              </m:den>
                            </m:f>
                          </m:e>
                        </m:d>
                      </m:num>
                      <m:den>
                        <m:sSup>
                          <m:sSupPr>
                            <m:ctrlPr>
                              <a:rPr lang="id-ID" i="1">
                                <a:latin typeface="Cambria Math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id-ID" i="1"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6.2−1</m:t>
                                </m:r>
                              </m:e>
                            </m:d>
                          </m:e>
                          <m:sup>
                            <m:r>
                              <a:rPr lang="en-US" i="1">
                                <a:latin typeface="Cambria Math"/>
                              </a:rPr>
                              <m:t>3</m:t>
                            </m:r>
                          </m:sup>
                        </m:sSup>
                      </m:den>
                    </m:f>
                    <m:r>
                      <a:rPr lang="en-US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id-ID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6−6</m:t>
                        </m:r>
                        <m:sSup>
                          <m:sSupPr>
                            <m:ctrlPr>
                              <a:rPr lang="id-ID" i="1">
                                <a:latin typeface="Cambria Math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id-ID" i="1">
                                    <a:latin typeface="Cambria Math"/>
                                  </a:rPr>
                                </m:ctrlPr>
                              </m:dPr>
                              <m:e>
                                <m:f>
                                  <m:fPr>
                                    <m:ctrlPr>
                                      <a:rPr lang="id-ID" i="1"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i="1">
                                        <a:latin typeface="Cambria Math"/>
                                      </a:rPr>
                                      <m:t>5</m:t>
                                    </m:r>
                                  </m:num>
                                  <m:den>
                                    <m:r>
                                      <a:rPr lang="en-US" i="1">
                                        <a:latin typeface="Cambria Math"/>
                                      </a:rPr>
                                      <m:t>11</m:t>
                                    </m:r>
                                  </m:den>
                                </m:f>
                              </m:e>
                            </m:d>
                          </m:e>
                          <m:sup>
                            <m:r>
                              <a:rPr lang="en-US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i="1">
                            <a:latin typeface="Cambria Math"/>
                          </a:rPr>
                          <m:t>+2</m:t>
                        </m:r>
                        <m:d>
                          <m:dPr>
                            <m:ctrlPr>
                              <a:rPr lang="id-ID" i="1">
                                <a:latin typeface="Cambria Math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id-ID" i="1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en-US" i="1">
                                    <a:latin typeface="Cambria Math"/>
                                  </a:rPr>
                                  <m:t>5</m:t>
                                </m:r>
                              </m:num>
                              <m:den>
                                <m:r>
                                  <a:rPr lang="en-US" i="1">
                                    <a:latin typeface="Cambria Math"/>
                                  </a:rPr>
                                  <m:t>11</m:t>
                                </m:r>
                              </m:den>
                            </m:f>
                          </m:e>
                        </m:d>
                      </m:num>
                      <m:den>
                        <m:sSup>
                          <m:sSupPr>
                            <m:ctrlPr>
                              <a:rPr lang="id-ID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/>
                              </a:rPr>
                              <m:t>11</m:t>
                            </m:r>
                          </m:e>
                          <m:sup>
                            <m:r>
                              <a:rPr lang="en-US" i="1">
                                <a:latin typeface="Cambria Math"/>
                              </a:rPr>
                              <m:t>3</m:t>
                            </m:r>
                          </m:sup>
                        </m:sSup>
                      </m:den>
                    </m:f>
                    <m:r>
                      <a:rPr lang="en-US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id-ID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6</m:t>
                        </m:r>
                        <m:sSup>
                          <m:sSupPr>
                            <m:ctrlPr>
                              <a:rPr lang="id-ID" i="1">
                                <a:latin typeface="Cambria Math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id-ID" i="1"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11</m:t>
                                </m:r>
                              </m:e>
                            </m:d>
                          </m:e>
                          <m:sup>
                            <m:r>
                              <a:rPr lang="en-US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i="1">
                            <a:latin typeface="Cambria Math"/>
                          </a:rPr>
                          <m:t>−6</m:t>
                        </m:r>
                        <m:d>
                          <m:dPr>
                            <m:ctrlPr>
                              <a:rPr lang="id-ID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/>
                              </a:rPr>
                              <m:t>25</m:t>
                            </m:r>
                          </m:e>
                        </m:d>
                        <m:r>
                          <a:rPr lang="en-US" i="1">
                            <a:latin typeface="Cambria Math"/>
                          </a:rPr>
                          <m:t>+2</m:t>
                        </m:r>
                        <m:d>
                          <m:dPr>
                            <m:ctrlPr>
                              <a:rPr lang="id-ID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/>
                              </a:rPr>
                              <m:t>55</m:t>
                            </m:r>
                          </m:e>
                        </m:d>
                      </m:num>
                      <m:den>
                        <m:sSup>
                          <m:sSupPr>
                            <m:ctrlPr>
                              <a:rPr lang="id-ID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/>
                              </a:rPr>
                              <m:t>11</m:t>
                            </m:r>
                          </m:e>
                          <m:sup>
                            <m:r>
                              <a:rPr lang="en-US" i="1">
                                <a:latin typeface="Cambria Math"/>
                              </a:rPr>
                              <m:t>3</m:t>
                            </m:r>
                          </m:sup>
                        </m:sSup>
                      </m:den>
                    </m:f>
                    <m:r>
                      <a:rPr lang="en-US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id-ID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686</m:t>
                        </m:r>
                      </m:num>
                      <m:den>
                        <m:sSup>
                          <m:sSupPr>
                            <m:ctrlPr>
                              <a:rPr lang="id-ID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/>
                              </a:rPr>
                              <m:t>11</m:t>
                            </m:r>
                          </m:e>
                          <m:sup>
                            <m:r>
                              <a:rPr lang="en-US" i="1">
                                <a:latin typeface="Cambria Math"/>
                              </a:rPr>
                              <m:t>3</m:t>
                            </m:r>
                          </m:sup>
                        </m:sSup>
                      </m:den>
                    </m:f>
                  </m:oMath>
                </a14:m>
                <a:endParaRPr lang="id-ID" dirty="0"/>
              </a:p>
              <a:p>
                <a:pPr marL="0" indent="0">
                  <a:buNone/>
                </a:pPr>
                <a:endParaRPr lang="id-ID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476672"/>
                <a:ext cx="8229600" cy="5649491"/>
              </a:xfrm>
              <a:blipFill rotWithShape="1">
                <a:blip r:embed="rId2"/>
                <a:stretch>
                  <a:fillRect l="-1704" b="-11758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14141-921F-49C0-9074-77B2AAF6DBC5}" type="datetime1">
              <a:rPr lang="id-ID" smtClean="0"/>
              <a:t>25/10/2021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Amir Supriyanto-Fisika-FMIPA-Unila</a:t>
            </a: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1B301-FF1B-41FC-AD32-F3EE9FEF0B5E}" type="slidenum">
              <a:rPr lang="id-ID" smtClean="0"/>
              <a:t>6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254926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332656"/>
                <a:ext cx="8579296" cy="5793507"/>
              </a:xfrm>
            </p:spPr>
            <p:txBody>
              <a:bodyPr/>
              <a:lstStyle/>
              <a:p>
                <a:pPr marL="514350" lvl="0" indent="-514350">
                  <a:buFont typeface="+mj-lt"/>
                  <a:buAutoNum type="arabicParenR" startAt="2"/>
                </a:pPr>
                <a:r>
                  <a:rPr lang="en-US" dirty="0" smtClean="0"/>
                  <a:t>Dari </a:t>
                </a:r>
                <a:r>
                  <a:rPr lang="en-US" dirty="0" err="1"/>
                  <a:t>persamaan</a:t>
                </a:r>
                <a:r>
                  <a:rPr lang="en-US" dirty="0"/>
                  <a:t> </a:t>
                </a:r>
                <a:r>
                  <a:rPr lang="en-US" dirty="0" err="1"/>
                  <a:t>garis</a:t>
                </a:r>
                <a:r>
                  <a:rPr lang="en-US" dirty="0"/>
                  <a:t> </a:t>
                </a:r>
                <a:r>
                  <a:rPr lang="en-US" dirty="0" err="1"/>
                  <a:t>lengkung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𝑥</m:t>
                    </m:r>
                    <m:sSup>
                      <m:sSupPr>
                        <m:ctrlPr>
                          <a:rPr lang="id-ID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𝑦</m:t>
                        </m:r>
                      </m:e>
                      <m:sup>
                        <m:r>
                          <a:rPr lang="en-US" i="1">
                            <a:latin typeface="Cambria Math"/>
                          </a:rPr>
                          <m:t>3</m:t>
                        </m:r>
                      </m:sup>
                    </m:sSup>
                    <m:r>
                      <a:rPr lang="en-US" i="1">
                        <a:latin typeface="Cambria Math"/>
                      </a:rPr>
                      <m:t>−</m:t>
                    </m:r>
                    <m:r>
                      <a:rPr lang="en-US" i="1">
                        <a:latin typeface="Cambria Math"/>
                      </a:rPr>
                      <m:t>𝑦</m:t>
                    </m:r>
                    <m:sSup>
                      <m:sSupPr>
                        <m:ctrlPr>
                          <a:rPr lang="id-ID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i="1">
                            <a:latin typeface="Cambria Math"/>
                          </a:rPr>
                          <m:t>3</m:t>
                        </m:r>
                      </m:sup>
                    </m:sSup>
                    <m:r>
                      <a:rPr lang="en-US" i="1">
                        <a:latin typeface="Cambria Math"/>
                      </a:rPr>
                      <m:t>=6</m:t>
                    </m:r>
                  </m:oMath>
                </a14:m>
                <a:r>
                  <a:rPr lang="en-US" dirty="0"/>
                  <a:t>.  </a:t>
                </a:r>
                <a:r>
                  <a:rPr lang="en-US" dirty="0" err="1"/>
                  <a:t>Tentukan</a:t>
                </a:r>
                <a:r>
                  <a:rPr lang="en-US" dirty="0"/>
                  <a:t>:</a:t>
                </a:r>
                <a:endParaRPr lang="id-ID" dirty="0"/>
              </a:p>
              <a:p>
                <a:pPr marL="914400" lvl="1" indent="-514350">
                  <a:buFont typeface="+mj-lt"/>
                  <a:buAutoNum type="alphaLcParenR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id-ID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𝑑𝑦</m:t>
                        </m:r>
                      </m:num>
                      <m:den>
                        <m:r>
                          <a:rPr lang="en-US" i="1">
                            <a:latin typeface="Cambria Math"/>
                          </a:rPr>
                          <m:t>𝑑𝑥</m:t>
                        </m:r>
                      </m:den>
                    </m:f>
                  </m:oMath>
                </a14:m>
                <a:r>
                  <a:rPr lang="en-US" dirty="0"/>
                  <a:t>;	b)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id-ID" i="1"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id-ID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/>
                              </a:rPr>
                              <m:t>𝑑</m:t>
                            </m:r>
                          </m:e>
                          <m:sup>
                            <m:r>
                              <a:rPr lang="en-US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i="1">
                            <a:latin typeface="Cambria Math"/>
                          </a:rPr>
                          <m:t>𝑦</m:t>
                        </m:r>
                      </m:num>
                      <m:den>
                        <m:r>
                          <a:rPr lang="en-US" i="1">
                            <a:latin typeface="Cambria Math"/>
                          </a:rPr>
                          <m:t>𝑑</m:t>
                        </m:r>
                        <m:sSup>
                          <m:sSupPr>
                            <m:ctrlPr>
                              <a:rPr lang="id-ID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dirty="0"/>
                  <a:t>	; 	c)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id-ID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𝑑𝑦</m:t>
                        </m:r>
                      </m:num>
                      <m:den>
                        <m:r>
                          <a:rPr lang="en-US" i="1">
                            <a:latin typeface="Cambria Math"/>
                          </a:rPr>
                          <m:t>𝑑𝑥</m:t>
                        </m:r>
                      </m:den>
                    </m:f>
                  </m:oMath>
                </a14:m>
                <a:r>
                  <a:rPr lang="en-US" dirty="0"/>
                  <a:t> </a:t>
                </a:r>
                <a:r>
                  <a:rPr lang="en-US" dirty="0" err="1"/>
                  <a:t>dan</a:t>
                </a:r>
                <a:r>
                  <a:rPr lang="en-US" dirty="0"/>
                  <a:t>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id-ID" i="1"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id-ID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/>
                              </a:rPr>
                              <m:t>𝑑</m:t>
                            </m:r>
                          </m:e>
                          <m:sup>
                            <m:r>
                              <a:rPr lang="en-US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i="1">
                            <a:latin typeface="Cambria Math"/>
                          </a:rPr>
                          <m:t>𝑦</m:t>
                        </m:r>
                      </m:num>
                      <m:den>
                        <m:r>
                          <a:rPr lang="en-US" i="1">
                            <a:latin typeface="Cambria Math"/>
                          </a:rPr>
                          <m:t>𝑑</m:t>
                        </m:r>
                        <m:sSup>
                          <m:sSupPr>
                            <m:ctrlPr>
                              <a:rPr lang="id-ID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dirty="0"/>
                  <a:t>  di </a:t>
                </a:r>
                <a:r>
                  <a:rPr lang="en-US" dirty="0" err="1"/>
                  <a:t>titik</a:t>
                </a:r>
                <a:r>
                  <a:rPr lang="en-US" dirty="0"/>
                  <a:t> (1,2); </a:t>
                </a:r>
                <a:endParaRPr lang="en-US" dirty="0" smtClean="0"/>
              </a:p>
              <a:p>
                <a:pPr marL="400050" lvl="1" indent="0">
                  <a:buNone/>
                </a:pPr>
                <a:r>
                  <a:rPr lang="en-US" dirty="0" smtClean="0"/>
                  <a:t>d</a:t>
                </a:r>
                <a:r>
                  <a:rPr lang="en-US" dirty="0"/>
                  <a:t>) slope </a:t>
                </a:r>
                <a:r>
                  <a:rPr lang="en-US" dirty="0" err="1"/>
                  <a:t>dan</a:t>
                </a:r>
                <a:r>
                  <a:rPr lang="en-US" dirty="0"/>
                  <a:t> </a:t>
                </a:r>
                <a:r>
                  <a:rPr lang="en-US" dirty="0" err="1"/>
                  <a:t>persamaan</a:t>
                </a:r>
                <a:r>
                  <a:rPr lang="en-US" dirty="0"/>
                  <a:t> </a:t>
                </a:r>
                <a:r>
                  <a:rPr lang="en-US" dirty="0" err="1"/>
                  <a:t>garis</a:t>
                </a:r>
                <a:r>
                  <a:rPr lang="en-US" dirty="0"/>
                  <a:t> </a:t>
                </a:r>
                <a:r>
                  <a:rPr lang="en-US" dirty="0" err="1"/>
                  <a:t>singgung</a:t>
                </a:r>
                <a:r>
                  <a:rPr lang="en-US" dirty="0"/>
                  <a:t> di </a:t>
                </a:r>
                <a:r>
                  <a:rPr lang="en-US" dirty="0" err="1"/>
                  <a:t>titik</a:t>
                </a:r>
                <a:r>
                  <a:rPr lang="en-US" dirty="0"/>
                  <a:t> (1,2)</a:t>
                </a:r>
                <a:endParaRPr lang="id-ID" dirty="0"/>
              </a:p>
              <a:p>
                <a:pPr marL="0" indent="0">
                  <a:buNone/>
                </a:pPr>
                <a:endParaRPr lang="id-ID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332656"/>
                <a:ext cx="8579296" cy="5793507"/>
              </a:xfrm>
              <a:blipFill rotWithShape="1">
                <a:blip r:embed="rId2"/>
                <a:stretch>
                  <a:fillRect l="-1848" t="-1263" r="-2345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ECD73-D53B-4A9B-B16B-8D466CA6DE11}" type="datetime1">
              <a:rPr lang="id-ID" smtClean="0"/>
              <a:t>25/10/2021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Amir Supriyanto-Fisika-FMIPA-Unila</a:t>
            </a: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1B301-FF1B-41FC-AD32-F3EE9FEF0B5E}" type="slidenum">
              <a:rPr lang="id-ID" smtClean="0"/>
              <a:t>7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703308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548680"/>
                <a:ext cx="8229600" cy="5577483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b="1" dirty="0" smtClean="0"/>
                  <a:t>Penyelesaian</a:t>
                </a:r>
                <a:r>
                  <a:rPr lang="en-US" b="1" dirty="0"/>
                  <a:t>:</a:t>
                </a:r>
                <a:endParaRPr lang="id-ID" dirty="0"/>
              </a:p>
              <a:p>
                <a:pPr marL="514350" lvl="0" indent="-514350">
                  <a:buFont typeface="+mj-lt"/>
                  <a:buAutoNum type="alphaLcParenR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id-ID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𝑦</m:t>
                        </m:r>
                      </m:e>
                      <m:sup>
                        <m:r>
                          <a:rPr lang="en-US" i="1">
                            <a:latin typeface="Cambria Math"/>
                          </a:rPr>
                          <m:t>3</m:t>
                        </m:r>
                      </m:sup>
                    </m:sSup>
                    <m:r>
                      <a:rPr lang="en-US" i="1">
                        <a:latin typeface="Cambria Math"/>
                      </a:rPr>
                      <m:t>+3</m:t>
                    </m:r>
                    <m:r>
                      <a:rPr lang="en-US" i="1">
                        <a:latin typeface="Cambria Math"/>
                      </a:rPr>
                      <m:t>𝑥</m:t>
                    </m:r>
                    <m:sSup>
                      <m:sSupPr>
                        <m:ctrlPr>
                          <a:rPr lang="id-ID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𝑦</m:t>
                        </m:r>
                      </m:e>
                      <m:sup>
                        <m:r>
                          <a:rPr lang="en-US" i="1">
                            <a:latin typeface="Cambria Math"/>
                          </a:rPr>
                          <m:t>2</m:t>
                        </m:r>
                      </m:sup>
                    </m:sSup>
                    <m:f>
                      <m:fPr>
                        <m:ctrlPr>
                          <a:rPr lang="id-ID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𝑑𝑦</m:t>
                        </m:r>
                      </m:num>
                      <m:den>
                        <m:r>
                          <a:rPr lang="en-US" i="1">
                            <a:latin typeface="Cambria Math"/>
                          </a:rPr>
                          <m:t>𝑑𝑥</m:t>
                        </m:r>
                      </m:den>
                    </m:f>
                    <m:r>
                      <a:rPr lang="en-US" i="1">
                        <a:latin typeface="Cambria Math"/>
                      </a:rPr>
                      <m:t>−3</m:t>
                    </m:r>
                    <m:sSup>
                      <m:sSupPr>
                        <m:ctrlPr>
                          <a:rPr lang="id-ID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i="1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i="1">
                        <a:latin typeface="Cambria Math"/>
                      </a:rPr>
                      <m:t>𝑦</m:t>
                    </m:r>
                    <m:r>
                      <a:rPr lang="en-US" i="1">
                        <a:latin typeface="Cambria Math"/>
                      </a:rPr>
                      <m:t>−</m:t>
                    </m:r>
                    <m:sSup>
                      <m:sSupPr>
                        <m:ctrlPr>
                          <a:rPr lang="id-ID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i="1">
                            <a:latin typeface="Cambria Math"/>
                          </a:rPr>
                          <m:t>3</m:t>
                        </m:r>
                      </m:sup>
                    </m:sSup>
                    <m:f>
                      <m:fPr>
                        <m:ctrlPr>
                          <a:rPr lang="id-ID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𝑑𝑦</m:t>
                        </m:r>
                      </m:num>
                      <m:den>
                        <m:r>
                          <a:rPr lang="en-US" i="1">
                            <a:latin typeface="Cambria Math"/>
                          </a:rPr>
                          <m:t>𝑑𝑥</m:t>
                        </m:r>
                      </m:den>
                    </m:f>
                    <m:r>
                      <a:rPr lang="en-US" i="1">
                        <a:latin typeface="Cambria Math"/>
                      </a:rPr>
                      <m:t>=0</m:t>
                    </m:r>
                  </m:oMath>
                </a14:m>
                <a:endParaRPr lang="en-US" i="1" dirty="0" smtClean="0"/>
              </a:p>
              <a:p>
                <a:pPr marL="0" lv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3</m:t>
                      </m:r>
                      <m:r>
                        <a:rPr lang="en-US" i="1">
                          <a:latin typeface="Cambria Math"/>
                        </a:rPr>
                        <m:t>𝑥</m:t>
                      </m:r>
                      <m:sSup>
                        <m:sSupPr>
                          <m:ctrlPr>
                            <a:rPr lang="id-ID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/>
                            </a:rPr>
                            <m:t>𝑦</m:t>
                          </m:r>
                        </m:e>
                        <m:sup>
                          <m:r>
                            <a:rPr lang="en-US" i="1">
                              <a:latin typeface="Cambria Math"/>
                            </a:rPr>
                            <m:t>2</m:t>
                          </m:r>
                        </m:sup>
                      </m:sSup>
                      <m:f>
                        <m:fPr>
                          <m:ctrlPr>
                            <a:rPr lang="id-ID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/>
                            </a:rPr>
                            <m:t>𝑑𝑦</m:t>
                          </m:r>
                        </m:num>
                        <m:den>
                          <m:r>
                            <a:rPr lang="en-US" i="1">
                              <a:latin typeface="Cambria Math"/>
                            </a:rPr>
                            <m:t>𝑑𝑥</m:t>
                          </m:r>
                        </m:den>
                      </m:f>
                      <m:r>
                        <a:rPr lang="en-US" i="1">
                          <a:latin typeface="Cambria Math"/>
                        </a:rPr>
                        <m:t>−</m:t>
                      </m:r>
                      <m:sSup>
                        <m:sSupPr>
                          <m:ctrlPr>
                            <a:rPr lang="id-ID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i="1">
                              <a:latin typeface="Cambria Math"/>
                            </a:rPr>
                            <m:t>3</m:t>
                          </m:r>
                        </m:sup>
                      </m:sSup>
                      <m:f>
                        <m:fPr>
                          <m:ctrlPr>
                            <a:rPr lang="id-ID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/>
                            </a:rPr>
                            <m:t>𝑑𝑦</m:t>
                          </m:r>
                        </m:num>
                        <m:den>
                          <m:r>
                            <a:rPr lang="en-US" i="1">
                              <a:latin typeface="Cambria Math"/>
                            </a:rPr>
                            <m:t>𝑑𝑥</m:t>
                          </m:r>
                        </m:den>
                      </m:f>
                      <m:r>
                        <a:rPr lang="en-US" i="1">
                          <a:latin typeface="Cambria Math"/>
                        </a:rPr>
                        <m:t>=3</m:t>
                      </m:r>
                      <m:sSup>
                        <m:sSupPr>
                          <m:ctrlPr>
                            <a:rPr lang="id-ID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i="1">
                          <a:latin typeface="Cambria Math"/>
                        </a:rPr>
                        <m:t>𝑦</m:t>
                      </m:r>
                      <m:r>
                        <a:rPr lang="en-US" i="1">
                          <a:latin typeface="Cambria Math"/>
                        </a:rPr>
                        <m:t>−</m:t>
                      </m:r>
                      <m:sSup>
                        <m:sSupPr>
                          <m:ctrlPr>
                            <a:rPr lang="id-ID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/>
                            </a:rPr>
                            <m:t>𝑦</m:t>
                          </m:r>
                        </m:e>
                        <m:sup>
                          <m:r>
                            <a:rPr lang="en-US" i="1">
                              <a:latin typeface="Cambria Math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id-ID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id-ID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/>
                            </a:rPr>
                            <m:t>3</m:t>
                          </m:r>
                          <m:r>
                            <a:rPr lang="en-US" i="1">
                              <a:latin typeface="Cambria Math"/>
                            </a:rPr>
                            <m:t>𝑥</m:t>
                          </m:r>
                          <m:sSup>
                            <m:sSupPr>
                              <m:ctrlPr>
                                <a:rPr lang="id-ID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n-US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i="1">
                              <a:latin typeface="Cambria Math"/>
                            </a:rPr>
                            <m:t>−</m:t>
                          </m:r>
                          <m:sSup>
                            <m:sSupPr>
                              <m:ctrlPr>
                                <a:rPr lang="id-ID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i="1">
                                  <a:latin typeface="Cambria Math"/>
                                </a:rPr>
                                <m:t>3</m:t>
                              </m:r>
                            </m:sup>
                          </m:sSup>
                        </m:e>
                      </m:d>
                      <m:f>
                        <m:fPr>
                          <m:ctrlPr>
                            <a:rPr lang="id-ID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/>
                            </a:rPr>
                            <m:t>𝑑𝑦</m:t>
                          </m:r>
                        </m:num>
                        <m:den>
                          <m:r>
                            <a:rPr lang="en-US" i="1">
                              <a:latin typeface="Cambria Math"/>
                            </a:rPr>
                            <m:t>𝑑𝑥</m:t>
                          </m:r>
                        </m:den>
                      </m:f>
                      <m:r>
                        <a:rPr lang="en-US" i="1">
                          <a:latin typeface="Cambria Math"/>
                        </a:rPr>
                        <m:t>=3</m:t>
                      </m:r>
                      <m:sSup>
                        <m:sSupPr>
                          <m:ctrlPr>
                            <a:rPr lang="id-ID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i="1">
                          <a:latin typeface="Cambria Math"/>
                        </a:rPr>
                        <m:t>𝑦</m:t>
                      </m:r>
                      <m:r>
                        <a:rPr lang="en-US" i="1">
                          <a:latin typeface="Cambria Math"/>
                        </a:rPr>
                        <m:t>−</m:t>
                      </m:r>
                      <m:sSup>
                        <m:sSupPr>
                          <m:ctrlPr>
                            <a:rPr lang="id-ID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/>
                            </a:rPr>
                            <m:t>𝑦</m:t>
                          </m:r>
                        </m:e>
                        <m:sup>
                          <m:r>
                            <a:rPr lang="en-US" i="1">
                              <a:latin typeface="Cambria Math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US" dirty="0" smtClean="0"/>
              </a:p>
              <a:p>
                <a:pPr marL="0" indent="0">
                  <a:buNone/>
                </a:pPr>
                <a:endParaRPr lang="id-ID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id-ID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/>
                            </a:rPr>
                            <m:t>𝑑𝑦</m:t>
                          </m:r>
                        </m:num>
                        <m:den>
                          <m:r>
                            <a:rPr lang="en-US" i="1">
                              <a:latin typeface="Cambria Math"/>
                            </a:rPr>
                            <m:t>𝑑𝑥</m:t>
                          </m:r>
                        </m:den>
                      </m:f>
                      <m:r>
                        <a:rPr lang="en-US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id-ID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/>
                            </a:rPr>
                            <m:t>3</m:t>
                          </m:r>
                          <m:sSup>
                            <m:sSupPr>
                              <m:ctrlPr>
                                <a:rPr lang="id-ID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i="1">
                              <a:latin typeface="Cambria Math"/>
                            </a:rPr>
                            <m:t>𝑦</m:t>
                          </m:r>
                          <m:r>
                            <a:rPr lang="en-US" i="1">
                              <a:latin typeface="Cambria Math"/>
                            </a:rPr>
                            <m:t>−</m:t>
                          </m:r>
                          <m:sSup>
                            <m:sSupPr>
                              <m:ctrlPr>
                                <a:rPr lang="id-ID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n-US" i="1">
                                  <a:latin typeface="Cambria Math"/>
                                </a:rPr>
                                <m:t>3</m:t>
                              </m:r>
                            </m:sup>
                          </m:sSup>
                        </m:num>
                        <m:den>
                          <m:r>
                            <a:rPr lang="en-US" i="1">
                              <a:latin typeface="Cambria Math"/>
                            </a:rPr>
                            <m:t>3</m:t>
                          </m:r>
                          <m:r>
                            <a:rPr lang="en-US" i="1">
                              <a:latin typeface="Cambria Math"/>
                            </a:rPr>
                            <m:t>𝑥</m:t>
                          </m:r>
                          <m:sSup>
                            <m:sSupPr>
                              <m:ctrlPr>
                                <a:rPr lang="id-ID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n-US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i="1">
                              <a:latin typeface="Cambria Math"/>
                            </a:rPr>
                            <m:t>−</m:t>
                          </m:r>
                          <m:sSup>
                            <m:sSupPr>
                              <m:ctrlPr>
                                <a:rPr lang="id-ID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i="1">
                                  <a:latin typeface="Cambria Math"/>
                                </a:rPr>
                                <m:t>3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id-ID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548680"/>
                <a:ext cx="8229600" cy="5577483"/>
              </a:xfrm>
              <a:blipFill rotWithShape="1">
                <a:blip r:embed="rId2"/>
                <a:stretch>
                  <a:fillRect l="-1852" t="-1421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28177-7125-4900-B140-8A33870AA8E7}" type="datetime1">
              <a:rPr lang="id-ID" smtClean="0"/>
              <a:t>25/10/2021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Amir Supriyanto-Fisika-FMIPA-Unila</a:t>
            </a: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1B301-FF1B-41FC-AD32-F3EE9FEF0B5E}" type="slidenum">
              <a:rPr lang="id-ID" smtClean="0"/>
              <a:t>8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662455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88640"/>
                <a:ext cx="8229600" cy="6480720"/>
              </a:xfrm>
            </p:spPr>
            <p:txBody>
              <a:bodyPr>
                <a:normAutofit fontScale="70000" lnSpcReduction="20000"/>
              </a:bodyPr>
              <a:lstStyle/>
              <a:p>
                <a:pPr marL="514350" lvl="0" indent="-514350">
                  <a:buFont typeface="+mj-lt"/>
                  <a:buAutoNum type="alphaLcParenR" startAt="2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id-ID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𝑦</m:t>
                        </m:r>
                      </m:e>
                      <m:sup>
                        <m:r>
                          <a:rPr lang="en-US" i="1">
                            <a:latin typeface="Cambria Math"/>
                          </a:rPr>
                          <m:t>3</m:t>
                        </m:r>
                      </m:sup>
                    </m:sSup>
                    <m:r>
                      <a:rPr lang="en-US" i="1">
                        <a:latin typeface="Cambria Math"/>
                      </a:rPr>
                      <m:t>+3</m:t>
                    </m:r>
                    <m:r>
                      <a:rPr lang="en-US" i="1">
                        <a:latin typeface="Cambria Math"/>
                      </a:rPr>
                      <m:t>𝑥</m:t>
                    </m:r>
                    <m:sSup>
                      <m:sSupPr>
                        <m:ctrlPr>
                          <a:rPr lang="id-ID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𝑦</m:t>
                        </m:r>
                      </m:e>
                      <m:sup>
                        <m:r>
                          <a:rPr lang="en-US" i="1">
                            <a:latin typeface="Cambria Math"/>
                          </a:rPr>
                          <m:t>2</m:t>
                        </m:r>
                      </m:sup>
                    </m:sSup>
                    <m:f>
                      <m:fPr>
                        <m:ctrlPr>
                          <a:rPr lang="id-ID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𝑑𝑦</m:t>
                        </m:r>
                      </m:num>
                      <m:den>
                        <m:r>
                          <a:rPr lang="en-US" i="1">
                            <a:latin typeface="Cambria Math"/>
                          </a:rPr>
                          <m:t>𝑑𝑥</m:t>
                        </m:r>
                      </m:den>
                    </m:f>
                    <m:r>
                      <a:rPr lang="en-US" i="1">
                        <a:latin typeface="Cambria Math"/>
                      </a:rPr>
                      <m:t>−3</m:t>
                    </m:r>
                    <m:sSup>
                      <m:sSupPr>
                        <m:ctrlPr>
                          <a:rPr lang="id-ID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i="1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i="1">
                        <a:latin typeface="Cambria Math"/>
                      </a:rPr>
                      <m:t>𝑦</m:t>
                    </m:r>
                    <m:r>
                      <a:rPr lang="en-US" i="1">
                        <a:latin typeface="Cambria Math"/>
                      </a:rPr>
                      <m:t>−</m:t>
                    </m:r>
                    <m:sSup>
                      <m:sSupPr>
                        <m:ctrlPr>
                          <a:rPr lang="id-ID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i="1">
                            <a:latin typeface="Cambria Math"/>
                          </a:rPr>
                          <m:t>3</m:t>
                        </m:r>
                      </m:sup>
                    </m:sSup>
                    <m:f>
                      <m:fPr>
                        <m:ctrlPr>
                          <a:rPr lang="id-ID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𝑑𝑦</m:t>
                        </m:r>
                      </m:num>
                      <m:den>
                        <m:r>
                          <a:rPr lang="en-US" i="1">
                            <a:latin typeface="Cambria Math"/>
                          </a:rPr>
                          <m:t>𝑑𝑥</m:t>
                        </m:r>
                      </m:den>
                    </m:f>
                    <m:r>
                      <a:rPr lang="en-US" i="1">
                        <a:latin typeface="Cambria Math"/>
                      </a:rPr>
                      <m:t>=0</m:t>
                    </m:r>
                  </m:oMath>
                </a14:m>
                <a:endParaRPr lang="id-ID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3</m:t>
                      </m:r>
                      <m:sSup>
                        <m:sSupPr>
                          <m:ctrlPr>
                            <a:rPr lang="id-ID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/>
                            </a:rPr>
                            <m:t>𝑦</m:t>
                          </m:r>
                        </m:e>
                        <m:sup>
                          <m:r>
                            <a:rPr lang="en-US" i="1">
                              <a:latin typeface="Cambria Math"/>
                            </a:rPr>
                            <m:t>2</m:t>
                          </m:r>
                        </m:sup>
                      </m:sSup>
                      <m:f>
                        <m:fPr>
                          <m:ctrlPr>
                            <a:rPr lang="id-ID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/>
                            </a:rPr>
                            <m:t>𝑑𝑦</m:t>
                          </m:r>
                        </m:num>
                        <m:den>
                          <m:r>
                            <a:rPr lang="en-US" i="1">
                              <a:latin typeface="Cambria Math"/>
                            </a:rPr>
                            <m:t>𝑑𝑥</m:t>
                          </m:r>
                        </m:den>
                      </m:f>
                      <m:r>
                        <a:rPr lang="en-US" i="1">
                          <a:latin typeface="Cambria Math"/>
                        </a:rPr>
                        <m:t>+3</m:t>
                      </m:r>
                      <m:sSup>
                        <m:sSupPr>
                          <m:ctrlPr>
                            <a:rPr lang="id-ID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/>
                            </a:rPr>
                            <m:t>𝑦</m:t>
                          </m:r>
                        </m:e>
                        <m:sup>
                          <m:r>
                            <a:rPr lang="en-US" i="1">
                              <a:latin typeface="Cambria Math"/>
                            </a:rPr>
                            <m:t>2</m:t>
                          </m:r>
                        </m:sup>
                      </m:sSup>
                      <m:f>
                        <m:fPr>
                          <m:ctrlPr>
                            <a:rPr lang="id-ID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/>
                            </a:rPr>
                            <m:t>𝑑𝑦</m:t>
                          </m:r>
                        </m:num>
                        <m:den>
                          <m:r>
                            <a:rPr lang="en-US" i="1">
                              <a:latin typeface="Cambria Math"/>
                            </a:rPr>
                            <m:t>𝑑𝑥</m:t>
                          </m:r>
                        </m:den>
                      </m:f>
                      <m:r>
                        <a:rPr lang="en-US" i="1">
                          <a:latin typeface="Cambria Math"/>
                        </a:rPr>
                        <m:t>+6</m:t>
                      </m:r>
                      <m:r>
                        <a:rPr lang="en-US" i="1">
                          <a:latin typeface="Cambria Math"/>
                        </a:rPr>
                        <m:t>𝑥𝑦</m:t>
                      </m:r>
                      <m:sSup>
                        <m:sSupPr>
                          <m:ctrlPr>
                            <a:rPr lang="id-ID" i="1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id-ID" i="1">
                                  <a:latin typeface="Cambria Math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id-ID" i="1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i="1">
                                      <a:latin typeface="Cambria Math"/>
                                    </a:rPr>
                                    <m:t>𝑑𝑦</m:t>
                                  </m:r>
                                </m:num>
                                <m:den>
                                  <m:r>
                                    <a:rPr lang="en-US" i="1">
                                      <a:latin typeface="Cambria Math"/>
                                    </a:rPr>
                                    <m:t>𝑑𝑥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i="1">
                          <a:latin typeface="Cambria Math"/>
                        </a:rPr>
                        <m:t>+3</m:t>
                      </m:r>
                      <m:r>
                        <a:rPr lang="en-US" i="1">
                          <a:latin typeface="Cambria Math"/>
                        </a:rPr>
                        <m:t>𝑥</m:t>
                      </m:r>
                      <m:sSup>
                        <m:sSupPr>
                          <m:ctrlPr>
                            <a:rPr lang="id-ID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/>
                            </a:rPr>
                            <m:t>𝑦</m:t>
                          </m:r>
                        </m:e>
                        <m:sup>
                          <m:r>
                            <a:rPr lang="en-US" i="1">
                              <a:latin typeface="Cambria Math"/>
                            </a:rPr>
                            <m:t>2</m:t>
                          </m:r>
                        </m:sup>
                      </m:sSup>
                      <m:f>
                        <m:fPr>
                          <m:ctrlPr>
                            <a:rPr lang="id-ID" i="1">
                              <a:latin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id-ID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𝑑</m:t>
                              </m:r>
                            </m:e>
                            <m:sup>
                              <m:r>
                                <a:rPr lang="en-US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i="1">
                              <a:latin typeface="Cambria Math"/>
                            </a:rPr>
                            <m:t>𝑦</m:t>
                          </m:r>
                        </m:num>
                        <m:den>
                          <m:sSup>
                            <m:sSupPr>
                              <m:ctrlPr>
                                <a:rPr lang="id-ID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𝑑</m:t>
                              </m:r>
                            </m:e>
                            <m:sup>
                              <m:r>
                                <a:rPr lang="en-US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i="1">
                              <a:latin typeface="Cambria Math"/>
                            </a:rPr>
                            <m:t>𝑥</m:t>
                          </m:r>
                        </m:den>
                      </m:f>
                      <m:r>
                        <a:rPr lang="en-US" i="1">
                          <a:latin typeface="Cambria Math"/>
                        </a:rPr>
                        <m:t>−6</m:t>
                      </m:r>
                      <m:r>
                        <a:rPr lang="en-US" i="1">
                          <a:latin typeface="Cambria Math"/>
                        </a:rPr>
                        <m:t>𝑥𝑦</m:t>
                      </m:r>
                      <m:r>
                        <a:rPr lang="en-US" i="1">
                          <a:latin typeface="Cambria Math"/>
                        </a:rPr>
                        <m:t>−3</m:t>
                      </m:r>
                      <m:sSup>
                        <m:sSupPr>
                          <m:ctrlPr>
                            <a:rPr lang="id-ID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i="1">
                              <a:latin typeface="Cambria Math"/>
                            </a:rPr>
                            <m:t>2</m:t>
                          </m:r>
                        </m:sup>
                      </m:sSup>
                      <m:f>
                        <m:fPr>
                          <m:ctrlPr>
                            <a:rPr lang="id-ID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/>
                            </a:rPr>
                            <m:t>𝑑𝑦</m:t>
                          </m:r>
                        </m:num>
                        <m:den>
                          <m:r>
                            <a:rPr lang="en-US" i="1">
                              <a:latin typeface="Cambria Math"/>
                            </a:rPr>
                            <m:t>𝑑𝑥</m:t>
                          </m:r>
                        </m:den>
                      </m:f>
                      <m:r>
                        <a:rPr lang="en-US" i="1">
                          <a:latin typeface="Cambria Math"/>
                        </a:rPr>
                        <m:t>−3</m:t>
                      </m:r>
                      <m:sSup>
                        <m:sSupPr>
                          <m:ctrlPr>
                            <a:rPr lang="id-ID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i="1">
                              <a:latin typeface="Cambria Math"/>
                            </a:rPr>
                            <m:t>2</m:t>
                          </m:r>
                        </m:sup>
                      </m:sSup>
                      <m:f>
                        <m:fPr>
                          <m:ctrlPr>
                            <a:rPr lang="id-ID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/>
                            </a:rPr>
                            <m:t>𝑑𝑦</m:t>
                          </m:r>
                        </m:num>
                        <m:den>
                          <m:r>
                            <a:rPr lang="en-US" i="1">
                              <a:latin typeface="Cambria Math"/>
                            </a:rPr>
                            <m:t>𝑑𝑥</m:t>
                          </m:r>
                        </m:den>
                      </m:f>
                      <m:r>
                        <a:rPr lang="en-US" i="1">
                          <a:latin typeface="Cambria Math"/>
                        </a:rPr>
                        <m:t>−</m:t>
                      </m:r>
                      <m:sSup>
                        <m:sSupPr>
                          <m:ctrlPr>
                            <a:rPr lang="id-ID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i="1">
                              <a:latin typeface="Cambria Math"/>
                            </a:rPr>
                            <m:t>3</m:t>
                          </m:r>
                        </m:sup>
                      </m:sSup>
                      <m:f>
                        <m:fPr>
                          <m:ctrlPr>
                            <a:rPr lang="id-ID" i="1">
                              <a:latin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id-ID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𝑑</m:t>
                              </m:r>
                            </m:e>
                            <m:sup>
                              <m:r>
                                <a:rPr lang="en-US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i="1">
                              <a:latin typeface="Cambria Math"/>
                            </a:rPr>
                            <m:t>𝑦</m:t>
                          </m:r>
                        </m:num>
                        <m:den>
                          <m:sSup>
                            <m:sSupPr>
                              <m:ctrlPr>
                                <a:rPr lang="id-ID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𝑑</m:t>
                              </m:r>
                            </m:e>
                            <m:sup>
                              <m:r>
                                <a:rPr lang="en-US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i="1">
                              <a:latin typeface="Cambria Math"/>
                            </a:rPr>
                            <m:t>𝑥</m:t>
                          </m:r>
                        </m:den>
                      </m:f>
                      <m:r>
                        <a:rPr lang="en-US" i="1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id-ID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6</m:t>
                      </m:r>
                      <m:r>
                        <a:rPr lang="en-US" i="1">
                          <a:latin typeface="Cambria Math"/>
                        </a:rPr>
                        <m:t>𝑥𝑦</m:t>
                      </m:r>
                      <m:sSup>
                        <m:sSupPr>
                          <m:ctrlPr>
                            <a:rPr lang="id-ID" i="1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id-ID" i="1">
                                  <a:latin typeface="Cambria Math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id-ID" i="1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i="1">
                                      <a:latin typeface="Cambria Math"/>
                                    </a:rPr>
                                    <m:t>𝑑𝑦</m:t>
                                  </m:r>
                                </m:num>
                                <m:den>
                                  <m:r>
                                    <a:rPr lang="en-US" i="1">
                                      <a:latin typeface="Cambria Math"/>
                                    </a:rPr>
                                    <m:t>𝑑𝑥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i="1">
                          <a:latin typeface="Cambria Math"/>
                        </a:rPr>
                        <m:t>+3</m:t>
                      </m:r>
                      <m:r>
                        <a:rPr lang="en-US" i="1">
                          <a:latin typeface="Cambria Math"/>
                        </a:rPr>
                        <m:t>𝑥</m:t>
                      </m:r>
                      <m:sSup>
                        <m:sSupPr>
                          <m:ctrlPr>
                            <a:rPr lang="id-ID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/>
                            </a:rPr>
                            <m:t>𝑦</m:t>
                          </m:r>
                        </m:e>
                        <m:sup>
                          <m:r>
                            <a:rPr lang="en-US" i="1">
                              <a:latin typeface="Cambria Math"/>
                            </a:rPr>
                            <m:t>2</m:t>
                          </m:r>
                        </m:sup>
                      </m:sSup>
                      <m:f>
                        <m:fPr>
                          <m:ctrlPr>
                            <a:rPr lang="id-ID" i="1">
                              <a:latin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id-ID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𝑑</m:t>
                              </m:r>
                            </m:e>
                            <m:sup>
                              <m:r>
                                <a:rPr lang="en-US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i="1">
                              <a:latin typeface="Cambria Math"/>
                            </a:rPr>
                            <m:t>𝑦</m:t>
                          </m:r>
                        </m:num>
                        <m:den>
                          <m:sSup>
                            <m:sSupPr>
                              <m:ctrlPr>
                                <a:rPr lang="id-ID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𝑑</m:t>
                              </m:r>
                            </m:e>
                            <m:sup>
                              <m:r>
                                <a:rPr lang="en-US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i="1">
                              <a:latin typeface="Cambria Math"/>
                            </a:rPr>
                            <m:t>𝑥</m:t>
                          </m:r>
                        </m:den>
                      </m:f>
                      <m:r>
                        <a:rPr lang="en-US" i="1">
                          <a:latin typeface="Cambria Math"/>
                        </a:rPr>
                        <m:t>−</m:t>
                      </m:r>
                      <m:sSup>
                        <m:sSupPr>
                          <m:ctrlPr>
                            <a:rPr lang="id-ID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i="1">
                              <a:latin typeface="Cambria Math"/>
                            </a:rPr>
                            <m:t>3</m:t>
                          </m:r>
                        </m:sup>
                      </m:sSup>
                      <m:f>
                        <m:fPr>
                          <m:ctrlPr>
                            <a:rPr lang="id-ID" i="1">
                              <a:latin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id-ID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𝑑</m:t>
                              </m:r>
                            </m:e>
                            <m:sup>
                              <m:r>
                                <a:rPr lang="en-US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i="1">
                              <a:latin typeface="Cambria Math"/>
                            </a:rPr>
                            <m:t>𝑦</m:t>
                          </m:r>
                        </m:num>
                        <m:den>
                          <m:sSup>
                            <m:sSupPr>
                              <m:ctrlPr>
                                <a:rPr lang="id-ID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𝑑</m:t>
                              </m:r>
                            </m:e>
                            <m:sup>
                              <m:r>
                                <a:rPr lang="en-US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i="1">
                              <a:latin typeface="Cambria Math"/>
                            </a:rPr>
                            <m:t>𝑥</m:t>
                          </m:r>
                        </m:den>
                      </m:f>
                      <m:r>
                        <a:rPr lang="en-US" i="1">
                          <a:latin typeface="Cambria Math"/>
                        </a:rPr>
                        <m:t>=6</m:t>
                      </m:r>
                      <m:r>
                        <a:rPr lang="en-US" i="1">
                          <a:latin typeface="Cambria Math"/>
                        </a:rPr>
                        <m:t>𝑥𝑦</m:t>
                      </m:r>
                      <m:r>
                        <a:rPr lang="en-US" i="1">
                          <a:latin typeface="Cambria Math"/>
                        </a:rPr>
                        <m:t>+3</m:t>
                      </m:r>
                      <m:sSup>
                        <m:sSupPr>
                          <m:ctrlPr>
                            <a:rPr lang="id-ID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i="1">
                              <a:latin typeface="Cambria Math"/>
                            </a:rPr>
                            <m:t>2</m:t>
                          </m:r>
                        </m:sup>
                      </m:sSup>
                      <m:f>
                        <m:fPr>
                          <m:ctrlPr>
                            <a:rPr lang="id-ID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/>
                            </a:rPr>
                            <m:t>𝑑𝑦</m:t>
                          </m:r>
                        </m:num>
                        <m:den>
                          <m:r>
                            <a:rPr lang="en-US" i="1">
                              <a:latin typeface="Cambria Math"/>
                            </a:rPr>
                            <m:t>𝑑𝑥</m:t>
                          </m:r>
                        </m:den>
                      </m:f>
                      <m:r>
                        <a:rPr lang="en-US" i="1">
                          <a:latin typeface="Cambria Math"/>
                        </a:rPr>
                        <m:t>+3</m:t>
                      </m:r>
                      <m:sSup>
                        <m:sSupPr>
                          <m:ctrlPr>
                            <a:rPr lang="id-ID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i="1">
                              <a:latin typeface="Cambria Math"/>
                            </a:rPr>
                            <m:t>2</m:t>
                          </m:r>
                        </m:sup>
                      </m:sSup>
                      <m:f>
                        <m:fPr>
                          <m:ctrlPr>
                            <a:rPr lang="id-ID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/>
                            </a:rPr>
                            <m:t>𝑑𝑦</m:t>
                          </m:r>
                        </m:num>
                        <m:den>
                          <m:r>
                            <a:rPr lang="en-US" i="1">
                              <a:latin typeface="Cambria Math"/>
                            </a:rPr>
                            <m:t>𝑑𝑥</m:t>
                          </m:r>
                        </m:den>
                      </m:f>
                      <m:r>
                        <a:rPr lang="en-US" i="1">
                          <a:latin typeface="Cambria Math"/>
                        </a:rPr>
                        <m:t>−3</m:t>
                      </m:r>
                      <m:sSup>
                        <m:sSupPr>
                          <m:ctrlPr>
                            <a:rPr lang="id-ID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/>
                            </a:rPr>
                            <m:t>𝑦</m:t>
                          </m:r>
                        </m:e>
                        <m:sup>
                          <m:r>
                            <a:rPr lang="en-US" i="1">
                              <a:latin typeface="Cambria Math"/>
                            </a:rPr>
                            <m:t>2</m:t>
                          </m:r>
                        </m:sup>
                      </m:sSup>
                      <m:f>
                        <m:fPr>
                          <m:ctrlPr>
                            <a:rPr lang="id-ID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/>
                            </a:rPr>
                            <m:t>𝑑𝑦</m:t>
                          </m:r>
                        </m:num>
                        <m:den>
                          <m:r>
                            <a:rPr lang="en-US" i="1">
                              <a:latin typeface="Cambria Math"/>
                            </a:rPr>
                            <m:t>𝑑𝑥</m:t>
                          </m:r>
                        </m:den>
                      </m:f>
                      <m:r>
                        <a:rPr lang="en-US" i="1">
                          <a:latin typeface="Cambria Math"/>
                        </a:rPr>
                        <m:t>−3</m:t>
                      </m:r>
                      <m:sSup>
                        <m:sSupPr>
                          <m:ctrlPr>
                            <a:rPr lang="id-ID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/>
                            </a:rPr>
                            <m:t>𝑦</m:t>
                          </m:r>
                        </m:e>
                        <m:sup>
                          <m:r>
                            <a:rPr lang="en-US" i="1">
                              <a:latin typeface="Cambria Math"/>
                            </a:rPr>
                            <m:t>2</m:t>
                          </m:r>
                        </m:sup>
                      </m:sSup>
                      <m:f>
                        <m:fPr>
                          <m:ctrlPr>
                            <a:rPr lang="id-ID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/>
                            </a:rPr>
                            <m:t>𝑑𝑦</m:t>
                          </m:r>
                        </m:num>
                        <m:den>
                          <m:r>
                            <a:rPr lang="en-US" i="1">
                              <a:latin typeface="Cambria Math"/>
                            </a:rPr>
                            <m:t>𝑑𝑥</m:t>
                          </m:r>
                        </m:den>
                      </m:f>
                    </m:oMath>
                  </m:oMathPara>
                </a14:m>
                <a:endParaRPr lang="id-ID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id-ID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/>
                            </a:rPr>
                            <m:t>3</m:t>
                          </m:r>
                          <m:r>
                            <a:rPr lang="en-US" i="1">
                              <a:latin typeface="Cambria Math"/>
                            </a:rPr>
                            <m:t>𝑥</m:t>
                          </m:r>
                          <m:sSup>
                            <m:sSupPr>
                              <m:ctrlPr>
                                <a:rPr lang="id-ID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n-US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i="1">
                              <a:latin typeface="Cambria Math"/>
                            </a:rPr>
                            <m:t>−</m:t>
                          </m:r>
                          <m:sSup>
                            <m:sSupPr>
                              <m:ctrlPr>
                                <a:rPr lang="id-ID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i="1">
                                  <a:latin typeface="Cambria Math"/>
                                </a:rPr>
                                <m:t>3</m:t>
                              </m:r>
                            </m:sup>
                          </m:sSup>
                        </m:e>
                      </m:d>
                      <m:f>
                        <m:fPr>
                          <m:ctrlPr>
                            <a:rPr lang="id-ID" i="1">
                              <a:latin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id-ID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𝑑</m:t>
                              </m:r>
                            </m:e>
                            <m:sup>
                              <m:r>
                                <a:rPr lang="en-US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i="1">
                              <a:latin typeface="Cambria Math"/>
                            </a:rPr>
                            <m:t>𝑦</m:t>
                          </m:r>
                        </m:num>
                        <m:den>
                          <m:sSup>
                            <m:sSupPr>
                              <m:ctrlPr>
                                <a:rPr lang="id-ID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𝑑</m:t>
                              </m:r>
                            </m:e>
                            <m:sup>
                              <m:r>
                                <a:rPr lang="en-US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i="1">
                              <a:latin typeface="Cambria Math"/>
                            </a:rPr>
                            <m:t>𝑥</m:t>
                          </m:r>
                        </m:den>
                      </m:f>
                      <m:r>
                        <a:rPr lang="en-US" i="1">
                          <a:latin typeface="Cambria Math"/>
                        </a:rPr>
                        <m:t>=6</m:t>
                      </m:r>
                      <m:r>
                        <a:rPr lang="en-US" i="1">
                          <a:latin typeface="Cambria Math"/>
                        </a:rPr>
                        <m:t>𝑥𝑦</m:t>
                      </m:r>
                      <m:r>
                        <a:rPr lang="en-US" i="1">
                          <a:latin typeface="Cambria Math"/>
                        </a:rPr>
                        <m:t>+</m:t>
                      </m:r>
                      <m:d>
                        <m:dPr>
                          <m:ctrlPr>
                            <a:rPr lang="id-ID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/>
                            </a:rPr>
                            <m:t>6</m:t>
                          </m:r>
                          <m:sSup>
                            <m:sSupPr>
                              <m:ctrlPr>
                                <a:rPr lang="id-ID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i="1">
                              <a:latin typeface="Cambria Math"/>
                            </a:rPr>
                            <m:t>−6</m:t>
                          </m:r>
                          <m:sSup>
                            <m:sSupPr>
                              <m:ctrlPr>
                                <a:rPr lang="id-ID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n-US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e>
                      </m:d>
                      <m:f>
                        <m:fPr>
                          <m:ctrlPr>
                            <a:rPr lang="id-ID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/>
                            </a:rPr>
                            <m:t>𝑑𝑦</m:t>
                          </m:r>
                        </m:num>
                        <m:den>
                          <m:r>
                            <a:rPr lang="en-US" i="1">
                              <a:latin typeface="Cambria Math"/>
                            </a:rPr>
                            <m:t>𝑑𝑥</m:t>
                          </m:r>
                        </m:den>
                      </m:f>
                      <m:r>
                        <a:rPr lang="en-US" i="1">
                          <a:latin typeface="Cambria Math"/>
                        </a:rPr>
                        <m:t>−6</m:t>
                      </m:r>
                      <m:r>
                        <a:rPr lang="en-US" i="1">
                          <a:latin typeface="Cambria Math"/>
                        </a:rPr>
                        <m:t>𝑥𝑦</m:t>
                      </m:r>
                      <m:sSup>
                        <m:sSupPr>
                          <m:ctrlPr>
                            <a:rPr lang="id-ID" i="1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id-ID" i="1">
                                  <a:latin typeface="Cambria Math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id-ID" i="1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i="1">
                                      <a:latin typeface="Cambria Math"/>
                                    </a:rPr>
                                    <m:t>𝑑𝑦</m:t>
                                  </m:r>
                                </m:num>
                                <m:den>
                                  <m:r>
                                    <a:rPr lang="en-US" i="1">
                                      <a:latin typeface="Cambria Math"/>
                                    </a:rPr>
                                    <m:t>𝑑𝑥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i="1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id-ID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id-ID" i="1">
                              <a:latin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id-ID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𝑑</m:t>
                              </m:r>
                            </m:e>
                            <m:sup>
                              <m:r>
                                <a:rPr lang="en-US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i="1">
                              <a:latin typeface="Cambria Math"/>
                            </a:rPr>
                            <m:t>𝑦</m:t>
                          </m:r>
                        </m:num>
                        <m:den>
                          <m:sSup>
                            <m:sSupPr>
                              <m:ctrlPr>
                                <a:rPr lang="id-ID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𝑑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id-ID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/>
                            </a:rPr>
                            <m:t>6</m:t>
                          </m:r>
                          <m:r>
                            <a:rPr lang="en-US" i="1">
                              <a:latin typeface="Cambria Math"/>
                            </a:rPr>
                            <m:t>𝑥𝑦</m:t>
                          </m:r>
                          <m:r>
                            <a:rPr lang="en-US" i="1">
                              <a:latin typeface="Cambria Math"/>
                            </a:rPr>
                            <m:t>+</m:t>
                          </m:r>
                          <m:d>
                            <m:dPr>
                              <m:ctrlPr>
                                <a:rPr lang="id-ID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6</m:t>
                              </m:r>
                              <m:sSup>
                                <m:sSupPr>
                                  <m:ctrlPr>
                                    <a:rPr lang="id-ID" i="1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i="1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i="1">
                                  <a:latin typeface="Cambria Math"/>
                                </a:rPr>
                                <m:t>−6</m:t>
                              </m:r>
                              <m:sSup>
                                <m:sSupPr>
                                  <m:ctrlPr>
                                    <a:rPr lang="id-ID" i="1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𝑦</m:t>
                                  </m:r>
                                </m:e>
                                <m:sup>
                                  <m:r>
                                    <a:rPr lang="en-US" i="1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d>
                          <m:f>
                            <m:fPr>
                              <m:ctrlPr>
                                <a:rPr lang="id-ID" i="1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latin typeface="Cambria Math"/>
                                </a:rPr>
                                <m:t>𝑑𝑦</m:t>
                              </m:r>
                            </m:num>
                            <m:den>
                              <m:r>
                                <a:rPr lang="en-US" i="1">
                                  <a:latin typeface="Cambria Math"/>
                                </a:rPr>
                                <m:t>𝑑𝑥</m:t>
                              </m:r>
                            </m:den>
                          </m:f>
                          <m:r>
                            <a:rPr lang="en-US" i="1">
                              <a:latin typeface="Cambria Math"/>
                            </a:rPr>
                            <m:t>−6</m:t>
                          </m:r>
                          <m:r>
                            <a:rPr lang="en-US" i="1">
                              <a:latin typeface="Cambria Math"/>
                            </a:rPr>
                            <m:t>𝑥𝑦</m:t>
                          </m:r>
                          <m:sSup>
                            <m:sSupPr>
                              <m:ctrlPr>
                                <a:rPr lang="id-ID" i="1">
                                  <a:latin typeface="Cambria Math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id-ID" i="1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id-ID" i="1">
                                          <a:latin typeface="Cambria Math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𝑑𝑦</m:t>
                                      </m:r>
                                    </m:num>
                                    <m:den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𝑑𝑥</m:t>
                                      </m:r>
                                    </m:den>
                                  </m:f>
                                </m:e>
                              </m:d>
                            </m:e>
                            <m:sup>
                              <m:r>
                                <a:rPr lang="en-US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i="1">
                              <a:latin typeface="Cambria Math"/>
                            </a:rPr>
                            <m:t>3</m:t>
                          </m:r>
                          <m:r>
                            <a:rPr lang="en-US" i="1">
                              <a:latin typeface="Cambria Math"/>
                            </a:rPr>
                            <m:t>𝑥</m:t>
                          </m:r>
                          <m:sSup>
                            <m:sSupPr>
                              <m:ctrlPr>
                                <a:rPr lang="id-ID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n-US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i="1">
                              <a:latin typeface="Cambria Math"/>
                            </a:rPr>
                            <m:t>−</m:t>
                          </m:r>
                          <m:sSup>
                            <m:sSupPr>
                              <m:ctrlPr>
                                <a:rPr lang="id-ID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i="1">
                                  <a:latin typeface="Cambria Math"/>
                                </a:rPr>
                                <m:t>3</m:t>
                              </m:r>
                            </m:sup>
                          </m:sSup>
                        </m:den>
                      </m:f>
                      <m:r>
                        <a:rPr lang="en-US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id-ID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/>
                            </a:rPr>
                            <m:t>6</m:t>
                          </m:r>
                          <m:r>
                            <a:rPr lang="en-US" i="1">
                              <a:latin typeface="Cambria Math"/>
                            </a:rPr>
                            <m:t>𝑥𝑦</m:t>
                          </m:r>
                          <m:r>
                            <a:rPr lang="en-US" i="1">
                              <a:latin typeface="Cambria Math"/>
                            </a:rPr>
                            <m:t>+</m:t>
                          </m:r>
                          <m:d>
                            <m:dPr>
                              <m:ctrlPr>
                                <a:rPr lang="id-ID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6</m:t>
                              </m:r>
                              <m:sSup>
                                <m:sSupPr>
                                  <m:ctrlPr>
                                    <a:rPr lang="id-ID" i="1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i="1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i="1">
                                  <a:latin typeface="Cambria Math"/>
                                </a:rPr>
                                <m:t>−6</m:t>
                              </m:r>
                              <m:sSup>
                                <m:sSupPr>
                                  <m:ctrlPr>
                                    <a:rPr lang="id-ID" i="1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𝑦</m:t>
                                  </m:r>
                                </m:e>
                                <m:sup>
                                  <m:r>
                                    <a:rPr lang="en-US" i="1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d>
                          <m:d>
                            <m:dPr>
                              <m:ctrlPr>
                                <a:rPr lang="id-ID" i="1">
                                  <a:latin typeface="Cambria Math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id-ID" i="1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i="1">
                                      <a:latin typeface="Cambria Math"/>
                                    </a:rPr>
                                    <m:t>3</m:t>
                                  </m:r>
                                  <m:sSup>
                                    <m:sSupPr>
                                      <m:ctrlPr>
                                        <a:rPr lang="id-ID" i="1"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n-US" i="1">
                                      <a:latin typeface="Cambria Math"/>
                                    </a:rPr>
                                    <m:t>𝑦</m:t>
                                  </m:r>
                                  <m:r>
                                    <a:rPr lang="en-US" i="1">
                                      <a:latin typeface="Cambria Math"/>
                                    </a:rPr>
                                    <m:t>−</m:t>
                                  </m:r>
                                  <m:sSup>
                                    <m:sSupPr>
                                      <m:ctrlPr>
                                        <a:rPr lang="id-ID" i="1"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𝑦</m:t>
                                      </m:r>
                                    </m:e>
                                    <m:sup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3</m:t>
                                      </m:r>
                                    </m:sup>
                                  </m:sSup>
                                </m:num>
                                <m:den>
                                  <m:r>
                                    <a:rPr lang="en-US" i="1">
                                      <a:latin typeface="Cambria Math"/>
                                    </a:rPr>
                                    <m:t>3</m:t>
                                  </m:r>
                                  <m:r>
                                    <a:rPr lang="en-US" i="1">
                                      <a:latin typeface="Cambria Math"/>
                                    </a:rPr>
                                    <m:t>𝑥</m:t>
                                  </m:r>
                                  <m:sSup>
                                    <m:sSupPr>
                                      <m:ctrlPr>
                                        <a:rPr lang="id-ID" i="1"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𝑦</m:t>
                                      </m:r>
                                    </m:e>
                                    <m:sup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n-US" i="1">
                                      <a:latin typeface="Cambria Math"/>
                                    </a:rPr>
                                    <m:t>−</m:t>
                                  </m:r>
                                  <m:sSup>
                                    <m:sSupPr>
                                      <m:ctrlPr>
                                        <a:rPr lang="id-ID" i="1"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3</m:t>
                                      </m:r>
                                    </m:sup>
                                  </m:sSup>
                                </m:den>
                              </m:f>
                            </m:e>
                          </m:d>
                          <m:r>
                            <a:rPr lang="en-US" i="1">
                              <a:latin typeface="Cambria Math"/>
                            </a:rPr>
                            <m:t>−6</m:t>
                          </m:r>
                          <m:r>
                            <a:rPr lang="en-US" i="1">
                              <a:latin typeface="Cambria Math"/>
                            </a:rPr>
                            <m:t>𝑥𝑦</m:t>
                          </m:r>
                          <m:sSup>
                            <m:sSupPr>
                              <m:ctrlPr>
                                <a:rPr lang="id-ID" i="1">
                                  <a:latin typeface="Cambria Math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id-ID" i="1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id-ID" i="1">
                                          <a:latin typeface="Cambria Math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3</m:t>
                                      </m:r>
                                      <m:sSup>
                                        <m:sSupPr>
                                          <m:ctrlPr>
                                            <a:rPr lang="id-ID" i="1">
                                              <a:latin typeface="Cambria Math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n-US" i="1">
                                              <a:latin typeface="Cambria Math"/>
                                            </a:rPr>
                                            <m:t>𝑥</m:t>
                                          </m:r>
                                        </m:e>
                                        <m:sup>
                                          <m:r>
                                            <a:rPr lang="en-US" i="1">
                                              <a:latin typeface="Cambria Math"/>
                                            </a:rPr>
                                            <m:t>2</m:t>
                                          </m:r>
                                        </m:sup>
                                      </m:sSup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𝑦</m:t>
                                      </m:r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−</m:t>
                                      </m:r>
                                      <m:sSup>
                                        <m:sSupPr>
                                          <m:ctrlPr>
                                            <a:rPr lang="id-ID" i="1">
                                              <a:latin typeface="Cambria Math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n-US" i="1">
                                              <a:latin typeface="Cambria Math"/>
                                            </a:rPr>
                                            <m:t>𝑦</m:t>
                                          </m:r>
                                        </m:e>
                                        <m:sup>
                                          <m:r>
                                            <a:rPr lang="en-US" i="1">
                                              <a:latin typeface="Cambria Math"/>
                                            </a:rPr>
                                            <m:t>3</m:t>
                                          </m:r>
                                        </m:sup>
                                      </m:sSup>
                                    </m:num>
                                    <m:den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3</m:t>
                                      </m:r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𝑥</m:t>
                                      </m:r>
                                      <m:sSup>
                                        <m:sSupPr>
                                          <m:ctrlPr>
                                            <a:rPr lang="id-ID" i="1">
                                              <a:latin typeface="Cambria Math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n-US" i="1">
                                              <a:latin typeface="Cambria Math"/>
                                            </a:rPr>
                                            <m:t>𝑦</m:t>
                                          </m:r>
                                        </m:e>
                                        <m:sup>
                                          <m:r>
                                            <a:rPr lang="en-US" i="1">
                                              <a:latin typeface="Cambria Math"/>
                                            </a:rPr>
                                            <m:t>2</m:t>
                                          </m:r>
                                        </m:sup>
                                      </m:sSup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−</m:t>
                                      </m:r>
                                      <m:sSup>
                                        <m:sSupPr>
                                          <m:ctrlPr>
                                            <a:rPr lang="id-ID" i="1">
                                              <a:latin typeface="Cambria Math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n-US" i="1">
                                              <a:latin typeface="Cambria Math"/>
                                            </a:rPr>
                                            <m:t>𝑥</m:t>
                                          </m:r>
                                        </m:e>
                                        <m:sup>
                                          <m:r>
                                            <a:rPr lang="en-US" i="1">
                                              <a:latin typeface="Cambria Math"/>
                                            </a:rPr>
                                            <m:t>3</m:t>
                                          </m:r>
                                        </m:sup>
                                      </m:sSup>
                                    </m:den>
                                  </m:f>
                                </m:e>
                              </m:d>
                            </m:e>
                            <m:sup>
                              <m:r>
                                <a:rPr lang="en-US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i="1">
                              <a:latin typeface="Cambria Math"/>
                            </a:rPr>
                            <m:t>3</m:t>
                          </m:r>
                          <m:r>
                            <a:rPr lang="en-US" i="1">
                              <a:latin typeface="Cambria Math"/>
                            </a:rPr>
                            <m:t>𝑥</m:t>
                          </m:r>
                          <m:sSup>
                            <m:sSupPr>
                              <m:ctrlPr>
                                <a:rPr lang="id-ID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n-US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i="1">
                              <a:latin typeface="Cambria Math"/>
                            </a:rPr>
                            <m:t>−</m:t>
                          </m:r>
                          <m:sSup>
                            <m:sSupPr>
                              <m:ctrlPr>
                                <a:rPr lang="id-ID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i="1">
                                  <a:latin typeface="Cambria Math"/>
                                </a:rPr>
                                <m:t>3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id-ID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88640"/>
                <a:ext cx="8229600" cy="6480720"/>
              </a:xfrm>
              <a:blipFill rotWithShape="1">
                <a:blip r:embed="rId2"/>
                <a:stretch>
                  <a:fillRect t="-470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13294-ABEF-4C27-8CEF-A9938A0CC952}" type="datetime1">
              <a:rPr lang="id-ID" smtClean="0"/>
              <a:t>25/10/2021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Amir Supriyanto-Fisika-FMIPA-Unila</a:t>
            </a: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1B301-FF1B-41FC-AD32-F3EE9FEF0B5E}" type="slidenum">
              <a:rPr lang="id-ID" smtClean="0"/>
              <a:t>9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597548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1621</Words>
  <Application>Microsoft Office PowerPoint</Application>
  <PresentationFormat>On-screen Show (4:3)</PresentationFormat>
  <Paragraphs>79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DIFERENSIAL IMPLISIT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DIFERENSIAL IMPLISIT</dc:title>
  <dc:creator>User</dc:creator>
  <cp:lastModifiedBy>User</cp:lastModifiedBy>
  <cp:revision>7</cp:revision>
  <dcterms:created xsi:type="dcterms:W3CDTF">2020-11-01T07:20:59Z</dcterms:created>
  <dcterms:modified xsi:type="dcterms:W3CDTF">2021-10-25T07:15:05Z</dcterms:modified>
</cp:coreProperties>
</file>