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315" r:id="rId4"/>
    <p:sldId id="303" r:id="rId5"/>
    <p:sldId id="305" r:id="rId6"/>
    <p:sldId id="306" r:id="rId7"/>
    <p:sldId id="307" r:id="rId8"/>
    <p:sldId id="310" r:id="rId9"/>
    <p:sldId id="309" r:id="rId10"/>
    <p:sldId id="311" r:id="rId11"/>
    <p:sldId id="312" r:id="rId12"/>
    <p:sldId id="313" r:id="rId13"/>
    <p:sldId id="314" r:id="rId14"/>
    <p:sldId id="316" r:id="rId15"/>
    <p:sldId id="337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44"/>
    </p:cViewPr>
  </p:sorter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68B8-DCEB-4367-9BDC-B765BEE9CA36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9B169-A729-4323-A045-B1306E51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2021. 10. 31.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02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4993" y="2427734"/>
            <a:ext cx="4176464" cy="576064"/>
          </a:xfrm>
        </p:spPr>
        <p:txBody>
          <a:bodyPr/>
          <a:lstStyle/>
          <a:p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CAB3BFF-2E25-7648-8142-884F30DE3C5A}"/>
              </a:ext>
            </a:extLst>
          </p:cNvPr>
          <p:cNvSpPr txBox="1">
            <a:spLocks/>
          </p:cNvSpPr>
          <p:nvPr/>
        </p:nvSpPr>
        <p:spPr>
          <a:xfrm>
            <a:off x="35496" y="123478"/>
            <a:ext cx="26642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Sepriyadi</a:t>
            </a:r>
            <a:r>
              <a:rPr lang="en-US" sz="1400" dirty="0"/>
              <a:t> Adhan S., S.H., M.H.</a:t>
            </a:r>
          </a:p>
        </p:txBody>
      </p:sp>
    </p:spTree>
    <p:extLst>
      <p:ext uri="{BB962C8B-B14F-4D97-AF65-F5344CB8AC3E}">
        <p14:creationId xmlns:p14="http://schemas.microsoft.com/office/powerpoint/2010/main" val="4987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272" y="699542"/>
            <a:ext cx="6695728" cy="576064"/>
          </a:xfrm>
        </p:spPr>
        <p:txBody>
          <a:bodyPr/>
          <a:lstStyle/>
          <a:p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sz="3200" b="1" dirty="0" err="1"/>
              <a:t>lingkup</a:t>
            </a:r>
            <a:r>
              <a:rPr lang="en-US" sz="3200" b="1" dirty="0"/>
              <a:t> </a:t>
            </a:r>
            <a:r>
              <a:rPr lang="en-US" sz="3200" b="1" dirty="0" err="1"/>
              <a:t>Sosiologi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1131590"/>
            <a:ext cx="7272808" cy="3384376"/>
          </a:xfrm>
        </p:spPr>
        <p:txBody>
          <a:bodyPr/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Dasar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anggapan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timbul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tumbuh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proses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lainnya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the genetic sociology of law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Efek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gejala-gejala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social lain (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the operational sociology of law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Antropologi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pola-pola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sengketa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penyelesaiannya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modern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sesuai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budaya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masing-masing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Psikologi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cabang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perwujudan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jiwa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tujuan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penyerasian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Perbandingan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memperbandingkan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berlaku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beberapa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tujuan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melakukan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pembinaan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752" y="627534"/>
            <a:ext cx="6695728" cy="576064"/>
          </a:xfrm>
        </p:spPr>
        <p:txBody>
          <a:bodyPr/>
          <a:lstStyle/>
          <a:p>
            <a:r>
              <a:rPr lang="en-US" sz="3200" b="1" dirty="0" err="1"/>
              <a:t>Ruang</a:t>
            </a:r>
            <a:r>
              <a:rPr lang="en-US" sz="3200" b="1" dirty="0"/>
              <a:t> </a:t>
            </a:r>
            <a:r>
              <a:rPr lang="en-US" sz="3200" b="1" dirty="0" err="1"/>
              <a:t>lingkup</a:t>
            </a:r>
            <a:r>
              <a:rPr lang="en-US" sz="3200" b="1" dirty="0"/>
              <a:t> </a:t>
            </a:r>
            <a:r>
              <a:rPr lang="en-US" sz="3200" b="1" dirty="0" err="1"/>
              <a:t>Sosiologi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95736" y="1419622"/>
            <a:ext cx="6956405" cy="316835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Sejarah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pengetahuan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mempelajari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lampau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penjajahan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kolonial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belanda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sampai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sekarang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tujuan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pembinan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Politik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memilih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nilai-nilai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menerapkannya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konsepsi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abstrak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pikiran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manusia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sesuatu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buruk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Disiplin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ajaran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menentukan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apakah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seharusnya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seyogyanya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dilakukan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menghadapi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kenyataan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sz="3600" b="1" dirty="0" err="1"/>
              <a:t>Manfaat</a:t>
            </a:r>
            <a:r>
              <a:rPr lang="en-US" sz="3600" b="1" dirty="0"/>
              <a:t> </a:t>
            </a:r>
            <a:r>
              <a:rPr lang="en-US" sz="3600" b="1" dirty="0" err="1"/>
              <a:t>mempelajari</a:t>
            </a:r>
            <a:r>
              <a:rPr lang="en-US" sz="3600" b="1" dirty="0"/>
              <a:t> </a:t>
            </a:r>
            <a:r>
              <a:rPr lang="en-US" sz="3600" b="1" dirty="0" err="1"/>
              <a:t>sosiologi</a:t>
            </a:r>
            <a:r>
              <a:rPr lang="en-US" sz="3600" b="1" dirty="0"/>
              <a:t> </a:t>
            </a:r>
            <a:r>
              <a:rPr lang="en-US" sz="3600" b="1" dirty="0" err="1"/>
              <a:t>hukum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347614"/>
            <a:ext cx="9144000" cy="33123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memberi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pemahaman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konteks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memberikan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kemampuan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menganalisa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efektifitas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sarana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kontrol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perubahan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pengrendali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interaksi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sehingga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tercipta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harmonis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memberikan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kemampuan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evaluasi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efektivitas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berlaku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mengungkap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ideologi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kepentingan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dibalik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perumusan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keputusan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mengidentifikasi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unsur-unsur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agam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mempengaruhi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substansih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mengidentifikasi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aktor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lembaga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maupun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individu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berpengaruh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pembentukan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memaparkan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seberapa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tinggi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rendah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tingkat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kesadaran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tehadap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813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7504" y="2211710"/>
            <a:ext cx="8712968" cy="158417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Istilah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sosiologi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digunakan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pertama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kali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padaa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tahun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1882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oleh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Anziolotti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Dipengaruhi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oleh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disiplin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ilmu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yaitu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filsafat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ilmu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sosiologi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Sosiologi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memandang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kenyataan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bukan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kaidah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Memandang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fenomena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berbeda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normatif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memandang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norma-norma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positif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      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perundang-undangan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nasional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6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Ahli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2283718"/>
            <a:ext cx="8820472" cy="158417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Soerjono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Soekanto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suatu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cabang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ilmu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pengetahuan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secara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analitis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empiris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menganalisis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atau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mempelajari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hubungan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timbal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balik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antara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gejala-gejala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lainnya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Satjipto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pengetahuan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terhadap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pola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perilaku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masyarakat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dalam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konteks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sosialnya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. (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Zainuddin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Ali, 2005:1)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Wignjosoebroto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salah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satu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cabang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kajian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tentang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kehidupan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bermasyarakat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manusia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umumnya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, yang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berperhatian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kepada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upaya-upaya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manusia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menegakkan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mensejahterahkan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kehidupannya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serta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mempunyai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kekhususan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berbeda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kalian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cabang-cabang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sosiologi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yang lain.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David N. Schiff: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studi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sosiologi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terhadap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fenomena-fenomena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spesifik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berhubungan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masalah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legal relation,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termasuk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proses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interaksional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sosialisasi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organisasional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typikasi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abolisasi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konstruksi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sosial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75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5816" y="339502"/>
            <a:ext cx="6695728" cy="576064"/>
          </a:xfrm>
        </p:spPr>
        <p:txBody>
          <a:bodyPr/>
          <a:lstStyle/>
          <a:p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43808" y="1347614"/>
            <a:ext cx="6695728" cy="331236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interaksi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kelompok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Lembaga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stratifikasi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kekuasaan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kewenangan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perubahan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85220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5412" y="339502"/>
            <a:ext cx="6695728" cy="576064"/>
          </a:xfrm>
        </p:spPr>
        <p:txBody>
          <a:bodyPr/>
          <a:lstStyle/>
          <a:p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9792" y="1275606"/>
            <a:ext cx="6421348" cy="345638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Filsafat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bersifat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hirarkis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artinya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boleh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bertentangan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ketentuan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atas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derajatnya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Dimana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urutannya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Grundnorm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dasar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social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daripada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Konstitusi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Undang-undang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kebiasaan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Putusan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badan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pengadilan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Yang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mendukung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soiologi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yang      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menganggap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gejala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social.</a:t>
            </a:r>
          </a:p>
        </p:txBody>
      </p:sp>
    </p:spTree>
    <p:extLst>
      <p:ext uri="{BB962C8B-B14F-4D97-AF65-F5344CB8AC3E}">
        <p14:creationId xmlns:p14="http://schemas.microsoft.com/office/powerpoint/2010/main" val="123906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36575" y="627534"/>
            <a:ext cx="6695728" cy="576064"/>
          </a:xfrm>
        </p:spPr>
        <p:txBody>
          <a:bodyPr/>
          <a:lstStyle/>
          <a:p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672" y="1347614"/>
            <a:ext cx="7515298" cy="3528392"/>
          </a:xfrm>
        </p:spPr>
        <p:txBody>
          <a:bodyPr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Sosiologi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Sosiologi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selalu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berorientasi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dibidang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Menurut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Emile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Durkhain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mengungkapkan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selalu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solideritas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social yang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meliputi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: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Solideritas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social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mekanis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terdapat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sederhana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Solideritas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social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organis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yaitu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terdapat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modern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Max Weber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teori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ideal type,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mengungkapkan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meliputi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Irasionil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materil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mendasarkan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keputusan-keputusannya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semata-mata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nilai-nilai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emosional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tanpa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menunjuk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kaidahpun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Irasionil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formal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berpedoman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kaidah-kaidah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diluar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karena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didasarkan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wahyu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ramalan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Rasional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materil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keputusan-keputusan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menunjuk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kitab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suci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kebijaksanaan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kebijaksanaan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penguasa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ideologi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-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Rasional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formal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dibentuk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semata-mata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atas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dasar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konsep-konsep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abstrak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ilmu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3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5736" y="339502"/>
            <a:ext cx="6948264" cy="576064"/>
          </a:xfrm>
        </p:spPr>
        <p:txBody>
          <a:bodyPr/>
          <a:lstStyle/>
          <a:p>
            <a:pPr algn="ctr"/>
            <a:r>
              <a:rPr lang="en-US" sz="2000" b="1" dirty="0" err="1"/>
              <a:t>Kedudukan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Letak</a:t>
            </a:r>
            <a:r>
              <a:rPr lang="en-US" sz="2000" b="1" dirty="0"/>
              <a:t> </a:t>
            </a:r>
            <a:r>
              <a:rPr lang="en-US" sz="2000" b="1" dirty="0" err="1"/>
              <a:t>Sosiologi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</a:t>
            </a:r>
            <a:r>
              <a:rPr lang="en-US" sz="2000" b="1" dirty="0" err="1"/>
              <a:t>Dibidang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 </a:t>
            </a:r>
            <a:r>
              <a:rPr lang="en-US" sz="2000" b="1" dirty="0" err="1"/>
              <a:t>Pengetahuan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07704" y="2643758"/>
            <a:ext cx="7265518" cy="28803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alam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Aristoteles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Aquinas, Grotius)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Madzhab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formalisme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austin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kelsen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Mazhab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kebudayaan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sejarah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(Carl von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savigny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Maine)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utilitarianisme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sociological jurisprudence (J. Bentham,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Jhering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Eurlich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Pound)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sociological jurisprudence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Eurlich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Pound)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legal realism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holmes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llewellyn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, frank)</a:t>
            </a:r>
          </a:p>
        </p:txBody>
      </p:sp>
    </p:spTree>
    <p:extLst>
      <p:ext uri="{BB962C8B-B14F-4D97-AF65-F5344CB8AC3E}">
        <p14:creationId xmlns:p14="http://schemas.microsoft.com/office/powerpoint/2010/main" val="332345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67744" y="411510"/>
            <a:ext cx="6876256" cy="576064"/>
          </a:xfrm>
        </p:spPr>
        <p:txBody>
          <a:bodyPr/>
          <a:lstStyle/>
          <a:p>
            <a:r>
              <a:rPr lang="en-US" sz="3200" b="1" dirty="0" err="1"/>
              <a:t>Konsep-Konsep</a:t>
            </a:r>
            <a:r>
              <a:rPr lang="en-US" sz="3200" b="1" dirty="0"/>
              <a:t> </a:t>
            </a:r>
            <a:r>
              <a:rPr lang="en-US" sz="3200" b="1" dirty="0" err="1"/>
              <a:t>Sosiologi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63688" y="1347614"/>
            <a:ext cx="7056784" cy="3168352"/>
          </a:xfrm>
        </p:spPr>
        <p:txBody>
          <a:bodyPr/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Berfungsi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Sarana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Social Control (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Pengendalian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Sosial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Berfungsi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Sarana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Social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Wibawa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Ciri-ciri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Modern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kenyataan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hanya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diperlukan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mereka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stratanya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rendah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sedangkan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strata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tinggi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seolah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kebal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Efektifitas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Peranan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Sanksi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Kesadaran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Kepatuhan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44643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dirty="0" err="1"/>
              <a:t>Faktor</a:t>
            </a:r>
            <a:r>
              <a:rPr lang="en-US" sz="3200" b="1" dirty="0"/>
              <a:t> </a:t>
            </a:r>
            <a:r>
              <a:rPr lang="en-US" sz="3200" b="1" dirty="0" err="1"/>
              <a:t>Penghambat</a:t>
            </a:r>
            <a:r>
              <a:rPr lang="en-US" sz="3200" b="1" dirty="0"/>
              <a:t> </a:t>
            </a:r>
            <a:r>
              <a:rPr lang="en-US" sz="3200" b="1" dirty="0" err="1"/>
              <a:t>Perkembangan</a:t>
            </a:r>
            <a:r>
              <a:rPr lang="en-US" sz="3200" b="1" dirty="0"/>
              <a:t> </a:t>
            </a:r>
            <a:r>
              <a:rPr lang="en-US" sz="3200" b="1" dirty="0" err="1"/>
              <a:t>Sosiologi</a:t>
            </a:r>
            <a:r>
              <a:rPr lang="en-US" sz="3200" b="1" dirty="0"/>
              <a:t> </a:t>
            </a:r>
            <a:r>
              <a:rPr lang="en-US" sz="3200" b="1" dirty="0" err="1"/>
              <a:t>Hukum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36512" y="1419622"/>
            <a:ext cx="9180512" cy="3240360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samanya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bahasa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kerangka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pemikiran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digunakan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antara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ahli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sosiologi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ahli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Sulitnya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bagi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para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sosiologi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menempatkan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dirinya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dialam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normatif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umumnya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para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sosiolog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begitu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saja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menerima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pendapat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bahwa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himpunan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peraturan-peraturan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statis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Kadangkala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seorang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sosiolog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merasakan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adanya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kesulitan-kesulitan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             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menguasai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keseluruhan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data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tentang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demikian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banyaknya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pernah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dihasilkan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beberapa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generasi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ahli-ahli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Para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ahli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memusatkan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perhatian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kejadian-kejadian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konkret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sedangkan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para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sosiolog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menganggap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kejadian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konkret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tersebut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refleksi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gejala-gajala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kecenderungan-kecenderungan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umum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888</Words>
  <Application>Microsoft Macintosh PowerPoint</Application>
  <PresentationFormat>On-screen Show (16:9)</PresentationFormat>
  <Paragraphs>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Sepriyadi Adhan S</cp:lastModifiedBy>
  <cp:revision>111</cp:revision>
  <dcterms:created xsi:type="dcterms:W3CDTF">2016-12-05T23:26:54Z</dcterms:created>
  <dcterms:modified xsi:type="dcterms:W3CDTF">2021-10-31T13:53:33Z</dcterms:modified>
</cp:coreProperties>
</file>