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06" r:id="rId3"/>
    <p:sldId id="311" r:id="rId4"/>
    <p:sldId id="307" r:id="rId5"/>
    <p:sldId id="308" r:id="rId6"/>
    <p:sldId id="312" r:id="rId7"/>
    <p:sldId id="309" r:id="rId8"/>
    <p:sldId id="313" r:id="rId9"/>
    <p:sldId id="310" r:id="rId10"/>
    <p:sldId id="314" r:id="rId11"/>
    <p:sldId id="316" r:id="rId12"/>
    <p:sldId id="315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71" autoAdjust="0"/>
  </p:normalViewPr>
  <p:slideViewPr>
    <p:cSldViewPr>
      <p:cViewPr>
        <p:scale>
          <a:sx n="70" d="100"/>
          <a:sy n="70" d="100"/>
        </p:scale>
        <p:origin x="-13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512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877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899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768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369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295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03/10/2020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268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03/10/2020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360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03/10/2020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984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174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576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642F6-BE87-4C64-A22C-14E43A28719B}" type="datetimeFigureOut">
              <a:rPr lang="id-ID" smtClean="0"/>
              <a:t>03/10/2020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259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hyperlink" Target="Atomic%20orbitals%20-%20electron%20configuration%20of%20Scandium%20(Z=21)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hyperlink" Target="Atomic%20orbitals%20-%20electron%20configuration%20of%20Scandium%20(Z=21)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hyperlink" Target="Atomic%20orbitals%20-%20electron%20configuration%20of%20Scandium%20(Z=21)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hyperlink" Target="Atomic%20orbitals%20-%20electron%20configuration%20of%20Scandium%20(Z=21)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Kimia%20dasar%203.pptx#4. PowerPoint Present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Atomic%20orbitals%20-%20electron%20configuration%20of%20Scandium%20(Z=21)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Atomic%20orbitals%20-%20electron%20configuration%20of%20Scandium%20(Z=21)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Atomic%20orbitals%20-%20electron%20configuration%20of%20Scandium%20(Z=21)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Atomic%20orbitals%20-%20electron%20configuration%20of%20Scandium%20(Z=21)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Atomic%20orbitals%20-%20electron%20configuration%20of%20Scandium%20(Z=21)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Atomic%20orbitals%20-%20electron%20configuration%20of%20Scandium%20(Z=21)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996952"/>
            <a:ext cx="480131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Molecular </a:t>
            </a:r>
          </a:p>
          <a:p>
            <a:r>
              <a:rPr lang="id-I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geometry</a:t>
            </a:r>
            <a:endParaRPr lang="id-ID" sz="5400" dirty="0">
              <a:solidFill>
                <a:srgbClr val="7030A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00225"/>
            <a:ext cx="3886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3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310" y="14145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Molecular Geometry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6341" y="866579"/>
            <a:ext cx="9026848" cy="3651250"/>
            <a:chOff x="0" y="1085847"/>
            <a:chExt cx="9026848" cy="3651250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382657" y="1085847"/>
              <a:ext cx="8362950" cy="1020763"/>
              <a:chOff x="154" y="1517"/>
              <a:chExt cx="5268" cy="643"/>
            </a:xfrm>
          </p:grpSpPr>
          <p:grpSp>
            <p:nvGrpSpPr>
              <p:cNvPr id="6" name="Group 27"/>
              <p:cNvGrpSpPr>
                <a:grpSpLocks/>
              </p:cNvGrpSpPr>
              <p:nvPr/>
            </p:nvGrpSpPr>
            <p:grpSpPr bwMode="auto">
              <a:xfrm>
                <a:off x="154" y="1901"/>
                <a:ext cx="481" cy="259"/>
                <a:chOff x="154" y="1901"/>
                <a:chExt cx="481" cy="259"/>
              </a:xfrm>
            </p:grpSpPr>
            <p:sp>
              <p:nvSpPr>
                <p:cNvPr id="1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55" y="1901"/>
                  <a:ext cx="48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sz="1800"/>
                    <a:t>Class</a:t>
                  </a:r>
                </a:p>
              </p:txBody>
            </p:sp>
            <p:sp>
              <p:nvSpPr>
                <p:cNvPr id="20" name="Line 29"/>
                <p:cNvSpPr>
                  <a:spLocks noChangeShapeType="1"/>
                </p:cNvSpPr>
                <p:nvPr/>
              </p:nvSpPr>
              <p:spPr bwMode="auto">
                <a:xfrm>
                  <a:off x="154" y="2160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719" y="1517"/>
                <a:ext cx="1200" cy="643"/>
                <a:chOff x="816" y="1517"/>
                <a:chExt cx="1200" cy="643"/>
              </a:xfrm>
            </p:grpSpPr>
            <p:sp>
              <p:nvSpPr>
                <p:cNvPr id="1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16" y="1517"/>
                  <a:ext cx="1200" cy="5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sz="1800" dirty="0"/>
                    <a:t># of atoms</a:t>
                  </a:r>
                </a:p>
                <a:p>
                  <a:pPr algn="ctr"/>
                  <a:r>
                    <a:rPr lang="en-US" sz="1800" dirty="0"/>
                    <a:t>bonded to</a:t>
                  </a:r>
                  <a:r>
                    <a:rPr lang="en-US" sz="1800" u="sng" dirty="0"/>
                    <a:t> </a:t>
                  </a:r>
                  <a:r>
                    <a:rPr lang="en-US" sz="1800" dirty="0"/>
                    <a:t>central atom </a:t>
                  </a:r>
                </a:p>
              </p:txBody>
            </p:sp>
            <p:sp>
              <p:nvSpPr>
                <p:cNvPr id="18" name="Line 32"/>
                <p:cNvSpPr>
                  <a:spLocks noChangeShapeType="1"/>
                </p:cNvSpPr>
                <p:nvPr/>
              </p:nvSpPr>
              <p:spPr bwMode="auto">
                <a:xfrm>
                  <a:off x="984" y="2160"/>
                  <a:ext cx="8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1986" y="1517"/>
                <a:ext cx="1056" cy="643"/>
                <a:chOff x="2016" y="1517"/>
                <a:chExt cx="1056" cy="643"/>
              </a:xfrm>
            </p:grpSpPr>
            <p:sp>
              <p:nvSpPr>
                <p:cNvPr id="1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016" y="1517"/>
                  <a:ext cx="1056" cy="5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sz="1800" dirty="0"/>
                    <a:t># lone</a:t>
                  </a:r>
                </a:p>
                <a:p>
                  <a:pPr algn="ctr"/>
                  <a:r>
                    <a:rPr lang="en-US" sz="1800" dirty="0"/>
                    <a:t>pairs on central atom</a:t>
                  </a:r>
                </a:p>
              </p:txBody>
            </p:sp>
            <p:sp>
              <p:nvSpPr>
                <p:cNvPr id="16" name="Line 35"/>
                <p:cNvSpPr>
                  <a:spLocks noChangeShapeType="1"/>
                </p:cNvSpPr>
                <p:nvPr/>
              </p:nvSpPr>
              <p:spPr bwMode="auto">
                <a:xfrm>
                  <a:off x="2112" y="2160"/>
                  <a:ext cx="8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>
                <a:off x="3109" y="1709"/>
                <a:ext cx="1461" cy="451"/>
                <a:chOff x="3003" y="1709"/>
                <a:chExt cx="1461" cy="451"/>
              </a:xfrm>
            </p:grpSpPr>
            <p:sp>
              <p:nvSpPr>
                <p:cNvPr id="1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003" y="1709"/>
                  <a:ext cx="1461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sz="1800" dirty="0"/>
                    <a:t>Arrangement of</a:t>
                  </a:r>
                  <a:r>
                    <a:rPr lang="en-US" sz="1800" u="sng" dirty="0"/>
                    <a:t> </a:t>
                  </a:r>
                  <a:r>
                    <a:rPr lang="en-US" sz="1800" dirty="0"/>
                    <a:t>electron pairs</a:t>
                  </a:r>
                </a:p>
              </p:txBody>
            </p:sp>
            <p:sp>
              <p:nvSpPr>
                <p:cNvPr id="14" name="Line 38"/>
                <p:cNvSpPr>
                  <a:spLocks noChangeShapeType="1"/>
                </p:cNvSpPr>
                <p:nvPr/>
              </p:nvSpPr>
              <p:spPr bwMode="auto">
                <a:xfrm>
                  <a:off x="3277" y="2160"/>
                  <a:ext cx="91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grpSp>
            <p:nvGrpSpPr>
              <p:cNvPr id="10" name="Group 39"/>
              <p:cNvGrpSpPr>
                <a:grpSpLocks/>
              </p:cNvGrpSpPr>
              <p:nvPr/>
            </p:nvGrpSpPr>
            <p:grpSpPr bwMode="auto">
              <a:xfrm>
                <a:off x="4668" y="1709"/>
                <a:ext cx="754" cy="451"/>
                <a:chOff x="4668" y="1709"/>
                <a:chExt cx="754" cy="451"/>
              </a:xfrm>
            </p:grpSpPr>
            <p:sp>
              <p:nvSpPr>
                <p:cNvPr id="11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668" y="1709"/>
                  <a:ext cx="754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sz="1800"/>
                    <a:t>Molecular</a:t>
                  </a:r>
                </a:p>
                <a:p>
                  <a:pPr algn="ctr"/>
                  <a:r>
                    <a:rPr lang="en-US" sz="1800"/>
                    <a:t>Geometry</a:t>
                  </a:r>
                </a:p>
              </p:txBody>
            </p:sp>
            <p:sp>
              <p:nvSpPr>
                <p:cNvPr id="12" name="Line 41"/>
                <p:cNvSpPr>
                  <a:spLocks noChangeShapeType="1"/>
                </p:cNvSpPr>
                <p:nvPr/>
              </p:nvSpPr>
              <p:spPr bwMode="auto">
                <a:xfrm>
                  <a:off x="4686" y="216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</p:grp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2098348" y="3371331"/>
              <a:ext cx="184698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d-ID" sz="1800" dirty="0" smtClean="0"/>
                <a:t>Examples : BrF</a:t>
              </a:r>
              <a:r>
                <a:rPr lang="id-ID" sz="1800" baseline="-25000" dirty="0"/>
                <a:t>5</a:t>
              </a:r>
              <a:endParaRPr lang="en-US" sz="1800" dirty="0"/>
            </a:p>
          </p:txBody>
        </p:sp>
        <p:sp>
          <p:nvSpPr>
            <p:cNvPr id="42" name="Text Box 1076"/>
            <p:cNvSpPr txBox="1">
              <a:spLocks noChangeArrowheads="1"/>
            </p:cNvSpPr>
            <p:nvPr/>
          </p:nvSpPr>
          <p:spPr bwMode="auto">
            <a:xfrm>
              <a:off x="388465" y="2190747"/>
              <a:ext cx="73129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AB</a:t>
              </a:r>
              <a:r>
                <a:rPr lang="en-US" sz="1800" baseline="-25000"/>
                <a:t>5</a:t>
              </a:r>
              <a:r>
                <a:rPr lang="en-US" sz="1800"/>
                <a:t>E</a:t>
              </a:r>
            </a:p>
          </p:txBody>
        </p:sp>
        <p:sp>
          <p:nvSpPr>
            <p:cNvPr id="43" name="Text Box 1077"/>
            <p:cNvSpPr txBox="1">
              <a:spLocks noChangeArrowheads="1"/>
            </p:cNvSpPr>
            <p:nvPr/>
          </p:nvSpPr>
          <p:spPr bwMode="auto">
            <a:xfrm>
              <a:off x="2039465" y="2190747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5</a:t>
              </a:r>
            </a:p>
          </p:txBody>
        </p:sp>
        <p:sp>
          <p:nvSpPr>
            <p:cNvPr id="44" name="Text Box 1078"/>
            <p:cNvSpPr txBox="1">
              <a:spLocks noChangeArrowheads="1"/>
            </p:cNvSpPr>
            <p:nvPr/>
          </p:nvSpPr>
          <p:spPr bwMode="auto">
            <a:xfrm>
              <a:off x="3931765" y="2190747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1</a:t>
              </a:r>
            </a:p>
          </p:txBody>
        </p:sp>
        <p:grpSp>
          <p:nvGrpSpPr>
            <p:cNvPr id="45" name="Group 1107"/>
            <p:cNvGrpSpPr>
              <a:grpSpLocks/>
            </p:cNvGrpSpPr>
            <p:nvPr/>
          </p:nvGrpSpPr>
          <p:grpSpPr bwMode="auto">
            <a:xfrm>
              <a:off x="5239865" y="2189160"/>
              <a:ext cx="1752600" cy="2058987"/>
              <a:chOff x="3312" y="1679"/>
              <a:chExt cx="1104" cy="1297"/>
            </a:xfrm>
          </p:grpSpPr>
          <p:pic>
            <p:nvPicPr>
              <p:cNvPr id="67" name="Picture 1071" descr="cha56011_t1001i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7" y="1913"/>
                <a:ext cx="942" cy="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Text Box 1080"/>
              <p:cNvSpPr txBox="1">
                <a:spLocks noChangeArrowheads="1"/>
              </p:cNvSpPr>
              <p:nvPr/>
            </p:nvSpPr>
            <p:spPr bwMode="auto">
              <a:xfrm>
                <a:off x="3312" y="1679"/>
                <a:ext cx="110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/>
                  <a:t>octahedral</a:t>
                </a:r>
              </a:p>
            </p:txBody>
          </p:sp>
          <p:grpSp>
            <p:nvGrpSpPr>
              <p:cNvPr id="69" name="Group 1081"/>
              <p:cNvGrpSpPr>
                <a:grpSpLocks/>
              </p:cNvGrpSpPr>
              <p:nvPr/>
            </p:nvGrpSpPr>
            <p:grpSpPr bwMode="auto">
              <a:xfrm rot="10800000">
                <a:off x="3792" y="2880"/>
                <a:ext cx="144" cy="48"/>
                <a:chOff x="3824" y="3888"/>
                <a:chExt cx="144" cy="48"/>
              </a:xfrm>
            </p:grpSpPr>
            <p:sp>
              <p:nvSpPr>
                <p:cNvPr id="71" name="Oval 1082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72" name="Oval 1083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70" name="Rectangle 1086"/>
              <p:cNvSpPr>
                <a:spLocks noChangeArrowheads="1"/>
              </p:cNvSpPr>
              <p:nvPr/>
            </p:nvSpPr>
            <p:spPr bwMode="auto">
              <a:xfrm>
                <a:off x="3840" y="2880"/>
                <a:ext cx="4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46" name="Group 1110"/>
            <p:cNvGrpSpPr>
              <a:grpSpLocks/>
            </p:cNvGrpSpPr>
            <p:nvPr/>
          </p:nvGrpSpPr>
          <p:grpSpPr bwMode="auto">
            <a:xfrm>
              <a:off x="7274248" y="2106610"/>
              <a:ext cx="1752600" cy="2630487"/>
              <a:chOff x="4552" y="1687"/>
              <a:chExt cx="1104" cy="1657"/>
            </a:xfrm>
          </p:grpSpPr>
          <p:sp>
            <p:nvSpPr>
              <p:cNvPr id="47" name="Text Box 1079"/>
              <p:cNvSpPr txBox="1">
                <a:spLocks noChangeArrowheads="1"/>
              </p:cNvSpPr>
              <p:nvPr/>
            </p:nvSpPr>
            <p:spPr bwMode="auto">
              <a:xfrm>
                <a:off x="4552" y="1687"/>
                <a:ext cx="110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FF0000"/>
                    </a:solidFill>
                  </a:rPr>
                  <a:t>square pyramidal</a:t>
                </a:r>
              </a:p>
            </p:txBody>
          </p:sp>
          <p:grpSp>
            <p:nvGrpSpPr>
              <p:cNvPr id="48" name="Group 1109"/>
              <p:cNvGrpSpPr>
                <a:grpSpLocks/>
              </p:cNvGrpSpPr>
              <p:nvPr/>
            </p:nvGrpSpPr>
            <p:grpSpPr bwMode="auto">
              <a:xfrm>
                <a:off x="4704" y="2064"/>
                <a:ext cx="701" cy="1280"/>
                <a:chOff x="1104" y="2848"/>
                <a:chExt cx="701" cy="1280"/>
              </a:xfrm>
            </p:grpSpPr>
            <p:sp>
              <p:nvSpPr>
                <p:cNvPr id="49" name="Text Box 1087"/>
                <p:cNvSpPr txBox="1">
                  <a:spLocks noChangeArrowheads="1"/>
                </p:cNvSpPr>
                <p:nvPr/>
              </p:nvSpPr>
              <p:spPr bwMode="auto">
                <a:xfrm>
                  <a:off x="1334" y="3433"/>
                  <a:ext cx="26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/>
                    <a:t>Br</a:t>
                  </a:r>
                </a:p>
              </p:txBody>
            </p:sp>
            <p:sp>
              <p:nvSpPr>
                <p:cNvPr id="50" name="Text Box 1088"/>
                <p:cNvSpPr txBox="1">
                  <a:spLocks noChangeArrowheads="1"/>
                </p:cNvSpPr>
                <p:nvPr/>
              </p:nvSpPr>
              <p:spPr bwMode="auto">
                <a:xfrm>
                  <a:off x="1152" y="3104"/>
                  <a:ext cx="20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/>
                    <a:t>F</a:t>
                  </a:r>
                </a:p>
              </p:txBody>
            </p:sp>
            <p:sp>
              <p:nvSpPr>
                <p:cNvPr id="51" name="Line 1089"/>
                <p:cNvSpPr>
                  <a:spLocks noChangeShapeType="1"/>
                </p:cNvSpPr>
                <p:nvPr/>
              </p:nvSpPr>
              <p:spPr bwMode="auto">
                <a:xfrm>
                  <a:off x="1296" y="3312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54" name="Line 1094"/>
                <p:cNvSpPr>
                  <a:spLocks noChangeShapeType="1"/>
                </p:cNvSpPr>
                <p:nvPr/>
              </p:nvSpPr>
              <p:spPr bwMode="auto">
                <a:xfrm>
                  <a:off x="1544" y="3696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grpSp>
              <p:nvGrpSpPr>
                <p:cNvPr id="55" name="Group 1097"/>
                <p:cNvGrpSpPr>
                  <a:grpSpLocks/>
                </p:cNvGrpSpPr>
                <p:nvPr/>
              </p:nvGrpSpPr>
              <p:grpSpPr bwMode="auto">
                <a:xfrm flipH="1">
                  <a:off x="1296" y="3312"/>
                  <a:ext cx="344" cy="528"/>
                  <a:chOff x="2056" y="3408"/>
                  <a:chExt cx="344" cy="528"/>
                </a:xfrm>
              </p:grpSpPr>
              <p:sp>
                <p:nvSpPr>
                  <p:cNvPr id="65" name="Line 1095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3408"/>
                    <a:ext cx="96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66" name="Line 1096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3792"/>
                    <a:ext cx="96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sp>
              <p:nvSpPr>
                <p:cNvPr id="56" name="Text Box 1098"/>
                <p:cNvSpPr txBox="1">
                  <a:spLocks noChangeArrowheads="1"/>
                </p:cNvSpPr>
                <p:nvPr/>
              </p:nvSpPr>
              <p:spPr bwMode="auto">
                <a:xfrm>
                  <a:off x="1599" y="3104"/>
                  <a:ext cx="20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/>
                    <a:t>F</a:t>
                  </a:r>
                </a:p>
              </p:txBody>
            </p:sp>
            <p:sp>
              <p:nvSpPr>
                <p:cNvPr id="57" name="Text Box 1099"/>
                <p:cNvSpPr txBox="1">
                  <a:spLocks noChangeArrowheads="1"/>
                </p:cNvSpPr>
                <p:nvPr/>
              </p:nvSpPr>
              <p:spPr bwMode="auto">
                <a:xfrm>
                  <a:off x="1600" y="3720"/>
                  <a:ext cx="20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/>
                    <a:t>F</a:t>
                  </a:r>
                </a:p>
              </p:txBody>
            </p:sp>
            <p:sp>
              <p:nvSpPr>
                <p:cNvPr id="58" name="Text Box 1100"/>
                <p:cNvSpPr txBox="1">
                  <a:spLocks noChangeArrowheads="1"/>
                </p:cNvSpPr>
                <p:nvPr/>
              </p:nvSpPr>
              <p:spPr bwMode="auto">
                <a:xfrm>
                  <a:off x="1104" y="3720"/>
                  <a:ext cx="20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/>
                    <a:t>F</a:t>
                  </a:r>
                </a:p>
              </p:txBody>
            </p:sp>
            <p:sp>
              <p:nvSpPr>
                <p:cNvPr id="59" name="Line 1101"/>
                <p:cNvSpPr>
                  <a:spLocks noChangeShapeType="1"/>
                </p:cNvSpPr>
                <p:nvPr/>
              </p:nvSpPr>
              <p:spPr bwMode="auto">
                <a:xfrm flipV="1">
                  <a:off x="1480" y="3120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0" name="Text Box 1102"/>
                <p:cNvSpPr txBox="1">
                  <a:spLocks noChangeArrowheads="1"/>
                </p:cNvSpPr>
                <p:nvPr/>
              </p:nvSpPr>
              <p:spPr bwMode="auto">
                <a:xfrm>
                  <a:off x="1375" y="2848"/>
                  <a:ext cx="20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 dirty="0"/>
                    <a:t>F</a:t>
                  </a:r>
                </a:p>
              </p:txBody>
            </p:sp>
            <p:grpSp>
              <p:nvGrpSpPr>
                <p:cNvPr id="61" name="Group 1103"/>
                <p:cNvGrpSpPr>
                  <a:grpSpLocks/>
                </p:cNvGrpSpPr>
                <p:nvPr/>
              </p:nvGrpSpPr>
              <p:grpSpPr bwMode="auto">
                <a:xfrm rot="10800000">
                  <a:off x="1408" y="4080"/>
                  <a:ext cx="144" cy="48"/>
                  <a:chOff x="3824" y="3888"/>
                  <a:chExt cx="144" cy="48"/>
                </a:xfrm>
              </p:grpSpPr>
              <p:sp>
                <p:nvSpPr>
                  <p:cNvPr id="63" name="Oval 110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64" name="Oval 110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62" name="Line 1108"/>
                <p:cNvSpPr>
                  <a:spLocks noChangeShapeType="1"/>
                </p:cNvSpPr>
                <p:nvPr/>
              </p:nvSpPr>
              <p:spPr bwMode="auto">
                <a:xfrm flipV="1">
                  <a:off x="1480" y="369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</p:grpSp>
        <p:pic>
          <p:nvPicPr>
            <p:cNvPr id="10243" name="Picture 3" descr="D:\UNILA\Kimia Dasar\model VSEPR\square pyramidal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77207"/>
              <a:ext cx="2050256" cy="205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76316" y="4465963"/>
            <a:ext cx="8567739" cy="2057401"/>
            <a:chOff x="382657" y="4568888"/>
            <a:chExt cx="8567739" cy="2057401"/>
          </a:xfrm>
        </p:grpSpPr>
        <p:sp>
          <p:nvSpPr>
            <p:cNvPr id="74" name="Text Box 1084"/>
            <p:cNvSpPr txBox="1">
              <a:spLocks noChangeArrowheads="1"/>
            </p:cNvSpPr>
            <p:nvPr/>
          </p:nvSpPr>
          <p:spPr bwMode="auto">
            <a:xfrm>
              <a:off x="382657" y="4570475"/>
              <a:ext cx="81624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AB</a:t>
              </a:r>
              <a:r>
                <a:rPr lang="en-US" sz="1800" baseline="-25000"/>
                <a:t>4</a:t>
              </a:r>
              <a:r>
                <a:rPr lang="en-US" sz="1800"/>
                <a:t>E</a:t>
              </a:r>
              <a:r>
                <a:rPr lang="en-US" sz="1800" baseline="-25000"/>
                <a:t>2</a:t>
              </a:r>
              <a:endParaRPr lang="en-US" sz="1800"/>
            </a:p>
          </p:txBody>
        </p:sp>
        <p:sp>
          <p:nvSpPr>
            <p:cNvPr id="75" name="Text Box 1085"/>
            <p:cNvSpPr txBox="1">
              <a:spLocks noChangeArrowheads="1"/>
            </p:cNvSpPr>
            <p:nvPr/>
          </p:nvSpPr>
          <p:spPr bwMode="auto">
            <a:xfrm>
              <a:off x="2033657" y="4570475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4</a:t>
              </a:r>
            </a:p>
          </p:txBody>
        </p:sp>
        <p:sp>
          <p:nvSpPr>
            <p:cNvPr id="76" name="Text Box 1086"/>
            <p:cNvSpPr txBox="1">
              <a:spLocks noChangeArrowheads="1"/>
            </p:cNvSpPr>
            <p:nvPr/>
          </p:nvSpPr>
          <p:spPr bwMode="auto">
            <a:xfrm>
              <a:off x="3925957" y="4570475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 dirty="0"/>
                <a:t>2</a:t>
              </a:r>
            </a:p>
          </p:txBody>
        </p:sp>
        <p:grpSp>
          <p:nvGrpSpPr>
            <p:cNvPr id="77" name="Group 1093"/>
            <p:cNvGrpSpPr>
              <a:grpSpLocks/>
            </p:cNvGrpSpPr>
            <p:nvPr/>
          </p:nvGrpSpPr>
          <p:grpSpPr bwMode="auto">
            <a:xfrm>
              <a:off x="5234057" y="4568888"/>
              <a:ext cx="1752600" cy="2057401"/>
              <a:chOff x="3312" y="2170"/>
              <a:chExt cx="1104" cy="1296"/>
            </a:xfrm>
          </p:grpSpPr>
          <p:grpSp>
            <p:nvGrpSpPr>
              <p:cNvPr id="99" name="Group 1083"/>
              <p:cNvGrpSpPr>
                <a:grpSpLocks/>
              </p:cNvGrpSpPr>
              <p:nvPr/>
            </p:nvGrpSpPr>
            <p:grpSpPr bwMode="auto">
              <a:xfrm>
                <a:off x="3392" y="2496"/>
                <a:ext cx="942" cy="970"/>
                <a:chOff x="3392" y="3022"/>
                <a:chExt cx="942" cy="970"/>
              </a:xfrm>
            </p:grpSpPr>
            <p:pic>
              <p:nvPicPr>
                <p:cNvPr id="101" name="Picture 1054" descr="cha56011_t1001i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92" y="3022"/>
                  <a:ext cx="942" cy="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02" name="Group 1056"/>
                <p:cNvGrpSpPr>
                  <a:grpSpLocks/>
                </p:cNvGrpSpPr>
                <p:nvPr/>
              </p:nvGrpSpPr>
              <p:grpSpPr bwMode="auto">
                <a:xfrm rot="10800000">
                  <a:off x="3792" y="3896"/>
                  <a:ext cx="144" cy="48"/>
                  <a:chOff x="3824" y="3888"/>
                  <a:chExt cx="144" cy="48"/>
                </a:xfrm>
              </p:grpSpPr>
              <p:sp>
                <p:nvSpPr>
                  <p:cNvPr id="108" name="Oval 105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09" name="Oval 105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03" name="Rectangle 1059"/>
                <p:cNvSpPr>
                  <a:spLocks noChangeArrowheads="1"/>
                </p:cNvSpPr>
                <p:nvPr/>
              </p:nvSpPr>
              <p:spPr bwMode="auto">
                <a:xfrm>
                  <a:off x="3840" y="3896"/>
                  <a:ext cx="48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pSp>
              <p:nvGrpSpPr>
                <p:cNvPr id="104" name="Group 1079"/>
                <p:cNvGrpSpPr>
                  <a:grpSpLocks/>
                </p:cNvGrpSpPr>
                <p:nvPr/>
              </p:nvGrpSpPr>
              <p:grpSpPr bwMode="auto">
                <a:xfrm rot="10800000">
                  <a:off x="3792" y="3024"/>
                  <a:ext cx="144" cy="48"/>
                  <a:chOff x="3824" y="3888"/>
                  <a:chExt cx="144" cy="48"/>
                </a:xfrm>
              </p:grpSpPr>
              <p:sp>
                <p:nvSpPr>
                  <p:cNvPr id="106" name="Oval 108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07" name="Oval 108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05" name="Rectangle 1082"/>
                <p:cNvSpPr>
                  <a:spLocks noChangeArrowheads="1"/>
                </p:cNvSpPr>
                <p:nvPr/>
              </p:nvSpPr>
              <p:spPr bwMode="auto">
                <a:xfrm>
                  <a:off x="3840" y="3024"/>
                  <a:ext cx="48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100" name="Text Box 1087"/>
              <p:cNvSpPr txBox="1">
                <a:spLocks noChangeArrowheads="1"/>
              </p:cNvSpPr>
              <p:nvPr/>
            </p:nvSpPr>
            <p:spPr bwMode="auto">
              <a:xfrm>
                <a:off x="3312" y="2170"/>
                <a:ext cx="110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/>
                  <a:t>octahedral</a:t>
                </a:r>
              </a:p>
            </p:txBody>
          </p:sp>
        </p:grpSp>
        <p:grpSp>
          <p:nvGrpSpPr>
            <p:cNvPr id="78" name="Group 1097"/>
            <p:cNvGrpSpPr>
              <a:grpSpLocks/>
            </p:cNvGrpSpPr>
            <p:nvPr/>
          </p:nvGrpSpPr>
          <p:grpSpPr bwMode="auto">
            <a:xfrm>
              <a:off x="7197796" y="4685684"/>
              <a:ext cx="1752600" cy="1927907"/>
              <a:chOff x="4549" y="2261"/>
              <a:chExt cx="1104" cy="1427"/>
            </a:xfrm>
          </p:grpSpPr>
          <p:sp>
            <p:nvSpPr>
              <p:cNvPr id="79" name="Text Box 1088"/>
              <p:cNvSpPr txBox="1">
                <a:spLocks noChangeArrowheads="1"/>
              </p:cNvSpPr>
              <p:nvPr/>
            </p:nvSpPr>
            <p:spPr bwMode="auto">
              <a:xfrm>
                <a:off x="4549" y="2261"/>
                <a:ext cx="110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FF0000"/>
                    </a:solidFill>
                  </a:rPr>
                  <a:t>square planar</a:t>
                </a:r>
              </a:p>
            </p:txBody>
          </p:sp>
          <p:grpSp>
            <p:nvGrpSpPr>
              <p:cNvPr id="80" name="Group 1096"/>
              <p:cNvGrpSpPr>
                <a:grpSpLocks/>
              </p:cNvGrpSpPr>
              <p:nvPr/>
            </p:nvGrpSpPr>
            <p:grpSpPr bwMode="auto">
              <a:xfrm>
                <a:off x="4704" y="2592"/>
                <a:ext cx="701" cy="1096"/>
                <a:chOff x="4704" y="2592"/>
                <a:chExt cx="701" cy="1096"/>
              </a:xfrm>
            </p:grpSpPr>
            <p:sp>
              <p:nvSpPr>
                <p:cNvPr id="81" name="Text Box 1063"/>
                <p:cNvSpPr txBox="1">
                  <a:spLocks noChangeArrowheads="1"/>
                </p:cNvSpPr>
                <p:nvPr/>
              </p:nvSpPr>
              <p:spPr bwMode="auto">
                <a:xfrm>
                  <a:off x="4934" y="2993"/>
                  <a:ext cx="29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/>
                    <a:t>Xe</a:t>
                  </a:r>
                </a:p>
              </p:txBody>
            </p:sp>
            <p:sp>
              <p:nvSpPr>
                <p:cNvPr id="82" name="Text Box 1064"/>
                <p:cNvSpPr txBox="1">
                  <a:spLocks noChangeArrowheads="1"/>
                </p:cNvSpPr>
                <p:nvPr/>
              </p:nvSpPr>
              <p:spPr bwMode="auto">
                <a:xfrm>
                  <a:off x="4752" y="2664"/>
                  <a:ext cx="20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/>
                    <a:t>F</a:t>
                  </a:r>
                </a:p>
              </p:txBody>
            </p:sp>
            <p:sp>
              <p:nvSpPr>
                <p:cNvPr id="83" name="Line 1065"/>
                <p:cNvSpPr>
                  <a:spLocks noChangeShapeType="1"/>
                </p:cNvSpPr>
                <p:nvPr/>
              </p:nvSpPr>
              <p:spPr bwMode="auto">
                <a:xfrm>
                  <a:off x="4896" y="2872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84" name="Line 1066"/>
                <p:cNvSpPr>
                  <a:spLocks noChangeShapeType="1"/>
                </p:cNvSpPr>
                <p:nvPr/>
              </p:nvSpPr>
              <p:spPr bwMode="auto">
                <a:xfrm>
                  <a:off x="5144" y="3256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grpSp>
              <p:nvGrpSpPr>
                <p:cNvPr id="85" name="Group 1067"/>
                <p:cNvGrpSpPr>
                  <a:grpSpLocks/>
                </p:cNvGrpSpPr>
                <p:nvPr/>
              </p:nvGrpSpPr>
              <p:grpSpPr bwMode="auto">
                <a:xfrm flipH="1">
                  <a:off x="4896" y="2872"/>
                  <a:ext cx="344" cy="528"/>
                  <a:chOff x="2056" y="3408"/>
                  <a:chExt cx="344" cy="528"/>
                </a:xfrm>
              </p:grpSpPr>
              <p:sp>
                <p:nvSpPr>
                  <p:cNvPr id="97" name="Line 1068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3408"/>
                    <a:ext cx="96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98" name="Line 1069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3792"/>
                    <a:ext cx="96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sp>
              <p:nvSpPr>
                <p:cNvPr id="86" name="Text Box 1070"/>
                <p:cNvSpPr txBox="1">
                  <a:spLocks noChangeArrowheads="1"/>
                </p:cNvSpPr>
                <p:nvPr/>
              </p:nvSpPr>
              <p:spPr bwMode="auto">
                <a:xfrm>
                  <a:off x="5199" y="2664"/>
                  <a:ext cx="20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/>
                    <a:t>F</a:t>
                  </a:r>
                </a:p>
              </p:txBody>
            </p:sp>
            <p:sp>
              <p:nvSpPr>
                <p:cNvPr id="87" name="Text Box 1071"/>
                <p:cNvSpPr txBox="1">
                  <a:spLocks noChangeArrowheads="1"/>
                </p:cNvSpPr>
                <p:nvPr/>
              </p:nvSpPr>
              <p:spPr bwMode="auto">
                <a:xfrm>
                  <a:off x="5200" y="3280"/>
                  <a:ext cx="20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/>
                    <a:t>F</a:t>
                  </a:r>
                </a:p>
              </p:txBody>
            </p:sp>
            <p:sp>
              <p:nvSpPr>
                <p:cNvPr id="88" name="Text Box 1072"/>
                <p:cNvSpPr txBox="1">
                  <a:spLocks noChangeArrowheads="1"/>
                </p:cNvSpPr>
                <p:nvPr/>
              </p:nvSpPr>
              <p:spPr bwMode="auto">
                <a:xfrm>
                  <a:off x="4704" y="3280"/>
                  <a:ext cx="20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/>
                    <a:t>F</a:t>
                  </a:r>
                </a:p>
              </p:txBody>
            </p:sp>
            <p:sp>
              <p:nvSpPr>
                <p:cNvPr id="89" name="Line 1073"/>
                <p:cNvSpPr>
                  <a:spLocks noChangeShapeType="1"/>
                </p:cNvSpPr>
                <p:nvPr/>
              </p:nvSpPr>
              <p:spPr bwMode="auto">
                <a:xfrm flipV="1">
                  <a:off x="5080" y="2680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grpSp>
              <p:nvGrpSpPr>
                <p:cNvPr id="90" name="Group 1075"/>
                <p:cNvGrpSpPr>
                  <a:grpSpLocks/>
                </p:cNvGrpSpPr>
                <p:nvPr/>
              </p:nvGrpSpPr>
              <p:grpSpPr bwMode="auto">
                <a:xfrm rot="10800000">
                  <a:off x="5008" y="3640"/>
                  <a:ext cx="144" cy="48"/>
                  <a:chOff x="3824" y="3888"/>
                  <a:chExt cx="144" cy="48"/>
                </a:xfrm>
              </p:grpSpPr>
              <p:sp>
                <p:nvSpPr>
                  <p:cNvPr id="95" name="Oval 107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96" name="Oval 107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91" name="Line 1078"/>
                <p:cNvSpPr>
                  <a:spLocks noChangeShapeType="1"/>
                </p:cNvSpPr>
                <p:nvPr/>
              </p:nvSpPr>
              <p:spPr bwMode="auto">
                <a:xfrm flipV="1">
                  <a:off x="5080" y="325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grpSp>
              <p:nvGrpSpPr>
                <p:cNvPr id="92" name="Group 1089"/>
                <p:cNvGrpSpPr>
                  <a:grpSpLocks/>
                </p:cNvGrpSpPr>
                <p:nvPr/>
              </p:nvGrpSpPr>
              <p:grpSpPr bwMode="auto">
                <a:xfrm rot="10800000">
                  <a:off x="5008" y="2592"/>
                  <a:ext cx="144" cy="48"/>
                  <a:chOff x="3824" y="3888"/>
                  <a:chExt cx="144" cy="48"/>
                </a:xfrm>
              </p:grpSpPr>
              <p:sp>
                <p:nvSpPr>
                  <p:cNvPr id="93" name="Oval 109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94" name="Oval 109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</p:grpSp>
      </p:grpSp>
      <p:pic>
        <p:nvPicPr>
          <p:cNvPr id="10245" name="Picture 5" descr="D:\UNILA\Kimia Dasar\model VSEPR\square plana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3" y="4832192"/>
            <a:ext cx="2036360" cy="203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 Box 12"/>
          <p:cNvSpPr txBox="1">
            <a:spLocks noChangeArrowheads="1"/>
          </p:cNvSpPr>
          <p:nvPr/>
        </p:nvSpPr>
        <p:spPr bwMode="auto">
          <a:xfrm>
            <a:off x="2099629" y="5654966"/>
            <a:ext cx="18982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d-ID" sz="1800" dirty="0" smtClean="0"/>
              <a:t>Examples : XeF</a:t>
            </a:r>
            <a:r>
              <a:rPr lang="id-ID" sz="1800" baseline="-25000" dirty="0"/>
              <a:t>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29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file"/>
          </p:cNvPr>
          <p:cNvSpPr/>
          <p:nvPr/>
        </p:nvSpPr>
        <p:spPr>
          <a:xfrm>
            <a:off x="786310" y="14145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Hybridization of atomic orbital</a:t>
            </a:r>
            <a:endParaRPr lang="id-I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8328" y="849344"/>
            <a:ext cx="3619018" cy="3520361"/>
            <a:chOff x="328328" y="849344"/>
            <a:chExt cx="3619018" cy="3520361"/>
          </a:xfrm>
        </p:grpSpPr>
        <p:grpSp>
          <p:nvGrpSpPr>
            <p:cNvPr id="8" name="Group 7"/>
            <p:cNvGrpSpPr/>
            <p:nvPr/>
          </p:nvGrpSpPr>
          <p:grpSpPr>
            <a:xfrm>
              <a:off x="886546" y="1160324"/>
              <a:ext cx="661118" cy="929863"/>
              <a:chOff x="395536" y="1955389"/>
              <a:chExt cx="661118" cy="92986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94301" y="2515920"/>
                <a:ext cx="3914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dirty="0" smtClean="0"/>
                  <a:t>1s</a:t>
                </a:r>
                <a:endParaRPr lang="id-ID" dirty="0"/>
              </a:p>
            </p:txBody>
          </p: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955389"/>
                <a:ext cx="661118" cy="599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2294952" y="849344"/>
              <a:ext cx="1652394" cy="1259996"/>
              <a:chOff x="1547664" y="1625256"/>
              <a:chExt cx="1652394" cy="1259996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7664" y="1625256"/>
                <a:ext cx="1274762" cy="1259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808604" y="2153261"/>
                <a:ext cx="3914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dirty="0"/>
                  <a:t>2</a:t>
                </a:r>
                <a:r>
                  <a:rPr lang="id-ID" dirty="0" smtClean="0"/>
                  <a:t>s</a:t>
                </a:r>
                <a:endParaRPr lang="id-ID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28328" y="2299608"/>
              <a:ext cx="1777554" cy="2070097"/>
              <a:chOff x="3059832" y="1420892"/>
              <a:chExt cx="1777554" cy="2070097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2" y="1420892"/>
                <a:ext cx="1777554" cy="1668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3716815" y="3121657"/>
                <a:ext cx="393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dirty="0"/>
                  <a:t>3</a:t>
                </a:r>
                <a:r>
                  <a:rPr lang="id-ID" dirty="0" smtClean="0"/>
                  <a:t>s</a:t>
                </a:r>
                <a:endParaRPr lang="id-ID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334906" y="2098653"/>
            <a:ext cx="6790890" cy="2472008"/>
            <a:chOff x="2334906" y="2098653"/>
            <a:chExt cx="6790890" cy="2472008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0"/>
            <a:stretch/>
          </p:blipFill>
          <p:spPr bwMode="auto">
            <a:xfrm>
              <a:off x="6906621" y="2098653"/>
              <a:ext cx="2219175" cy="2472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2334906" y="2133294"/>
              <a:ext cx="4653948" cy="2418164"/>
              <a:chOff x="2334906" y="2133294"/>
              <a:chExt cx="4653948" cy="2418164"/>
            </a:xfrm>
          </p:grpSpPr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4906" y="2133294"/>
                <a:ext cx="2469615" cy="24181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0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2378" y="2206081"/>
                <a:ext cx="2196476" cy="2257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/>
          <a:stretch/>
        </p:blipFill>
        <p:spPr bwMode="auto">
          <a:xfrm>
            <a:off x="102611" y="4469561"/>
            <a:ext cx="9041782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04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file"/>
          </p:cNvPr>
          <p:cNvSpPr/>
          <p:nvPr/>
        </p:nvSpPr>
        <p:spPr>
          <a:xfrm>
            <a:off x="786310" y="14145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Hybridization of atomic orbital</a:t>
            </a:r>
            <a:endParaRPr lang="id-I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980728"/>
            <a:ext cx="368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i="1" dirty="0"/>
              <a:t>sp </a:t>
            </a:r>
            <a:r>
              <a:rPr lang="id-ID" sz="2800" b="1" dirty="0" smtClean="0"/>
              <a:t>Hybridization (BeCl</a:t>
            </a:r>
            <a:r>
              <a:rPr lang="id-ID" sz="2800" b="1" baseline="-25000" dirty="0" smtClean="0"/>
              <a:t>2</a:t>
            </a:r>
            <a:r>
              <a:rPr lang="id-ID" sz="2800" b="1" dirty="0" smtClean="0"/>
              <a:t>)</a:t>
            </a:r>
            <a:endParaRPr lang="id-ID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13435" y="1880600"/>
            <a:ext cx="5568947" cy="990600"/>
            <a:chOff x="213435" y="1556792"/>
            <a:chExt cx="5568947" cy="9906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35" y="1556792"/>
              <a:ext cx="2409825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132" y="1556792"/>
              <a:ext cx="238125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38711" y="3214100"/>
            <a:ext cx="4292014" cy="1394627"/>
            <a:chOff x="238711" y="2852936"/>
            <a:chExt cx="4292014" cy="1394627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11" y="2852936"/>
              <a:ext cx="1625462" cy="1394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950" y="2866438"/>
              <a:ext cx="2390775" cy="138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5825"/>
            <a:ext cx="90201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79" y="3214100"/>
            <a:ext cx="36766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8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file"/>
          </p:cNvPr>
          <p:cNvSpPr/>
          <p:nvPr/>
        </p:nvSpPr>
        <p:spPr>
          <a:xfrm>
            <a:off x="786310" y="14145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Hybridization of atomic orbital</a:t>
            </a:r>
            <a:endParaRPr lang="id-I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980728"/>
            <a:ext cx="3509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i="1" dirty="0" smtClean="0"/>
              <a:t>sp</a:t>
            </a:r>
            <a:r>
              <a:rPr lang="id-ID" sz="2800" b="1" i="1" baseline="30000" dirty="0" smtClean="0"/>
              <a:t>2</a:t>
            </a:r>
            <a:r>
              <a:rPr lang="id-ID" sz="2800" b="1" i="1" dirty="0" smtClean="0"/>
              <a:t> </a:t>
            </a:r>
            <a:r>
              <a:rPr lang="id-ID" sz="2800" b="1" dirty="0" smtClean="0"/>
              <a:t>Hybridization (BF</a:t>
            </a:r>
            <a:r>
              <a:rPr lang="id-ID" sz="2800" b="1" baseline="-25000" dirty="0"/>
              <a:t>3</a:t>
            </a:r>
            <a:r>
              <a:rPr lang="id-ID" sz="2800" b="1" dirty="0" smtClean="0"/>
              <a:t>)</a:t>
            </a:r>
            <a:endParaRPr lang="id-ID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323528" y="1700809"/>
            <a:ext cx="4824536" cy="720080"/>
            <a:chOff x="323528" y="1700808"/>
            <a:chExt cx="5602560" cy="9620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700808"/>
              <a:ext cx="2438400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719858"/>
              <a:ext cx="2362200" cy="94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37576" y="2662833"/>
            <a:ext cx="3326311" cy="1126207"/>
            <a:chOff x="323528" y="2896369"/>
            <a:chExt cx="3733639" cy="13716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924944"/>
              <a:ext cx="1438275" cy="1314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717" y="2896369"/>
              <a:ext cx="2076450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84" y="3109073"/>
            <a:ext cx="3573016" cy="372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" y="3854170"/>
            <a:ext cx="3663495" cy="300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982" y="2686296"/>
            <a:ext cx="22860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9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file"/>
          </p:cNvPr>
          <p:cNvSpPr/>
          <p:nvPr/>
        </p:nvSpPr>
        <p:spPr>
          <a:xfrm>
            <a:off x="786310" y="14145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Hybridization of atomic orbital</a:t>
            </a:r>
            <a:endParaRPr lang="id-I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836712"/>
            <a:ext cx="3559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i="1" dirty="0" smtClean="0"/>
              <a:t>sp</a:t>
            </a:r>
            <a:r>
              <a:rPr lang="id-ID" sz="2800" b="1" i="1" baseline="30000" dirty="0"/>
              <a:t>3</a:t>
            </a:r>
            <a:r>
              <a:rPr lang="id-ID" sz="2800" b="1" i="1" dirty="0" smtClean="0"/>
              <a:t> </a:t>
            </a:r>
            <a:r>
              <a:rPr lang="id-ID" sz="2800" b="1" dirty="0" smtClean="0"/>
              <a:t>Hybridization (CH</a:t>
            </a:r>
            <a:r>
              <a:rPr lang="id-ID" sz="2800" b="1" baseline="-25000" dirty="0"/>
              <a:t>4</a:t>
            </a:r>
            <a:r>
              <a:rPr lang="id-ID" sz="2800" b="1" dirty="0" smtClean="0"/>
              <a:t>)</a:t>
            </a:r>
            <a:endParaRPr lang="id-ID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9512" y="1484784"/>
            <a:ext cx="7651788" cy="1224136"/>
            <a:chOff x="179511" y="1484784"/>
            <a:chExt cx="8095631" cy="132055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1484784"/>
              <a:ext cx="2409825" cy="97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494309"/>
              <a:ext cx="2352675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767" y="1509940"/>
              <a:ext cx="1857375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5124"/>
            <a:ext cx="7524328" cy="204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" y="4835624"/>
            <a:ext cx="7190343" cy="202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570" y="3934464"/>
            <a:ext cx="1993348" cy="18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8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pres?slideindex=4&amp;slidetitle=PowerPoint Presentation"/>
          </p:cNvPr>
          <p:cNvSpPr/>
          <p:nvPr/>
        </p:nvSpPr>
        <p:spPr>
          <a:xfrm>
            <a:off x="786310" y="14145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Hybridization of atomic orbital</a:t>
            </a:r>
            <a:endParaRPr lang="id-I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836712"/>
            <a:ext cx="4443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i="1" dirty="0" smtClean="0"/>
              <a:t>Sp</a:t>
            </a:r>
            <a:r>
              <a:rPr lang="id-ID" sz="2800" b="1" i="1" baseline="30000" dirty="0" smtClean="0"/>
              <a:t>3</a:t>
            </a:r>
            <a:r>
              <a:rPr lang="id-ID" sz="2800" b="1" i="1" dirty="0" smtClean="0"/>
              <a:t>d </a:t>
            </a:r>
            <a:r>
              <a:rPr lang="id-ID" sz="2800" b="1" dirty="0" smtClean="0"/>
              <a:t>dan</a:t>
            </a:r>
            <a:r>
              <a:rPr lang="id-ID" sz="2800" b="1" i="1" dirty="0" smtClean="0"/>
              <a:t> Sp</a:t>
            </a:r>
            <a:r>
              <a:rPr lang="id-ID" sz="2800" b="1" i="1" baseline="30000" dirty="0" smtClean="0"/>
              <a:t>3</a:t>
            </a:r>
            <a:r>
              <a:rPr lang="id-ID" sz="2800" b="1" i="1" dirty="0" smtClean="0"/>
              <a:t>d</a:t>
            </a:r>
            <a:r>
              <a:rPr lang="id-ID" sz="2800" b="1" i="1" baseline="30000" dirty="0" smtClean="0"/>
              <a:t>2</a:t>
            </a:r>
            <a:r>
              <a:rPr lang="id-ID" sz="2800" b="1" i="1" dirty="0" smtClean="0"/>
              <a:t> </a:t>
            </a:r>
            <a:r>
              <a:rPr lang="id-ID" sz="2800" b="1" dirty="0" smtClean="0"/>
              <a:t>Hybridization</a:t>
            </a:r>
            <a:endParaRPr lang="id-ID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1812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9" y="3470472"/>
            <a:ext cx="20288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flipH="1">
            <a:off x="1121295" y="2884294"/>
            <a:ext cx="729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/>
              <a:t>PCl</a:t>
            </a:r>
            <a:r>
              <a:rPr lang="id-ID" b="1" baseline="-25000" dirty="0" smtClean="0"/>
              <a:t>5</a:t>
            </a:r>
            <a:endParaRPr lang="id-ID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35299"/>
            <a:ext cx="25622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/>
          <a:stretch/>
        </p:blipFill>
        <p:spPr bwMode="auto">
          <a:xfrm>
            <a:off x="5436096" y="3590925"/>
            <a:ext cx="248275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flipH="1">
            <a:off x="5848300" y="2884294"/>
            <a:ext cx="729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/>
              <a:t>SF</a:t>
            </a:r>
            <a:r>
              <a:rPr lang="id-ID" b="1" baseline="-25000" dirty="0"/>
              <a:t>6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883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786310" y="14145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Hybridization </a:t>
            </a:r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in Multiple </a:t>
            </a:r>
          </a:p>
          <a:p>
            <a:pPr algn="ctr"/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Covalent </a:t>
            </a:r>
            <a:r>
              <a:rPr lang="id-I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Bonds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1412776"/>
            <a:ext cx="2608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Sigma (</a:t>
            </a:r>
            <a:r>
              <a:rPr lang="en-US" sz="2800" b="1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sz="2800" b="1" dirty="0"/>
              <a:t>) Bonds</a:t>
            </a:r>
            <a:endParaRPr lang="id-ID" sz="2800" b="1" dirty="0"/>
          </a:p>
        </p:txBody>
      </p:sp>
      <p:pic>
        <p:nvPicPr>
          <p:cNvPr id="6" name="Content Placeholder 5" descr="09_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31"/>
          <a:stretch>
            <a:fillRect/>
          </a:stretch>
        </p:blipFill>
        <p:spPr>
          <a:xfrm>
            <a:off x="614095" y="4293096"/>
            <a:ext cx="7833262" cy="2204591"/>
          </a:xfrm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2060848"/>
            <a:ext cx="9036496" cy="198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Head-to-head overlap.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Cylindrical symmetry of electron density about the inter</a:t>
            </a:r>
            <a:r>
              <a:rPr lang="id-ID" sz="2400" dirty="0" smtClean="0"/>
              <a:t> </a:t>
            </a:r>
            <a:r>
              <a:rPr lang="en-US" sz="2400" dirty="0" smtClean="0"/>
              <a:t>nuclear axis.</a:t>
            </a:r>
          </a:p>
        </p:txBody>
      </p:sp>
    </p:spTree>
    <p:extLst>
      <p:ext uri="{BB962C8B-B14F-4D97-AF65-F5344CB8AC3E}">
        <p14:creationId xmlns:p14="http://schemas.microsoft.com/office/powerpoint/2010/main" val="17194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786310" y="14145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Hybridization </a:t>
            </a:r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in Multiple </a:t>
            </a:r>
          </a:p>
          <a:p>
            <a:pPr algn="ctr"/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Covalent </a:t>
            </a:r>
            <a:r>
              <a:rPr lang="id-I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Bonds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406185"/>
            <a:ext cx="2082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Pi </a:t>
            </a:r>
            <a:r>
              <a:rPr lang="en-US" sz="2800" b="1" dirty="0" smtClean="0"/>
              <a:t>(</a:t>
            </a:r>
            <a:r>
              <a:rPr lang="en-US" sz="4400" kern="0" dirty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sz="2800" b="1" dirty="0" smtClean="0"/>
              <a:t>) </a:t>
            </a:r>
            <a:r>
              <a:rPr lang="en-US" sz="2800" b="1" dirty="0"/>
              <a:t>Bonds</a:t>
            </a:r>
            <a:endParaRPr lang="id-ID" sz="28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9512" y="2276872"/>
            <a:ext cx="3810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Side-to-side overlap.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Electron density above and below the inter</a:t>
            </a:r>
            <a:r>
              <a:rPr lang="id-ID" sz="2400" dirty="0" smtClean="0"/>
              <a:t> </a:t>
            </a:r>
            <a:r>
              <a:rPr lang="en-US" sz="2400" dirty="0" smtClean="0"/>
              <a:t>nuclear axis.</a:t>
            </a:r>
          </a:p>
        </p:txBody>
      </p:sp>
      <p:pic>
        <p:nvPicPr>
          <p:cNvPr id="9" name="Picture 5" descr="09_2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5220072" y="1759090"/>
            <a:ext cx="3563937" cy="44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786310" y="14145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Hybridization </a:t>
            </a:r>
            <a:r>
              <a:rPr lang="id-I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in C</a:t>
            </a:r>
            <a:r>
              <a:rPr lang="id-ID" sz="3600" b="1" cap="all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id-I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id-ID" sz="3600" b="1" cap="all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4</a:t>
            </a:r>
            <a:endParaRPr lang="id-I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23" y="1412776"/>
            <a:ext cx="29051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12801"/>
            <a:ext cx="31623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47" y="4581128"/>
            <a:ext cx="3687721" cy="202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429125"/>
            <a:ext cx="44386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3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786310" y="14145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Hybridization </a:t>
            </a:r>
            <a:r>
              <a:rPr lang="id-I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in C</a:t>
            </a:r>
            <a:r>
              <a:rPr lang="id-ID" sz="3600" b="1" cap="all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id-I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id-ID" sz="3600" b="1" cap="all" baseline="-25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endParaRPr lang="id-I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5944"/>
            <a:ext cx="4032448" cy="106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576543" cy="304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09_2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0"/>
          <a:stretch>
            <a:fillRect/>
          </a:stretch>
        </p:blipFill>
        <p:spPr>
          <a:xfrm>
            <a:off x="3942138" y="2924944"/>
            <a:ext cx="5053654" cy="269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310" y="14145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Molecular Geometry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4885" y="98072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 lvl="0" algn="just" fontAlgn="base">
              <a:spcBef>
                <a:spcPts val="22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VSEPR </a:t>
            </a:r>
            <a:r>
              <a:rPr lang="id-ID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Valence shell electron pair 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repulsion</a:t>
            </a:r>
            <a:r>
              <a:rPr lang="id-ID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theory 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assumes that the shape of a molecule is determined by the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repulsion 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of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electron pairs.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738963" y="1747141"/>
            <a:ext cx="4873352" cy="3924672"/>
            <a:chOff x="1066800" y="152400"/>
            <a:chExt cx="7010400" cy="5411788"/>
          </a:xfrm>
        </p:grpSpPr>
        <p:pic>
          <p:nvPicPr>
            <p:cNvPr id="39" name="Picture 8" descr="cha56011_1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38"/>
            <a:stretch>
              <a:fillRect/>
            </a:stretch>
          </p:blipFill>
          <p:spPr bwMode="auto">
            <a:xfrm>
              <a:off x="1066800" y="152400"/>
              <a:ext cx="7010400" cy="541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1943100" y="4648200"/>
              <a:ext cx="914400" cy="838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" name="Oval 6"/>
            <p:cNvSpPr>
              <a:spLocks noChangeArrowheads="1"/>
            </p:cNvSpPr>
            <p:nvPr/>
          </p:nvSpPr>
          <p:spPr bwMode="auto">
            <a:xfrm>
              <a:off x="4419600" y="4648200"/>
              <a:ext cx="914400" cy="838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6858000" y="4660900"/>
              <a:ext cx="914400" cy="838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4419600" y="25146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44" name="Group 16"/>
          <p:cNvGrpSpPr>
            <a:grpSpLocks/>
          </p:cNvGrpSpPr>
          <p:nvPr/>
        </p:nvGrpSpPr>
        <p:grpSpPr bwMode="auto">
          <a:xfrm>
            <a:off x="76200" y="5943600"/>
            <a:ext cx="9067800" cy="701675"/>
            <a:chOff x="48" y="3744"/>
            <a:chExt cx="5712" cy="442"/>
          </a:xfrm>
        </p:grpSpPr>
        <p:sp>
          <p:nvSpPr>
            <p:cNvPr id="45" name="Text Box 12"/>
            <p:cNvSpPr txBox="1">
              <a:spLocks noChangeArrowheads="1"/>
            </p:cNvSpPr>
            <p:nvPr/>
          </p:nvSpPr>
          <p:spPr bwMode="auto">
            <a:xfrm>
              <a:off x="3892" y="3744"/>
              <a:ext cx="186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2000" dirty="0"/>
                <a:t>bonding-pair </a:t>
              </a:r>
              <a:r>
                <a:rPr lang="en-US" sz="2000" dirty="0" err="1" smtClean="0"/>
                <a:t>vs</a:t>
              </a:r>
              <a:r>
                <a:rPr lang="en-US" sz="2000" dirty="0" smtClean="0"/>
                <a:t> </a:t>
              </a:r>
              <a:r>
                <a:rPr lang="en-US" sz="2000" dirty="0"/>
                <a:t>bonding</a:t>
              </a:r>
            </a:p>
            <a:p>
              <a:pPr algn="ctr"/>
              <a:r>
                <a:rPr lang="en-US" sz="2000" dirty="0"/>
                <a:t>pair repulsion</a:t>
              </a:r>
            </a:p>
          </p:txBody>
        </p: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48" y="3744"/>
              <a:ext cx="164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2000" dirty="0"/>
                <a:t>lone-pair </a:t>
              </a:r>
              <a:r>
                <a:rPr lang="en-US" sz="2000" dirty="0" err="1" smtClean="0"/>
                <a:t>vs</a:t>
              </a:r>
              <a:r>
                <a:rPr lang="en-US" sz="2000" dirty="0" smtClean="0"/>
                <a:t> </a:t>
              </a:r>
              <a:r>
                <a:rPr lang="en-US" sz="2000" dirty="0"/>
                <a:t>lone pair</a:t>
              </a:r>
            </a:p>
            <a:p>
              <a:pPr algn="ctr"/>
              <a:r>
                <a:rPr lang="en-US" sz="2000" dirty="0"/>
                <a:t>repulsion</a:t>
              </a: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1992" y="3744"/>
              <a:ext cx="160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2000" dirty="0"/>
                <a:t>lone-pair </a:t>
              </a:r>
              <a:r>
                <a:rPr lang="en-US" sz="2000" dirty="0" err="1" smtClean="0"/>
                <a:t>vs</a:t>
              </a:r>
              <a:r>
                <a:rPr lang="en-US" sz="2000" dirty="0" smtClean="0"/>
                <a:t> </a:t>
              </a:r>
              <a:r>
                <a:rPr lang="en-US" sz="2000" dirty="0"/>
                <a:t>bonding</a:t>
              </a:r>
            </a:p>
            <a:p>
              <a:pPr algn="ctr"/>
              <a:r>
                <a:rPr lang="en-US" sz="2000" dirty="0"/>
                <a:t>pair repulsion</a:t>
              </a:r>
            </a:p>
          </p:txBody>
        </p:sp>
        <p:sp>
          <p:nvSpPr>
            <p:cNvPr id="48" name="Text Box 13"/>
            <p:cNvSpPr txBox="1">
              <a:spLocks noChangeArrowheads="1"/>
            </p:cNvSpPr>
            <p:nvPr/>
          </p:nvSpPr>
          <p:spPr bwMode="auto">
            <a:xfrm>
              <a:off x="1728" y="382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dirty="0"/>
                <a:t>&gt;</a:t>
              </a:r>
            </a:p>
          </p:txBody>
        </p: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3628" y="382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19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786310" y="14145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Hybridization in </a:t>
            </a:r>
            <a:r>
              <a:rPr lang="id-I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CH</a:t>
            </a:r>
            <a:r>
              <a:rPr lang="id-ID" sz="3600" b="1" cap="all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id-I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O</a:t>
            </a:r>
            <a:endParaRPr lang="id-I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31725" y="1451354"/>
            <a:ext cx="1752600" cy="952500"/>
            <a:chOff x="1392" y="808"/>
            <a:chExt cx="1104" cy="600"/>
          </a:xfrm>
        </p:grpSpPr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798" y="96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C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392" y="80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H</a:t>
              </a:r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rot="1731263">
              <a:off x="1576" y="101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2231" y="966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O</a:t>
              </a:r>
            </a:p>
          </p:txBody>
        </p: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 rot="10800000">
              <a:off x="2288" y="960"/>
              <a:ext cx="144" cy="48"/>
              <a:chOff x="3824" y="3888"/>
              <a:chExt cx="144" cy="48"/>
            </a:xfrm>
          </p:grpSpPr>
          <p:sp>
            <p:nvSpPr>
              <p:cNvPr id="21" name="Oval 23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" name="Oval 24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3" name="Group 25"/>
            <p:cNvGrpSpPr>
              <a:grpSpLocks/>
            </p:cNvGrpSpPr>
            <p:nvPr/>
          </p:nvGrpSpPr>
          <p:grpSpPr bwMode="auto">
            <a:xfrm rot="10800000">
              <a:off x="2288" y="1200"/>
              <a:ext cx="144" cy="48"/>
              <a:chOff x="3824" y="3888"/>
              <a:chExt cx="144" cy="48"/>
            </a:xfrm>
          </p:grpSpPr>
          <p:sp>
            <p:nvSpPr>
              <p:cNvPr id="19" name="Oval 26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0" name="Oval 27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4" name="Group 28"/>
            <p:cNvGrpSpPr>
              <a:grpSpLocks/>
            </p:cNvGrpSpPr>
            <p:nvPr/>
          </p:nvGrpSpPr>
          <p:grpSpPr bwMode="auto">
            <a:xfrm>
              <a:off x="2024" y="1087"/>
              <a:ext cx="240" cy="44"/>
              <a:chOff x="960" y="3712"/>
              <a:chExt cx="240" cy="44"/>
            </a:xfrm>
          </p:grpSpPr>
          <p:sp>
            <p:nvSpPr>
              <p:cNvPr id="17" name="Line 29"/>
              <p:cNvSpPr>
                <a:spLocks noChangeShapeType="1"/>
              </p:cNvSpPr>
              <p:nvPr/>
            </p:nvSpPr>
            <p:spPr bwMode="auto">
              <a:xfrm>
                <a:off x="960" y="3756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" name="Line 30"/>
              <p:cNvSpPr>
                <a:spLocks noChangeShapeType="1"/>
              </p:cNvSpPr>
              <p:nvPr/>
            </p:nvSpPr>
            <p:spPr bwMode="auto">
              <a:xfrm>
                <a:off x="960" y="371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1392" y="112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H</a:t>
              </a:r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 rot="19868737" flipV="1">
              <a:off x="1584" y="120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pic>
        <p:nvPicPr>
          <p:cNvPr id="23" name="Picture 12" descr="09_27Ex9-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"/>
          <a:stretch>
            <a:fillRect/>
          </a:stretch>
        </p:blipFill>
        <p:spPr>
          <a:xfrm>
            <a:off x="395536" y="4077072"/>
            <a:ext cx="6570198" cy="2551984"/>
          </a:xfrm>
          <a:prstGeom prst="rect">
            <a:avLst/>
          </a:prstGeom>
        </p:spPr>
      </p:pic>
      <p:pic>
        <p:nvPicPr>
          <p:cNvPr id="24" name="Picture 5" descr="10_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/>
          <a:stretch>
            <a:fillRect/>
          </a:stretch>
        </p:blipFill>
        <p:spPr bwMode="auto">
          <a:xfrm>
            <a:off x="3491880" y="1446517"/>
            <a:ext cx="4991472" cy="213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2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file"/>
          </p:cNvPr>
          <p:cNvSpPr/>
          <p:nvPr/>
        </p:nvSpPr>
        <p:spPr>
          <a:xfrm>
            <a:off x="786310" y="14145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Hybridization </a:t>
            </a:r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in Multiple </a:t>
            </a:r>
          </a:p>
          <a:p>
            <a:pPr algn="ctr"/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Covalent </a:t>
            </a:r>
            <a:r>
              <a:rPr lang="id-I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Bonds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1480131"/>
            <a:ext cx="61574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/>
              <a:t>Single </a:t>
            </a:r>
            <a:r>
              <a:rPr lang="en-US" dirty="0" smtClean="0"/>
              <a:t>bond</a:t>
            </a:r>
            <a:r>
              <a:rPr lang="id-ID" dirty="0" smtClean="0"/>
              <a:t> 	: </a:t>
            </a:r>
            <a:r>
              <a:rPr lang="en-US" dirty="0"/>
              <a:t>1 sigma bond</a:t>
            </a:r>
          </a:p>
          <a:p>
            <a:r>
              <a:rPr lang="en-US" dirty="0"/>
              <a:t>Double </a:t>
            </a:r>
            <a:r>
              <a:rPr lang="en-US" dirty="0" smtClean="0"/>
              <a:t>bond</a:t>
            </a:r>
            <a:r>
              <a:rPr lang="id-ID" dirty="0" smtClean="0"/>
              <a:t>	: </a:t>
            </a:r>
            <a:r>
              <a:rPr lang="en-US" dirty="0"/>
              <a:t>1 sigma bond and 1 pi bond</a:t>
            </a:r>
          </a:p>
          <a:p>
            <a:r>
              <a:rPr lang="en-US" dirty="0"/>
              <a:t>Triple </a:t>
            </a:r>
            <a:r>
              <a:rPr lang="en-US" dirty="0" smtClean="0"/>
              <a:t>bond</a:t>
            </a:r>
            <a:r>
              <a:rPr lang="id-ID" dirty="0" smtClean="0"/>
              <a:t>	: </a:t>
            </a:r>
            <a:r>
              <a:rPr lang="en-US" dirty="0"/>
              <a:t>1 sigma bond and 2 pi </a:t>
            </a:r>
            <a:r>
              <a:rPr lang="en-US" dirty="0" smtClean="0"/>
              <a:t>bonds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73063" y="3014662"/>
            <a:ext cx="7490456" cy="1641476"/>
            <a:chOff x="373063" y="3424238"/>
            <a:chExt cx="7490456" cy="1641476"/>
          </a:xfrm>
        </p:grpSpPr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265238" y="3424238"/>
              <a:ext cx="65982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7030A0"/>
                  </a:solidFill>
                </a:rPr>
                <a:t>How many </a:t>
              </a:r>
              <a:r>
                <a:rPr lang="en-US" dirty="0">
                  <a:solidFill>
                    <a:srgbClr val="7030A0"/>
                  </a:solidFill>
                  <a:latin typeface="Symbol" pitchFamily="18" charset="2"/>
                </a:rPr>
                <a:t>s</a:t>
              </a:r>
              <a:r>
                <a:rPr lang="en-US" dirty="0">
                  <a:solidFill>
                    <a:srgbClr val="7030A0"/>
                  </a:solidFill>
                </a:rPr>
                <a:t> and </a:t>
              </a:r>
              <a:r>
                <a:rPr lang="en-US" dirty="0">
                  <a:solidFill>
                    <a:srgbClr val="7030A0"/>
                  </a:solidFill>
                  <a:latin typeface="Symbol" pitchFamily="18" charset="2"/>
                </a:rPr>
                <a:t>p</a:t>
              </a:r>
              <a:r>
                <a:rPr lang="en-US" dirty="0">
                  <a:solidFill>
                    <a:srgbClr val="7030A0"/>
                  </a:solidFill>
                </a:rPr>
                <a:t> bonds are in the acetic acid</a:t>
              </a:r>
            </a:p>
            <a:p>
              <a:r>
                <a:rPr lang="en-US" dirty="0">
                  <a:solidFill>
                    <a:srgbClr val="7030A0"/>
                  </a:solidFill>
                </a:rPr>
                <a:t>(vinegar) molecule CH</a:t>
              </a:r>
              <a:r>
                <a:rPr lang="en-US" baseline="-25000" dirty="0">
                  <a:solidFill>
                    <a:srgbClr val="7030A0"/>
                  </a:solidFill>
                </a:rPr>
                <a:t>3</a:t>
              </a:r>
              <a:r>
                <a:rPr lang="en-US" dirty="0">
                  <a:solidFill>
                    <a:srgbClr val="7030A0"/>
                  </a:solidFill>
                </a:rPr>
                <a:t>COOH?</a:t>
              </a:r>
            </a:p>
          </p:txBody>
        </p:sp>
        <p:graphicFrame>
          <p:nvGraphicFramePr>
            <p:cNvPr id="9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5121346"/>
                </p:ext>
              </p:extLst>
            </p:nvPr>
          </p:nvGraphicFramePr>
          <p:xfrm>
            <a:off x="373063" y="3429001"/>
            <a:ext cx="855662" cy="163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5" name="Clip" r:id="rId4" imgW="856615" imgH="1637665" progId="MS_ClipArt_Gallery.2">
                    <p:embed/>
                  </p:oleObj>
                </mc:Choice>
                <mc:Fallback>
                  <p:oleObj name="Clip" r:id="rId4" imgW="856615" imgH="163766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063" y="3429001"/>
                          <a:ext cx="855662" cy="163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1265238" y="4495800"/>
            <a:ext cx="6472238" cy="1930400"/>
            <a:chOff x="1295400" y="4495800"/>
            <a:chExt cx="6472238" cy="1930400"/>
          </a:xfrm>
        </p:grpSpPr>
        <p:grpSp>
          <p:nvGrpSpPr>
            <p:cNvPr id="11" name="Group 10"/>
            <p:cNvGrpSpPr/>
            <p:nvPr/>
          </p:nvGrpSpPr>
          <p:grpSpPr>
            <a:xfrm>
              <a:off x="1295400" y="4495800"/>
              <a:ext cx="3276601" cy="1930400"/>
              <a:chOff x="1295400" y="4495800"/>
              <a:chExt cx="3276601" cy="1930400"/>
            </a:xfrm>
          </p:grpSpPr>
          <p:sp>
            <p:nvSpPr>
              <p:cNvPr id="24" name="Text Box 14"/>
              <p:cNvSpPr txBox="1">
                <a:spLocks noChangeArrowheads="1"/>
              </p:cNvSpPr>
              <p:nvPr/>
            </p:nvSpPr>
            <p:spPr bwMode="auto">
              <a:xfrm>
                <a:off x="2032000" y="5221288"/>
                <a:ext cx="40481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/>
                  <a:t>C</a:t>
                </a:r>
              </a:p>
            </p:txBody>
          </p:sp>
          <p:sp>
            <p:nvSpPr>
              <p:cNvPr id="25" name="Text Box 15"/>
              <p:cNvSpPr txBox="1">
                <a:spLocks noChangeArrowheads="1"/>
              </p:cNvSpPr>
              <p:nvPr/>
            </p:nvSpPr>
            <p:spPr bwMode="auto">
              <a:xfrm>
                <a:off x="2032000" y="4495800"/>
                <a:ext cx="40481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/>
                  <a:t>H</a:t>
                </a:r>
              </a:p>
            </p:txBody>
          </p:sp>
          <p:sp>
            <p:nvSpPr>
              <p:cNvPr id="26" name="Text Box 16"/>
              <p:cNvSpPr txBox="1">
                <a:spLocks noChangeArrowheads="1"/>
              </p:cNvSpPr>
              <p:nvPr/>
            </p:nvSpPr>
            <p:spPr bwMode="auto">
              <a:xfrm>
                <a:off x="2032000" y="5969000"/>
                <a:ext cx="40481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/>
                  <a:t>H</a:t>
                </a:r>
              </a:p>
            </p:txBody>
          </p:sp>
          <p:sp>
            <p:nvSpPr>
              <p:cNvPr id="27" name="Text Box 17"/>
              <p:cNvSpPr txBox="1">
                <a:spLocks noChangeArrowheads="1"/>
              </p:cNvSpPr>
              <p:nvPr/>
            </p:nvSpPr>
            <p:spPr bwMode="auto">
              <a:xfrm>
                <a:off x="2781300" y="5219700"/>
                <a:ext cx="40481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/>
                  <a:t>C</a:t>
                </a:r>
              </a:p>
            </p:txBody>
          </p:sp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>
                <a:off x="1295400" y="5219700"/>
                <a:ext cx="40481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/>
                  <a:t>H</a:t>
                </a:r>
              </a:p>
            </p:txBody>
          </p:sp>
          <p:sp>
            <p:nvSpPr>
              <p:cNvPr id="29" name="Line 19"/>
              <p:cNvSpPr>
                <a:spLocks noChangeShapeType="1"/>
              </p:cNvSpPr>
              <p:nvPr/>
            </p:nvSpPr>
            <p:spPr bwMode="auto">
              <a:xfrm>
                <a:off x="2463800" y="5449888"/>
                <a:ext cx="381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0" name="Line 20"/>
              <p:cNvSpPr>
                <a:spLocks noChangeShapeType="1"/>
              </p:cNvSpPr>
              <p:nvPr/>
            </p:nvSpPr>
            <p:spPr bwMode="auto">
              <a:xfrm>
                <a:off x="1625600" y="5449888"/>
                <a:ext cx="381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 rot="5400000">
                <a:off x="2044700" y="5829300"/>
                <a:ext cx="381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" name="Line 22"/>
              <p:cNvSpPr>
                <a:spLocks noChangeShapeType="1"/>
              </p:cNvSpPr>
              <p:nvPr/>
            </p:nvSpPr>
            <p:spPr bwMode="auto">
              <a:xfrm rot="5400000">
                <a:off x="2044700" y="5067300"/>
                <a:ext cx="381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grpSp>
            <p:nvGrpSpPr>
              <p:cNvPr id="33" name="Group 45"/>
              <p:cNvGrpSpPr>
                <a:grpSpLocks/>
              </p:cNvGrpSpPr>
              <p:nvPr/>
            </p:nvGrpSpPr>
            <p:grpSpPr bwMode="auto">
              <a:xfrm rot="5400000">
                <a:off x="2597150" y="4667250"/>
                <a:ext cx="762000" cy="468313"/>
                <a:chOff x="3456" y="3456"/>
                <a:chExt cx="480" cy="295"/>
              </a:xfrm>
            </p:grpSpPr>
            <p:sp>
              <p:nvSpPr>
                <p:cNvPr id="4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456" y="3463"/>
                  <a:ext cx="26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dirty="0"/>
                    <a:t>O</a:t>
                  </a:r>
                </a:p>
              </p:txBody>
            </p:sp>
            <p:grpSp>
              <p:nvGrpSpPr>
                <p:cNvPr id="46" name="Group 26"/>
                <p:cNvGrpSpPr>
                  <a:grpSpLocks/>
                </p:cNvGrpSpPr>
                <p:nvPr/>
              </p:nvGrpSpPr>
              <p:grpSpPr bwMode="auto">
                <a:xfrm>
                  <a:off x="3696" y="3585"/>
                  <a:ext cx="240" cy="44"/>
                  <a:chOff x="960" y="3712"/>
                  <a:chExt cx="240" cy="44"/>
                </a:xfrm>
              </p:grpSpPr>
              <p:sp>
                <p:nvSpPr>
                  <p:cNvPr id="5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3756"/>
                    <a:ext cx="24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5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3712"/>
                    <a:ext cx="24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47" name="Group 30"/>
                <p:cNvGrpSpPr>
                  <a:grpSpLocks/>
                </p:cNvGrpSpPr>
                <p:nvPr/>
              </p:nvGrpSpPr>
              <p:grpSpPr bwMode="auto">
                <a:xfrm rot="10800000">
                  <a:off x="3520" y="3456"/>
                  <a:ext cx="144" cy="48"/>
                  <a:chOff x="3824" y="3888"/>
                  <a:chExt cx="144" cy="48"/>
                </a:xfrm>
              </p:grpSpPr>
              <p:sp>
                <p:nvSpPr>
                  <p:cNvPr id="51" name="Oval 3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52" name="Oval 3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48" name="Group 33"/>
                <p:cNvGrpSpPr>
                  <a:grpSpLocks/>
                </p:cNvGrpSpPr>
                <p:nvPr/>
              </p:nvGrpSpPr>
              <p:grpSpPr bwMode="auto">
                <a:xfrm rot="10800000">
                  <a:off x="3520" y="3696"/>
                  <a:ext cx="144" cy="48"/>
                  <a:chOff x="3824" y="3888"/>
                  <a:chExt cx="144" cy="48"/>
                </a:xfrm>
              </p:grpSpPr>
              <p:sp>
                <p:nvSpPr>
                  <p:cNvPr id="49" name="Oval 3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50" name="Oval 3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  <p:grpSp>
            <p:nvGrpSpPr>
              <p:cNvPr id="34" name="Group 46"/>
              <p:cNvGrpSpPr>
                <a:grpSpLocks/>
              </p:cNvGrpSpPr>
              <p:nvPr/>
            </p:nvGrpSpPr>
            <p:grpSpPr bwMode="auto">
              <a:xfrm>
                <a:off x="3465513" y="5219700"/>
                <a:ext cx="420688" cy="457200"/>
                <a:chOff x="2480" y="3312"/>
                <a:chExt cx="265" cy="288"/>
              </a:xfrm>
            </p:grpSpPr>
            <p:sp>
              <p:nvSpPr>
                <p:cNvPr id="3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80" y="3312"/>
                  <a:ext cx="26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/>
                    <a:t>O</a:t>
                  </a:r>
                </a:p>
              </p:txBody>
            </p:sp>
            <p:grpSp>
              <p:nvGrpSpPr>
                <p:cNvPr id="39" name="Group 36"/>
                <p:cNvGrpSpPr>
                  <a:grpSpLocks/>
                </p:cNvGrpSpPr>
                <p:nvPr/>
              </p:nvGrpSpPr>
              <p:grpSpPr bwMode="auto">
                <a:xfrm rot="10800000">
                  <a:off x="2544" y="3312"/>
                  <a:ext cx="144" cy="48"/>
                  <a:chOff x="3824" y="3888"/>
                  <a:chExt cx="144" cy="48"/>
                </a:xfrm>
              </p:grpSpPr>
              <p:sp>
                <p:nvSpPr>
                  <p:cNvPr id="43" name="Oval 3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44" name="Oval 3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40" name="Group 39"/>
                <p:cNvGrpSpPr>
                  <a:grpSpLocks/>
                </p:cNvGrpSpPr>
                <p:nvPr/>
              </p:nvGrpSpPr>
              <p:grpSpPr bwMode="auto">
                <a:xfrm rot="10800000">
                  <a:off x="2544" y="3552"/>
                  <a:ext cx="144" cy="48"/>
                  <a:chOff x="3824" y="3888"/>
                  <a:chExt cx="144" cy="48"/>
                </a:xfrm>
              </p:grpSpPr>
              <p:sp>
                <p:nvSpPr>
                  <p:cNvPr id="41" name="Oval 4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42" name="Oval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  <p:sp>
            <p:nvSpPr>
              <p:cNvPr id="35" name="Line 47"/>
              <p:cNvSpPr>
                <a:spLocks noChangeShapeType="1"/>
              </p:cNvSpPr>
              <p:nvPr/>
            </p:nvSpPr>
            <p:spPr bwMode="auto">
              <a:xfrm>
                <a:off x="3124200" y="5448300"/>
                <a:ext cx="381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" name="Line 48"/>
              <p:cNvSpPr>
                <a:spLocks noChangeShapeType="1"/>
              </p:cNvSpPr>
              <p:nvPr/>
            </p:nvSpPr>
            <p:spPr bwMode="auto">
              <a:xfrm>
                <a:off x="3860800" y="5448300"/>
                <a:ext cx="381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" name="Text Box 49"/>
              <p:cNvSpPr txBox="1">
                <a:spLocks noChangeArrowheads="1"/>
              </p:cNvSpPr>
              <p:nvPr/>
            </p:nvSpPr>
            <p:spPr bwMode="auto">
              <a:xfrm>
                <a:off x="4167188" y="5219700"/>
                <a:ext cx="40481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/>
                  <a:t>H</a:t>
                </a:r>
              </a:p>
            </p:txBody>
          </p:sp>
        </p:grpSp>
        <p:sp>
          <p:nvSpPr>
            <p:cNvPr id="12" name="Oval 57"/>
            <p:cNvSpPr>
              <a:spLocks noChangeArrowheads="1"/>
            </p:cNvSpPr>
            <p:nvPr/>
          </p:nvSpPr>
          <p:spPr bwMode="auto">
            <a:xfrm rot="16200000">
              <a:off x="2755900" y="4978400"/>
              <a:ext cx="457200" cy="228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587500" y="4838700"/>
              <a:ext cx="2692400" cy="1206500"/>
              <a:chOff x="1587500" y="4838700"/>
              <a:chExt cx="2692400" cy="1206500"/>
            </a:xfrm>
          </p:grpSpPr>
          <p:sp>
            <p:nvSpPr>
              <p:cNvPr id="18" name="Oval 51"/>
              <p:cNvSpPr>
                <a:spLocks noChangeArrowheads="1"/>
              </p:cNvSpPr>
              <p:nvPr/>
            </p:nvSpPr>
            <p:spPr bwMode="auto">
              <a:xfrm>
                <a:off x="1587500" y="5334000"/>
                <a:ext cx="457200" cy="2286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9" name="Oval 52"/>
              <p:cNvSpPr>
                <a:spLocks noChangeArrowheads="1"/>
              </p:cNvSpPr>
              <p:nvPr/>
            </p:nvSpPr>
            <p:spPr bwMode="auto">
              <a:xfrm>
                <a:off x="2425700" y="5334000"/>
                <a:ext cx="457200" cy="2286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0" name="Oval 53"/>
              <p:cNvSpPr>
                <a:spLocks noChangeArrowheads="1"/>
              </p:cNvSpPr>
              <p:nvPr/>
            </p:nvSpPr>
            <p:spPr bwMode="auto">
              <a:xfrm>
                <a:off x="3086100" y="5334000"/>
                <a:ext cx="457200" cy="2286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1" name="Oval 54"/>
              <p:cNvSpPr>
                <a:spLocks noChangeArrowheads="1"/>
              </p:cNvSpPr>
              <p:nvPr/>
            </p:nvSpPr>
            <p:spPr bwMode="auto">
              <a:xfrm>
                <a:off x="3822700" y="5334000"/>
                <a:ext cx="457200" cy="2286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" name="Oval 55"/>
              <p:cNvSpPr>
                <a:spLocks noChangeArrowheads="1"/>
              </p:cNvSpPr>
              <p:nvPr/>
            </p:nvSpPr>
            <p:spPr bwMode="auto">
              <a:xfrm rot="16200000">
                <a:off x="2006600" y="4953000"/>
                <a:ext cx="457200" cy="2286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3" name="Oval 56"/>
              <p:cNvSpPr>
                <a:spLocks noChangeArrowheads="1"/>
              </p:cNvSpPr>
              <p:nvPr/>
            </p:nvSpPr>
            <p:spPr bwMode="auto">
              <a:xfrm rot="16200000">
                <a:off x="2006600" y="5702300"/>
                <a:ext cx="457200" cy="2286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14" name="Text Box 58"/>
            <p:cNvSpPr txBox="1">
              <a:spLocks noChangeArrowheads="1"/>
            </p:cNvSpPr>
            <p:nvPr/>
          </p:nvSpPr>
          <p:spPr bwMode="auto">
            <a:xfrm>
              <a:off x="4937125" y="4949825"/>
              <a:ext cx="18002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latin typeface="Symbol" pitchFamily="18" charset="2"/>
                </a:rPr>
                <a:t>s</a:t>
              </a:r>
              <a:r>
                <a:rPr lang="en-US"/>
                <a:t> bonds = 6</a:t>
              </a:r>
            </a:p>
          </p:txBody>
        </p:sp>
        <p:sp>
          <p:nvSpPr>
            <p:cNvPr id="15" name="Text Box 59"/>
            <p:cNvSpPr txBox="1">
              <a:spLocks noChangeArrowheads="1"/>
            </p:cNvSpPr>
            <p:nvPr/>
          </p:nvSpPr>
          <p:spPr bwMode="auto">
            <a:xfrm>
              <a:off x="6635750" y="4953000"/>
              <a:ext cx="11318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+ 1 = 7</a:t>
              </a:r>
            </a:p>
          </p:txBody>
        </p:sp>
        <p:sp>
          <p:nvSpPr>
            <p:cNvPr id="16" name="Oval 62"/>
            <p:cNvSpPr>
              <a:spLocks noChangeArrowheads="1"/>
            </p:cNvSpPr>
            <p:nvPr/>
          </p:nvSpPr>
          <p:spPr bwMode="auto">
            <a:xfrm rot="16200000">
              <a:off x="2755900" y="4965700"/>
              <a:ext cx="457200" cy="228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" name="Text Box 63"/>
            <p:cNvSpPr txBox="1">
              <a:spLocks noChangeArrowheads="1"/>
            </p:cNvSpPr>
            <p:nvPr/>
          </p:nvSpPr>
          <p:spPr bwMode="auto">
            <a:xfrm>
              <a:off x="4935538" y="5448300"/>
              <a:ext cx="17827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latin typeface="Symbol" pitchFamily="18" charset="2"/>
                </a:rPr>
                <a:t>p</a:t>
              </a:r>
              <a:r>
                <a:rPr lang="en-US"/>
                <a:t> bonds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105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310" y="14145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Molecular Geometry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2413" y="1448900"/>
            <a:ext cx="8556625" cy="2316162"/>
            <a:chOff x="215900" y="2408238"/>
            <a:chExt cx="8556625" cy="2316162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74638" y="3581400"/>
              <a:ext cx="7032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AB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917700" y="3581400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810000" y="3581400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0</a:t>
              </a:r>
            </a:p>
          </p:txBody>
        </p: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215900" y="2408238"/>
              <a:ext cx="8442325" cy="1020762"/>
              <a:chOff x="136" y="1517"/>
              <a:chExt cx="5318" cy="643"/>
            </a:xfrm>
          </p:grpSpPr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136" y="1901"/>
                <a:ext cx="517" cy="259"/>
                <a:chOff x="136" y="1901"/>
                <a:chExt cx="517" cy="259"/>
              </a:xfrm>
            </p:grpSpPr>
            <p:sp>
              <p:nvSpPr>
                <p:cNvPr id="3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36" y="1901"/>
                  <a:ext cx="51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sz="2000"/>
                    <a:t>Class</a:t>
                  </a:r>
                </a:p>
              </p:txBody>
            </p:sp>
            <p:sp>
              <p:nvSpPr>
                <p:cNvPr id="34" name="Line 14"/>
                <p:cNvSpPr>
                  <a:spLocks noChangeShapeType="1"/>
                </p:cNvSpPr>
                <p:nvPr/>
              </p:nvSpPr>
              <p:spPr bwMode="auto">
                <a:xfrm>
                  <a:off x="154" y="2160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719" y="1517"/>
                <a:ext cx="1200" cy="643"/>
                <a:chOff x="816" y="1517"/>
                <a:chExt cx="1200" cy="643"/>
              </a:xfrm>
            </p:grpSpPr>
            <p:sp>
              <p:nvSpPr>
                <p:cNvPr id="3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16" y="1517"/>
                  <a:ext cx="1200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sz="2000" dirty="0"/>
                    <a:t># of atoms</a:t>
                  </a:r>
                </a:p>
                <a:p>
                  <a:pPr algn="ctr"/>
                  <a:r>
                    <a:rPr lang="en-US" sz="2000" dirty="0"/>
                    <a:t>bonded to</a:t>
                  </a:r>
                  <a:r>
                    <a:rPr lang="en-US" sz="2000" u="sng" dirty="0"/>
                    <a:t> </a:t>
                  </a:r>
                  <a:r>
                    <a:rPr lang="en-US" sz="2000" dirty="0"/>
                    <a:t>central atom </a:t>
                  </a:r>
                </a:p>
              </p:txBody>
            </p:sp>
            <p:sp>
              <p:nvSpPr>
                <p:cNvPr id="32" name="Line 15"/>
                <p:cNvSpPr>
                  <a:spLocks noChangeShapeType="1"/>
                </p:cNvSpPr>
                <p:nvPr/>
              </p:nvSpPr>
              <p:spPr bwMode="auto">
                <a:xfrm>
                  <a:off x="984" y="2160"/>
                  <a:ext cx="8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1986" y="1517"/>
                <a:ext cx="1056" cy="643"/>
                <a:chOff x="2016" y="1517"/>
                <a:chExt cx="1056" cy="643"/>
              </a:xfrm>
            </p:grpSpPr>
            <p:sp>
              <p:nvSpPr>
                <p:cNvPr id="2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016" y="1517"/>
                  <a:ext cx="105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sz="2000" dirty="0"/>
                    <a:t># lone</a:t>
                  </a:r>
                </a:p>
                <a:p>
                  <a:pPr algn="ctr"/>
                  <a:r>
                    <a:rPr lang="en-US" sz="2000" dirty="0"/>
                    <a:t>pairs on central atom</a:t>
                  </a:r>
                </a:p>
              </p:txBody>
            </p:sp>
            <p:sp>
              <p:nvSpPr>
                <p:cNvPr id="30" name="Line 16"/>
                <p:cNvSpPr>
                  <a:spLocks noChangeShapeType="1"/>
                </p:cNvSpPr>
                <p:nvPr/>
              </p:nvSpPr>
              <p:spPr bwMode="auto">
                <a:xfrm>
                  <a:off x="2112" y="2160"/>
                  <a:ext cx="8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3109" y="1709"/>
                <a:ext cx="1461" cy="451"/>
                <a:chOff x="3003" y="1709"/>
                <a:chExt cx="1461" cy="451"/>
              </a:xfrm>
            </p:grpSpPr>
            <p:sp>
              <p:nvSpPr>
                <p:cNvPr id="2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03" y="1709"/>
                  <a:ext cx="1461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sz="2000" dirty="0"/>
                    <a:t>Arrangement of</a:t>
                  </a:r>
                  <a:r>
                    <a:rPr lang="en-US" sz="2000" u="sng" dirty="0"/>
                    <a:t> </a:t>
                  </a:r>
                  <a:r>
                    <a:rPr lang="en-US" sz="2000" dirty="0"/>
                    <a:t>electron pairs</a:t>
                  </a:r>
                </a:p>
              </p:txBody>
            </p:sp>
            <p:sp>
              <p:nvSpPr>
                <p:cNvPr id="28" name="Line 17"/>
                <p:cNvSpPr>
                  <a:spLocks noChangeShapeType="1"/>
                </p:cNvSpPr>
                <p:nvPr/>
              </p:nvSpPr>
              <p:spPr bwMode="auto">
                <a:xfrm>
                  <a:off x="3277" y="2160"/>
                  <a:ext cx="91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4637" y="1709"/>
                <a:ext cx="817" cy="451"/>
                <a:chOff x="4637" y="1709"/>
                <a:chExt cx="817" cy="451"/>
              </a:xfrm>
            </p:grpSpPr>
            <p:sp>
              <p:nvSpPr>
                <p:cNvPr id="2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637" y="1709"/>
                  <a:ext cx="817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sz="2000"/>
                    <a:t>Molecular</a:t>
                  </a:r>
                </a:p>
                <a:p>
                  <a:pPr algn="ctr"/>
                  <a:r>
                    <a:rPr lang="en-US" sz="2000"/>
                    <a:t>Geometry</a:t>
                  </a:r>
                </a:p>
              </p:txBody>
            </p:sp>
            <p:sp>
              <p:nvSpPr>
                <p:cNvPr id="26" name="Line 18"/>
                <p:cNvSpPr>
                  <a:spLocks noChangeShapeType="1"/>
                </p:cNvSpPr>
                <p:nvPr/>
              </p:nvSpPr>
              <p:spPr bwMode="auto">
                <a:xfrm>
                  <a:off x="4686" y="216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</p:grp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5435600" y="3581400"/>
              <a:ext cx="1219200" cy="1082675"/>
              <a:chOff x="3424" y="2256"/>
              <a:chExt cx="768" cy="682"/>
            </a:xfrm>
          </p:grpSpPr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3546" y="2256"/>
                <a:ext cx="58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dirty="0"/>
                  <a:t>linear</a:t>
                </a:r>
              </a:p>
            </p:txBody>
          </p:sp>
          <p:pic>
            <p:nvPicPr>
              <p:cNvPr id="19" name="Picture 26" descr="cha56011_t1001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2560"/>
                <a:ext cx="768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7239000" y="3581400"/>
              <a:ext cx="1533525" cy="1143000"/>
              <a:chOff x="4560" y="2256"/>
              <a:chExt cx="966" cy="720"/>
            </a:xfrm>
          </p:grpSpPr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4752" y="2256"/>
                <a:ext cx="58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/>
                  <a:t>linear</a:t>
                </a:r>
              </a:p>
            </p:txBody>
          </p:sp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4560" y="2560"/>
                <a:ext cx="966" cy="416"/>
                <a:chOff x="4560" y="2560"/>
                <a:chExt cx="966" cy="416"/>
              </a:xfrm>
            </p:grpSpPr>
            <p:pic>
              <p:nvPicPr>
                <p:cNvPr id="15" name="Picture 27" descr="cha56011_t1001a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56" y="2560"/>
                  <a:ext cx="768" cy="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560" y="2784"/>
                  <a:ext cx="197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400" b="1"/>
                    <a:t>B</a:t>
                  </a:r>
                </a:p>
              </p:txBody>
            </p:sp>
            <p:sp>
              <p:nvSpPr>
                <p:cNvPr id="1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329" y="2776"/>
                  <a:ext cx="197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400" b="1"/>
                    <a:t>B</a:t>
                  </a:r>
                </a:p>
              </p:txBody>
            </p:sp>
          </p:grpSp>
        </p:grpSp>
      </p:grpSp>
      <p:pic>
        <p:nvPicPr>
          <p:cNvPr id="36" name="Picture 33" descr="D:\UNILA\Kimia Dasar\model VSEPR\linea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2393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3467716" y="5438775"/>
            <a:ext cx="2574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d-ID" dirty="0" smtClean="0"/>
              <a:t>Examples : BeCl</a:t>
            </a:r>
            <a:r>
              <a:rPr lang="id-ID" baseline="-25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3182" y="740162"/>
            <a:ext cx="8362950" cy="1020763"/>
            <a:chOff x="154" y="1517"/>
            <a:chExt cx="5268" cy="643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54" y="1901"/>
              <a:ext cx="481" cy="259"/>
              <a:chOff x="154" y="1901"/>
              <a:chExt cx="481" cy="259"/>
            </a:xfrm>
          </p:grpSpPr>
          <p:sp>
            <p:nvSpPr>
              <p:cNvPr id="19" name="Text Box 28"/>
              <p:cNvSpPr txBox="1">
                <a:spLocks noChangeArrowheads="1"/>
              </p:cNvSpPr>
              <p:nvPr/>
            </p:nvSpPr>
            <p:spPr bwMode="auto">
              <a:xfrm>
                <a:off x="155" y="1901"/>
                <a:ext cx="48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/>
                  <a:t>Class</a:t>
                </a:r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>
                <a:off x="15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719" y="1517"/>
              <a:ext cx="1200" cy="643"/>
              <a:chOff x="816" y="1517"/>
              <a:chExt cx="1200" cy="643"/>
            </a:xfrm>
          </p:grpSpPr>
          <p:sp>
            <p:nvSpPr>
              <p:cNvPr id="17" name="Text Box 31"/>
              <p:cNvSpPr txBox="1">
                <a:spLocks noChangeArrowheads="1"/>
              </p:cNvSpPr>
              <p:nvPr/>
            </p:nvSpPr>
            <p:spPr bwMode="auto">
              <a:xfrm>
                <a:off x="816" y="1517"/>
                <a:ext cx="1200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/>
                  <a:t># of atoms</a:t>
                </a:r>
              </a:p>
              <a:p>
                <a:pPr algn="ctr"/>
                <a:r>
                  <a:rPr lang="en-US" sz="1800" dirty="0"/>
                  <a:t>bonded to</a:t>
                </a:r>
                <a:r>
                  <a:rPr lang="en-US" sz="1800" u="sng" dirty="0"/>
                  <a:t> </a:t>
                </a:r>
                <a:r>
                  <a:rPr lang="en-US" sz="1800" dirty="0"/>
                  <a:t>central atom </a:t>
                </a:r>
              </a:p>
            </p:txBody>
          </p:sp>
          <p:sp>
            <p:nvSpPr>
              <p:cNvPr id="18" name="Line 32"/>
              <p:cNvSpPr>
                <a:spLocks noChangeShapeType="1"/>
              </p:cNvSpPr>
              <p:nvPr/>
            </p:nvSpPr>
            <p:spPr bwMode="auto">
              <a:xfrm>
                <a:off x="984" y="21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1986" y="1517"/>
              <a:ext cx="1056" cy="643"/>
              <a:chOff x="2016" y="1517"/>
              <a:chExt cx="1056" cy="643"/>
            </a:xfrm>
          </p:grpSpPr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auto">
              <a:xfrm>
                <a:off x="2016" y="1517"/>
                <a:ext cx="1056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/>
                  <a:t># lone</a:t>
                </a:r>
              </a:p>
              <a:p>
                <a:pPr algn="ctr"/>
                <a:r>
                  <a:rPr lang="en-US" sz="1800" dirty="0"/>
                  <a:t>pairs on central atom</a:t>
                </a: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3109" y="1709"/>
              <a:ext cx="1461" cy="451"/>
              <a:chOff x="3003" y="1709"/>
              <a:chExt cx="1461" cy="451"/>
            </a:xfrm>
          </p:grpSpPr>
          <p:sp>
            <p:nvSpPr>
              <p:cNvPr id="13" name="Text Box 37"/>
              <p:cNvSpPr txBox="1">
                <a:spLocks noChangeArrowheads="1"/>
              </p:cNvSpPr>
              <p:nvPr/>
            </p:nvSpPr>
            <p:spPr bwMode="auto">
              <a:xfrm>
                <a:off x="3003" y="1709"/>
                <a:ext cx="146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/>
                  <a:t>Arrangement of</a:t>
                </a:r>
                <a:r>
                  <a:rPr lang="en-US" sz="1800" u="sng" dirty="0"/>
                  <a:t> </a:t>
                </a:r>
                <a:r>
                  <a:rPr lang="en-US" sz="1800" dirty="0"/>
                  <a:t>electron pairs</a:t>
                </a:r>
              </a:p>
            </p:txBody>
          </p:sp>
          <p:sp>
            <p:nvSpPr>
              <p:cNvPr id="14" name="Line 38"/>
              <p:cNvSpPr>
                <a:spLocks noChangeShapeType="1"/>
              </p:cNvSpPr>
              <p:nvPr/>
            </p:nvSpPr>
            <p:spPr bwMode="auto">
              <a:xfrm>
                <a:off x="3277" y="2160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4668" y="1709"/>
              <a:ext cx="754" cy="451"/>
              <a:chOff x="4668" y="1709"/>
              <a:chExt cx="754" cy="451"/>
            </a:xfrm>
          </p:grpSpPr>
          <p:sp>
            <p:nvSpPr>
              <p:cNvPr id="11" name="Text Box 40"/>
              <p:cNvSpPr txBox="1">
                <a:spLocks noChangeArrowheads="1"/>
              </p:cNvSpPr>
              <p:nvPr/>
            </p:nvSpPr>
            <p:spPr bwMode="auto">
              <a:xfrm>
                <a:off x="4668" y="1709"/>
                <a:ext cx="75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/>
                  <a:t>Molecular</a:t>
                </a:r>
              </a:p>
              <a:p>
                <a:pPr algn="ctr"/>
                <a:r>
                  <a:rPr lang="en-US" sz="1800"/>
                  <a:t>Geometry</a:t>
                </a:r>
              </a:p>
            </p:txBody>
          </p:sp>
          <p:sp>
            <p:nvSpPr>
              <p:cNvPr id="12" name="Line 41"/>
              <p:cNvSpPr>
                <a:spLocks noChangeShapeType="1"/>
              </p:cNvSpPr>
              <p:nvPr/>
            </p:nvSpPr>
            <p:spPr bwMode="auto">
              <a:xfrm>
                <a:off x="4686" y="2160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56829" y="1804696"/>
            <a:ext cx="8534400" cy="1828800"/>
            <a:chOff x="406400" y="2438400"/>
            <a:chExt cx="8534400" cy="1828800"/>
          </a:xfrm>
        </p:grpSpPr>
        <p:sp>
          <p:nvSpPr>
            <p:cNvPr id="22" name="Text Box 43"/>
            <p:cNvSpPr txBox="1">
              <a:spLocks noChangeArrowheads="1"/>
            </p:cNvSpPr>
            <p:nvPr/>
          </p:nvSpPr>
          <p:spPr bwMode="auto">
            <a:xfrm>
              <a:off x="406400" y="2620963"/>
              <a:ext cx="57740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AB</a:t>
              </a:r>
              <a:r>
                <a:rPr lang="en-US" sz="1800" baseline="-25000"/>
                <a:t>3</a:t>
              </a:r>
              <a:endParaRPr lang="en-US" sz="1800"/>
            </a:p>
          </p:txBody>
        </p:sp>
        <p:sp>
          <p:nvSpPr>
            <p:cNvPr id="23" name="Text Box 44"/>
            <p:cNvSpPr txBox="1">
              <a:spLocks noChangeArrowheads="1"/>
            </p:cNvSpPr>
            <p:nvPr/>
          </p:nvSpPr>
          <p:spPr bwMode="auto">
            <a:xfrm>
              <a:off x="2057400" y="2620963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sp>
          <p:nvSpPr>
            <p:cNvPr id="24" name="Text Box 45"/>
            <p:cNvSpPr txBox="1">
              <a:spLocks noChangeArrowheads="1"/>
            </p:cNvSpPr>
            <p:nvPr/>
          </p:nvSpPr>
          <p:spPr bwMode="auto">
            <a:xfrm>
              <a:off x="3949700" y="2620963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0</a:t>
              </a:r>
            </a:p>
          </p:txBody>
        </p:sp>
        <p:grpSp>
          <p:nvGrpSpPr>
            <p:cNvPr id="25" name="Group 50"/>
            <p:cNvGrpSpPr>
              <a:grpSpLocks/>
            </p:cNvGrpSpPr>
            <p:nvPr/>
          </p:nvGrpSpPr>
          <p:grpSpPr bwMode="auto">
            <a:xfrm>
              <a:off x="5410200" y="2438400"/>
              <a:ext cx="1600200" cy="1789113"/>
              <a:chOff x="3408" y="1536"/>
              <a:chExt cx="1008" cy="1127"/>
            </a:xfrm>
          </p:grpSpPr>
          <p:pic>
            <p:nvPicPr>
              <p:cNvPr id="29" name="Picture 47" descr="cha56011_t1001b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2037"/>
                <a:ext cx="864" cy="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 Box 48"/>
              <p:cNvSpPr txBox="1">
                <a:spLocks noChangeArrowheads="1"/>
              </p:cNvSpPr>
              <p:nvPr/>
            </p:nvSpPr>
            <p:spPr bwMode="auto">
              <a:xfrm>
                <a:off x="3408" y="1536"/>
                <a:ext cx="100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 err="1"/>
                  <a:t>trigonal</a:t>
                </a:r>
                <a:r>
                  <a:rPr lang="en-US" sz="1800" dirty="0"/>
                  <a:t> planar</a:t>
                </a:r>
              </a:p>
            </p:txBody>
          </p:sp>
        </p:grpSp>
        <p:grpSp>
          <p:nvGrpSpPr>
            <p:cNvPr id="26" name="Group 51"/>
            <p:cNvGrpSpPr>
              <a:grpSpLocks/>
            </p:cNvGrpSpPr>
            <p:nvPr/>
          </p:nvGrpSpPr>
          <p:grpSpPr bwMode="auto">
            <a:xfrm>
              <a:off x="7340600" y="2438400"/>
              <a:ext cx="1600200" cy="1828800"/>
              <a:chOff x="4624" y="1536"/>
              <a:chExt cx="1008" cy="1152"/>
            </a:xfrm>
          </p:grpSpPr>
          <p:pic>
            <p:nvPicPr>
              <p:cNvPr id="27" name="Picture 46" descr="cha56011_t1001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" y="1970"/>
                <a:ext cx="768" cy="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 Box 49"/>
              <p:cNvSpPr txBox="1">
                <a:spLocks noChangeArrowheads="1"/>
              </p:cNvSpPr>
              <p:nvPr/>
            </p:nvSpPr>
            <p:spPr bwMode="auto">
              <a:xfrm>
                <a:off x="4624" y="1536"/>
                <a:ext cx="100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/>
                  <a:t>trigonal planar</a:t>
                </a:r>
              </a:p>
            </p:txBody>
          </p:sp>
        </p:grpSp>
      </p:grp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2046993" y="3216860"/>
            <a:ext cx="17059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d-ID" sz="1800" dirty="0" smtClean="0"/>
              <a:t>Examples: BF</a:t>
            </a:r>
            <a:r>
              <a:rPr lang="id-ID" sz="1800" baseline="-25000" dirty="0" smtClean="0"/>
              <a:t>3</a:t>
            </a:r>
            <a:endParaRPr lang="en-US" sz="18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56829" y="4286778"/>
            <a:ext cx="8534400" cy="2155825"/>
            <a:chOff x="406400" y="2644775"/>
            <a:chExt cx="8534400" cy="2155825"/>
          </a:xfrm>
        </p:grpSpPr>
        <p:sp>
          <p:nvSpPr>
            <p:cNvPr id="34" name="Text Box 52"/>
            <p:cNvSpPr txBox="1">
              <a:spLocks noChangeArrowheads="1"/>
            </p:cNvSpPr>
            <p:nvPr/>
          </p:nvSpPr>
          <p:spPr bwMode="auto">
            <a:xfrm>
              <a:off x="406400" y="2827338"/>
              <a:ext cx="73129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AB</a:t>
              </a:r>
              <a:r>
                <a:rPr lang="en-US" sz="1800" baseline="-25000"/>
                <a:t>2</a:t>
              </a:r>
              <a:r>
                <a:rPr lang="en-US" sz="1800"/>
                <a:t>E</a:t>
              </a:r>
            </a:p>
          </p:txBody>
        </p:sp>
        <p:sp>
          <p:nvSpPr>
            <p:cNvPr id="35" name="Text Box 53"/>
            <p:cNvSpPr txBox="1">
              <a:spLocks noChangeArrowheads="1"/>
            </p:cNvSpPr>
            <p:nvPr/>
          </p:nvSpPr>
          <p:spPr bwMode="auto">
            <a:xfrm>
              <a:off x="2057400" y="282733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  <p:sp>
          <p:nvSpPr>
            <p:cNvPr id="36" name="Text Box 54"/>
            <p:cNvSpPr txBox="1">
              <a:spLocks noChangeArrowheads="1"/>
            </p:cNvSpPr>
            <p:nvPr/>
          </p:nvSpPr>
          <p:spPr bwMode="auto">
            <a:xfrm>
              <a:off x="3949700" y="282733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 dirty="0"/>
                <a:t>1</a:t>
              </a:r>
            </a:p>
          </p:txBody>
        </p:sp>
        <p:grpSp>
          <p:nvGrpSpPr>
            <p:cNvPr id="37" name="Group 77"/>
            <p:cNvGrpSpPr>
              <a:grpSpLocks/>
            </p:cNvGrpSpPr>
            <p:nvPr/>
          </p:nvGrpSpPr>
          <p:grpSpPr bwMode="auto">
            <a:xfrm>
              <a:off x="5410200" y="2644775"/>
              <a:ext cx="1600200" cy="2139950"/>
              <a:chOff x="3408" y="2002"/>
              <a:chExt cx="1008" cy="1348"/>
            </a:xfrm>
          </p:grpSpPr>
          <p:grpSp>
            <p:nvGrpSpPr>
              <p:cNvPr id="48" name="Group 75"/>
              <p:cNvGrpSpPr>
                <a:grpSpLocks/>
              </p:cNvGrpSpPr>
              <p:nvPr/>
            </p:nvGrpSpPr>
            <p:grpSpPr bwMode="auto">
              <a:xfrm>
                <a:off x="3408" y="2002"/>
                <a:ext cx="1008" cy="1348"/>
                <a:chOff x="3408" y="2002"/>
                <a:chExt cx="1008" cy="1348"/>
              </a:xfrm>
            </p:grpSpPr>
            <p:sp>
              <p:nvSpPr>
                <p:cNvPr id="53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408" y="2002"/>
                  <a:ext cx="1008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sz="1800" dirty="0" err="1"/>
                    <a:t>trigonal</a:t>
                  </a:r>
                  <a:r>
                    <a:rPr lang="en-US" sz="1800" dirty="0"/>
                    <a:t> planar</a:t>
                  </a:r>
                </a:p>
              </p:txBody>
            </p:sp>
            <p:pic>
              <p:nvPicPr>
                <p:cNvPr id="54" name="Picture 58" descr="cha56011_t1001f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6" y="2544"/>
                  <a:ext cx="864" cy="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9" name="Rectangle 59"/>
              <p:cNvSpPr>
                <a:spLocks noChangeArrowheads="1"/>
              </p:cNvSpPr>
              <p:nvPr/>
            </p:nvSpPr>
            <p:spPr bwMode="auto">
              <a:xfrm>
                <a:off x="3840" y="2544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50" name="Group 60"/>
              <p:cNvGrpSpPr>
                <a:grpSpLocks/>
              </p:cNvGrpSpPr>
              <p:nvPr/>
            </p:nvGrpSpPr>
            <p:grpSpPr bwMode="auto">
              <a:xfrm rot="5400000">
                <a:off x="3864" y="2568"/>
                <a:ext cx="48" cy="144"/>
                <a:chOff x="1440" y="2400"/>
                <a:chExt cx="48" cy="144"/>
              </a:xfrm>
            </p:grpSpPr>
            <p:sp>
              <p:nvSpPr>
                <p:cNvPr id="51" name="Oval 6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52" name="Oval 6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  <p:grpSp>
          <p:nvGrpSpPr>
            <p:cNvPr id="38" name="Group 80"/>
            <p:cNvGrpSpPr>
              <a:grpSpLocks/>
            </p:cNvGrpSpPr>
            <p:nvPr/>
          </p:nvGrpSpPr>
          <p:grpSpPr bwMode="auto">
            <a:xfrm>
              <a:off x="7340600" y="2827338"/>
              <a:ext cx="1600200" cy="1973262"/>
              <a:chOff x="4624" y="2117"/>
              <a:chExt cx="1008" cy="1243"/>
            </a:xfrm>
          </p:grpSpPr>
          <p:sp>
            <p:nvSpPr>
              <p:cNvPr id="39" name="Text Box 56"/>
              <p:cNvSpPr txBox="1">
                <a:spLocks noChangeArrowheads="1"/>
              </p:cNvSpPr>
              <p:nvPr/>
            </p:nvSpPr>
            <p:spPr bwMode="auto">
              <a:xfrm>
                <a:off x="4624" y="2117"/>
                <a:ext cx="100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>
                    <a:solidFill>
                      <a:srgbClr val="FF0000"/>
                    </a:solidFill>
                  </a:rPr>
                  <a:t>bent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4664" y="2496"/>
                <a:ext cx="960" cy="864"/>
                <a:chOff x="4664" y="2496"/>
                <a:chExt cx="960" cy="864"/>
              </a:xfrm>
            </p:grpSpPr>
            <p:grpSp>
              <p:nvGrpSpPr>
                <p:cNvPr id="41" name="Group 73"/>
                <p:cNvGrpSpPr>
                  <a:grpSpLocks/>
                </p:cNvGrpSpPr>
                <p:nvPr/>
              </p:nvGrpSpPr>
              <p:grpSpPr bwMode="auto">
                <a:xfrm>
                  <a:off x="5000" y="2496"/>
                  <a:ext cx="288" cy="336"/>
                  <a:chOff x="5000" y="2496"/>
                  <a:chExt cx="288" cy="336"/>
                </a:xfrm>
              </p:grpSpPr>
              <p:sp>
                <p:nvSpPr>
                  <p:cNvPr id="46" name="Freeform 71"/>
                  <p:cNvSpPr>
                    <a:spLocks/>
                  </p:cNvSpPr>
                  <p:nvPr/>
                </p:nvSpPr>
                <p:spPr bwMode="auto">
                  <a:xfrm>
                    <a:off x="5000" y="2496"/>
                    <a:ext cx="144" cy="336"/>
                  </a:xfrm>
                  <a:custGeom>
                    <a:avLst/>
                    <a:gdLst>
                      <a:gd name="T0" fmla="*/ 144 w 144"/>
                      <a:gd name="T1" fmla="*/ 336 h 336"/>
                      <a:gd name="T2" fmla="*/ 0 w 144"/>
                      <a:gd name="T3" fmla="*/ 144 h 336"/>
                      <a:gd name="T4" fmla="*/ 144 w 144"/>
                      <a:gd name="T5" fmla="*/ 0 h 33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44" h="336">
                        <a:moveTo>
                          <a:pt x="144" y="336"/>
                        </a:moveTo>
                        <a:cubicBezTo>
                          <a:pt x="72" y="268"/>
                          <a:pt x="0" y="200"/>
                          <a:pt x="0" y="144"/>
                        </a:cubicBezTo>
                        <a:cubicBezTo>
                          <a:pt x="0" y="88"/>
                          <a:pt x="72" y="44"/>
                          <a:pt x="144" y="0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47" name="Freeform 72"/>
                  <p:cNvSpPr>
                    <a:spLocks/>
                  </p:cNvSpPr>
                  <p:nvPr/>
                </p:nvSpPr>
                <p:spPr bwMode="auto">
                  <a:xfrm flipH="1">
                    <a:off x="5144" y="2496"/>
                    <a:ext cx="144" cy="336"/>
                  </a:xfrm>
                  <a:custGeom>
                    <a:avLst/>
                    <a:gdLst>
                      <a:gd name="T0" fmla="*/ 144 w 144"/>
                      <a:gd name="T1" fmla="*/ 336 h 336"/>
                      <a:gd name="T2" fmla="*/ 0 w 144"/>
                      <a:gd name="T3" fmla="*/ 144 h 336"/>
                      <a:gd name="T4" fmla="*/ 144 w 144"/>
                      <a:gd name="T5" fmla="*/ 0 h 33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44" h="336">
                        <a:moveTo>
                          <a:pt x="144" y="336"/>
                        </a:moveTo>
                        <a:cubicBezTo>
                          <a:pt x="72" y="268"/>
                          <a:pt x="0" y="200"/>
                          <a:pt x="0" y="144"/>
                        </a:cubicBezTo>
                        <a:cubicBezTo>
                          <a:pt x="0" y="88"/>
                          <a:pt x="72" y="44"/>
                          <a:pt x="144" y="0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pic>
              <p:nvPicPr>
                <p:cNvPr id="42" name="Picture 64" descr="cha56011_ma100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64" y="2760"/>
                  <a:ext cx="960" cy="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3" name="Group 68"/>
                <p:cNvGrpSpPr>
                  <a:grpSpLocks/>
                </p:cNvGrpSpPr>
                <p:nvPr/>
              </p:nvGrpSpPr>
              <p:grpSpPr bwMode="auto">
                <a:xfrm rot="5400000">
                  <a:off x="5120" y="2600"/>
                  <a:ext cx="48" cy="144"/>
                  <a:chOff x="1440" y="2400"/>
                  <a:chExt cx="48" cy="144"/>
                </a:xfrm>
              </p:grpSpPr>
              <p:sp>
                <p:nvSpPr>
                  <p:cNvPr id="44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45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</p:grpSp>
      </p:grpSp>
      <p:pic>
        <p:nvPicPr>
          <p:cNvPr id="4099" name="Picture 3" descr="D:\UNILA\Kimia Dasar\model VSEPR\trigonal plana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56591"/>
            <a:ext cx="2007829" cy="200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786310" y="14145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Molecular Geometry </a:t>
            </a:r>
          </a:p>
        </p:txBody>
      </p:sp>
      <p:pic>
        <p:nvPicPr>
          <p:cNvPr id="4100" name="Picture 4" descr="D:\UNILA\Kimia Dasar\model VSEPR\Bent V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4987"/>
            <a:ext cx="2007828" cy="200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2142302" y="5684235"/>
            <a:ext cx="1744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d-ID" sz="1800" dirty="0" smtClean="0"/>
              <a:t>Examples: SO</a:t>
            </a:r>
            <a:r>
              <a:rPr lang="id-ID" sz="1800" baseline="-25000" dirty="0"/>
              <a:t>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14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15485" y="1271725"/>
            <a:ext cx="8442325" cy="1020763"/>
            <a:chOff x="136" y="1517"/>
            <a:chExt cx="5318" cy="643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36" y="1901"/>
              <a:ext cx="517" cy="259"/>
              <a:chOff x="136" y="1901"/>
              <a:chExt cx="517" cy="259"/>
            </a:xfrm>
          </p:grpSpPr>
          <p:sp>
            <p:nvSpPr>
              <p:cNvPr id="19" name="Text Box 28"/>
              <p:cNvSpPr txBox="1">
                <a:spLocks noChangeArrowheads="1"/>
              </p:cNvSpPr>
              <p:nvPr/>
            </p:nvSpPr>
            <p:spPr bwMode="auto">
              <a:xfrm>
                <a:off x="136" y="1901"/>
                <a:ext cx="5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2000"/>
                  <a:t>Class</a:t>
                </a:r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>
                <a:off x="15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719" y="1517"/>
              <a:ext cx="1200" cy="643"/>
              <a:chOff x="816" y="1517"/>
              <a:chExt cx="1200" cy="643"/>
            </a:xfrm>
          </p:grpSpPr>
          <p:sp>
            <p:nvSpPr>
              <p:cNvPr id="17" name="Text Box 31"/>
              <p:cNvSpPr txBox="1">
                <a:spLocks noChangeArrowheads="1"/>
              </p:cNvSpPr>
              <p:nvPr/>
            </p:nvSpPr>
            <p:spPr bwMode="auto">
              <a:xfrm>
                <a:off x="816" y="1517"/>
                <a:ext cx="1200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2000" dirty="0"/>
                  <a:t># of atoms</a:t>
                </a:r>
              </a:p>
              <a:p>
                <a:pPr algn="ctr"/>
                <a:r>
                  <a:rPr lang="en-US" sz="2000" dirty="0"/>
                  <a:t>bonded to</a:t>
                </a:r>
                <a:r>
                  <a:rPr lang="en-US" sz="2000" u="sng" dirty="0"/>
                  <a:t> </a:t>
                </a:r>
                <a:r>
                  <a:rPr lang="en-US" sz="2000" dirty="0"/>
                  <a:t>central atom </a:t>
                </a:r>
              </a:p>
            </p:txBody>
          </p:sp>
          <p:sp>
            <p:nvSpPr>
              <p:cNvPr id="18" name="Line 32"/>
              <p:cNvSpPr>
                <a:spLocks noChangeShapeType="1"/>
              </p:cNvSpPr>
              <p:nvPr/>
            </p:nvSpPr>
            <p:spPr bwMode="auto">
              <a:xfrm>
                <a:off x="984" y="21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1986" y="1517"/>
              <a:ext cx="1056" cy="643"/>
              <a:chOff x="2016" y="1517"/>
              <a:chExt cx="1056" cy="643"/>
            </a:xfrm>
          </p:grpSpPr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auto">
              <a:xfrm>
                <a:off x="2016" y="1517"/>
                <a:ext cx="1056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2000" dirty="0"/>
                  <a:t># lone</a:t>
                </a:r>
              </a:p>
              <a:p>
                <a:pPr algn="ctr"/>
                <a:r>
                  <a:rPr lang="en-US" sz="2000" dirty="0"/>
                  <a:t>pairs on central atom</a:t>
                </a: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3109" y="1709"/>
              <a:ext cx="1461" cy="451"/>
              <a:chOff x="3003" y="1709"/>
              <a:chExt cx="1461" cy="451"/>
            </a:xfrm>
          </p:grpSpPr>
          <p:sp>
            <p:nvSpPr>
              <p:cNvPr id="13" name="Text Box 37"/>
              <p:cNvSpPr txBox="1">
                <a:spLocks noChangeArrowheads="1"/>
              </p:cNvSpPr>
              <p:nvPr/>
            </p:nvSpPr>
            <p:spPr bwMode="auto">
              <a:xfrm>
                <a:off x="3003" y="1709"/>
                <a:ext cx="146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2000" dirty="0"/>
                  <a:t>Arrangement of</a:t>
                </a:r>
                <a:r>
                  <a:rPr lang="en-US" sz="2000" u="sng" dirty="0"/>
                  <a:t> </a:t>
                </a:r>
                <a:r>
                  <a:rPr lang="en-US" sz="2000" dirty="0"/>
                  <a:t>electron pairs</a:t>
                </a:r>
              </a:p>
            </p:txBody>
          </p:sp>
          <p:sp>
            <p:nvSpPr>
              <p:cNvPr id="14" name="Line 38"/>
              <p:cNvSpPr>
                <a:spLocks noChangeShapeType="1"/>
              </p:cNvSpPr>
              <p:nvPr/>
            </p:nvSpPr>
            <p:spPr bwMode="auto">
              <a:xfrm>
                <a:off x="3277" y="2160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4637" y="1709"/>
              <a:ext cx="817" cy="451"/>
              <a:chOff x="4637" y="1709"/>
              <a:chExt cx="817" cy="451"/>
            </a:xfrm>
          </p:grpSpPr>
          <p:sp>
            <p:nvSpPr>
              <p:cNvPr id="11" name="Text Box 40"/>
              <p:cNvSpPr txBox="1">
                <a:spLocks noChangeArrowheads="1"/>
              </p:cNvSpPr>
              <p:nvPr/>
            </p:nvSpPr>
            <p:spPr bwMode="auto">
              <a:xfrm>
                <a:off x="4637" y="1709"/>
                <a:ext cx="817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2000" dirty="0"/>
                  <a:t>Molecular</a:t>
                </a:r>
              </a:p>
              <a:p>
                <a:pPr algn="ctr"/>
                <a:r>
                  <a:rPr lang="en-US" sz="2000" dirty="0"/>
                  <a:t>Geometry</a:t>
                </a:r>
              </a:p>
            </p:txBody>
          </p:sp>
          <p:sp>
            <p:nvSpPr>
              <p:cNvPr id="12" name="Line 41"/>
              <p:cNvSpPr>
                <a:spLocks noChangeShapeType="1"/>
              </p:cNvSpPr>
              <p:nvPr/>
            </p:nvSpPr>
            <p:spPr bwMode="auto">
              <a:xfrm>
                <a:off x="4686" y="2160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2524438" y="5385284"/>
            <a:ext cx="23519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d-ID" dirty="0" smtClean="0"/>
              <a:t>Examples : CH</a:t>
            </a:r>
            <a:r>
              <a:rPr lang="id-ID" baseline="-25000" dirty="0"/>
              <a:t>4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99063" y="2606198"/>
            <a:ext cx="8585200" cy="1976437"/>
            <a:chOff x="406400" y="3382963"/>
            <a:chExt cx="8585200" cy="1976437"/>
          </a:xfrm>
        </p:grpSpPr>
        <p:sp>
          <p:nvSpPr>
            <p:cNvPr id="33" name="Text Box 1058"/>
            <p:cNvSpPr txBox="1">
              <a:spLocks noChangeArrowheads="1"/>
            </p:cNvSpPr>
            <p:nvPr/>
          </p:nvSpPr>
          <p:spPr bwMode="auto">
            <a:xfrm>
              <a:off x="406400" y="3384550"/>
              <a:ext cx="7032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AB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4" name="Text Box 1059"/>
            <p:cNvSpPr txBox="1">
              <a:spLocks noChangeArrowheads="1"/>
            </p:cNvSpPr>
            <p:nvPr/>
          </p:nvSpPr>
          <p:spPr bwMode="auto">
            <a:xfrm>
              <a:off x="2057400" y="3384550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4</a:t>
              </a:r>
            </a:p>
          </p:txBody>
        </p:sp>
        <p:sp>
          <p:nvSpPr>
            <p:cNvPr id="35" name="Text Box 1060"/>
            <p:cNvSpPr txBox="1">
              <a:spLocks noChangeArrowheads="1"/>
            </p:cNvSpPr>
            <p:nvPr/>
          </p:nvSpPr>
          <p:spPr bwMode="auto">
            <a:xfrm>
              <a:off x="3949700" y="3384550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0</a:t>
              </a:r>
            </a:p>
          </p:txBody>
        </p:sp>
        <p:grpSp>
          <p:nvGrpSpPr>
            <p:cNvPr id="36" name="Group 1066"/>
            <p:cNvGrpSpPr>
              <a:grpSpLocks/>
            </p:cNvGrpSpPr>
            <p:nvPr/>
          </p:nvGrpSpPr>
          <p:grpSpPr bwMode="auto">
            <a:xfrm>
              <a:off x="5257800" y="3382963"/>
              <a:ext cx="1752600" cy="1846262"/>
              <a:chOff x="3312" y="2131"/>
              <a:chExt cx="1104" cy="1163"/>
            </a:xfrm>
          </p:grpSpPr>
          <p:sp>
            <p:nvSpPr>
              <p:cNvPr id="40" name="Text Box 1061"/>
              <p:cNvSpPr txBox="1">
                <a:spLocks noChangeArrowheads="1"/>
              </p:cNvSpPr>
              <p:nvPr/>
            </p:nvSpPr>
            <p:spPr bwMode="auto">
              <a:xfrm>
                <a:off x="3312" y="2131"/>
                <a:ext cx="11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dirty="0"/>
                  <a:t>tetrahedral</a:t>
                </a:r>
              </a:p>
            </p:txBody>
          </p:sp>
          <p:pic>
            <p:nvPicPr>
              <p:cNvPr id="41" name="Picture 1064" descr="cha56011_t1001c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448"/>
                <a:ext cx="960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" name="Group 1068"/>
            <p:cNvGrpSpPr>
              <a:grpSpLocks/>
            </p:cNvGrpSpPr>
            <p:nvPr/>
          </p:nvGrpSpPr>
          <p:grpSpPr bwMode="auto">
            <a:xfrm>
              <a:off x="7340600" y="3382963"/>
              <a:ext cx="1651000" cy="1976437"/>
              <a:chOff x="4624" y="2131"/>
              <a:chExt cx="1040" cy="1245"/>
            </a:xfrm>
          </p:grpSpPr>
          <p:sp>
            <p:nvSpPr>
              <p:cNvPr id="38" name="Text Box 1062"/>
              <p:cNvSpPr txBox="1">
                <a:spLocks noChangeArrowheads="1"/>
              </p:cNvSpPr>
              <p:nvPr/>
            </p:nvSpPr>
            <p:spPr bwMode="auto">
              <a:xfrm>
                <a:off x="4624" y="2131"/>
                <a:ext cx="10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/>
                  <a:t>tetrahedral</a:t>
                </a:r>
              </a:p>
            </p:txBody>
          </p:sp>
          <p:pic>
            <p:nvPicPr>
              <p:cNvPr id="39" name="Picture 1065" descr="cha56011_t1001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" y="2416"/>
                <a:ext cx="954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122" name="Picture 2" descr="D:\UNILA\Kimia Dasar\model VSEPR\tetrahedra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4233"/>
            <a:ext cx="2483768" cy="2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786310" y="14145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Molecular Geometry </a:t>
            </a:r>
          </a:p>
        </p:txBody>
      </p:sp>
    </p:spTree>
    <p:extLst>
      <p:ext uri="{BB962C8B-B14F-4D97-AF65-F5344CB8AC3E}">
        <p14:creationId xmlns:p14="http://schemas.microsoft.com/office/powerpoint/2010/main" val="20100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79637" y="701017"/>
            <a:ext cx="8362950" cy="1020763"/>
            <a:chOff x="154" y="1517"/>
            <a:chExt cx="5268" cy="643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54" y="1901"/>
              <a:ext cx="481" cy="259"/>
              <a:chOff x="154" y="1901"/>
              <a:chExt cx="481" cy="259"/>
            </a:xfrm>
          </p:grpSpPr>
          <p:sp>
            <p:nvSpPr>
              <p:cNvPr id="19" name="Text Box 28"/>
              <p:cNvSpPr txBox="1">
                <a:spLocks noChangeArrowheads="1"/>
              </p:cNvSpPr>
              <p:nvPr/>
            </p:nvSpPr>
            <p:spPr bwMode="auto">
              <a:xfrm>
                <a:off x="155" y="1901"/>
                <a:ext cx="48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/>
                  <a:t>Class</a:t>
                </a:r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>
                <a:off x="15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719" y="1517"/>
              <a:ext cx="1200" cy="643"/>
              <a:chOff x="816" y="1517"/>
              <a:chExt cx="1200" cy="643"/>
            </a:xfrm>
          </p:grpSpPr>
          <p:sp>
            <p:nvSpPr>
              <p:cNvPr id="17" name="Text Box 31"/>
              <p:cNvSpPr txBox="1">
                <a:spLocks noChangeArrowheads="1"/>
              </p:cNvSpPr>
              <p:nvPr/>
            </p:nvSpPr>
            <p:spPr bwMode="auto">
              <a:xfrm>
                <a:off x="816" y="1517"/>
                <a:ext cx="1200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/>
                  <a:t># of atoms</a:t>
                </a:r>
              </a:p>
              <a:p>
                <a:pPr algn="ctr"/>
                <a:r>
                  <a:rPr lang="en-US" sz="1800" dirty="0"/>
                  <a:t>bonded to</a:t>
                </a:r>
                <a:r>
                  <a:rPr lang="en-US" sz="1800" u="sng" dirty="0"/>
                  <a:t> </a:t>
                </a:r>
                <a:r>
                  <a:rPr lang="en-US" sz="1800" dirty="0"/>
                  <a:t>central atom </a:t>
                </a:r>
              </a:p>
            </p:txBody>
          </p:sp>
          <p:sp>
            <p:nvSpPr>
              <p:cNvPr id="18" name="Line 32"/>
              <p:cNvSpPr>
                <a:spLocks noChangeShapeType="1"/>
              </p:cNvSpPr>
              <p:nvPr/>
            </p:nvSpPr>
            <p:spPr bwMode="auto">
              <a:xfrm>
                <a:off x="984" y="21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1986" y="1517"/>
              <a:ext cx="1056" cy="643"/>
              <a:chOff x="2016" y="1517"/>
              <a:chExt cx="1056" cy="643"/>
            </a:xfrm>
          </p:grpSpPr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auto">
              <a:xfrm>
                <a:off x="2016" y="1517"/>
                <a:ext cx="1056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/>
                  <a:t># lone</a:t>
                </a:r>
              </a:p>
              <a:p>
                <a:pPr algn="ctr"/>
                <a:r>
                  <a:rPr lang="en-US" sz="1800" dirty="0"/>
                  <a:t>pairs on central atom</a:t>
                </a: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3109" y="1709"/>
              <a:ext cx="1461" cy="451"/>
              <a:chOff x="3003" y="1709"/>
              <a:chExt cx="1461" cy="451"/>
            </a:xfrm>
          </p:grpSpPr>
          <p:sp>
            <p:nvSpPr>
              <p:cNvPr id="13" name="Text Box 37"/>
              <p:cNvSpPr txBox="1">
                <a:spLocks noChangeArrowheads="1"/>
              </p:cNvSpPr>
              <p:nvPr/>
            </p:nvSpPr>
            <p:spPr bwMode="auto">
              <a:xfrm>
                <a:off x="3003" y="1709"/>
                <a:ext cx="146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/>
                  <a:t>Arrangement of</a:t>
                </a:r>
                <a:r>
                  <a:rPr lang="en-US" sz="1800" u="sng" dirty="0"/>
                  <a:t> </a:t>
                </a:r>
                <a:r>
                  <a:rPr lang="en-US" sz="1800" dirty="0"/>
                  <a:t>electron pairs</a:t>
                </a:r>
              </a:p>
            </p:txBody>
          </p:sp>
          <p:sp>
            <p:nvSpPr>
              <p:cNvPr id="14" name="Line 38"/>
              <p:cNvSpPr>
                <a:spLocks noChangeShapeType="1"/>
              </p:cNvSpPr>
              <p:nvPr/>
            </p:nvSpPr>
            <p:spPr bwMode="auto">
              <a:xfrm>
                <a:off x="3277" y="2160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4668" y="1709"/>
              <a:ext cx="754" cy="451"/>
              <a:chOff x="4668" y="1709"/>
              <a:chExt cx="754" cy="451"/>
            </a:xfrm>
          </p:grpSpPr>
          <p:sp>
            <p:nvSpPr>
              <p:cNvPr id="11" name="Text Box 40"/>
              <p:cNvSpPr txBox="1">
                <a:spLocks noChangeArrowheads="1"/>
              </p:cNvSpPr>
              <p:nvPr/>
            </p:nvSpPr>
            <p:spPr bwMode="auto">
              <a:xfrm>
                <a:off x="4668" y="1709"/>
                <a:ext cx="75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/>
                  <a:t>Molecular</a:t>
                </a:r>
              </a:p>
              <a:p>
                <a:pPr algn="ctr"/>
                <a:r>
                  <a:rPr lang="en-US" sz="1800" dirty="0"/>
                  <a:t>Geometry</a:t>
                </a:r>
              </a:p>
            </p:txBody>
          </p:sp>
          <p:sp>
            <p:nvSpPr>
              <p:cNvPr id="12" name="Line 41"/>
              <p:cNvSpPr>
                <a:spLocks noChangeShapeType="1"/>
              </p:cNvSpPr>
              <p:nvPr/>
            </p:nvSpPr>
            <p:spPr bwMode="auto">
              <a:xfrm>
                <a:off x="4686" y="2160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2136637" y="2950409"/>
            <a:ext cx="18085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d-ID" sz="1800" dirty="0" smtClean="0"/>
              <a:t>Examples : NH</a:t>
            </a:r>
            <a:r>
              <a:rPr lang="id-ID" sz="1800" baseline="-25000" dirty="0"/>
              <a:t>3</a:t>
            </a:r>
            <a:endParaRPr lang="en-US" sz="1800" dirty="0"/>
          </a:p>
        </p:txBody>
      </p:sp>
      <p:sp>
        <p:nvSpPr>
          <p:cNvPr id="42" name="Rectangle 41"/>
          <p:cNvSpPr/>
          <p:nvPr/>
        </p:nvSpPr>
        <p:spPr>
          <a:xfrm>
            <a:off x="786310" y="14145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Molecular Geometry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06603" y="1673729"/>
            <a:ext cx="8585200" cy="2438400"/>
            <a:chOff x="406400" y="2516188"/>
            <a:chExt cx="8585200" cy="2438400"/>
          </a:xfrm>
        </p:grpSpPr>
        <p:sp>
          <p:nvSpPr>
            <p:cNvPr id="44" name="Text Box 51"/>
            <p:cNvSpPr txBox="1">
              <a:spLocks noChangeArrowheads="1"/>
            </p:cNvSpPr>
            <p:nvPr/>
          </p:nvSpPr>
          <p:spPr bwMode="auto">
            <a:xfrm>
              <a:off x="406400" y="2698750"/>
              <a:ext cx="73129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 dirty="0"/>
                <a:t>AB</a:t>
              </a:r>
              <a:r>
                <a:rPr lang="en-US" sz="1800" baseline="-25000" dirty="0"/>
                <a:t>3</a:t>
              </a:r>
              <a:r>
                <a:rPr lang="en-US" sz="1800" dirty="0"/>
                <a:t>E</a:t>
              </a:r>
            </a:p>
          </p:txBody>
        </p:sp>
        <p:sp>
          <p:nvSpPr>
            <p:cNvPr id="45" name="Text Box 52"/>
            <p:cNvSpPr txBox="1">
              <a:spLocks noChangeArrowheads="1"/>
            </p:cNvSpPr>
            <p:nvPr/>
          </p:nvSpPr>
          <p:spPr bwMode="auto">
            <a:xfrm>
              <a:off x="2057400" y="2698750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sp>
          <p:nvSpPr>
            <p:cNvPr id="46" name="Text Box 53"/>
            <p:cNvSpPr txBox="1">
              <a:spLocks noChangeArrowheads="1"/>
            </p:cNvSpPr>
            <p:nvPr/>
          </p:nvSpPr>
          <p:spPr bwMode="auto">
            <a:xfrm>
              <a:off x="3949700" y="2698750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1</a:t>
              </a:r>
            </a:p>
          </p:txBody>
        </p:sp>
        <p:grpSp>
          <p:nvGrpSpPr>
            <p:cNvPr id="47" name="Group 84"/>
            <p:cNvGrpSpPr>
              <a:grpSpLocks/>
            </p:cNvGrpSpPr>
            <p:nvPr/>
          </p:nvGrpSpPr>
          <p:grpSpPr bwMode="auto">
            <a:xfrm>
              <a:off x="5257800" y="2706688"/>
              <a:ext cx="1752600" cy="2171700"/>
              <a:chOff x="3312" y="2712"/>
              <a:chExt cx="1104" cy="1368"/>
            </a:xfrm>
          </p:grpSpPr>
          <p:sp>
            <p:nvSpPr>
              <p:cNvPr id="57" name="Text Box 63"/>
              <p:cNvSpPr txBox="1">
                <a:spLocks noChangeArrowheads="1"/>
              </p:cNvSpPr>
              <p:nvPr/>
            </p:nvSpPr>
            <p:spPr bwMode="auto">
              <a:xfrm>
                <a:off x="3312" y="2712"/>
                <a:ext cx="110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/>
                  <a:t>tetrahedral</a:t>
                </a:r>
              </a:p>
            </p:txBody>
          </p:sp>
          <p:grpSp>
            <p:nvGrpSpPr>
              <p:cNvPr id="58" name="Group 83"/>
              <p:cNvGrpSpPr>
                <a:grpSpLocks/>
              </p:cNvGrpSpPr>
              <p:nvPr/>
            </p:nvGrpSpPr>
            <p:grpSpPr bwMode="auto">
              <a:xfrm>
                <a:off x="3416" y="3120"/>
                <a:ext cx="954" cy="960"/>
                <a:chOff x="3416" y="3120"/>
                <a:chExt cx="954" cy="960"/>
              </a:xfrm>
            </p:grpSpPr>
            <p:grpSp>
              <p:nvGrpSpPr>
                <p:cNvPr id="59" name="Group 82"/>
                <p:cNvGrpSpPr>
                  <a:grpSpLocks/>
                </p:cNvGrpSpPr>
                <p:nvPr/>
              </p:nvGrpSpPr>
              <p:grpSpPr bwMode="auto">
                <a:xfrm>
                  <a:off x="3416" y="3120"/>
                  <a:ext cx="954" cy="960"/>
                  <a:chOff x="3416" y="3120"/>
                  <a:chExt cx="954" cy="960"/>
                </a:xfrm>
              </p:grpSpPr>
              <p:pic>
                <p:nvPicPr>
                  <p:cNvPr id="62" name="Picture 64" descr="cha56011_t1001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6" y="3120"/>
                    <a:ext cx="954" cy="9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120"/>
                    <a:ext cx="192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60" name="Oval 38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1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61" name="Oval 39"/>
                <p:cNvSpPr>
                  <a:spLocks noChangeArrowheads="1"/>
                </p:cNvSpPr>
                <p:nvPr/>
              </p:nvSpPr>
              <p:spPr bwMode="auto">
                <a:xfrm rot="5400000">
                  <a:off x="3728" y="31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  <p:grpSp>
          <p:nvGrpSpPr>
            <p:cNvPr id="48" name="Group 78"/>
            <p:cNvGrpSpPr>
              <a:grpSpLocks/>
            </p:cNvGrpSpPr>
            <p:nvPr/>
          </p:nvGrpSpPr>
          <p:grpSpPr bwMode="auto">
            <a:xfrm>
              <a:off x="7162800" y="2516188"/>
              <a:ext cx="1828800" cy="2438400"/>
              <a:chOff x="4512" y="2592"/>
              <a:chExt cx="1152" cy="1536"/>
            </a:xfrm>
          </p:grpSpPr>
          <p:grpSp>
            <p:nvGrpSpPr>
              <p:cNvPr id="49" name="Group 75"/>
              <p:cNvGrpSpPr>
                <a:grpSpLocks/>
              </p:cNvGrpSpPr>
              <p:nvPr/>
            </p:nvGrpSpPr>
            <p:grpSpPr bwMode="auto">
              <a:xfrm>
                <a:off x="4944" y="3168"/>
                <a:ext cx="288" cy="336"/>
                <a:chOff x="5000" y="2496"/>
                <a:chExt cx="288" cy="336"/>
              </a:xfrm>
            </p:grpSpPr>
            <p:sp>
              <p:nvSpPr>
                <p:cNvPr id="55" name="Freeform 76"/>
                <p:cNvSpPr>
                  <a:spLocks/>
                </p:cNvSpPr>
                <p:nvPr/>
              </p:nvSpPr>
              <p:spPr bwMode="auto">
                <a:xfrm>
                  <a:off x="5000" y="2496"/>
                  <a:ext cx="144" cy="336"/>
                </a:xfrm>
                <a:custGeom>
                  <a:avLst/>
                  <a:gdLst>
                    <a:gd name="T0" fmla="*/ 144 w 144"/>
                    <a:gd name="T1" fmla="*/ 336 h 336"/>
                    <a:gd name="T2" fmla="*/ 0 w 144"/>
                    <a:gd name="T3" fmla="*/ 144 h 336"/>
                    <a:gd name="T4" fmla="*/ 144 w 144"/>
                    <a:gd name="T5" fmla="*/ 0 h 3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6">
                      <a:moveTo>
                        <a:pt x="144" y="336"/>
                      </a:moveTo>
                      <a:cubicBezTo>
                        <a:pt x="72" y="268"/>
                        <a:pt x="0" y="200"/>
                        <a:pt x="0" y="144"/>
                      </a:cubicBezTo>
                      <a:cubicBezTo>
                        <a:pt x="0" y="88"/>
                        <a:pt x="72" y="44"/>
                        <a:pt x="144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56" name="Freeform 77"/>
                <p:cNvSpPr>
                  <a:spLocks/>
                </p:cNvSpPr>
                <p:nvPr/>
              </p:nvSpPr>
              <p:spPr bwMode="auto">
                <a:xfrm flipH="1">
                  <a:off x="5144" y="2496"/>
                  <a:ext cx="144" cy="336"/>
                </a:xfrm>
                <a:custGeom>
                  <a:avLst/>
                  <a:gdLst>
                    <a:gd name="T0" fmla="*/ 144 w 144"/>
                    <a:gd name="T1" fmla="*/ 336 h 336"/>
                    <a:gd name="T2" fmla="*/ 0 w 144"/>
                    <a:gd name="T3" fmla="*/ 144 h 336"/>
                    <a:gd name="T4" fmla="*/ 144 w 144"/>
                    <a:gd name="T5" fmla="*/ 0 h 3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6">
                      <a:moveTo>
                        <a:pt x="144" y="336"/>
                      </a:moveTo>
                      <a:cubicBezTo>
                        <a:pt x="72" y="268"/>
                        <a:pt x="0" y="200"/>
                        <a:pt x="0" y="144"/>
                      </a:cubicBezTo>
                      <a:cubicBezTo>
                        <a:pt x="0" y="88"/>
                        <a:pt x="72" y="44"/>
                        <a:pt x="144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50" name="Text Box 62"/>
              <p:cNvSpPr txBox="1">
                <a:spLocks noChangeArrowheads="1"/>
              </p:cNvSpPr>
              <p:nvPr/>
            </p:nvSpPr>
            <p:spPr bwMode="auto">
              <a:xfrm>
                <a:off x="4616" y="2592"/>
                <a:ext cx="100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>
                    <a:solidFill>
                      <a:srgbClr val="FF0000"/>
                    </a:solidFill>
                  </a:rPr>
                  <a:t>trigonal pyramidal</a:t>
                </a:r>
              </a:p>
            </p:txBody>
          </p:sp>
          <p:pic>
            <p:nvPicPr>
              <p:cNvPr id="51" name="Picture 66" descr="cha56011_ma100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3416"/>
                <a:ext cx="1152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2" name="Group 69"/>
              <p:cNvGrpSpPr>
                <a:grpSpLocks/>
              </p:cNvGrpSpPr>
              <p:nvPr/>
            </p:nvGrpSpPr>
            <p:grpSpPr bwMode="auto">
              <a:xfrm rot="5400000">
                <a:off x="5064" y="3264"/>
                <a:ext cx="48" cy="144"/>
                <a:chOff x="1440" y="2400"/>
                <a:chExt cx="48" cy="144"/>
              </a:xfrm>
            </p:grpSpPr>
            <p:sp>
              <p:nvSpPr>
                <p:cNvPr id="53" name="Oval 70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54" name="Oval 71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</p:grpSp>
      <p:pic>
        <p:nvPicPr>
          <p:cNvPr id="8194" name="Picture 2" descr="D:\UNILA\Kimia Dasar\model VSEPR\trigonal pyramida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33" y="2225623"/>
            <a:ext cx="2034856" cy="203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181570" y="4362422"/>
            <a:ext cx="8636000" cy="1905001"/>
            <a:chOff x="406400" y="3581399"/>
            <a:chExt cx="8636000" cy="1905001"/>
          </a:xfrm>
        </p:grpSpPr>
        <p:sp>
          <p:nvSpPr>
            <p:cNvPr id="65" name="Text Box 1081"/>
            <p:cNvSpPr txBox="1">
              <a:spLocks noChangeArrowheads="1"/>
            </p:cNvSpPr>
            <p:nvPr/>
          </p:nvSpPr>
          <p:spPr bwMode="auto">
            <a:xfrm>
              <a:off x="406400" y="3627438"/>
              <a:ext cx="81624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AB</a:t>
              </a:r>
              <a:r>
                <a:rPr lang="en-US" sz="1800" baseline="-25000"/>
                <a:t>2</a:t>
              </a:r>
              <a:r>
                <a:rPr lang="en-US" sz="1800"/>
                <a:t>E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66" name="Text Box 1082"/>
            <p:cNvSpPr txBox="1">
              <a:spLocks noChangeArrowheads="1"/>
            </p:cNvSpPr>
            <p:nvPr/>
          </p:nvSpPr>
          <p:spPr bwMode="auto">
            <a:xfrm>
              <a:off x="2057400" y="362743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  <p:sp>
          <p:nvSpPr>
            <p:cNvPr id="67" name="Text Box 1083"/>
            <p:cNvSpPr txBox="1">
              <a:spLocks noChangeArrowheads="1"/>
            </p:cNvSpPr>
            <p:nvPr/>
          </p:nvSpPr>
          <p:spPr bwMode="auto">
            <a:xfrm>
              <a:off x="3949700" y="362743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  <p:grpSp>
          <p:nvGrpSpPr>
            <p:cNvPr id="68" name="Group 1109"/>
            <p:cNvGrpSpPr>
              <a:grpSpLocks/>
            </p:cNvGrpSpPr>
            <p:nvPr/>
          </p:nvGrpSpPr>
          <p:grpSpPr bwMode="auto">
            <a:xfrm>
              <a:off x="5257800" y="3627438"/>
              <a:ext cx="1752600" cy="1858962"/>
              <a:chOff x="3312" y="2285"/>
              <a:chExt cx="1104" cy="1171"/>
            </a:xfrm>
          </p:grpSpPr>
          <p:grpSp>
            <p:nvGrpSpPr>
              <p:cNvPr id="84" name="Group 1105"/>
              <p:cNvGrpSpPr>
                <a:grpSpLocks/>
              </p:cNvGrpSpPr>
              <p:nvPr/>
            </p:nvGrpSpPr>
            <p:grpSpPr bwMode="auto">
              <a:xfrm>
                <a:off x="3312" y="2285"/>
                <a:ext cx="1104" cy="1171"/>
                <a:chOff x="3312" y="2285"/>
                <a:chExt cx="1104" cy="1171"/>
              </a:xfrm>
            </p:grpSpPr>
            <p:grpSp>
              <p:nvGrpSpPr>
                <p:cNvPr id="92" name="Group 1065"/>
                <p:cNvGrpSpPr>
                  <a:grpSpLocks/>
                </p:cNvGrpSpPr>
                <p:nvPr/>
              </p:nvGrpSpPr>
              <p:grpSpPr bwMode="auto">
                <a:xfrm>
                  <a:off x="3416" y="2496"/>
                  <a:ext cx="954" cy="960"/>
                  <a:chOff x="3416" y="3120"/>
                  <a:chExt cx="954" cy="960"/>
                </a:xfrm>
              </p:grpSpPr>
              <p:pic>
                <p:nvPicPr>
                  <p:cNvPr id="94" name="Picture 1066" descr="cha56011_t1001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6" y="3120"/>
                    <a:ext cx="954" cy="9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5" name="Rectangle 1067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120"/>
                    <a:ext cx="192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93" name="Text Box 1084"/>
                <p:cNvSpPr txBox="1">
                  <a:spLocks noChangeArrowheads="1"/>
                </p:cNvSpPr>
                <p:nvPr/>
              </p:nvSpPr>
              <p:spPr bwMode="auto">
                <a:xfrm>
                  <a:off x="3312" y="2285"/>
                  <a:ext cx="110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n-US" sz="1800"/>
                    <a:t>tetrahedral</a:t>
                  </a:r>
                </a:p>
              </p:txBody>
            </p:sp>
          </p:grpSp>
          <p:grpSp>
            <p:nvGrpSpPr>
              <p:cNvPr id="85" name="Group 1090"/>
              <p:cNvGrpSpPr>
                <a:grpSpLocks/>
              </p:cNvGrpSpPr>
              <p:nvPr/>
            </p:nvGrpSpPr>
            <p:grpSpPr bwMode="auto">
              <a:xfrm>
                <a:off x="3728" y="2552"/>
                <a:ext cx="640" cy="568"/>
                <a:chOff x="3728" y="2552"/>
                <a:chExt cx="640" cy="568"/>
              </a:xfrm>
            </p:grpSpPr>
            <p:sp>
              <p:nvSpPr>
                <p:cNvPr id="89" name="Oval 1068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255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90" name="Oval 1069"/>
                <p:cNvSpPr>
                  <a:spLocks noChangeArrowheads="1"/>
                </p:cNvSpPr>
                <p:nvPr/>
              </p:nvSpPr>
              <p:spPr bwMode="auto">
                <a:xfrm rot="5400000">
                  <a:off x="3728" y="255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91" name="Rectangle 1089"/>
                <p:cNvSpPr>
                  <a:spLocks noChangeArrowheads="1"/>
                </p:cNvSpPr>
                <p:nvPr/>
              </p:nvSpPr>
              <p:spPr bwMode="auto">
                <a:xfrm>
                  <a:off x="4272" y="2976"/>
                  <a:ext cx="96" cy="1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86" name="Group 1088"/>
              <p:cNvGrpSpPr>
                <a:grpSpLocks/>
              </p:cNvGrpSpPr>
              <p:nvPr/>
            </p:nvGrpSpPr>
            <p:grpSpPr bwMode="auto">
              <a:xfrm rot="-5400000">
                <a:off x="4256" y="3040"/>
                <a:ext cx="144" cy="48"/>
                <a:chOff x="3824" y="3888"/>
                <a:chExt cx="144" cy="48"/>
              </a:xfrm>
            </p:grpSpPr>
            <p:sp>
              <p:nvSpPr>
                <p:cNvPr id="87" name="Oval 1086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88" name="Oval 1087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  <p:grpSp>
          <p:nvGrpSpPr>
            <p:cNvPr id="69" name="Group 1106"/>
            <p:cNvGrpSpPr>
              <a:grpSpLocks/>
            </p:cNvGrpSpPr>
            <p:nvPr/>
          </p:nvGrpSpPr>
          <p:grpSpPr bwMode="auto">
            <a:xfrm>
              <a:off x="7289800" y="3581399"/>
              <a:ext cx="1752600" cy="1397000"/>
              <a:chOff x="4592" y="2256"/>
              <a:chExt cx="1104" cy="880"/>
            </a:xfrm>
          </p:grpSpPr>
          <p:sp>
            <p:nvSpPr>
              <p:cNvPr id="70" name="Text Box 1085"/>
              <p:cNvSpPr txBox="1">
                <a:spLocks noChangeArrowheads="1"/>
              </p:cNvSpPr>
              <p:nvPr/>
            </p:nvSpPr>
            <p:spPr bwMode="auto">
              <a:xfrm>
                <a:off x="4592" y="2256"/>
                <a:ext cx="110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>
                    <a:solidFill>
                      <a:srgbClr val="FF0000"/>
                    </a:solidFill>
                  </a:rPr>
                  <a:t>bent</a:t>
                </a:r>
              </a:p>
            </p:txBody>
          </p:sp>
          <p:grpSp>
            <p:nvGrpSpPr>
              <p:cNvPr id="71" name="Group 1104"/>
              <p:cNvGrpSpPr>
                <a:grpSpLocks/>
              </p:cNvGrpSpPr>
              <p:nvPr/>
            </p:nvGrpSpPr>
            <p:grpSpPr bwMode="auto">
              <a:xfrm>
                <a:off x="4800" y="2592"/>
                <a:ext cx="686" cy="544"/>
                <a:chOff x="1152" y="3193"/>
                <a:chExt cx="686" cy="544"/>
              </a:xfrm>
            </p:grpSpPr>
            <p:sp>
              <p:nvSpPr>
                <p:cNvPr id="72" name="Text Box 1091"/>
                <p:cNvSpPr txBox="1">
                  <a:spLocks noChangeArrowheads="1"/>
                </p:cNvSpPr>
                <p:nvPr/>
              </p:nvSpPr>
              <p:spPr bwMode="auto">
                <a:xfrm>
                  <a:off x="1152" y="3504"/>
                  <a:ext cx="221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/>
                    <a:t>H</a:t>
                  </a:r>
                </a:p>
              </p:txBody>
            </p:sp>
            <p:sp>
              <p:nvSpPr>
                <p:cNvPr id="73" name="Text Box 1092"/>
                <p:cNvSpPr txBox="1">
                  <a:spLocks noChangeArrowheads="1"/>
                </p:cNvSpPr>
                <p:nvPr/>
              </p:nvSpPr>
              <p:spPr bwMode="auto">
                <a:xfrm>
                  <a:off x="1382" y="3193"/>
                  <a:ext cx="229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/>
                    <a:t>O</a:t>
                  </a:r>
                </a:p>
              </p:txBody>
            </p:sp>
            <p:grpSp>
              <p:nvGrpSpPr>
                <p:cNvPr id="74" name="Group 1096"/>
                <p:cNvGrpSpPr>
                  <a:grpSpLocks/>
                </p:cNvGrpSpPr>
                <p:nvPr/>
              </p:nvGrpSpPr>
              <p:grpSpPr bwMode="auto">
                <a:xfrm rot="-2178069">
                  <a:off x="1344" y="3208"/>
                  <a:ext cx="144" cy="48"/>
                  <a:chOff x="2880" y="3744"/>
                  <a:chExt cx="144" cy="48"/>
                </a:xfrm>
              </p:grpSpPr>
              <p:sp>
                <p:nvSpPr>
                  <p:cNvPr id="82" name="Oval 109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976" y="374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83" name="Oval 109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880" y="374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75" name="Group 1097"/>
                <p:cNvGrpSpPr>
                  <a:grpSpLocks/>
                </p:cNvGrpSpPr>
                <p:nvPr/>
              </p:nvGrpSpPr>
              <p:grpSpPr bwMode="auto">
                <a:xfrm rot="2178069" flipH="1">
                  <a:off x="1536" y="3216"/>
                  <a:ext cx="144" cy="48"/>
                  <a:chOff x="2880" y="3744"/>
                  <a:chExt cx="144" cy="48"/>
                </a:xfrm>
              </p:grpSpPr>
              <p:sp>
                <p:nvSpPr>
                  <p:cNvPr id="80" name="Oval 109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976" y="374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81" name="Oval 109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880" y="374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76" name="Line 1100"/>
                <p:cNvSpPr>
                  <a:spLocks noChangeShapeType="1"/>
                </p:cNvSpPr>
                <p:nvPr/>
              </p:nvSpPr>
              <p:spPr bwMode="auto">
                <a:xfrm flipH="1">
                  <a:off x="1344" y="3408"/>
                  <a:ext cx="96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grpSp>
              <p:nvGrpSpPr>
                <p:cNvPr id="77" name="Group 1103"/>
                <p:cNvGrpSpPr>
                  <a:grpSpLocks/>
                </p:cNvGrpSpPr>
                <p:nvPr/>
              </p:nvGrpSpPr>
              <p:grpSpPr bwMode="auto">
                <a:xfrm flipH="1">
                  <a:off x="1584" y="3408"/>
                  <a:ext cx="254" cy="329"/>
                  <a:chOff x="1954" y="3504"/>
                  <a:chExt cx="254" cy="329"/>
                </a:xfrm>
              </p:grpSpPr>
              <p:sp>
                <p:nvSpPr>
                  <p:cNvPr id="78" name="Text Box 1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54" y="3600"/>
                    <a:ext cx="221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sz="1800"/>
                      <a:t>H</a:t>
                    </a:r>
                  </a:p>
                </p:txBody>
              </p:sp>
              <p:sp>
                <p:nvSpPr>
                  <p:cNvPr id="79" name="Line 1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12" y="3504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</p:grpSp>
        </p:grpSp>
      </p:grpSp>
      <p:pic>
        <p:nvPicPr>
          <p:cNvPr id="8195" name="Picture 3" descr="D:\UNILA\Kimia Dasar\model VSEPR\Ben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50" y="4890310"/>
            <a:ext cx="2003073" cy="200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2136637" y="5724089"/>
            <a:ext cx="1821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d-ID" sz="1800" dirty="0" smtClean="0"/>
              <a:t>Examples : H</a:t>
            </a:r>
            <a:r>
              <a:rPr lang="id-ID" sz="1800" baseline="-25000" dirty="0" smtClean="0"/>
              <a:t>2</a:t>
            </a:r>
            <a:r>
              <a:rPr lang="id-ID" sz="1800" dirty="0" smtClean="0"/>
              <a:t>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78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310" y="14145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Molecular Geometry 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9251" y="778077"/>
            <a:ext cx="8362950" cy="1020763"/>
            <a:chOff x="154" y="1517"/>
            <a:chExt cx="5268" cy="643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54" y="1901"/>
              <a:ext cx="481" cy="259"/>
              <a:chOff x="154" y="1901"/>
              <a:chExt cx="481" cy="259"/>
            </a:xfrm>
          </p:grpSpPr>
          <p:sp>
            <p:nvSpPr>
              <p:cNvPr id="19" name="Text Box 28"/>
              <p:cNvSpPr txBox="1">
                <a:spLocks noChangeArrowheads="1"/>
              </p:cNvSpPr>
              <p:nvPr/>
            </p:nvSpPr>
            <p:spPr bwMode="auto">
              <a:xfrm>
                <a:off x="155" y="1901"/>
                <a:ext cx="48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/>
                  <a:t>Class</a:t>
                </a:r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>
                <a:off x="15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719" y="1517"/>
              <a:ext cx="1200" cy="643"/>
              <a:chOff x="816" y="1517"/>
              <a:chExt cx="1200" cy="643"/>
            </a:xfrm>
          </p:grpSpPr>
          <p:sp>
            <p:nvSpPr>
              <p:cNvPr id="17" name="Text Box 31"/>
              <p:cNvSpPr txBox="1">
                <a:spLocks noChangeArrowheads="1"/>
              </p:cNvSpPr>
              <p:nvPr/>
            </p:nvSpPr>
            <p:spPr bwMode="auto">
              <a:xfrm>
                <a:off x="816" y="1517"/>
                <a:ext cx="1200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/>
                  <a:t># of atoms</a:t>
                </a:r>
              </a:p>
              <a:p>
                <a:pPr algn="ctr"/>
                <a:r>
                  <a:rPr lang="en-US" sz="1800" dirty="0"/>
                  <a:t>bonded to</a:t>
                </a:r>
                <a:r>
                  <a:rPr lang="en-US" sz="1800" u="sng" dirty="0"/>
                  <a:t> </a:t>
                </a:r>
                <a:r>
                  <a:rPr lang="en-US" sz="1800" dirty="0"/>
                  <a:t>central atom </a:t>
                </a:r>
              </a:p>
            </p:txBody>
          </p:sp>
          <p:sp>
            <p:nvSpPr>
              <p:cNvPr id="18" name="Line 32"/>
              <p:cNvSpPr>
                <a:spLocks noChangeShapeType="1"/>
              </p:cNvSpPr>
              <p:nvPr/>
            </p:nvSpPr>
            <p:spPr bwMode="auto">
              <a:xfrm>
                <a:off x="984" y="21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1986" y="1517"/>
              <a:ext cx="1056" cy="643"/>
              <a:chOff x="2016" y="1517"/>
              <a:chExt cx="1056" cy="643"/>
            </a:xfrm>
          </p:grpSpPr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auto">
              <a:xfrm>
                <a:off x="2016" y="1517"/>
                <a:ext cx="1056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/>
                  <a:t># lone</a:t>
                </a:r>
              </a:p>
              <a:p>
                <a:pPr algn="ctr"/>
                <a:r>
                  <a:rPr lang="en-US" sz="1800" dirty="0"/>
                  <a:t>pairs on central atom</a:t>
                </a: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3109" y="1709"/>
              <a:ext cx="1461" cy="451"/>
              <a:chOff x="3003" y="1709"/>
              <a:chExt cx="1461" cy="451"/>
            </a:xfrm>
          </p:grpSpPr>
          <p:sp>
            <p:nvSpPr>
              <p:cNvPr id="13" name="Text Box 37"/>
              <p:cNvSpPr txBox="1">
                <a:spLocks noChangeArrowheads="1"/>
              </p:cNvSpPr>
              <p:nvPr/>
            </p:nvSpPr>
            <p:spPr bwMode="auto">
              <a:xfrm>
                <a:off x="3003" y="1709"/>
                <a:ext cx="146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/>
                  <a:t>Arrangement of</a:t>
                </a:r>
                <a:r>
                  <a:rPr lang="en-US" sz="1800" u="sng" dirty="0"/>
                  <a:t> </a:t>
                </a:r>
                <a:r>
                  <a:rPr lang="en-US" sz="1800" dirty="0"/>
                  <a:t>electron pairs</a:t>
                </a:r>
              </a:p>
            </p:txBody>
          </p:sp>
          <p:sp>
            <p:nvSpPr>
              <p:cNvPr id="14" name="Line 38"/>
              <p:cNvSpPr>
                <a:spLocks noChangeShapeType="1"/>
              </p:cNvSpPr>
              <p:nvPr/>
            </p:nvSpPr>
            <p:spPr bwMode="auto">
              <a:xfrm>
                <a:off x="3277" y="2160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4668" y="1709"/>
              <a:ext cx="754" cy="451"/>
              <a:chOff x="4668" y="1709"/>
              <a:chExt cx="754" cy="451"/>
            </a:xfrm>
          </p:grpSpPr>
          <p:sp>
            <p:nvSpPr>
              <p:cNvPr id="11" name="Text Box 40"/>
              <p:cNvSpPr txBox="1">
                <a:spLocks noChangeArrowheads="1"/>
              </p:cNvSpPr>
              <p:nvPr/>
            </p:nvSpPr>
            <p:spPr bwMode="auto">
              <a:xfrm>
                <a:off x="4668" y="1709"/>
                <a:ext cx="75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/>
                  <a:t>Molecular</a:t>
                </a:r>
              </a:p>
              <a:p>
                <a:pPr algn="ctr"/>
                <a:r>
                  <a:rPr lang="en-US" sz="1800"/>
                  <a:t>Geometry</a:t>
                </a:r>
              </a:p>
            </p:txBody>
          </p:sp>
          <p:sp>
            <p:nvSpPr>
              <p:cNvPr id="12" name="Line 41"/>
              <p:cNvSpPr>
                <a:spLocks noChangeShapeType="1"/>
              </p:cNvSpPr>
              <p:nvPr/>
            </p:nvSpPr>
            <p:spPr bwMode="auto">
              <a:xfrm>
                <a:off x="4686" y="2160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2061614" y="3131888"/>
            <a:ext cx="18469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d-ID" sz="1800" dirty="0" smtClean="0"/>
              <a:t>Examples : PCl</a:t>
            </a:r>
            <a:r>
              <a:rPr lang="id-ID" sz="1800" baseline="-25000" dirty="0"/>
              <a:t>5</a:t>
            </a:r>
            <a:endParaRPr lang="en-US" sz="18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350839" y="1798840"/>
            <a:ext cx="8585200" cy="2349500"/>
            <a:chOff x="406400" y="3886200"/>
            <a:chExt cx="8585200" cy="2349500"/>
          </a:xfrm>
        </p:grpSpPr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>
              <a:off x="406400" y="4068763"/>
              <a:ext cx="57740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AB</a:t>
              </a:r>
              <a:r>
                <a:rPr lang="en-US" sz="1800" baseline="-25000"/>
                <a:t>5</a:t>
              </a:r>
              <a:endParaRPr lang="en-US" sz="1800"/>
            </a:p>
          </p:txBody>
        </p:sp>
        <p:sp>
          <p:nvSpPr>
            <p:cNvPr id="44" name="Text Box 41"/>
            <p:cNvSpPr txBox="1">
              <a:spLocks noChangeArrowheads="1"/>
            </p:cNvSpPr>
            <p:nvPr/>
          </p:nvSpPr>
          <p:spPr bwMode="auto">
            <a:xfrm>
              <a:off x="2057400" y="4068763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5</a:t>
              </a: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3949700" y="4068763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0</a:t>
              </a:r>
            </a:p>
          </p:txBody>
        </p:sp>
        <p:grpSp>
          <p:nvGrpSpPr>
            <p:cNvPr id="46" name="Group 47"/>
            <p:cNvGrpSpPr>
              <a:grpSpLocks/>
            </p:cNvGrpSpPr>
            <p:nvPr/>
          </p:nvGrpSpPr>
          <p:grpSpPr bwMode="auto">
            <a:xfrm>
              <a:off x="5257800" y="3886200"/>
              <a:ext cx="1752600" cy="2324100"/>
              <a:chOff x="3312" y="2448"/>
              <a:chExt cx="1104" cy="1464"/>
            </a:xfrm>
          </p:grpSpPr>
          <p:sp>
            <p:nvSpPr>
              <p:cNvPr id="50" name="Text Box 43"/>
              <p:cNvSpPr txBox="1">
                <a:spLocks noChangeArrowheads="1"/>
              </p:cNvSpPr>
              <p:nvPr/>
            </p:nvSpPr>
            <p:spPr bwMode="auto">
              <a:xfrm>
                <a:off x="3312" y="2448"/>
                <a:ext cx="110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/>
                  <a:t>trigonal</a:t>
                </a:r>
              </a:p>
              <a:p>
                <a:pPr algn="ctr"/>
                <a:r>
                  <a:rPr lang="en-US" sz="1800"/>
                  <a:t>bipyramidal</a:t>
                </a:r>
              </a:p>
            </p:txBody>
          </p:sp>
          <p:pic>
            <p:nvPicPr>
              <p:cNvPr id="51" name="Picture 45" descr="cha56011_t1001d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4" y="2952"/>
                <a:ext cx="920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" name="Group 48"/>
            <p:cNvGrpSpPr>
              <a:grpSpLocks/>
            </p:cNvGrpSpPr>
            <p:nvPr/>
          </p:nvGrpSpPr>
          <p:grpSpPr bwMode="auto">
            <a:xfrm>
              <a:off x="7239000" y="3886200"/>
              <a:ext cx="1752600" cy="2349500"/>
              <a:chOff x="4560" y="2448"/>
              <a:chExt cx="1104" cy="1480"/>
            </a:xfrm>
          </p:grpSpPr>
          <p:sp>
            <p:nvSpPr>
              <p:cNvPr id="48" name="Text Box 44"/>
              <p:cNvSpPr txBox="1">
                <a:spLocks noChangeArrowheads="1"/>
              </p:cNvSpPr>
              <p:nvPr/>
            </p:nvSpPr>
            <p:spPr bwMode="auto">
              <a:xfrm>
                <a:off x="4560" y="2448"/>
                <a:ext cx="110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/>
                  <a:t>trigonal</a:t>
                </a:r>
              </a:p>
              <a:p>
                <a:pPr algn="ctr"/>
                <a:r>
                  <a:rPr lang="en-US" sz="1800"/>
                  <a:t>bipyramidal</a:t>
                </a:r>
              </a:p>
            </p:txBody>
          </p:sp>
          <p:pic>
            <p:nvPicPr>
              <p:cNvPr id="49" name="Picture 46" descr="cha56011_t1001h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2" y="2968"/>
                <a:ext cx="786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146" name="Picture 2" descr="D:\UNILA\Kimia Dasar\model VSEPR\trigonal bypiramida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75586"/>
            <a:ext cx="1929976" cy="192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238126" y="4305562"/>
            <a:ext cx="8585200" cy="2362200"/>
            <a:chOff x="406400" y="2682875"/>
            <a:chExt cx="8585200" cy="2362200"/>
          </a:xfrm>
        </p:grpSpPr>
        <p:sp>
          <p:nvSpPr>
            <p:cNvPr id="53" name="Text Box 45"/>
            <p:cNvSpPr txBox="1">
              <a:spLocks noChangeArrowheads="1"/>
            </p:cNvSpPr>
            <p:nvPr/>
          </p:nvSpPr>
          <p:spPr bwMode="auto">
            <a:xfrm>
              <a:off x="406400" y="2865438"/>
              <a:ext cx="73129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 dirty="0"/>
                <a:t>AB</a:t>
              </a:r>
              <a:r>
                <a:rPr lang="en-US" sz="1800" baseline="-25000" dirty="0"/>
                <a:t>4</a:t>
              </a:r>
              <a:r>
                <a:rPr lang="en-US" sz="1800" dirty="0"/>
                <a:t>E</a:t>
              </a:r>
            </a:p>
          </p:txBody>
        </p:sp>
        <p:sp>
          <p:nvSpPr>
            <p:cNvPr id="54" name="Text Box 46"/>
            <p:cNvSpPr txBox="1">
              <a:spLocks noChangeArrowheads="1"/>
            </p:cNvSpPr>
            <p:nvPr/>
          </p:nvSpPr>
          <p:spPr bwMode="auto">
            <a:xfrm>
              <a:off x="2057400" y="286543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4</a:t>
              </a:r>
            </a:p>
          </p:txBody>
        </p:sp>
        <p:sp>
          <p:nvSpPr>
            <p:cNvPr id="55" name="Text Box 47"/>
            <p:cNvSpPr txBox="1">
              <a:spLocks noChangeArrowheads="1"/>
            </p:cNvSpPr>
            <p:nvPr/>
          </p:nvSpPr>
          <p:spPr bwMode="auto">
            <a:xfrm>
              <a:off x="3949700" y="286543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1</a:t>
              </a:r>
            </a:p>
          </p:txBody>
        </p:sp>
        <p:grpSp>
          <p:nvGrpSpPr>
            <p:cNvPr id="56" name="Group 65"/>
            <p:cNvGrpSpPr>
              <a:grpSpLocks/>
            </p:cNvGrpSpPr>
            <p:nvPr/>
          </p:nvGrpSpPr>
          <p:grpSpPr bwMode="auto">
            <a:xfrm>
              <a:off x="5257800" y="2682875"/>
              <a:ext cx="1752600" cy="2270125"/>
              <a:chOff x="3312" y="1690"/>
              <a:chExt cx="1104" cy="1430"/>
            </a:xfrm>
          </p:grpSpPr>
          <p:sp>
            <p:nvSpPr>
              <p:cNvPr id="69" name="Text Box 48"/>
              <p:cNvSpPr txBox="1">
                <a:spLocks noChangeArrowheads="1"/>
              </p:cNvSpPr>
              <p:nvPr/>
            </p:nvSpPr>
            <p:spPr bwMode="auto">
              <a:xfrm>
                <a:off x="3312" y="1690"/>
                <a:ext cx="110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/>
                  <a:t>trigonal</a:t>
                </a:r>
              </a:p>
              <a:p>
                <a:pPr algn="ctr"/>
                <a:r>
                  <a:rPr lang="en-US" sz="1800"/>
                  <a:t>bipyramidal</a:t>
                </a:r>
              </a:p>
            </p:txBody>
          </p:sp>
          <p:grpSp>
            <p:nvGrpSpPr>
              <p:cNvPr id="70" name="Group 54"/>
              <p:cNvGrpSpPr>
                <a:grpSpLocks/>
              </p:cNvGrpSpPr>
              <p:nvPr/>
            </p:nvGrpSpPr>
            <p:grpSpPr bwMode="auto">
              <a:xfrm>
                <a:off x="3456" y="2160"/>
                <a:ext cx="851" cy="960"/>
                <a:chOff x="3456" y="2160"/>
                <a:chExt cx="851" cy="960"/>
              </a:xfrm>
            </p:grpSpPr>
            <p:pic>
              <p:nvPicPr>
                <p:cNvPr id="71" name="Picture 44" descr="cha56011_t1001h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1" y="2160"/>
                  <a:ext cx="786" cy="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" name="Rectangle 50"/>
                <p:cNvSpPr>
                  <a:spLocks noChangeArrowheads="1"/>
                </p:cNvSpPr>
                <p:nvPr/>
              </p:nvSpPr>
              <p:spPr bwMode="auto">
                <a:xfrm>
                  <a:off x="3456" y="264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pSp>
              <p:nvGrpSpPr>
                <p:cNvPr id="73" name="Group 51"/>
                <p:cNvGrpSpPr>
                  <a:grpSpLocks/>
                </p:cNvGrpSpPr>
                <p:nvPr/>
              </p:nvGrpSpPr>
              <p:grpSpPr bwMode="auto">
                <a:xfrm rot="-5400000">
                  <a:off x="3456" y="2672"/>
                  <a:ext cx="144" cy="48"/>
                  <a:chOff x="3824" y="3888"/>
                  <a:chExt cx="144" cy="48"/>
                </a:xfrm>
              </p:grpSpPr>
              <p:sp>
                <p:nvSpPr>
                  <p:cNvPr id="74" name="Oval 5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75" name="Oval 5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</p:grpSp>
        <p:grpSp>
          <p:nvGrpSpPr>
            <p:cNvPr id="57" name="Group 64"/>
            <p:cNvGrpSpPr>
              <a:grpSpLocks/>
            </p:cNvGrpSpPr>
            <p:nvPr/>
          </p:nvGrpSpPr>
          <p:grpSpPr bwMode="auto">
            <a:xfrm>
              <a:off x="7239000" y="2682875"/>
              <a:ext cx="1752600" cy="2362200"/>
              <a:chOff x="4560" y="1690"/>
              <a:chExt cx="1104" cy="1488"/>
            </a:xfrm>
          </p:grpSpPr>
          <p:sp>
            <p:nvSpPr>
              <p:cNvPr id="59" name="Text Box 49"/>
              <p:cNvSpPr txBox="1">
                <a:spLocks noChangeArrowheads="1"/>
              </p:cNvSpPr>
              <p:nvPr/>
            </p:nvSpPr>
            <p:spPr bwMode="auto">
              <a:xfrm>
                <a:off x="4560" y="1690"/>
                <a:ext cx="110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FF0000"/>
                    </a:solidFill>
                  </a:rPr>
                  <a:t>distorted tetrahedron</a:t>
                </a:r>
              </a:p>
            </p:txBody>
          </p:sp>
          <p:grpSp>
            <p:nvGrpSpPr>
              <p:cNvPr id="60" name="Group 63"/>
              <p:cNvGrpSpPr>
                <a:grpSpLocks/>
              </p:cNvGrpSpPr>
              <p:nvPr/>
            </p:nvGrpSpPr>
            <p:grpSpPr bwMode="auto">
              <a:xfrm>
                <a:off x="4632" y="2160"/>
                <a:ext cx="974" cy="1018"/>
                <a:chOff x="4632" y="2160"/>
                <a:chExt cx="974" cy="1018"/>
              </a:xfrm>
            </p:grpSpPr>
            <p:pic>
              <p:nvPicPr>
                <p:cNvPr id="61" name="Picture 55" descr="cha56011_ma100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6" y="2160"/>
                  <a:ext cx="610" cy="10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62" name="Group 62"/>
                <p:cNvGrpSpPr>
                  <a:grpSpLocks/>
                </p:cNvGrpSpPr>
                <p:nvPr/>
              </p:nvGrpSpPr>
              <p:grpSpPr bwMode="auto">
                <a:xfrm>
                  <a:off x="4632" y="2487"/>
                  <a:ext cx="336" cy="444"/>
                  <a:chOff x="4632" y="2487"/>
                  <a:chExt cx="336" cy="444"/>
                </a:xfrm>
              </p:grpSpPr>
              <p:grpSp>
                <p:nvGrpSpPr>
                  <p:cNvPr id="63" name="Group 56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4682" y="2715"/>
                    <a:ext cx="191" cy="48"/>
                    <a:chOff x="3903" y="3888"/>
                    <a:chExt cx="191" cy="48"/>
                  </a:xfrm>
                </p:grpSpPr>
                <p:sp>
                  <p:nvSpPr>
                    <p:cNvPr id="67" name="Oval 5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46" y="388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8" name="Oval 58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3903" y="388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64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632" y="2487"/>
                    <a:ext cx="336" cy="444"/>
                    <a:chOff x="4632" y="2487"/>
                    <a:chExt cx="336" cy="444"/>
                  </a:xfrm>
                </p:grpSpPr>
                <p:sp>
                  <p:nvSpPr>
                    <p:cNvPr id="65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4632" y="2731"/>
                      <a:ext cx="336" cy="200"/>
                    </a:xfrm>
                    <a:custGeom>
                      <a:avLst/>
                      <a:gdLst>
                        <a:gd name="T0" fmla="*/ 336 w 336"/>
                        <a:gd name="T1" fmla="*/ 48 h 200"/>
                        <a:gd name="T2" fmla="*/ 144 w 336"/>
                        <a:gd name="T3" fmla="*/ 192 h 200"/>
                        <a:gd name="T4" fmla="*/ 0 w 336"/>
                        <a:gd name="T5" fmla="*/ 0 h 2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336" h="200">
                          <a:moveTo>
                            <a:pt x="336" y="48"/>
                          </a:moveTo>
                          <a:cubicBezTo>
                            <a:pt x="268" y="124"/>
                            <a:pt x="200" y="200"/>
                            <a:pt x="144" y="192"/>
                          </a:cubicBezTo>
                          <a:cubicBezTo>
                            <a:pt x="88" y="184"/>
                            <a:pt x="44" y="92"/>
                            <a:pt x="0" y="0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6" name="Freeform 60"/>
                    <p:cNvSpPr>
                      <a:spLocks/>
                    </p:cNvSpPr>
                    <p:nvPr/>
                  </p:nvSpPr>
                  <p:spPr bwMode="auto">
                    <a:xfrm flipV="1">
                      <a:off x="4632" y="2487"/>
                      <a:ext cx="336" cy="200"/>
                    </a:xfrm>
                    <a:custGeom>
                      <a:avLst/>
                      <a:gdLst>
                        <a:gd name="T0" fmla="*/ 336 w 336"/>
                        <a:gd name="T1" fmla="*/ 48 h 200"/>
                        <a:gd name="T2" fmla="*/ 144 w 336"/>
                        <a:gd name="T3" fmla="*/ 192 h 200"/>
                        <a:gd name="T4" fmla="*/ 0 w 336"/>
                        <a:gd name="T5" fmla="*/ 0 h 2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336" h="200">
                          <a:moveTo>
                            <a:pt x="336" y="48"/>
                          </a:moveTo>
                          <a:cubicBezTo>
                            <a:pt x="268" y="124"/>
                            <a:pt x="200" y="200"/>
                            <a:pt x="144" y="192"/>
                          </a:cubicBezTo>
                          <a:cubicBezTo>
                            <a:pt x="88" y="184"/>
                            <a:pt x="44" y="92"/>
                            <a:pt x="0" y="0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</p:grpSp>
          </p:grpSp>
        </p:grpSp>
      </p:grpSp>
      <p:pic>
        <p:nvPicPr>
          <p:cNvPr id="6147" name="Picture 3" descr="D:\UNILA\Kimia Dasar\model VSEPR\seesaw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8" y="4951675"/>
            <a:ext cx="1906325" cy="19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2001839" y="5826068"/>
            <a:ext cx="17700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d-ID" sz="1800" dirty="0" smtClean="0"/>
              <a:t>Examples : SF</a:t>
            </a:r>
            <a:r>
              <a:rPr lang="id-ID" sz="1800" baseline="-25000" dirty="0" smtClean="0"/>
              <a:t>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555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310" y="14145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Molecular Geometry 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9251" y="778077"/>
            <a:ext cx="8362950" cy="1020763"/>
            <a:chOff x="154" y="1517"/>
            <a:chExt cx="5268" cy="643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54" y="1901"/>
              <a:ext cx="481" cy="259"/>
              <a:chOff x="154" y="1901"/>
              <a:chExt cx="481" cy="259"/>
            </a:xfrm>
          </p:grpSpPr>
          <p:sp>
            <p:nvSpPr>
              <p:cNvPr id="19" name="Text Box 28"/>
              <p:cNvSpPr txBox="1">
                <a:spLocks noChangeArrowheads="1"/>
              </p:cNvSpPr>
              <p:nvPr/>
            </p:nvSpPr>
            <p:spPr bwMode="auto">
              <a:xfrm>
                <a:off x="155" y="1901"/>
                <a:ext cx="48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/>
                  <a:t>Class</a:t>
                </a:r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>
                <a:off x="15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719" y="1517"/>
              <a:ext cx="1200" cy="643"/>
              <a:chOff x="816" y="1517"/>
              <a:chExt cx="1200" cy="643"/>
            </a:xfrm>
          </p:grpSpPr>
          <p:sp>
            <p:nvSpPr>
              <p:cNvPr id="17" name="Text Box 31"/>
              <p:cNvSpPr txBox="1">
                <a:spLocks noChangeArrowheads="1"/>
              </p:cNvSpPr>
              <p:nvPr/>
            </p:nvSpPr>
            <p:spPr bwMode="auto">
              <a:xfrm>
                <a:off x="816" y="1517"/>
                <a:ext cx="1200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/>
                  <a:t># of atoms</a:t>
                </a:r>
              </a:p>
              <a:p>
                <a:pPr algn="ctr"/>
                <a:r>
                  <a:rPr lang="en-US" sz="1800" dirty="0"/>
                  <a:t>bonded to</a:t>
                </a:r>
                <a:r>
                  <a:rPr lang="en-US" sz="1800" u="sng" dirty="0"/>
                  <a:t> </a:t>
                </a:r>
                <a:r>
                  <a:rPr lang="en-US" sz="1800" dirty="0"/>
                  <a:t>central atom </a:t>
                </a:r>
              </a:p>
            </p:txBody>
          </p:sp>
          <p:sp>
            <p:nvSpPr>
              <p:cNvPr id="18" name="Line 32"/>
              <p:cNvSpPr>
                <a:spLocks noChangeShapeType="1"/>
              </p:cNvSpPr>
              <p:nvPr/>
            </p:nvSpPr>
            <p:spPr bwMode="auto">
              <a:xfrm>
                <a:off x="984" y="21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1986" y="1517"/>
              <a:ext cx="1056" cy="643"/>
              <a:chOff x="2016" y="1517"/>
              <a:chExt cx="1056" cy="643"/>
            </a:xfrm>
          </p:grpSpPr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auto">
              <a:xfrm>
                <a:off x="2016" y="1517"/>
                <a:ext cx="1056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/>
                  <a:t># lone</a:t>
                </a:r>
              </a:p>
              <a:p>
                <a:pPr algn="ctr"/>
                <a:r>
                  <a:rPr lang="en-US" sz="1800" dirty="0"/>
                  <a:t>pairs on central atom</a:t>
                </a: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3109" y="1709"/>
              <a:ext cx="1461" cy="451"/>
              <a:chOff x="3003" y="1709"/>
              <a:chExt cx="1461" cy="451"/>
            </a:xfrm>
          </p:grpSpPr>
          <p:sp>
            <p:nvSpPr>
              <p:cNvPr id="13" name="Text Box 37"/>
              <p:cNvSpPr txBox="1">
                <a:spLocks noChangeArrowheads="1"/>
              </p:cNvSpPr>
              <p:nvPr/>
            </p:nvSpPr>
            <p:spPr bwMode="auto">
              <a:xfrm>
                <a:off x="3003" y="1709"/>
                <a:ext cx="146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 dirty="0"/>
                  <a:t>Arrangement of</a:t>
                </a:r>
                <a:r>
                  <a:rPr lang="en-US" sz="1800" u="sng" dirty="0"/>
                  <a:t> </a:t>
                </a:r>
                <a:r>
                  <a:rPr lang="en-US" sz="1800" dirty="0"/>
                  <a:t>electron pairs</a:t>
                </a:r>
              </a:p>
            </p:txBody>
          </p:sp>
          <p:sp>
            <p:nvSpPr>
              <p:cNvPr id="14" name="Line 38"/>
              <p:cNvSpPr>
                <a:spLocks noChangeShapeType="1"/>
              </p:cNvSpPr>
              <p:nvPr/>
            </p:nvSpPr>
            <p:spPr bwMode="auto">
              <a:xfrm>
                <a:off x="3277" y="2160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4668" y="1709"/>
              <a:ext cx="754" cy="451"/>
              <a:chOff x="4668" y="1709"/>
              <a:chExt cx="754" cy="451"/>
            </a:xfrm>
          </p:grpSpPr>
          <p:sp>
            <p:nvSpPr>
              <p:cNvPr id="11" name="Text Box 40"/>
              <p:cNvSpPr txBox="1">
                <a:spLocks noChangeArrowheads="1"/>
              </p:cNvSpPr>
              <p:nvPr/>
            </p:nvSpPr>
            <p:spPr bwMode="auto">
              <a:xfrm>
                <a:off x="4668" y="1709"/>
                <a:ext cx="75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/>
                  <a:t>Molecular</a:t>
                </a:r>
              </a:p>
              <a:p>
                <a:pPr algn="ctr"/>
                <a:r>
                  <a:rPr lang="en-US" sz="1800"/>
                  <a:t>Geometry</a:t>
                </a:r>
              </a:p>
            </p:txBody>
          </p:sp>
          <p:sp>
            <p:nvSpPr>
              <p:cNvPr id="12" name="Line 41"/>
              <p:cNvSpPr>
                <a:spLocks noChangeShapeType="1"/>
              </p:cNvSpPr>
              <p:nvPr/>
            </p:nvSpPr>
            <p:spPr bwMode="auto">
              <a:xfrm>
                <a:off x="4686" y="2160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2061614" y="3131888"/>
            <a:ext cx="18341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d-ID" sz="1800" dirty="0" smtClean="0"/>
              <a:t>Examples : ClF</a:t>
            </a:r>
            <a:r>
              <a:rPr lang="id-ID" sz="1800" baseline="-25000" dirty="0"/>
              <a:t>3</a:t>
            </a:r>
            <a:endParaRPr lang="en-US" sz="1800" dirty="0"/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2001839" y="5826068"/>
            <a:ext cx="1590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d-ID" sz="1800" dirty="0" smtClean="0"/>
              <a:t>Examples : I</a:t>
            </a:r>
            <a:r>
              <a:rPr lang="id-ID" sz="1800" baseline="-25000" dirty="0" smtClean="0"/>
              <a:t>3</a:t>
            </a:r>
            <a:r>
              <a:rPr lang="id-ID" sz="1800" baseline="30000" dirty="0"/>
              <a:t>-</a:t>
            </a:r>
            <a:endParaRPr lang="en-US" sz="18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404413" y="1820462"/>
            <a:ext cx="8585200" cy="2411414"/>
            <a:chOff x="406400" y="3495675"/>
            <a:chExt cx="8585200" cy="2411414"/>
          </a:xfrm>
        </p:grpSpPr>
        <p:sp>
          <p:nvSpPr>
            <p:cNvPr id="77" name="Text Box 1071"/>
            <p:cNvSpPr txBox="1">
              <a:spLocks noChangeArrowheads="1"/>
            </p:cNvSpPr>
            <p:nvPr/>
          </p:nvSpPr>
          <p:spPr bwMode="auto">
            <a:xfrm>
              <a:off x="406400" y="3678238"/>
              <a:ext cx="81624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AB</a:t>
              </a:r>
              <a:r>
                <a:rPr lang="en-US" sz="1800" baseline="-25000"/>
                <a:t>3</a:t>
              </a:r>
              <a:r>
                <a:rPr lang="en-US" sz="1800"/>
                <a:t>E</a:t>
              </a:r>
              <a:r>
                <a:rPr lang="en-US" sz="1800" baseline="-25000"/>
                <a:t>2</a:t>
              </a:r>
              <a:endParaRPr lang="en-US" sz="1800"/>
            </a:p>
          </p:txBody>
        </p:sp>
        <p:sp>
          <p:nvSpPr>
            <p:cNvPr id="78" name="Text Box 1072"/>
            <p:cNvSpPr txBox="1">
              <a:spLocks noChangeArrowheads="1"/>
            </p:cNvSpPr>
            <p:nvPr/>
          </p:nvSpPr>
          <p:spPr bwMode="auto">
            <a:xfrm>
              <a:off x="2057400" y="367823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sp>
          <p:nvSpPr>
            <p:cNvPr id="79" name="Text Box 1073"/>
            <p:cNvSpPr txBox="1">
              <a:spLocks noChangeArrowheads="1"/>
            </p:cNvSpPr>
            <p:nvPr/>
          </p:nvSpPr>
          <p:spPr bwMode="auto">
            <a:xfrm>
              <a:off x="3949700" y="367823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  <p:grpSp>
          <p:nvGrpSpPr>
            <p:cNvPr id="80" name="Group 1099"/>
            <p:cNvGrpSpPr>
              <a:grpSpLocks/>
            </p:cNvGrpSpPr>
            <p:nvPr/>
          </p:nvGrpSpPr>
          <p:grpSpPr bwMode="auto">
            <a:xfrm>
              <a:off x="5257800" y="3495675"/>
              <a:ext cx="1752600" cy="2295525"/>
              <a:chOff x="3312" y="2202"/>
              <a:chExt cx="1104" cy="1446"/>
            </a:xfrm>
          </p:grpSpPr>
          <p:sp>
            <p:nvSpPr>
              <p:cNvPr id="99" name="Text Box 1074"/>
              <p:cNvSpPr txBox="1">
                <a:spLocks noChangeArrowheads="1"/>
              </p:cNvSpPr>
              <p:nvPr/>
            </p:nvSpPr>
            <p:spPr bwMode="auto">
              <a:xfrm>
                <a:off x="3312" y="2202"/>
                <a:ext cx="110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/>
                  <a:t>trigonal</a:t>
                </a:r>
              </a:p>
              <a:p>
                <a:pPr algn="ctr"/>
                <a:r>
                  <a:rPr lang="en-US" sz="1800"/>
                  <a:t>bipyramidal</a:t>
                </a:r>
              </a:p>
            </p:txBody>
          </p:sp>
          <p:grpSp>
            <p:nvGrpSpPr>
              <p:cNvPr id="100" name="Group 1091"/>
              <p:cNvGrpSpPr>
                <a:grpSpLocks/>
              </p:cNvGrpSpPr>
              <p:nvPr/>
            </p:nvGrpSpPr>
            <p:grpSpPr bwMode="auto">
              <a:xfrm>
                <a:off x="3456" y="2688"/>
                <a:ext cx="864" cy="960"/>
                <a:chOff x="3456" y="2688"/>
                <a:chExt cx="864" cy="960"/>
              </a:xfrm>
            </p:grpSpPr>
            <p:pic>
              <p:nvPicPr>
                <p:cNvPr id="101" name="Picture 1055" descr="cha56011_t1001h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5" y="2688"/>
                  <a:ext cx="786" cy="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" name="Rectangle 1056"/>
                <p:cNvSpPr>
                  <a:spLocks noChangeArrowheads="1"/>
                </p:cNvSpPr>
                <p:nvPr/>
              </p:nvSpPr>
              <p:spPr bwMode="auto">
                <a:xfrm>
                  <a:off x="3456" y="316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pSp>
              <p:nvGrpSpPr>
                <p:cNvPr id="103" name="Group 1057"/>
                <p:cNvGrpSpPr>
                  <a:grpSpLocks/>
                </p:cNvGrpSpPr>
                <p:nvPr/>
              </p:nvGrpSpPr>
              <p:grpSpPr bwMode="auto">
                <a:xfrm rot="-5400000">
                  <a:off x="3456" y="3200"/>
                  <a:ext cx="144" cy="48"/>
                  <a:chOff x="3824" y="3888"/>
                  <a:chExt cx="144" cy="48"/>
                </a:xfrm>
              </p:grpSpPr>
              <p:sp>
                <p:nvSpPr>
                  <p:cNvPr id="108" name="Oval 105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09" name="Oval 105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04" name="Rectangle 1079"/>
                <p:cNvSpPr>
                  <a:spLocks noChangeArrowheads="1"/>
                </p:cNvSpPr>
                <p:nvPr/>
              </p:nvSpPr>
              <p:spPr bwMode="auto">
                <a:xfrm>
                  <a:off x="4224" y="316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pSp>
              <p:nvGrpSpPr>
                <p:cNvPr id="105" name="Group 1076"/>
                <p:cNvGrpSpPr>
                  <a:grpSpLocks/>
                </p:cNvGrpSpPr>
                <p:nvPr/>
              </p:nvGrpSpPr>
              <p:grpSpPr bwMode="auto">
                <a:xfrm rot="-5400000">
                  <a:off x="4192" y="3200"/>
                  <a:ext cx="144" cy="48"/>
                  <a:chOff x="3824" y="3888"/>
                  <a:chExt cx="144" cy="48"/>
                </a:xfrm>
              </p:grpSpPr>
              <p:sp>
                <p:nvSpPr>
                  <p:cNvPr id="106" name="Oval 107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07" name="Oval 107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</p:grpSp>
        <p:grpSp>
          <p:nvGrpSpPr>
            <p:cNvPr id="81" name="Group 1098"/>
            <p:cNvGrpSpPr>
              <a:grpSpLocks/>
            </p:cNvGrpSpPr>
            <p:nvPr/>
          </p:nvGrpSpPr>
          <p:grpSpPr bwMode="auto">
            <a:xfrm>
              <a:off x="7213600" y="3660776"/>
              <a:ext cx="1778000" cy="2246313"/>
              <a:chOff x="4544" y="2306"/>
              <a:chExt cx="1120" cy="1415"/>
            </a:xfrm>
          </p:grpSpPr>
          <p:sp>
            <p:nvSpPr>
              <p:cNvPr id="82" name="Text Box 1075"/>
              <p:cNvSpPr txBox="1">
                <a:spLocks noChangeArrowheads="1"/>
              </p:cNvSpPr>
              <p:nvPr/>
            </p:nvSpPr>
            <p:spPr bwMode="auto">
              <a:xfrm>
                <a:off x="4560" y="2306"/>
                <a:ext cx="110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>
                    <a:solidFill>
                      <a:srgbClr val="FF0000"/>
                    </a:solidFill>
                  </a:rPr>
                  <a:t>T-shaped</a:t>
                </a:r>
              </a:p>
            </p:txBody>
          </p:sp>
          <p:grpSp>
            <p:nvGrpSpPr>
              <p:cNvPr id="83" name="Group 1097"/>
              <p:cNvGrpSpPr>
                <a:grpSpLocks/>
              </p:cNvGrpSpPr>
              <p:nvPr/>
            </p:nvGrpSpPr>
            <p:grpSpPr bwMode="auto">
              <a:xfrm>
                <a:off x="4544" y="2688"/>
                <a:ext cx="816" cy="1033"/>
                <a:chOff x="576" y="2944"/>
                <a:chExt cx="816" cy="1033"/>
              </a:xfrm>
            </p:grpSpPr>
            <p:sp>
              <p:nvSpPr>
                <p:cNvPr id="84" name="Text Box 1081"/>
                <p:cNvSpPr txBox="1">
                  <a:spLocks noChangeArrowheads="1"/>
                </p:cNvSpPr>
                <p:nvPr/>
              </p:nvSpPr>
              <p:spPr bwMode="auto">
                <a:xfrm>
                  <a:off x="950" y="3337"/>
                  <a:ext cx="25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/>
                    <a:t>Cl</a:t>
                  </a:r>
                </a:p>
              </p:txBody>
            </p:sp>
            <p:sp>
              <p:nvSpPr>
                <p:cNvPr id="85" name="Text Box 1082"/>
                <p:cNvSpPr txBox="1">
                  <a:spLocks noChangeArrowheads="1"/>
                </p:cNvSpPr>
                <p:nvPr/>
              </p:nvSpPr>
              <p:spPr bwMode="auto">
                <a:xfrm>
                  <a:off x="576" y="3328"/>
                  <a:ext cx="20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/>
                    <a:t>F</a:t>
                  </a:r>
                </a:p>
              </p:txBody>
            </p:sp>
            <p:sp>
              <p:nvSpPr>
                <p:cNvPr id="86" name="Text Box 1083"/>
                <p:cNvSpPr txBox="1">
                  <a:spLocks noChangeArrowheads="1"/>
                </p:cNvSpPr>
                <p:nvPr/>
              </p:nvSpPr>
              <p:spPr bwMode="auto">
                <a:xfrm>
                  <a:off x="982" y="2944"/>
                  <a:ext cx="20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/>
                    <a:t>F</a:t>
                  </a:r>
                </a:p>
              </p:txBody>
            </p:sp>
            <p:sp>
              <p:nvSpPr>
                <p:cNvPr id="87" name="Text Box 1084"/>
                <p:cNvSpPr txBox="1">
                  <a:spLocks noChangeArrowheads="1"/>
                </p:cNvSpPr>
                <p:nvPr/>
              </p:nvSpPr>
              <p:spPr bwMode="auto">
                <a:xfrm>
                  <a:off x="982" y="3744"/>
                  <a:ext cx="20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/>
                    <a:t>F</a:t>
                  </a:r>
                </a:p>
              </p:txBody>
            </p:sp>
            <p:sp>
              <p:nvSpPr>
                <p:cNvPr id="88" name="Line 1085"/>
                <p:cNvSpPr>
                  <a:spLocks noChangeShapeType="1"/>
                </p:cNvSpPr>
                <p:nvPr/>
              </p:nvSpPr>
              <p:spPr bwMode="auto">
                <a:xfrm flipV="1">
                  <a:off x="1096" y="318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89" name="Line 1086"/>
                <p:cNvSpPr>
                  <a:spLocks noChangeShapeType="1"/>
                </p:cNvSpPr>
                <p:nvPr/>
              </p:nvSpPr>
              <p:spPr bwMode="auto">
                <a:xfrm flipV="1">
                  <a:off x="1096" y="358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90" name="Line 1087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872" y="3392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grpSp>
              <p:nvGrpSpPr>
                <p:cNvPr id="91" name="Group 1088"/>
                <p:cNvGrpSpPr>
                  <a:grpSpLocks/>
                </p:cNvGrpSpPr>
                <p:nvPr/>
              </p:nvGrpSpPr>
              <p:grpSpPr bwMode="auto">
                <a:xfrm rot="-7634997">
                  <a:off x="1296" y="3312"/>
                  <a:ext cx="144" cy="48"/>
                  <a:chOff x="3824" y="3888"/>
                  <a:chExt cx="144" cy="48"/>
                </a:xfrm>
              </p:grpSpPr>
              <p:sp>
                <p:nvSpPr>
                  <p:cNvPr id="97" name="Oval 108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98" name="Oval 109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92" name="Group 1092"/>
                <p:cNvGrpSpPr>
                  <a:grpSpLocks/>
                </p:cNvGrpSpPr>
                <p:nvPr/>
              </p:nvGrpSpPr>
              <p:grpSpPr bwMode="auto">
                <a:xfrm rot="-3354668">
                  <a:off x="1296" y="3552"/>
                  <a:ext cx="144" cy="48"/>
                  <a:chOff x="3824" y="3888"/>
                  <a:chExt cx="144" cy="48"/>
                </a:xfrm>
              </p:grpSpPr>
              <p:sp>
                <p:nvSpPr>
                  <p:cNvPr id="95" name="Oval 109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96" name="Oval 109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93" name="Line 1095"/>
                <p:cNvSpPr>
                  <a:spLocks noChangeShapeType="1"/>
                </p:cNvSpPr>
                <p:nvPr/>
              </p:nvSpPr>
              <p:spPr bwMode="auto">
                <a:xfrm flipV="1">
                  <a:off x="1200" y="3360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94" name="Line 1096"/>
                <p:cNvSpPr>
                  <a:spLocks noChangeShapeType="1"/>
                </p:cNvSpPr>
                <p:nvPr/>
              </p:nvSpPr>
              <p:spPr bwMode="auto">
                <a:xfrm>
                  <a:off x="1208" y="3480"/>
                  <a:ext cx="144" cy="9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</p:grpSp>
      </p:grpSp>
      <p:pic>
        <p:nvPicPr>
          <p:cNvPr id="9218" name="Picture 2" descr="D:\UNILA\Kimia Dasar\model VSEPR\T shap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31" y="2355450"/>
            <a:ext cx="2011413" cy="20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oup 109"/>
          <p:cNvGrpSpPr/>
          <p:nvPr/>
        </p:nvGrpSpPr>
        <p:grpSpPr>
          <a:xfrm>
            <a:off x="404413" y="4291819"/>
            <a:ext cx="8585200" cy="2371725"/>
            <a:chOff x="406400" y="4359275"/>
            <a:chExt cx="8585200" cy="2371725"/>
          </a:xfrm>
        </p:grpSpPr>
        <p:sp>
          <p:nvSpPr>
            <p:cNvPr id="112" name="Text Box 64"/>
            <p:cNvSpPr txBox="1">
              <a:spLocks noChangeArrowheads="1"/>
            </p:cNvSpPr>
            <p:nvPr/>
          </p:nvSpPr>
          <p:spPr bwMode="auto">
            <a:xfrm>
              <a:off x="406400" y="4541838"/>
              <a:ext cx="81624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AB</a:t>
              </a:r>
              <a:r>
                <a:rPr lang="en-US" sz="1800" baseline="-25000"/>
                <a:t>2</a:t>
              </a:r>
              <a:r>
                <a:rPr lang="en-US" sz="1800"/>
                <a:t>E</a:t>
              </a:r>
              <a:r>
                <a:rPr lang="en-US" sz="1800" baseline="-25000"/>
                <a:t>3</a:t>
              </a:r>
              <a:endParaRPr lang="en-US" sz="1800"/>
            </a:p>
          </p:txBody>
        </p:sp>
        <p:sp>
          <p:nvSpPr>
            <p:cNvPr id="113" name="Text Box 65"/>
            <p:cNvSpPr txBox="1">
              <a:spLocks noChangeArrowheads="1"/>
            </p:cNvSpPr>
            <p:nvPr/>
          </p:nvSpPr>
          <p:spPr bwMode="auto">
            <a:xfrm>
              <a:off x="2057400" y="454183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  <p:sp>
          <p:nvSpPr>
            <p:cNvPr id="114" name="Text Box 66"/>
            <p:cNvSpPr txBox="1">
              <a:spLocks noChangeArrowheads="1"/>
            </p:cNvSpPr>
            <p:nvPr/>
          </p:nvSpPr>
          <p:spPr bwMode="auto">
            <a:xfrm>
              <a:off x="3949700" y="454183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grpSp>
          <p:nvGrpSpPr>
            <p:cNvPr id="115" name="Group 82"/>
            <p:cNvGrpSpPr>
              <a:grpSpLocks/>
            </p:cNvGrpSpPr>
            <p:nvPr/>
          </p:nvGrpSpPr>
          <p:grpSpPr bwMode="auto">
            <a:xfrm>
              <a:off x="5257800" y="4359275"/>
              <a:ext cx="1752600" cy="2371725"/>
              <a:chOff x="3312" y="2746"/>
              <a:chExt cx="1104" cy="1494"/>
            </a:xfrm>
          </p:grpSpPr>
          <p:pic>
            <p:nvPicPr>
              <p:cNvPr id="136" name="Picture 37" descr="cha56011_t1001h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3280"/>
                <a:ext cx="786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" name="Rectangle 38"/>
              <p:cNvSpPr>
                <a:spLocks noChangeArrowheads="1"/>
              </p:cNvSpPr>
              <p:nvPr/>
            </p:nvSpPr>
            <p:spPr bwMode="auto">
              <a:xfrm>
                <a:off x="3456" y="366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138" name="Group 39"/>
              <p:cNvGrpSpPr>
                <a:grpSpLocks/>
              </p:cNvGrpSpPr>
              <p:nvPr/>
            </p:nvGrpSpPr>
            <p:grpSpPr bwMode="auto">
              <a:xfrm rot="-5400000">
                <a:off x="3456" y="3696"/>
                <a:ext cx="144" cy="48"/>
                <a:chOff x="3824" y="3888"/>
                <a:chExt cx="144" cy="48"/>
              </a:xfrm>
            </p:grpSpPr>
            <p:sp>
              <p:nvSpPr>
                <p:cNvPr id="148" name="Oval 40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49" name="Oval 41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139" name="Rectangle 42"/>
              <p:cNvSpPr>
                <a:spLocks noChangeArrowheads="1"/>
              </p:cNvSpPr>
              <p:nvPr/>
            </p:nvSpPr>
            <p:spPr bwMode="auto">
              <a:xfrm>
                <a:off x="4224" y="366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140" name="Group 43"/>
              <p:cNvGrpSpPr>
                <a:grpSpLocks/>
              </p:cNvGrpSpPr>
              <p:nvPr/>
            </p:nvGrpSpPr>
            <p:grpSpPr bwMode="auto">
              <a:xfrm rot="-5400000">
                <a:off x="4192" y="3696"/>
                <a:ext cx="144" cy="48"/>
                <a:chOff x="3824" y="3888"/>
                <a:chExt cx="144" cy="48"/>
              </a:xfrm>
            </p:grpSpPr>
            <p:sp>
              <p:nvSpPr>
                <p:cNvPr id="146" name="Oval 44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47" name="Oval 45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141" name="Text Box 67"/>
              <p:cNvSpPr txBox="1">
                <a:spLocks noChangeArrowheads="1"/>
              </p:cNvSpPr>
              <p:nvPr/>
            </p:nvSpPr>
            <p:spPr bwMode="auto">
              <a:xfrm>
                <a:off x="3312" y="2746"/>
                <a:ext cx="110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/>
                  <a:t>trigonal</a:t>
                </a:r>
              </a:p>
              <a:p>
                <a:pPr algn="ctr"/>
                <a:r>
                  <a:rPr lang="en-US" sz="1800"/>
                  <a:t>bipyramidal</a:t>
                </a:r>
              </a:p>
            </p:txBody>
          </p:sp>
          <p:sp>
            <p:nvSpPr>
              <p:cNvPr id="142" name="Rectangle 72"/>
              <p:cNvSpPr>
                <a:spLocks noChangeArrowheads="1"/>
              </p:cNvSpPr>
              <p:nvPr/>
            </p:nvSpPr>
            <p:spPr bwMode="auto">
              <a:xfrm>
                <a:off x="3744" y="3888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143" name="Group 69"/>
              <p:cNvGrpSpPr>
                <a:grpSpLocks/>
              </p:cNvGrpSpPr>
              <p:nvPr/>
            </p:nvGrpSpPr>
            <p:grpSpPr bwMode="auto">
              <a:xfrm rot="-5400000">
                <a:off x="3696" y="3872"/>
                <a:ext cx="144" cy="48"/>
                <a:chOff x="3824" y="3888"/>
                <a:chExt cx="144" cy="48"/>
              </a:xfrm>
            </p:grpSpPr>
            <p:sp>
              <p:nvSpPr>
                <p:cNvPr id="144" name="Oval 70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45" name="Oval 71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  <p:grpSp>
          <p:nvGrpSpPr>
            <p:cNvPr id="116" name="Group 84"/>
            <p:cNvGrpSpPr>
              <a:grpSpLocks/>
            </p:cNvGrpSpPr>
            <p:nvPr/>
          </p:nvGrpSpPr>
          <p:grpSpPr bwMode="auto">
            <a:xfrm>
              <a:off x="7239000" y="4524376"/>
              <a:ext cx="1752600" cy="2157413"/>
              <a:chOff x="4560" y="2850"/>
              <a:chExt cx="1104" cy="1359"/>
            </a:xfrm>
          </p:grpSpPr>
          <p:sp>
            <p:nvSpPr>
              <p:cNvPr id="117" name="Text Box 68"/>
              <p:cNvSpPr txBox="1">
                <a:spLocks noChangeArrowheads="1"/>
              </p:cNvSpPr>
              <p:nvPr/>
            </p:nvSpPr>
            <p:spPr bwMode="auto">
              <a:xfrm>
                <a:off x="4560" y="2850"/>
                <a:ext cx="110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800">
                    <a:solidFill>
                      <a:srgbClr val="FF0000"/>
                    </a:solidFill>
                  </a:rPr>
                  <a:t>linear</a:t>
                </a:r>
              </a:p>
            </p:txBody>
          </p:sp>
          <p:grpSp>
            <p:nvGrpSpPr>
              <p:cNvPr id="118" name="Group 83"/>
              <p:cNvGrpSpPr>
                <a:grpSpLocks/>
              </p:cNvGrpSpPr>
              <p:nvPr/>
            </p:nvGrpSpPr>
            <p:grpSpPr bwMode="auto">
              <a:xfrm>
                <a:off x="4672" y="3189"/>
                <a:ext cx="688" cy="1020"/>
                <a:chOff x="4672" y="3189"/>
                <a:chExt cx="688" cy="1020"/>
              </a:xfrm>
            </p:grpSpPr>
            <p:sp>
              <p:nvSpPr>
                <p:cNvPr id="11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974" y="3189"/>
                  <a:ext cx="17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>
                      <a:latin typeface="Imprint MT Shadow" pitchFamily="82" charset="0"/>
                    </a:rPr>
                    <a:t>I</a:t>
                  </a:r>
                </a:p>
              </p:txBody>
            </p:sp>
            <p:sp>
              <p:nvSpPr>
                <p:cNvPr id="120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5064" y="342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21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5064" y="382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22" name="Line 55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840" y="3632"/>
                  <a:ext cx="0" cy="192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grpSp>
              <p:nvGrpSpPr>
                <p:cNvPr id="123" name="Group 56"/>
                <p:cNvGrpSpPr>
                  <a:grpSpLocks/>
                </p:cNvGrpSpPr>
                <p:nvPr/>
              </p:nvGrpSpPr>
              <p:grpSpPr bwMode="auto">
                <a:xfrm rot="-7634997">
                  <a:off x="5264" y="3552"/>
                  <a:ext cx="144" cy="48"/>
                  <a:chOff x="3824" y="3888"/>
                  <a:chExt cx="144" cy="48"/>
                </a:xfrm>
              </p:grpSpPr>
              <p:sp>
                <p:nvSpPr>
                  <p:cNvPr id="134" name="Oval 5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35" name="Oval 5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24" name="Group 59"/>
                <p:cNvGrpSpPr>
                  <a:grpSpLocks/>
                </p:cNvGrpSpPr>
                <p:nvPr/>
              </p:nvGrpSpPr>
              <p:grpSpPr bwMode="auto">
                <a:xfrm rot="-3354668">
                  <a:off x="5264" y="3792"/>
                  <a:ext cx="144" cy="48"/>
                  <a:chOff x="3824" y="3888"/>
                  <a:chExt cx="144" cy="48"/>
                </a:xfrm>
              </p:grpSpPr>
              <p:sp>
                <p:nvSpPr>
                  <p:cNvPr id="132" name="Oval 6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33" name="Oval 6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2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5168" y="3600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26" name="Line 63"/>
                <p:cNvSpPr>
                  <a:spLocks noChangeShapeType="1"/>
                </p:cNvSpPr>
                <p:nvPr/>
              </p:nvSpPr>
              <p:spPr bwMode="auto">
                <a:xfrm>
                  <a:off x="5176" y="3720"/>
                  <a:ext cx="144" cy="96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grpSp>
              <p:nvGrpSpPr>
                <p:cNvPr id="127" name="Group 73"/>
                <p:cNvGrpSpPr>
                  <a:grpSpLocks/>
                </p:cNvGrpSpPr>
                <p:nvPr/>
              </p:nvGrpSpPr>
              <p:grpSpPr bwMode="auto">
                <a:xfrm rot="-5400000">
                  <a:off x="4624" y="3696"/>
                  <a:ext cx="144" cy="48"/>
                  <a:chOff x="3824" y="3888"/>
                  <a:chExt cx="144" cy="48"/>
                </a:xfrm>
              </p:grpSpPr>
              <p:sp>
                <p:nvSpPr>
                  <p:cNvPr id="130" name="Oval 7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31" name="Oval 7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28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976" y="3584"/>
                  <a:ext cx="17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>
                      <a:latin typeface="Imprint MT Shadow" pitchFamily="82" charset="0"/>
                    </a:rPr>
                    <a:t>I</a:t>
                  </a:r>
                </a:p>
              </p:txBody>
            </p:sp>
            <p:sp>
              <p:nvSpPr>
                <p:cNvPr id="129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4976" y="3976"/>
                  <a:ext cx="17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800">
                      <a:latin typeface="Imprint MT Shadow" pitchFamily="82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9219" name="Picture 3" descr="D:\UNILA\Kimia Dasar\model VSEPR\linea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31" y="4843715"/>
            <a:ext cx="2019856" cy="201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8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310" y="14145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Molecular Geometry 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54082" y="1085847"/>
            <a:ext cx="8442325" cy="1020763"/>
            <a:chOff x="136" y="1517"/>
            <a:chExt cx="5318" cy="643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36" y="1901"/>
              <a:ext cx="517" cy="259"/>
              <a:chOff x="136" y="1901"/>
              <a:chExt cx="517" cy="259"/>
            </a:xfrm>
          </p:grpSpPr>
          <p:sp>
            <p:nvSpPr>
              <p:cNvPr id="19" name="Text Box 28"/>
              <p:cNvSpPr txBox="1">
                <a:spLocks noChangeArrowheads="1"/>
              </p:cNvSpPr>
              <p:nvPr/>
            </p:nvSpPr>
            <p:spPr bwMode="auto">
              <a:xfrm>
                <a:off x="136" y="1901"/>
                <a:ext cx="5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2000"/>
                  <a:t>Class</a:t>
                </a:r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>
                <a:off x="15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719" y="1517"/>
              <a:ext cx="1200" cy="643"/>
              <a:chOff x="816" y="1517"/>
              <a:chExt cx="1200" cy="643"/>
            </a:xfrm>
          </p:grpSpPr>
          <p:sp>
            <p:nvSpPr>
              <p:cNvPr id="17" name="Text Box 31"/>
              <p:cNvSpPr txBox="1">
                <a:spLocks noChangeArrowheads="1"/>
              </p:cNvSpPr>
              <p:nvPr/>
            </p:nvSpPr>
            <p:spPr bwMode="auto">
              <a:xfrm>
                <a:off x="816" y="1517"/>
                <a:ext cx="1200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2000" dirty="0"/>
                  <a:t># of atoms</a:t>
                </a:r>
              </a:p>
              <a:p>
                <a:pPr algn="ctr"/>
                <a:r>
                  <a:rPr lang="en-US" sz="2000" dirty="0"/>
                  <a:t>bonded to</a:t>
                </a:r>
                <a:r>
                  <a:rPr lang="en-US" sz="2000" u="sng" dirty="0"/>
                  <a:t> </a:t>
                </a:r>
                <a:r>
                  <a:rPr lang="en-US" sz="2000" dirty="0"/>
                  <a:t>central atom </a:t>
                </a:r>
              </a:p>
            </p:txBody>
          </p:sp>
          <p:sp>
            <p:nvSpPr>
              <p:cNvPr id="18" name="Line 32"/>
              <p:cNvSpPr>
                <a:spLocks noChangeShapeType="1"/>
              </p:cNvSpPr>
              <p:nvPr/>
            </p:nvSpPr>
            <p:spPr bwMode="auto">
              <a:xfrm>
                <a:off x="984" y="21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1986" y="1517"/>
              <a:ext cx="1056" cy="643"/>
              <a:chOff x="2016" y="1517"/>
              <a:chExt cx="1056" cy="643"/>
            </a:xfrm>
          </p:grpSpPr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auto">
              <a:xfrm>
                <a:off x="2016" y="1517"/>
                <a:ext cx="1056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2000" dirty="0"/>
                  <a:t># lone</a:t>
                </a:r>
              </a:p>
              <a:p>
                <a:pPr algn="ctr"/>
                <a:r>
                  <a:rPr lang="en-US" sz="2000" dirty="0"/>
                  <a:t>pairs on central atom</a:t>
                </a: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3109" y="1709"/>
              <a:ext cx="1461" cy="451"/>
              <a:chOff x="3003" y="1709"/>
              <a:chExt cx="1461" cy="451"/>
            </a:xfrm>
          </p:grpSpPr>
          <p:sp>
            <p:nvSpPr>
              <p:cNvPr id="13" name="Text Box 37"/>
              <p:cNvSpPr txBox="1">
                <a:spLocks noChangeArrowheads="1"/>
              </p:cNvSpPr>
              <p:nvPr/>
            </p:nvSpPr>
            <p:spPr bwMode="auto">
              <a:xfrm>
                <a:off x="3003" y="1709"/>
                <a:ext cx="146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2000" dirty="0"/>
                  <a:t>Arrangement of</a:t>
                </a:r>
                <a:r>
                  <a:rPr lang="en-US" sz="2000" u="sng" dirty="0"/>
                  <a:t> </a:t>
                </a:r>
                <a:r>
                  <a:rPr lang="en-US" sz="2000" dirty="0"/>
                  <a:t>electron pairs</a:t>
                </a:r>
              </a:p>
            </p:txBody>
          </p:sp>
          <p:sp>
            <p:nvSpPr>
              <p:cNvPr id="14" name="Line 38"/>
              <p:cNvSpPr>
                <a:spLocks noChangeShapeType="1"/>
              </p:cNvSpPr>
              <p:nvPr/>
            </p:nvSpPr>
            <p:spPr bwMode="auto">
              <a:xfrm>
                <a:off x="3277" y="2160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4637" y="1709"/>
              <a:ext cx="817" cy="451"/>
              <a:chOff x="4637" y="1709"/>
              <a:chExt cx="817" cy="451"/>
            </a:xfrm>
          </p:grpSpPr>
          <p:sp>
            <p:nvSpPr>
              <p:cNvPr id="11" name="Text Box 40"/>
              <p:cNvSpPr txBox="1">
                <a:spLocks noChangeArrowheads="1"/>
              </p:cNvSpPr>
              <p:nvPr/>
            </p:nvSpPr>
            <p:spPr bwMode="auto">
              <a:xfrm>
                <a:off x="4637" y="1709"/>
                <a:ext cx="817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2000"/>
                  <a:t>Molecular</a:t>
                </a:r>
              </a:p>
              <a:p>
                <a:pPr algn="ctr"/>
                <a:r>
                  <a:rPr lang="en-US" sz="2000"/>
                  <a:t>Geometry</a:t>
                </a:r>
              </a:p>
            </p:txBody>
          </p:sp>
          <p:sp>
            <p:nvSpPr>
              <p:cNvPr id="12" name="Line 41"/>
              <p:cNvSpPr>
                <a:spLocks noChangeShapeType="1"/>
              </p:cNvSpPr>
              <p:nvPr/>
            </p:nvSpPr>
            <p:spPr bwMode="auto">
              <a:xfrm>
                <a:off x="4686" y="2160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2983366" y="5187613"/>
            <a:ext cx="22990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d-ID" dirty="0" smtClean="0"/>
              <a:t>Examples : SF</a:t>
            </a:r>
            <a:r>
              <a:rPr lang="id-ID" baseline="-25000" dirty="0" smtClean="0"/>
              <a:t>6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406400" y="2276872"/>
            <a:ext cx="8585200" cy="2052637"/>
            <a:chOff x="406400" y="4805363"/>
            <a:chExt cx="8585200" cy="2052637"/>
          </a:xfrm>
        </p:grpSpPr>
        <p:sp>
          <p:nvSpPr>
            <p:cNvPr id="34" name="Text Box 45"/>
            <p:cNvSpPr txBox="1">
              <a:spLocks noChangeArrowheads="1"/>
            </p:cNvSpPr>
            <p:nvPr/>
          </p:nvSpPr>
          <p:spPr bwMode="auto">
            <a:xfrm>
              <a:off x="406400" y="4806950"/>
              <a:ext cx="7032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AB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35" name="Text Box 46"/>
            <p:cNvSpPr txBox="1">
              <a:spLocks noChangeArrowheads="1"/>
            </p:cNvSpPr>
            <p:nvPr/>
          </p:nvSpPr>
          <p:spPr bwMode="auto">
            <a:xfrm>
              <a:off x="2057400" y="4806950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6</a:t>
              </a:r>
            </a:p>
          </p:txBody>
        </p:sp>
        <p:sp>
          <p:nvSpPr>
            <p:cNvPr id="36" name="Text Box 47"/>
            <p:cNvSpPr txBox="1">
              <a:spLocks noChangeArrowheads="1"/>
            </p:cNvSpPr>
            <p:nvPr/>
          </p:nvSpPr>
          <p:spPr bwMode="auto">
            <a:xfrm>
              <a:off x="3949700" y="4806950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0</a:t>
              </a:r>
            </a:p>
          </p:txBody>
        </p:sp>
        <p:grpSp>
          <p:nvGrpSpPr>
            <p:cNvPr id="37" name="Group 56"/>
            <p:cNvGrpSpPr>
              <a:grpSpLocks/>
            </p:cNvGrpSpPr>
            <p:nvPr/>
          </p:nvGrpSpPr>
          <p:grpSpPr bwMode="auto">
            <a:xfrm>
              <a:off x="7239000" y="4805363"/>
              <a:ext cx="1752600" cy="1916112"/>
              <a:chOff x="4560" y="3027"/>
              <a:chExt cx="1104" cy="1207"/>
            </a:xfrm>
          </p:grpSpPr>
          <p:sp>
            <p:nvSpPr>
              <p:cNvPr id="52" name="Text Box 49"/>
              <p:cNvSpPr txBox="1">
                <a:spLocks noChangeArrowheads="1"/>
              </p:cNvSpPr>
              <p:nvPr/>
            </p:nvSpPr>
            <p:spPr bwMode="auto">
              <a:xfrm>
                <a:off x="4560" y="3027"/>
                <a:ext cx="11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/>
                  <a:t>octahedral</a:t>
                </a:r>
              </a:p>
            </p:txBody>
          </p:sp>
          <p:pic>
            <p:nvPicPr>
              <p:cNvPr id="53" name="Picture 53" descr="cha56011_t1001i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5" y="3272"/>
                <a:ext cx="942" cy="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" name="Group 55"/>
            <p:cNvGrpSpPr>
              <a:grpSpLocks/>
            </p:cNvGrpSpPr>
            <p:nvPr/>
          </p:nvGrpSpPr>
          <p:grpSpPr bwMode="auto">
            <a:xfrm>
              <a:off x="5143500" y="4805363"/>
              <a:ext cx="2095500" cy="2052637"/>
              <a:chOff x="3240" y="3027"/>
              <a:chExt cx="1320" cy="1293"/>
            </a:xfrm>
          </p:grpSpPr>
          <p:sp>
            <p:nvSpPr>
              <p:cNvPr id="39" name="Text Box 48"/>
              <p:cNvSpPr txBox="1">
                <a:spLocks noChangeArrowheads="1"/>
              </p:cNvSpPr>
              <p:nvPr/>
            </p:nvSpPr>
            <p:spPr bwMode="auto">
              <a:xfrm>
                <a:off x="3312" y="3027"/>
                <a:ext cx="11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/>
                  <a:t>octahedral</a:t>
                </a:r>
              </a:p>
            </p:txBody>
          </p:sp>
          <p:pic>
            <p:nvPicPr>
              <p:cNvPr id="40" name="Picture 51" descr="cha56011_t1001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" y="3256"/>
                <a:ext cx="1248" cy="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54"/>
              <p:cNvSpPr>
                <a:spLocks noChangeArrowheads="1"/>
              </p:cNvSpPr>
              <p:nvPr/>
            </p:nvSpPr>
            <p:spPr bwMode="auto">
              <a:xfrm>
                <a:off x="4416" y="4080"/>
                <a:ext cx="144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pic>
        <p:nvPicPr>
          <p:cNvPr id="7170" name="Picture 2" descr="D:\UNILA\Kimia Dasar\model VSEPR\ocrahedra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7211"/>
            <a:ext cx="2627784" cy="26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8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509</Words>
  <Application>Microsoft Office PowerPoint</Application>
  <PresentationFormat>On-screen Show (4:3)</PresentationFormat>
  <Paragraphs>239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139</cp:revision>
  <dcterms:created xsi:type="dcterms:W3CDTF">2019-08-22T11:25:16Z</dcterms:created>
  <dcterms:modified xsi:type="dcterms:W3CDTF">2020-10-03T12:32:11Z</dcterms:modified>
</cp:coreProperties>
</file>