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70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3E859-1242-CC37-BD40-9CEDB4DC7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198F81-D772-7754-4D09-D3F3DB36D5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27DF8-682A-64BB-96D6-3C073F884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64AED-A9D0-B539-2A08-CABF7A5C9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5E5BB-3985-700C-E60A-8825F6E2F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3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DA24C-EDDB-8F84-6837-A2D692843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8F9AE4-030D-0419-5667-A39688B686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77D45-06EF-F9AA-09A6-3E6850850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36037-03C3-3D58-2518-DA3835C39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27EB3-DA8E-749F-8215-77A528375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30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046BB-097B-14C6-641B-99E802075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3F7269-776A-4104-A6D5-F9F56D702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61304-8CC3-EA95-E463-DD6517D67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D0756-C84C-E8D9-FC1B-88300834A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415B6-C9C0-DC54-12A5-B7D6F5483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15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E0BF9-2A10-2E43-2AAA-CC79E69C1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CDC83-16B5-B30B-4267-AF4E1EE2E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43993-1F58-B220-947B-BD1C51C78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C6006-A26A-0908-070F-D7D1CB705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7122B-F729-7ED0-48D2-F3EC20BF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0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320AC-EBA9-17EC-C23F-F86623C6A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47D5BE-68AB-93CC-56FF-2429FF975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D8BB5-E5FE-62A2-F908-9FE88BCD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60532-CF32-312F-C985-FB31269F6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C6A92-4679-9F74-FA19-01B7F927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79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0C969-3BD7-8039-1195-E4C097669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FE869-FF27-23AE-A797-984A3CB600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952538-9F94-C1F1-F296-74750014B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B5D8CE-75FE-AF27-9DBD-BEEAA39D8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A6A085-1CAC-EB2C-9F5B-10D8C1A37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114C7-4725-6A5E-41AA-428B6C5A2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4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F5001-2B59-29AC-A007-7F4C6B50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8C385-5BE7-12FB-D1C6-DB2280FD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74AE13-2039-7D03-49F6-18970D381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81533B-EC9F-DE9D-5DFA-7B07483E7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50D991-2395-EF8B-7CE0-80403C61A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CDCFF4-00C9-C84E-29AD-3E3A222D8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5249DD-D19E-65BD-FC43-0436561B3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5103EE-E9DC-7EB6-EDA0-D6785BFC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28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34EC-C550-D7BB-972C-F4F012F6D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72364C-4636-8CE3-91E1-2A56926AA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1DDF6-2EAC-0DFF-BB1C-E1E273CAA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E7E13E-C687-4517-A6A2-E5957F63C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2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399986-5EC4-7E80-727B-85435060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B418E-AE11-7C81-ACE5-B74D81259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36054-E832-46CC-1AD8-12D7B9101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3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2C745-FFF5-3D73-8271-BA7C79EB4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0F240-6A89-B2C8-B246-361547057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B385FD-1897-6C13-2F4C-CD6660AB8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FAD892-DC62-1788-CDDE-AF93DEEF1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158AF-FCBB-E64D-9E16-C5A439B77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3C55D-D331-9604-2AD0-AB8F91F4E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81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D3DCF-C549-35E3-B5C2-7204A092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B00342-0A08-96C4-68C5-B10630282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AE807D-3637-E286-5EFB-DF1BC3DF9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B4801E-F5AF-71C8-4688-F2649E2A9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169BA-3FBB-5642-1E46-712087F5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204A2-BD19-B84F-44E1-A5C377FC6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5BDFE3-0DF0-81E0-65E7-206715222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2C00E-5623-07C6-AEFC-10F43B594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67966-6F2A-DA41-B796-DF18CAC6A1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05527-4CB4-4E09-A853-1817341FA16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650EB-B5ED-8397-F7AD-EFE354D8C1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29460-AF9B-A01E-969E-E233664153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EA5D7-771B-47D2-AF7E-55CC9933D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44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7AD0B-B087-7600-2584-8D70380570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Desa</a:t>
            </a:r>
            <a:r>
              <a:rPr lang="en-US" dirty="0"/>
              <a:t> Adat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10498A-3A2E-2391-C92D-72A703B297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Prof. Dr. </a:t>
            </a:r>
            <a:r>
              <a:rPr lang="en-US" dirty="0" err="1"/>
              <a:t>Noverman</a:t>
            </a:r>
            <a:r>
              <a:rPr lang="en-US" dirty="0"/>
              <a:t> </a:t>
            </a:r>
            <a:r>
              <a:rPr lang="en-US" dirty="0" err="1"/>
              <a:t>Duadji</a:t>
            </a:r>
            <a:r>
              <a:rPr lang="en-US" dirty="0"/>
              <a:t>, </a:t>
            </a:r>
            <a:r>
              <a:rPr lang="en-US" dirty="0" err="1"/>
              <a:t>M.Si</a:t>
            </a:r>
            <a:endParaRPr lang="en-US" dirty="0"/>
          </a:p>
          <a:p>
            <a:r>
              <a:rPr lang="en-US" dirty="0"/>
              <a:t>Prof. Dr. Novita </a:t>
            </a:r>
            <a:r>
              <a:rPr lang="en-US" dirty="0" err="1"/>
              <a:t>Tresiana</a:t>
            </a:r>
            <a:r>
              <a:rPr lang="en-US" dirty="0"/>
              <a:t>, </a:t>
            </a:r>
            <a:r>
              <a:rPr lang="en-US" dirty="0" err="1"/>
              <a:t>S.Sos</a:t>
            </a:r>
            <a:r>
              <a:rPr lang="en-US" dirty="0"/>
              <a:t>., </a:t>
            </a:r>
            <a:r>
              <a:rPr lang="en-US" dirty="0" err="1"/>
              <a:t>M.Si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69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0BDB9-24C2-E89A-98F4-DE01739E6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Kesimpulan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CC612-F57F-1D0B-F30E-93EA7FA59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warisan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dan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di Indonesia.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pusat</a:t>
            </a:r>
            <a:r>
              <a:rPr lang="en-US" dirty="0"/>
              <a:t> spiritual, </a:t>
            </a:r>
            <a:r>
              <a:rPr lang="en-US" dirty="0" err="1"/>
              <a:t>sosial</a:t>
            </a:r>
            <a:r>
              <a:rPr lang="en-US" dirty="0"/>
              <a:t>, dan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hidup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dan </a:t>
            </a:r>
            <a:r>
              <a:rPr lang="en-US" dirty="0" err="1"/>
              <a:t>dukungan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,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memainkan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melestarikan</a:t>
            </a:r>
            <a:r>
              <a:rPr lang="en-US" dirty="0"/>
              <a:t> </a:t>
            </a:r>
            <a:r>
              <a:rPr lang="en-US" dirty="0" err="1"/>
              <a:t>warisan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Indonesia di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global.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907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93E9B-FD7A-F81B-3A1D-76DF22007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Perspektif</a:t>
            </a:r>
            <a:r>
              <a:rPr lang="es-ES" dirty="0"/>
              <a:t> Desa </a:t>
            </a:r>
            <a:r>
              <a:rPr lang="es-ES" dirty="0" err="1"/>
              <a:t>Adat</a:t>
            </a:r>
            <a:r>
              <a:rPr lang="es-ES" dirty="0"/>
              <a:t> </a:t>
            </a:r>
            <a:r>
              <a:rPr lang="es-ES" dirty="0" err="1"/>
              <a:t>Menurut</a:t>
            </a:r>
            <a:r>
              <a:rPr lang="es-ES" dirty="0"/>
              <a:t> UU Desa No. 6 </a:t>
            </a:r>
            <a:r>
              <a:rPr lang="es-ES" dirty="0" err="1"/>
              <a:t>Tahun</a:t>
            </a:r>
            <a:r>
              <a:rPr lang="es-ES" dirty="0"/>
              <a:t> 2014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F90DD-F497-269C-27E3-CC07FD9F6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Undang-Undang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No. 6 </a:t>
            </a:r>
            <a:r>
              <a:rPr lang="en-US" b="1" dirty="0" err="1"/>
              <a:t>Tahun</a:t>
            </a:r>
            <a:r>
              <a:rPr lang="en-US" b="1" dirty="0"/>
              <a:t> 2014</a:t>
            </a:r>
            <a:r>
              <a:rPr lang="en-US" dirty="0"/>
              <a:t> (UU </a:t>
            </a:r>
            <a:r>
              <a:rPr lang="en-US" dirty="0" err="1"/>
              <a:t>Desa</a:t>
            </a:r>
            <a:r>
              <a:rPr lang="en-US" dirty="0"/>
              <a:t>),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 oleh negara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kekhasan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dan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sosial-budaya</a:t>
            </a:r>
            <a:r>
              <a:rPr lang="en-US" dirty="0"/>
              <a:t> 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padanya</a:t>
            </a:r>
            <a:r>
              <a:rPr lang="en-US" dirty="0"/>
              <a:t>.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modern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pengelolaannya</a:t>
            </a:r>
            <a:r>
              <a:rPr lang="en-US" dirty="0"/>
              <a:t>, dan </a:t>
            </a:r>
            <a:r>
              <a:rPr lang="en-US" dirty="0" err="1"/>
              <a:t>pengaturannya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kearifan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dan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di </a:t>
            </a:r>
            <a:r>
              <a:rPr lang="en-US" dirty="0" err="1"/>
              <a:t>seluruh</a:t>
            </a:r>
            <a:r>
              <a:rPr lang="en-US" dirty="0"/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1644081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1CA41-490D-3BC8-F421-81D3EFBB1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err="1"/>
              <a:t>Perspektif</a:t>
            </a:r>
            <a:r>
              <a:rPr lang="es-ES" sz="4400" dirty="0"/>
              <a:t> Desa </a:t>
            </a:r>
            <a:r>
              <a:rPr lang="es-ES" sz="4400" dirty="0" err="1"/>
              <a:t>Adat</a:t>
            </a:r>
            <a:r>
              <a:rPr lang="es-ES" sz="4400" dirty="0"/>
              <a:t> </a:t>
            </a:r>
            <a:r>
              <a:rPr lang="es-ES" sz="4400" dirty="0" err="1"/>
              <a:t>Menurut</a:t>
            </a:r>
            <a:r>
              <a:rPr lang="es-ES" sz="4400" dirty="0"/>
              <a:t> UU Desa No. 6 </a:t>
            </a:r>
            <a:r>
              <a:rPr lang="es-ES" sz="4400" dirty="0" err="1"/>
              <a:t>Tahun</a:t>
            </a:r>
            <a:r>
              <a:rPr lang="es-ES" sz="4400" dirty="0"/>
              <a:t> 2014=</a:t>
            </a:r>
            <a:r>
              <a:rPr lang="en-US" sz="4400" dirty="0" err="1"/>
              <a:t>memberikan</a:t>
            </a:r>
            <a:r>
              <a:rPr lang="en-US" sz="4400" dirty="0"/>
              <a:t> </a:t>
            </a:r>
            <a:r>
              <a:rPr lang="en-US" sz="4400" dirty="0" err="1"/>
              <a:t>pengakuan</a:t>
            </a:r>
            <a:r>
              <a:rPr lang="en-US" sz="4400" dirty="0"/>
              <a:t> yang </a:t>
            </a:r>
            <a:r>
              <a:rPr lang="en-US" sz="4400" dirty="0" err="1"/>
              <a:t>jelas</a:t>
            </a:r>
            <a:r>
              <a:rPr lang="en-US" sz="4400" dirty="0"/>
              <a:t> </a:t>
            </a:r>
            <a:r>
              <a:rPr lang="en-US" sz="4400" dirty="0" err="1"/>
              <a:t>terhadap</a:t>
            </a:r>
            <a:r>
              <a:rPr lang="en-US" sz="4400" dirty="0"/>
              <a:t> </a:t>
            </a:r>
            <a:r>
              <a:rPr lang="en-US" sz="4400" b="1" dirty="0"/>
              <a:t>dua </a:t>
            </a:r>
            <a:r>
              <a:rPr lang="en-US" sz="4400" b="1" dirty="0" err="1"/>
              <a:t>bentuk</a:t>
            </a:r>
            <a:r>
              <a:rPr lang="en-US" sz="4400" b="1" dirty="0"/>
              <a:t> </a:t>
            </a:r>
            <a:r>
              <a:rPr lang="en-US" sz="4400" b="1" dirty="0" err="1"/>
              <a:t>desa</a:t>
            </a:r>
            <a:r>
              <a:rPr lang="en-US" sz="4400" dirty="0"/>
              <a:t> di Indonesia: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9D793-5E74-0BCE-86F3-1C8EFE572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r>
              <a:rPr lang="en-US" b="1" dirty="0" err="1"/>
              <a:t>Desa</a:t>
            </a:r>
            <a:r>
              <a:rPr lang="en-US" b="1" dirty="0"/>
              <a:t> (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Administratif</a:t>
            </a:r>
            <a:r>
              <a:rPr lang="en-US" b="1" dirty="0"/>
              <a:t>)</a:t>
            </a:r>
            <a:r>
              <a:rPr lang="en-US" dirty="0"/>
              <a:t>: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oleh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modern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negara.</a:t>
            </a:r>
          </a:p>
          <a:p>
            <a:r>
              <a:rPr lang="en-US" b="1" dirty="0" err="1"/>
              <a:t>Desa</a:t>
            </a:r>
            <a:r>
              <a:rPr lang="en-US" b="1" dirty="0"/>
              <a:t> Adat</a:t>
            </a:r>
            <a:r>
              <a:rPr lang="en-US" dirty="0"/>
              <a:t>: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dan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yang </a:t>
            </a:r>
            <a:r>
              <a:rPr lang="en-US" dirty="0" err="1"/>
              <a:t>diwariskan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852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7C251-E1B9-DF7B-0558-CAEF8806A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600" dirty="0"/>
            </a:br>
            <a:br>
              <a:rPr lang="en-US" sz="3600" dirty="0"/>
            </a:br>
            <a:r>
              <a:rPr lang="en-US" sz="3600" dirty="0" err="1"/>
              <a:t>Poin</a:t>
            </a:r>
            <a:r>
              <a:rPr lang="en-US" sz="3600" dirty="0"/>
              <a:t> </a:t>
            </a:r>
            <a:r>
              <a:rPr lang="en-US" sz="3600" dirty="0" err="1"/>
              <a:t>Penting</a:t>
            </a:r>
            <a:r>
              <a:rPr lang="en-US" sz="3600" dirty="0"/>
              <a:t> </a:t>
            </a:r>
            <a:r>
              <a:rPr lang="en-US" sz="3600" dirty="0" err="1"/>
              <a:t>Kedudukan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 </a:t>
            </a:r>
            <a:r>
              <a:rPr lang="en-US" sz="3600" dirty="0" err="1"/>
              <a:t>adat</a:t>
            </a:r>
            <a:r>
              <a:rPr lang="en-US" sz="3600" dirty="0"/>
              <a:t> (</a:t>
            </a:r>
            <a:r>
              <a:rPr lang="en-US" sz="3600" dirty="0" err="1"/>
              <a:t>Menurut</a:t>
            </a:r>
            <a:r>
              <a:rPr lang="en-US" sz="3600" dirty="0"/>
              <a:t> UU No. 6 </a:t>
            </a:r>
            <a:r>
              <a:rPr lang="en-US" sz="3600" dirty="0" err="1"/>
              <a:t>Tahun</a:t>
            </a:r>
            <a:r>
              <a:rPr lang="en-US" sz="3600" dirty="0"/>
              <a:t> 2014 </a:t>
            </a:r>
            <a:r>
              <a:rPr lang="en-US" sz="3600" dirty="0" err="1"/>
              <a:t>tentang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):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D1FCB-9709-FFDC-40DF-DC1819C7D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514350" indent="-365760" algn="just">
              <a:buFont typeface="+mj-lt"/>
              <a:buAutoNum type="arabicPeriod"/>
            </a:pPr>
            <a:r>
              <a:rPr lang="en-US" sz="3500" b="1" dirty="0" err="1"/>
              <a:t>Pengakuan</a:t>
            </a:r>
            <a:r>
              <a:rPr lang="en-US" sz="3500" b="1" dirty="0"/>
              <a:t> </a:t>
            </a:r>
            <a:r>
              <a:rPr lang="en-US" sz="3500" b="1" dirty="0" err="1"/>
              <a:t>Desa</a:t>
            </a:r>
            <a:r>
              <a:rPr lang="en-US" sz="3500" b="1" dirty="0"/>
              <a:t> Adat</a:t>
            </a:r>
            <a:r>
              <a:rPr lang="en-US" sz="3500" dirty="0"/>
              <a:t>: </a:t>
            </a:r>
            <a:r>
              <a:rPr lang="en-US" sz="3500" dirty="0" err="1"/>
              <a:t>Desa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diakui</a:t>
            </a:r>
            <a:r>
              <a:rPr lang="en-US" sz="3500" dirty="0"/>
              <a:t> </a:t>
            </a:r>
            <a:r>
              <a:rPr lang="en-US" sz="3500" dirty="0" err="1"/>
              <a:t>sebagai</a:t>
            </a:r>
            <a:r>
              <a:rPr lang="en-US" sz="3500" dirty="0"/>
              <a:t> </a:t>
            </a:r>
            <a:r>
              <a:rPr lang="en-US" sz="3500" dirty="0" err="1"/>
              <a:t>entitas</a:t>
            </a:r>
            <a:r>
              <a:rPr lang="en-US" sz="3500" dirty="0"/>
              <a:t> </a:t>
            </a:r>
            <a:r>
              <a:rPr lang="en-US" sz="3500" dirty="0" err="1"/>
              <a:t>tersendiri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sistem</a:t>
            </a:r>
            <a:r>
              <a:rPr lang="en-US" sz="3500" dirty="0"/>
              <a:t> </a:t>
            </a:r>
            <a:r>
              <a:rPr lang="en-US" sz="3500" dirty="0" err="1"/>
              <a:t>pemerintahan</a:t>
            </a:r>
            <a:r>
              <a:rPr lang="en-US" sz="3500" dirty="0"/>
              <a:t> </a:t>
            </a:r>
            <a:r>
              <a:rPr lang="en-US" sz="3500" dirty="0" err="1"/>
              <a:t>lokal</a:t>
            </a:r>
            <a:r>
              <a:rPr lang="en-US" sz="3500" dirty="0"/>
              <a:t> di Indonesia. </a:t>
            </a:r>
            <a:r>
              <a:rPr lang="en-US" sz="3500" dirty="0" err="1"/>
              <a:t>Pengakuan</a:t>
            </a:r>
            <a:r>
              <a:rPr lang="en-US" sz="3500" dirty="0"/>
              <a:t> </a:t>
            </a:r>
            <a:r>
              <a:rPr lang="en-US" sz="3500" dirty="0" err="1"/>
              <a:t>ini</a:t>
            </a:r>
            <a:r>
              <a:rPr lang="en-US" sz="3500" dirty="0"/>
              <a:t> </a:t>
            </a:r>
            <a:r>
              <a:rPr lang="en-US" sz="3500" dirty="0" err="1"/>
              <a:t>diberikan</a:t>
            </a:r>
            <a:r>
              <a:rPr lang="en-US" sz="3500" dirty="0"/>
              <a:t>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menghormati</a:t>
            </a:r>
            <a:r>
              <a:rPr lang="en-US" sz="3500" dirty="0"/>
              <a:t> </a:t>
            </a:r>
            <a:r>
              <a:rPr lang="en-US" sz="3500" dirty="0" err="1"/>
              <a:t>keberadaan</a:t>
            </a:r>
            <a:r>
              <a:rPr lang="en-US" sz="3500" dirty="0"/>
              <a:t> </a:t>
            </a:r>
            <a:r>
              <a:rPr lang="en-US" sz="3500" dirty="0" err="1"/>
              <a:t>masyarakat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yang </a:t>
            </a:r>
            <a:r>
              <a:rPr lang="en-US" sz="3500" dirty="0" err="1"/>
              <a:t>memiliki</a:t>
            </a:r>
            <a:r>
              <a:rPr lang="en-US" sz="3500" dirty="0"/>
              <a:t> </a:t>
            </a:r>
            <a:r>
              <a:rPr lang="en-US" sz="3500" dirty="0" err="1"/>
              <a:t>hak</a:t>
            </a:r>
            <a:r>
              <a:rPr lang="en-US" sz="3500" dirty="0"/>
              <a:t> dan </a:t>
            </a:r>
            <a:r>
              <a:rPr lang="en-US" sz="3500" dirty="0" err="1"/>
              <a:t>tatanan</a:t>
            </a:r>
            <a:r>
              <a:rPr lang="en-US" sz="3500" dirty="0"/>
              <a:t> </a:t>
            </a:r>
            <a:r>
              <a:rPr lang="en-US" sz="3500" dirty="0" err="1"/>
              <a:t>tradisional</a:t>
            </a:r>
            <a:r>
              <a:rPr lang="en-US" sz="3500" dirty="0"/>
              <a:t>.</a:t>
            </a:r>
          </a:p>
          <a:p>
            <a:pPr marL="514350" indent="-365760" algn="just">
              <a:buFont typeface="+mj-lt"/>
              <a:buAutoNum type="arabicPeriod"/>
            </a:pPr>
            <a:r>
              <a:rPr lang="en-US" sz="3500" b="1" dirty="0" err="1"/>
              <a:t>Kedaulatan</a:t>
            </a:r>
            <a:r>
              <a:rPr lang="en-US" sz="3500" b="1" dirty="0"/>
              <a:t> </a:t>
            </a:r>
            <a:r>
              <a:rPr lang="en-US" sz="3500" b="1" dirty="0" err="1"/>
              <a:t>Desa</a:t>
            </a:r>
            <a:r>
              <a:rPr lang="en-US" sz="3500" b="1" dirty="0"/>
              <a:t> Adat</a:t>
            </a:r>
            <a:r>
              <a:rPr lang="en-US" sz="3500" dirty="0"/>
              <a:t>: </a:t>
            </a:r>
            <a:r>
              <a:rPr lang="en-US" sz="3500" dirty="0" err="1"/>
              <a:t>Desa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diberikan</a:t>
            </a:r>
            <a:r>
              <a:rPr lang="en-US" sz="3500" dirty="0"/>
              <a:t> </a:t>
            </a:r>
            <a:r>
              <a:rPr lang="en-US" sz="3500" dirty="0" err="1"/>
              <a:t>kewenangan</a:t>
            </a:r>
            <a:r>
              <a:rPr lang="en-US" sz="3500" dirty="0"/>
              <a:t> </a:t>
            </a:r>
            <a:r>
              <a:rPr lang="en-US" sz="3500" dirty="0" err="1"/>
              <a:t>khusus</a:t>
            </a:r>
            <a:r>
              <a:rPr lang="en-US" sz="3500" dirty="0"/>
              <a:t>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mengatur</a:t>
            </a:r>
            <a:r>
              <a:rPr lang="en-US" sz="3500" dirty="0"/>
              <a:t> dan </a:t>
            </a:r>
            <a:r>
              <a:rPr lang="en-US" sz="3500" dirty="0" err="1"/>
              <a:t>mengurus</a:t>
            </a:r>
            <a:r>
              <a:rPr lang="en-US" sz="3500" dirty="0"/>
              <a:t> </a:t>
            </a:r>
            <a:r>
              <a:rPr lang="en-US" sz="3500" dirty="0" err="1"/>
              <a:t>kepentingan</a:t>
            </a:r>
            <a:r>
              <a:rPr lang="en-US" sz="3500" dirty="0"/>
              <a:t> </a:t>
            </a:r>
            <a:r>
              <a:rPr lang="en-US" sz="3500" dirty="0" err="1"/>
              <a:t>masyarakatnya</a:t>
            </a:r>
            <a:r>
              <a:rPr lang="en-US" sz="3500" dirty="0"/>
              <a:t> </a:t>
            </a:r>
            <a:r>
              <a:rPr lang="en-US" sz="3500" dirty="0" err="1"/>
              <a:t>berdasarkan</a:t>
            </a:r>
            <a:r>
              <a:rPr lang="en-US" sz="3500" dirty="0"/>
              <a:t> </a:t>
            </a:r>
            <a:r>
              <a:rPr lang="en-US" sz="3500" dirty="0" err="1"/>
              <a:t>hak</a:t>
            </a:r>
            <a:r>
              <a:rPr lang="en-US" sz="3500" dirty="0"/>
              <a:t> </a:t>
            </a:r>
            <a:r>
              <a:rPr lang="en-US" sz="3500" dirty="0" err="1"/>
              <a:t>asal-usul</a:t>
            </a:r>
            <a:r>
              <a:rPr lang="en-US" sz="3500" dirty="0"/>
              <a:t> dan </a:t>
            </a:r>
            <a:r>
              <a:rPr lang="en-US" sz="3500" dirty="0" err="1"/>
              <a:t>nilai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yang </a:t>
            </a:r>
            <a:r>
              <a:rPr lang="en-US" sz="3500" dirty="0" err="1"/>
              <a:t>berlaku</a:t>
            </a:r>
            <a:r>
              <a:rPr lang="en-US" sz="3500" dirty="0"/>
              <a:t> di wilayah </a:t>
            </a:r>
            <a:r>
              <a:rPr lang="en-US" sz="3500" dirty="0" err="1"/>
              <a:t>tersebut</a:t>
            </a:r>
            <a:r>
              <a:rPr lang="en-US" sz="3500" dirty="0"/>
              <a:t>. </a:t>
            </a:r>
            <a:r>
              <a:rPr lang="en-US" sz="3500" dirty="0" err="1"/>
              <a:t>Ini</a:t>
            </a:r>
            <a:r>
              <a:rPr lang="en-US" sz="3500" dirty="0"/>
              <a:t> </a:t>
            </a:r>
            <a:r>
              <a:rPr lang="en-US" sz="3500" dirty="0" err="1"/>
              <a:t>termasuk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hal</a:t>
            </a:r>
            <a:r>
              <a:rPr lang="en-US" sz="3500" dirty="0"/>
              <a:t> tata </a:t>
            </a:r>
            <a:r>
              <a:rPr lang="en-US" sz="3500" dirty="0" err="1"/>
              <a:t>kelola</a:t>
            </a:r>
            <a:r>
              <a:rPr lang="en-US" sz="3500" dirty="0"/>
              <a:t> </a:t>
            </a:r>
            <a:r>
              <a:rPr lang="en-US" sz="3500" dirty="0" err="1"/>
              <a:t>pemerintahan</a:t>
            </a:r>
            <a:r>
              <a:rPr lang="en-US" sz="3500" dirty="0"/>
              <a:t>, </a:t>
            </a:r>
            <a:r>
              <a:rPr lang="en-US" sz="3500" dirty="0" err="1"/>
              <a:t>sistem</a:t>
            </a:r>
            <a:r>
              <a:rPr lang="en-US" sz="3500" dirty="0"/>
              <a:t> </a:t>
            </a:r>
            <a:r>
              <a:rPr lang="en-US" sz="3500" dirty="0" err="1"/>
              <a:t>sosial</a:t>
            </a:r>
            <a:r>
              <a:rPr lang="en-US" sz="3500" dirty="0"/>
              <a:t>, </a:t>
            </a:r>
            <a:r>
              <a:rPr lang="en-US" sz="3500" dirty="0" err="1"/>
              <a:t>budaya</a:t>
            </a:r>
            <a:r>
              <a:rPr lang="en-US" sz="3500" dirty="0"/>
              <a:t>, dan </a:t>
            </a:r>
            <a:r>
              <a:rPr lang="en-US" sz="3500" dirty="0" err="1"/>
              <a:t>sumber</a:t>
            </a:r>
            <a:r>
              <a:rPr lang="en-US" sz="3500" dirty="0"/>
              <a:t> </a:t>
            </a:r>
            <a:r>
              <a:rPr lang="en-US" sz="3500" dirty="0" err="1"/>
              <a:t>daya</a:t>
            </a:r>
            <a:r>
              <a:rPr lang="en-US" sz="3500" dirty="0"/>
              <a:t> </a:t>
            </a:r>
            <a:r>
              <a:rPr lang="en-US" sz="3500" dirty="0" err="1"/>
              <a:t>alam</a:t>
            </a:r>
            <a:r>
              <a:rPr lang="en-US" sz="3500" dirty="0"/>
              <a:t>.</a:t>
            </a:r>
          </a:p>
          <a:p>
            <a:pPr marL="514350" indent="-365760" algn="just">
              <a:buFont typeface="+mj-lt"/>
              <a:buAutoNum type="arabicPeriod"/>
            </a:pPr>
            <a:r>
              <a:rPr lang="en-US" sz="3500" b="1" dirty="0"/>
              <a:t>Hukum Adat</a:t>
            </a:r>
            <a:r>
              <a:rPr lang="en-US" sz="3500" dirty="0"/>
              <a:t>: </a:t>
            </a:r>
            <a:r>
              <a:rPr lang="en-US" sz="3500" dirty="0" err="1"/>
              <a:t>Desa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dapat</a:t>
            </a:r>
            <a:r>
              <a:rPr lang="en-US" sz="3500" dirty="0"/>
              <a:t> </a:t>
            </a:r>
            <a:r>
              <a:rPr lang="en-US" sz="3500" dirty="0" err="1"/>
              <a:t>menerapkan</a:t>
            </a:r>
            <a:r>
              <a:rPr lang="en-US" sz="3500" dirty="0"/>
              <a:t> </a:t>
            </a:r>
            <a:r>
              <a:rPr lang="en-US" sz="3500" dirty="0" err="1"/>
              <a:t>hukum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yang </a:t>
            </a:r>
            <a:r>
              <a:rPr lang="en-US" sz="3500" dirty="0" err="1"/>
              <a:t>berlaku</a:t>
            </a:r>
            <a:r>
              <a:rPr lang="en-US" sz="3500" dirty="0"/>
              <a:t>, </a:t>
            </a:r>
            <a:r>
              <a:rPr lang="en-US" sz="3500" dirty="0" err="1"/>
              <a:t>selama</a:t>
            </a:r>
            <a:r>
              <a:rPr lang="en-US" sz="3500" dirty="0"/>
              <a:t> </a:t>
            </a:r>
            <a:r>
              <a:rPr lang="en-US" sz="3500" dirty="0" err="1"/>
              <a:t>tidak</a:t>
            </a:r>
            <a:r>
              <a:rPr lang="en-US" sz="3500" dirty="0"/>
              <a:t> </a:t>
            </a:r>
            <a:r>
              <a:rPr lang="en-US" sz="3500" dirty="0" err="1"/>
              <a:t>bertentangan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hukum</a:t>
            </a:r>
            <a:r>
              <a:rPr lang="en-US" sz="3500" dirty="0"/>
              <a:t> </a:t>
            </a:r>
            <a:r>
              <a:rPr lang="en-US" sz="3500" dirty="0" err="1"/>
              <a:t>nasional</a:t>
            </a:r>
            <a:r>
              <a:rPr lang="en-US" sz="3500" dirty="0"/>
              <a:t>. Hal </a:t>
            </a:r>
            <a:r>
              <a:rPr lang="en-US" sz="3500" dirty="0" err="1"/>
              <a:t>ini</a:t>
            </a:r>
            <a:r>
              <a:rPr lang="en-US" sz="3500" dirty="0"/>
              <a:t> </a:t>
            </a:r>
            <a:r>
              <a:rPr lang="en-US" sz="3500" dirty="0" err="1"/>
              <a:t>mencakup</a:t>
            </a:r>
            <a:r>
              <a:rPr lang="en-US" sz="3500" dirty="0"/>
              <a:t> </a:t>
            </a:r>
            <a:r>
              <a:rPr lang="en-US" sz="3500" dirty="0" err="1"/>
              <a:t>peraturan-peraturan</a:t>
            </a:r>
            <a:r>
              <a:rPr lang="en-US" sz="3500" dirty="0"/>
              <a:t> yang </a:t>
            </a:r>
            <a:r>
              <a:rPr lang="en-US" sz="3500" dirty="0" err="1"/>
              <a:t>sudah</a:t>
            </a:r>
            <a:r>
              <a:rPr lang="en-US" sz="3500" dirty="0"/>
              <a:t> </a:t>
            </a:r>
            <a:r>
              <a:rPr lang="en-US" sz="3500" dirty="0" err="1"/>
              <a:t>menjadi</a:t>
            </a:r>
            <a:r>
              <a:rPr lang="en-US" sz="3500" dirty="0"/>
              <a:t> </a:t>
            </a:r>
            <a:r>
              <a:rPr lang="en-US" sz="3500" dirty="0" err="1"/>
              <a:t>kebiasaan</a:t>
            </a:r>
            <a:r>
              <a:rPr lang="en-US" sz="3500" dirty="0"/>
              <a:t> dan </a:t>
            </a:r>
            <a:r>
              <a:rPr lang="en-US" sz="3500" dirty="0" err="1"/>
              <a:t>tradisi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masyarakat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tersebut</a:t>
            </a:r>
            <a:r>
              <a:rPr lang="en-US" sz="3500" dirty="0"/>
              <a:t>.</a:t>
            </a:r>
          </a:p>
          <a:p>
            <a:pPr marL="514350" indent="-365760" algn="just">
              <a:buFont typeface="+mj-lt"/>
              <a:buAutoNum type="arabicPeriod"/>
            </a:pPr>
            <a:r>
              <a:rPr lang="en-US" sz="3500" b="1" dirty="0" err="1"/>
              <a:t>Struktur</a:t>
            </a:r>
            <a:r>
              <a:rPr lang="en-US" sz="3500" b="1" dirty="0"/>
              <a:t> </a:t>
            </a:r>
            <a:r>
              <a:rPr lang="en-US" sz="3500" b="1" dirty="0" err="1"/>
              <a:t>Pemerintahan</a:t>
            </a:r>
            <a:r>
              <a:rPr lang="en-US" sz="3500" b="1" dirty="0"/>
              <a:t> </a:t>
            </a:r>
            <a:r>
              <a:rPr lang="en-US" sz="3500" b="1" dirty="0" err="1"/>
              <a:t>Desa</a:t>
            </a:r>
            <a:r>
              <a:rPr lang="en-US" sz="3500" b="1" dirty="0"/>
              <a:t> Adat</a:t>
            </a:r>
            <a:r>
              <a:rPr lang="en-US" sz="3500" dirty="0"/>
              <a:t>: </a:t>
            </a:r>
            <a:r>
              <a:rPr lang="en-US" sz="3500" dirty="0" err="1"/>
              <a:t>Desa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memiliki</a:t>
            </a:r>
            <a:r>
              <a:rPr lang="en-US" sz="3500" dirty="0"/>
              <a:t> </a:t>
            </a:r>
            <a:r>
              <a:rPr lang="en-US" sz="3500" dirty="0" err="1"/>
              <a:t>struktur</a:t>
            </a:r>
            <a:r>
              <a:rPr lang="en-US" sz="3500" dirty="0"/>
              <a:t> </a:t>
            </a:r>
            <a:r>
              <a:rPr lang="en-US" sz="3500" dirty="0" err="1"/>
              <a:t>pemerintahan</a:t>
            </a:r>
            <a:r>
              <a:rPr lang="en-US" sz="3500" dirty="0"/>
              <a:t> yang </a:t>
            </a:r>
            <a:r>
              <a:rPr lang="en-US" sz="3500" dirty="0" err="1"/>
              <a:t>unik</a:t>
            </a:r>
            <a:r>
              <a:rPr lang="en-US" sz="3500" dirty="0"/>
              <a:t>, yang </a:t>
            </a:r>
            <a:r>
              <a:rPr lang="en-US" sz="3500" dirty="0" err="1"/>
              <a:t>sesuai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tradisi</a:t>
            </a:r>
            <a:r>
              <a:rPr lang="en-US" sz="3500" dirty="0"/>
              <a:t> dan </a:t>
            </a:r>
            <a:r>
              <a:rPr lang="en-US" sz="3500" dirty="0" err="1"/>
              <a:t>budaya</a:t>
            </a:r>
            <a:r>
              <a:rPr lang="en-US" sz="3500" dirty="0"/>
              <a:t> masing-masing </a:t>
            </a:r>
            <a:r>
              <a:rPr lang="en-US" sz="3500" dirty="0" err="1"/>
              <a:t>daerah</a:t>
            </a:r>
            <a:r>
              <a:rPr lang="en-US" sz="3500" dirty="0"/>
              <a:t>. </a:t>
            </a:r>
            <a:r>
              <a:rPr lang="en-US" sz="3500" dirty="0" err="1"/>
              <a:t>Struktur</a:t>
            </a:r>
            <a:r>
              <a:rPr lang="en-US" sz="3500" dirty="0"/>
              <a:t> </a:t>
            </a:r>
            <a:r>
              <a:rPr lang="en-US" sz="3500" dirty="0" err="1"/>
              <a:t>ini</a:t>
            </a:r>
            <a:r>
              <a:rPr lang="en-US" sz="3500" dirty="0"/>
              <a:t> </a:t>
            </a:r>
            <a:r>
              <a:rPr lang="en-US" sz="3500" dirty="0" err="1"/>
              <a:t>diatur</a:t>
            </a:r>
            <a:r>
              <a:rPr lang="en-US" sz="3500" dirty="0"/>
              <a:t> oleh </a:t>
            </a:r>
            <a:r>
              <a:rPr lang="en-US" sz="3500" dirty="0" err="1"/>
              <a:t>masyarakat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berdasarkan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istiadat</a:t>
            </a:r>
            <a:r>
              <a:rPr lang="en-US" sz="3500" dirty="0"/>
              <a:t> yang </a:t>
            </a:r>
            <a:r>
              <a:rPr lang="en-US" sz="3500" dirty="0" err="1"/>
              <a:t>berlaku</a:t>
            </a:r>
            <a:r>
              <a:rPr lang="en-US" sz="3500" dirty="0"/>
              <a:t>, yang </a:t>
            </a:r>
            <a:r>
              <a:rPr lang="en-US" sz="3500" dirty="0" err="1"/>
              <a:t>mencerminkan</a:t>
            </a:r>
            <a:r>
              <a:rPr lang="en-US" sz="3500" dirty="0"/>
              <a:t> </a:t>
            </a:r>
            <a:r>
              <a:rPr lang="en-US" sz="3500" dirty="0" err="1"/>
              <a:t>otonomi</a:t>
            </a:r>
            <a:r>
              <a:rPr lang="en-US" sz="3500" dirty="0"/>
              <a:t> </a:t>
            </a:r>
            <a:r>
              <a:rPr lang="en-US" sz="3500" dirty="0" err="1"/>
              <a:t>desa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mengatur</a:t>
            </a:r>
            <a:r>
              <a:rPr lang="en-US" sz="3500" dirty="0"/>
              <a:t> </a:t>
            </a:r>
            <a:r>
              <a:rPr lang="en-US" sz="3500" dirty="0" err="1"/>
              <a:t>kehidupan</a:t>
            </a:r>
            <a:r>
              <a:rPr lang="en-US" sz="3500" dirty="0"/>
              <a:t> </a:t>
            </a:r>
            <a:r>
              <a:rPr lang="en-US" sz="3500" dirty="0" err="1"/>
              <a:t>sehari-hari</a:t>
            </a:r>
            <a:r>
              <a:rPr lang="en-US" sz="3500" dirty="0"/>
              <a:t>.</a:t>
            </a:r>
          </a:p>
          <a:p>
            <a:pPr marL="514350" indent="-365760" algn="just">
              <a:buFont typeface="+mj-lt"/>
              <a:buAutoNum type="arabicPeriod"/>
            </a:pPr>
            <a:r>
              <a:rPr lang="en-US" sz="3500" b="1" dirty="0" err="1"/>
              <a:t>Otonomi</a:t>
            </a:r>
            <a:r>
              <a:rPr lang="en-US" sz="3500" b="1" dirty="0"/>
              <a:t> </a:t>
            </a:r>
            <a:r>
              <a:rPr lang="en-US" sz="3500" b="1" dirty="0" err="1"/>
              <a:t>Desa</a:t>
            </a:r>
            <a:r>
              <a:rPr lang="en-US" sz="3500" b="1" dirty="0"/>
              <a:t> Adat</a:t>
            </a:r>
            <a:r>
              <a:rPr lang="en-US" sz="3500" dirty="0"/>
              <a:t>: </a:t>
            </a:r>
            <a:r>
              <a:rPr lang="en-US" sz="3500" dirty="0" err="1"/>
              <a:t>Desa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memiliki</a:t>
            </a:r>
            <a:r>
              <a:rPr lang="en-US" sz="3500" dirty="0"/>
              <a:t> </a:t>
            </a:r>
            <a:r>
              <a:rPr lang="en-US" sz="3500" dirty="0" err="1"/>
              <a:t>otonomi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mengatur</a:t>
            </a:r>
            <a:r>
              <a:rPr lang="en-US" sz="3500" dirty="0"/>
              <a:t> </a:t>
            </a:r>
            <a:r>
              <a:rPr lang="en-US" sz="3500" dirty="0" err="1"/>
              <a:t>sumber</a:t>
            </a:r>
            <a:r>
              <a:rPr lang="en-US" sz="3500" dirty="0"/>
              <a:t> </a:t>
            </a:r>
            <a:r>
              <a:rPr lang="en-US" sz="3500" dirty="0" err="1"/>
              <a:t>daya</a:t>
            </a:r>
            <a:r>
              <a:rPr lang="en-US" sz="3500" dirty="0"/>
              <a:t>, </a:t>
            </a:r>
            <a:r>
              <a:rPr lang="en-US" sz="3500" dirty="0" err="1"/>
              <a:t>baik</a:t>
            </a:r>
            <a:r>
              <a:rPr lang="en-US" sz="3500" dirty="0"/>
              <a:t> </a:t>
            </a:r>
            <a:r>
              <a:rPr lang="en-US" sz="3500" dirty="0" err="1"/>
              <a:t>manusia</a:t>
            </a:r>
            <a:r>
              <a:rPr lang="en-US" sz="3500" dirty="0"/>
              <a:t> </a:t>
            </a:r>
            <a:r>
              <a:rPr lang="en-US" sz="3500" dirty="0" err="1"/>
              <a:t>maupun</a:t>
            </a:r>
            <a:r>
              <a:rPr lang="en-US" sz="3500" dirty="0"/>
              <a:t> </a:t>
            </a:r>
            <a:r>
              <a:rPr lang="en-US" sz="3500" dirty="0" err="1"/>
              <a:t>alam</a:t>
            </a:r>
            <a:r>
              <a:rPr lang="en-US" sz="3500" dirty="0"/>
              <a:t>, </a:t>
            </a:r>
            <a:r>
              <a:rPr lang="en-US" sz="3500" dirty="0" err="1"/>
              <a:t>serta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memelihara</a:t>
            </a:r>
            <a:r>
              <a:rPr lang="en-US" sz="3500" dirty="0"/>
              <a:t> </a:t>
            </a:r>
            <a:r>
              <a:rPr lang="en-US" sz="3500" dirty="0" err="1"/>
              <a:t>tradisi</a:t>
            </a:r>
            <a:r>
              <a:rPr lang="en-US" sz="3500" dirty="0"/>
              <a:t>, </a:t>
            </a:r>
            <a:r>
              <a:rPr lang="en-US" sz="3500" dirty="0" err="1"/>
              <a:t>seni</a:t>
            </a:r>
            <a:r>
              <a:rPr lang="en-US" sz="3500" dirty="0"/>
              <a:t>, dan </a:t>
            </a:r>
            <a:r>
              <a:rPr lang="en-US" sz="3500" dirty="0" err="1"/>
              <a:t>budaya</a:t>
            </a:r>
            <a:r>
              <a:rPr lang="en-US" sz="3500" dirty="0"/>
              <a:t> </a:t>
            </a:r>
            <a:r>
              <a:rPr lang="en-US" sz="3500" dirty="0" err="1"/>
              <a:t>lokal</a:t>
            </a:r>
            <a:r>
              <a:rPr lang="en-US" sz="3500" dirty="0"/>
              <a:t>. </a:t>
            </a:r>
            <a:r>
              <a:rPr lang="en-US" sz="3500" dirty="0" err="1"/>
              <a:t>Otonomi</a:t>
            </a:r>
            <a:r>
              <a:rPr lang="en-US" sz="3500" dirty="0"/>
              <a:t> </a:t>
            </a:r>
            <a:r>
              <a:rPr lang="en-US" sz="3500" dirty="0" err="1"/>
              <a:t>ini</a:t>
            </a:r>
            <a:r>
              <a:rPr lang="en-US" sz="3500" dirty="0"/>
              <a:t> </a:t>
            </a:r>
            <a:r>
              <a:rPr lang="en-US" sz="3500" dirty="0" err="1"/>
              <a:t>memungkinkan</a:t>
            </a:r>
            <a:r>
              <a:rPr lang="en-US" sz="3500" dirty="0"/>
              <a:t> </a:t>
            </a:r>
            <a:r>
              <a:rPr lang="en-US" sz="3500" dirty="0" err="1"/>
              <a:t>desa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menjalankan</a:t>
            </a:r>
            <a:r>
              <a:rPr lang="en-US" sz="3500" dirty="0"/>
              <a:t> </a:t>
            </a:r>
            <a:r>
              <a:rPr lang="en-US" sz="3500" dirty="0" err="1"/>
              <a:t>fungsi</a:t>
            </a:r>
            <a:r>
              <a:rPr lang="en-US" sz="3500" dirty="0"/>
              <a:t> dan </a:t>
            </a:r>
            <a:r>
              <a:rPr lang="en-US" sz="3500" dirty="0" err="1"/>
              <a:t>peran</a:t>
            </a:r>
            <a:r>
              <a:rPr lang="en-US" sz="3500" dirty="0"/>
              <a:t> </a:t>
            </a:r>
            <a:r>
              <a:rPr lang="en-US" sz="3500" dirty="0" err="1"/>
              <a:t>mereka</a:t>
            </a:r>
            <a:r>
              <a:rPr lang="en-US" sz="3500" dirty="0"/>
              <a:t> </a:t>
            </a:r>
            <a:r>
              <a:rPr lang="en-US" sz="3500" dirty="0" err="1"/>
              <a:t>secara</a:t>
            </a:r>
            <a:r>
              <a:rPr lang="en-US" sz="3500" dirty="0"/>
              <a:t> </a:t>
            </a:r>
            <a:r>
              <a:rPr lang="en-US" sz="3500" dirty="0" err="1"/>
              <a:t>mandiri</a:t>
            </a:r>
            <a:r>
              <a:rPr lang="en-US" sz="3500" dirty="0"/>
              <a:t> </a:t>
            </a:r>
            <a:r>
              <a:rPr lang="en-US" sz="3500" dirty="0" err="1"/>
              <a:t>sesuai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kearifan</a:t>
            </a:r>
            <a:r>
              <a:rPr lang="en-US" sz="3500" dirty="0"/>
              <a:t> </a:t>
            </a:r>
            <a:r>
              <a:rPr lang="en-US" sz="3500" dirty="0" err="1"/>
              <a:t>lokal</a:t>
            </a:r>
            <a:r>
              <a:rPr lang="en-US" sz="3500" dirty="0"/>
              <a:t>.</a:t>
            </a:r>
          </a:p>
          <a:p>
            <a:pPr marL="514350" indent="-365760" algn="just">
              <a:buFont typeface="+mj-lt"/>
              <a:buAutoNum type="arabicPeriod"/>
            </a:pPr>
            <a:r>
              <a:rPr lang="en-US" sz="3500" b="1" dirty="0" err="1"/>
              <a:t>Pemberdayaan</a:t>
            </a:r>
            <a:r>
              <a:rPr lang="en-US" sz="3500" b="1" dirty="0"/>
              <a:t> </a:t>
            </a:r>
            <a:r>
              <a:rPr lang="en-US" sz="3500" b="1" dirty="0" err="1"/>
              <a:t>Desa</a:t>
            </a:r>
            <a:r>
              <a:rPr lang="en-US" sz="3500" b="1" dirty="0"/>
              <a:t> Adat</a:t>
            </a:r>
            <a:r>
              <a:rPr lang="en-US" sz="3500" dirty="0"/>
              <a:t>: </a:t>
            </a:r>
            <a:r>
              <a:rPr lang="en-US" sz="3500" dirty="0" err="1"/>
              <a:t>Pemerintah</a:t>
            </a:r>
            <a:r>
              <a:rPr lang="en-US" sz="3500" dirty="0"/>
              <a:t>, </a:t>
            </a:r>
            <a:r>
              <a:rPr lang="en-US" sz="3500" dirty="0" err="1"/>
              <a:t>baik</a:t>
            </a:r>
            <a:r>
              <a:rPr lang="en-US" sz="3500" dirty="0"/>
              <a:t> </a:t>
            </a:r>
            <a:r>
              <a:rPr lang="en-US" sz="3500" dirty="0" err="1"/>
              <a:t>pusat</a:t>
            </a:r>
            <a:r>
              <a:rPr lang="en-US" sz="3500" dirty="0"/>
              <a:t> </a:t>
            </a:r>
            <a:r>
              <a:rPr lang="en-US" sz="3500" dirty="0" err="1"/>
              <a:t>maupun</a:t>
            </a:r>
            <a:r>
              <a:rPr lang="en-US" sz="3500" dirty="0"/>
              <a:t> </a:t>
            </a:r>
            <a:r>
              <a:rPr lang="en-US" sz="3500" dirty="0" err="1"/>
              <a:t>daerah</a:t>
            </a:r>
            <a:r>
              <a:rPr lang="en-US" sz="3500" dirty="0"/>
              <a:t>, </a:t>
            </a:r>
            <a:r>
              <a:rPr lang="en-US" sz="3500" dirty="0" err="1"/>
              <a:t>berkewajiban</a:t>
            </a:r>
            <a:r>
              <a:rPr lang="en-US" sz="3500" dirty="0"/>
              <a:t>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memberdayakan</a:t>
            </a:r>
            <a:r>
              <a:rPr lang="en-US" sz="3500" dirty="0"/>
              <a:t> </a:t>
            </a:r>
            <a:r>
              <a:rPr lang="en-US" sz="3500" dirty="0" err="1"/>
              <a:t>desa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melalui</a:t>
            </a:r>
            <a:r>
              <a:rPr lang="en-US" sz="3500" dirty="0"/>
              <a:t> </a:t>
            </a:r>
            <a:r>
              <a:rPr lang="en-US" sz="3500" dirty="0" err="1"/>
              <a:t>bantuan</a:t>
            </a:r>
            <a:r>
              <a:rPr lang="en-US" sz="3500" dirty="0"/>
              <a:t> </a:t>
            </a:r>
            <a:r>
              <a:rPr lang="en-US" sz="3500" dirty="0" err="1"/>
              <a:t>pendanaan</a:t>
            </a:r>
            <a:r>
              <a:rPr lang="en-US" sz="3500" dirty="0"/>
              <a:t>, </a:t>
            </a:r>
            <a:r>
              <a:rPr lang="en-US" sz="3500" dirty="0" err="1"/>
              <a:t>pelatihan</a:t>
            </a:r>
            <a:r>
              <a:rPr lang="en-US" sz="3500" dirty="0"/>
              <a:t>, </a:t>
            </a:r>
            <a:r>
              <a:rPr lang="en-US" sz="3500" dirty="0" err="1"/>
              <a:t>serta</a:t>
            </a:r>
            <a:r>
              <a:rPr lang="en-US" sz="3500" dirty="0"/>
              <a:t> </a:t>
            </a:r>
            <a:r>
              <a:rPr lang="en-US" sz="3500" dirty="0" err="1"/>
              <a:t>dukungan</a:t>
            </a:r>
            <a:r>
              <a:rPr lang="en-US" sz="3500" dirty="0"/>
              <a:t> </a:t>
            </a:r>
            <a:r>
              <a:rPr lang="en-US" sz="3500" dirty="0" err="1"/>
              <a:t>lainnya</a:t>
            </a:r>
            <a:r>
              <a:rPr lang="en-US" sz="3500" dirty="0"/>
              <a:t>. Hal </a:t>
            </a:r>
            <a:r>
              <a:rPr lang="en-US" sz="3500" dirty="0" err="1"/>
              <a:t>ini</a:t>
            </a:r>
            <a:r>
              <a:rPr lang="en-US" sz="3500" dirty="0"/>
              <a:t> </a:t>
            </a:r>
            <a:r>
              <a:rPr lang="en-US" sz="3500" dirty="0" err="1"/>
              <a:t>bertujuan</a:t>
            </a:r>
            <a:r>
              <a:rPr lang="en-US" sz="3500" dirty="0"/>
              <a:t>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mempertahankan</a:t>
            </a:r>
            <a:r>
              <a:rPr lang="en-US" sz="3500" dirty="0"/>
              <a:t> </a:t>
            </a:r>
            <a:r>
              <a:rPr lang="en-US" sz="3500" dirty="0" err="1"/>
              <a:t>keberlangsungan</a:t>
            </a:r>
            <a:r>
              <a:rPr lang="en-US" sz="3500" dirty="0"/>
              <a:t> </a:t>
            </a:r>
            <a:r>
              <a:rPr lang="en-US" sz="3500" dirty="0" err="1"/>
              <a:t>desa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dan </a:t>
            </a:r>
            <a:r>
              <a:rPr lang="en-US" sz="3500" dirty="0" err="1"/>
              <a:t>meningkatkan</a:t>
            </a:r>
            <a:r>
              <a:rPr lang="en-US" sz="3500" dirty="0"/>
              <a:t> </a:t>
            </a:r>
            <a:r>
              <a:rPr lang="en-US" sz="3500" dirty="0" err="1"/>
              <a:t>kesejahteraan</a:t>
            </a:r>
            <a:r>
              <a:rPr lang="en-US" sz="3500" dirty="0"/>
              <a:t> </a:t>
            </a:r>
            <a:r>
              <a:rPr lang="en-US" sz="3500" dirty="0" err="1"/>
              <a:t>masyarakat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.</a:t>
            </a:r>
          </a:p>
          <a:p>
            <a:pPr marL="514350" indent="-365760" algn="just">
              <a:buFont typeface="+mj-lt"/>
              <a:buAutoNum type="arabicPeriod"/>
            </a:pPr>
            <a:r>
              <a:rPr lang="en-US" sz="3500" b="1" dirty="0" err="1"/>
              <a:t>Perlindungan</a:t>
            </a:r>
            <a:r>
              <a:rPr lang="en-US" sz="3500" b="1" dirty="0"/>
              <a:t> Hak </a:t>
            </a:r>
            <a:r>
              <a:rPr lang="en-US" sz="3500" b="1" dirty="0" err="1"/>
              <a:t>Desa</a:t>
            </a:r>
            <a:r>
              <a:rPr lang="en-US" sz="3500" b="1" dirty="0"/>
              <a:t> Adat</a:t>
            </a:r>
            <a:r>
              <a:rPr lang="en-US" sz="3500" dirty="0"/>
              <a:t>: </a:t>
            </a:r>
            <a:r>
              <a:rPr lang="en-US" sz="3500" dirty="0" err="1"/>
              <a:t>Pemerintah</a:t>
            </a:r>
            <a:r>
              <a:rPr lang="en-US" sz="3500" dirty="0"/>
              <a:t> juga </a:t>
            </a:r>
            <a:r>
              <a:rPr lang="en-US" sz="3500" dirty="0" err="1"/>
              <a:t>berkewajiban</a:t>
            </a:r>
            <a:r>
              <a:rPr lang="en-US" sz="3500" dirty="0"/>
              <a:t>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melindungi</a:t>
            </a:r>
            <a:r>
              <a:rPr lang="en-US" sz="3500" dirty="0"/>
              <a:t> </a:t>
            </a:r>
            <a:r>
              <a:rPr lang="en-US" sz="3500" dirty="0" err="1"/>
              <a:t>hak-hak</a:t>
            </a:r>
            <a:r>
              <a:rPr lang="en-US" sz="3500" dirty="0"/>
              <a:t> </a:t>
            </a:r>
            <a:r>
              <a:rPr lang="en-US" sz="3500" dirty="0" err="1"/>
              <a:t>masyarakat</a:t>
            </a:r>
            <a:r>
              <a:rPr lang="en-US" sz="3500" dirty="0"/>
              <a:t> </a:t>
            </a:r>
            <a:r>
              <a:rPr lang="en-US" sz="3500" dirty="0" err="1"/>
              <a:t>adat</a:t>
            </a:r>
            <a:r>
              <a:rPr lang="en-US" sz="3500" dirty="0"/>
              <a:t> </a:t>
            </a:r>
            <a:r>
              <a:rPr lang="en-US" sz="3500" dirty="0" err="1"/>
              <a:t>atas</a:t>
            </a:r>
            <a:r>
              <a:rPr lang="en-US" sz="3500" dirty="0"/>
              <a:t> </a:t>
            </a:r>
            <a:r>
              <a:rPr lang="en-US" sz="3500" dirty="0" err="1"/>
              <a:t>tanah</a:t>
            </a:r>
            <a:r>
              <a:rPr lang="en-US" sz="3500" dirty="0"/>
              <a:t>, wilayah, dan </a:t>
            </a:r>
            <a:r>
              <a:rPr lang="en-US" sz="3500" dirty="0" err="1"/>
              <a:t>sumber</a:t>
            </a:r>
            <a:r>
              <a:rPr lang="en-US" sz="3500" dirty="0"/>
              <a:t> </a:t>
            </a:r>
            <a:r>
              <a:rPr lang="en-US" sz="3500" dirty="0" err="1"/>
              <a:t>daya</a:t>
            </a:r>
            <a:r>
              <a:rPr lang="en-US" sz="3500" dirty="0"/>
              <a:t> </a:t>
            </a:r>
            <a:r>
              <a:rPr lang="en-US" sz="3500" dirty="0" err="1"/>
              <a:t>alam</a:t>
            </a:r>
            <a:r>
              <a:rPr lang="en-US" sz="3500" dirty="0"/>
              <a:t> yang </a:t>
            </a:r>
            <a:r>
              <a:rPr lang="en-US" sz="3500" dirty="0" err="1"/>
              <a:t>dimiliki</a:t>
            </a:r>
            <a:r>
              <a:rPr lang="en-US" sz="3500" dirty="0"/>
              <a:t>. </a:t>
            </a:r>
            <a:r>
              <a:rPr lang="en-US" sz="3500" dirty="0" err="1"/>
              <a:t>Pengakuan</a:t>
            </a:r>
            <a:r>
              <a:rPr lang="en-US" sz="3500" dirty="0"/>
              <a:t> </a:t>
            </a:r>
            <a:r>
              <a:rPr lang="en-US" sz="3500" dirty="0" err="1"/>
              <a:t>terhadap</a:t>
            </a:r>
            <a:r>
              <a:rPr lang="en-US" sz="3500" dirty="0"/>
              <a:t> </a:t>
            </a:r>
            <a:r>
              <a:rPr lang="en-US" sz="3500" dirty="0" err="1"/>
              <a:t>hak</a:t>
            </a:r>
            <a:r>
              <a:rPr lang="en-US" sz="3500" dirty="0"/>
              <a:t> </a:t>
            </a:r>
            <a:r>
              <a:rPr lang="en-US" sz="3500" dirty="0" err="1"/>
              <a:t>ulayat</a:t>
            </a:r>
            <a:r>
              <a:rPr lang="en-US" sz="3500" dirty="0"/>
              <a:t> (</a:t>
            </a:r>
            <a:r>
              <a:rPr lang="en-US" sz="3500" dirty="0" err="1"/>
              <a:t>hak</a:t>
            </a:r>
            <a:r>
              <a:rPr lang="en-US" sz="3500" dirty="0"/>
              <a:t> </a:t>
            </a:r>
            <a:r>
              <a:rPr lang="en-US" sz="3500" dirty="0" err="1"/>
              <a:t>kolektif</a:t>
            </a:r>
            <a:r>
              <a:rPr lang="en-US" sz="3500" dirty="0"/>
              <a:t> </a:t>
            </a:r>
            <a:r>
              <a:rPr lang="en-US" sz="3500" dirty="0" err="1"/>
              <a:t>atas</a:t>
            </a:r>
            <a:r>
              <a:rPr lang="en-US" sz="3500" dirty="0"/>
              <a:t> </a:t>
            </a:r>
            <a:r>
              <a:rPr lang="en-US" sz="3500" dirty="0" err="1"/>
              <a:t>tanah</a:t>
            </a:r>
            <a:r>
              <a:rPr lang="en-US" sz="3500" dirty="0"/>
              <a:t>) </a:t>
            </a:r>
            <a:r>
              <a:rPr lang="en-US" sz="3500" dirty="0" err="1"/>
              <a:t>merupakan</a:t>
            </a:r>
            <a:r>
              <a:rPr lang="en-US" sz="3500" dirty="0"/>
              <a:t> salah </a:t>
            </a:r>
            <a:r>
              <a:rPr lang="en-US" sz="3500" dirty="0" err="1"/>
              <a:t>satu</a:t>
            </a:r>
            <a:r>
              <a:rPr lang="en-US" sz="3500" dirty="0"/>
              <a:t> </a:t>
            </a:r>
            <a:r>
              <a:rPr lang="en-US" sz="3500" dirty="0" err="1"/>
              <a:t>bentuk</a:t>
            </a:r>
            <a:r>
              <a:rPr lang="en-US" sz="3500" dirty="0"/>
              <a:t> </a:t>
            </a:r>
            <a:r>
              <a:rPr lang="en-US" sz="3500" dirty="0" err="1"/>
              <a:t>perlindungan</a:t>
            </a:r>
            <a:r>
              <a:rPr lang="en-US" sz="3500" dirty="0"/>
              <a:t> yang </a:t>
            </a:r>
            <a:r>
              <a:rPr lang="en-US" sz="3500" dirty="0" err="1"/>
              <a:t>diatur</a:t>
            </a:r>
            <a:r>
              <a:rPr lang="en-US" sz="3500" dirty="0"/>
              <a:t> oleh UU </a:t>
            </a:r>
            <a:r>
              <a:rPr lang="en-US" sz="3500" dirty="0" err="1"/>
              <a:t>Desa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UU No. 6 </a:t>
            </a:r>
            <a:r>
              <a:rPr lang="en-US" dirty="0" err="1"/>
              <a:t>Tahun</a:t>
            </a:r>
            <a:r>
              <a:rPr lang="en-US" dirty="0"/>
              <a:t> 2014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legitimasi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eksis</a:t>
            </a:r>
            <a:r>
              <a:rPr lang="en-US" dirty="0"/>
              <a:t> dan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Indonesia.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208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06552-AB87-228F-D749-65951A9C7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Soal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1: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Pengakuan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Kewenangan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Adat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39621-BB6F-450D-3E77-13D5E8A67A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UU No. 6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2014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memberikan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pengakuan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terhadap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Diskusikan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mengelola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wilayahnya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dibandingkan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administratif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Apakah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kewenangan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diberikan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kepada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UU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No. 6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2014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dianggap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memadai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saja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tantangan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implementasi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kewenangan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tersebut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lapangan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AD9DA4-25BE-5716-CE7C-95CF234EE5B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25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11EB7-4DB9-B36E-D602-E3AD965D4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Soal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2: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Otonomi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Hukum Adat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7CB46-2031-9B15-E65A-D1F21C3B366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Seberapa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diberikan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otonomi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menjalankan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nyata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penerapan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bertentangan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Apakah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diterapkan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bersaing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harmonisasi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keduanya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penyelesaian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konflik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timbul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4841B-2222-F5CC-2B30-9F2A13B0C1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23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CC37C-4876-E618-9E11-DDED5A16D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Soal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3: Peran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Adat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4C753-CFFD-50FC-9DE7-FC007CBC75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daerah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pusat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memberdayakan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melindungi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hak-hak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Diskusikan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program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pemberdayaan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bisa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diterapkan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melindungi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kearifan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lokal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Menurut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Anda,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apakah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dukungan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diberikan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optimal?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efektivitas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67BBA2-AF60-1930-9D25-0F93C79828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01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3B714-7DCE-61F9-4214-E0D393ECD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Soal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4: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Tantangan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Pengelolaan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Sumber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Daya Alam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E1E6F-F196-4B40-ADDA-698F155987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menjaga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kelestarian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dimiliki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menghadapi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modernisasi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industri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berhasil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melindungi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wilayahnya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kerusakan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lingkungan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tantangan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utama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dihadapi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mempertahankan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ulayat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tanah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tengah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perkembangan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pembangunan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investasi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daerah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39E63-AFB0-7A38-E542-09AFB5D1E9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17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6426-9250-60FC-124A-DFE2BA3A1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Soal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5: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Adat dan Pembangunan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Berkelanjutan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6ED8F-F630-A8FD-0DB5-7B31C86FAC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berkontribusi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pencapaian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tujuan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pembangunan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berkelanjutan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(SDGs)?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argumen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terkait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menjaga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keseimbangan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ekologi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sosial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tingkat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lokal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sejauh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mana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kearifan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lokal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diintegrasikan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program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pembangunan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tanpa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merusak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identitas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41EB4B-A400-A7E9-088C-845005AD63D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420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5D8DD-BAF7-C0E1-CD30-53D51F236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Soal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6: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Konflik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Resolusi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Adat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F99D3-A462-38F6-1168-42DFBB3013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potensi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konflik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kabupaten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kota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penyelesaian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konflik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UU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No. 6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2014?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kasus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Indonesia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terkait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konflik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tanah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menyelesaikan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konflik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UU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No. 6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2014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membantu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memperumit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penyelesaiannya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823DC3-748A-F34F-DBC1-A0A2A4CB1F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3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8E9B3-47B3-935F-E0E5-ED0C3BD73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7B7E6-C419-AEEB-6476-6EB8AE853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di Indonesia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tatanan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budaya</a:t>
            </a:r>
            <a:r>
              <a:rPr lang="en-US" dirty="0"/>
              <a:t>, dan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yang </a:t>
            </a:r>
            <a:r>
              <a:rPr lang="en-US" dirty="0" err="1"/>
              <a:t>diwariskan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nenek</a:t>
            </a:r>
            <a:r>
              <a:rPr lang="en-US" dirty="0"/>
              <a:t> </a:t>
            </a:r>
            <a:r>
              <a:rPr lang="en-US" dirty="0" err="1"/>
              <a:t>moyang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dan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khas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 dan </a:t>
            </a:r>
            <a:r>
              <a:rPr lang="en-US" dirty="0" err="1"/>
              <a:t>dihormati</a:t>
            </a:r>
            <a:r>
              <a:rPr lang="en-US" dirty="0"/>
              <a:t> oleh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.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terletak</a:t>
            </a:r>
            <a:r>
              <a:rPr lang="en-US" dirty="0"/>
              <a:t> di </a:t>
            </a:r>
            <a:r>
              <a:rPr lang="en-US" dirty="0" err="1"/>
              <a:t>daerah-daerah</a:t>
            </a:r>
            <a:r>
              <a:rPr lang="en-US" dirty="0"/>
              <a:t> yang kaya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dan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kaitannya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keberagaman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di Indonesia, </a:t>
            </a:r>
            <a:r>
              <a:rPr lang="en-US" dirty="0" err="1"/>
              <a:t>seperti</a:t>
            </a:r>
            <a:r>
              <a:rPr lang="en-US" dirty="0"/>
              <a:t> di Bali, Sumatra, Nusa Tenggara, dan Papua.</a:t>
            </a:r>
          </a:p>
        </p:txBody>
      </p:sp>
    </p:spTree>
    <p:extLst>
      <p:ext uri="{BB962C8B-B14F-4D97-AF65-F5344CB8AC3E}">
        <p14:creationId xmlns:p14="http://schemas.microsoft.com/office/powerpoint/2010/main" val="953366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BD84F-642C-3700-58BB-BE19A1FDE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Soal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7: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Revitalisasi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Adat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6AF33-FCF7-EECF-2C42-93C8C5A2F6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beradaptasi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perubahan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zaman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tanpa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kehilangan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jati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tradisinya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Diskusikan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bentuk-bentuk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revitalisasi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era modern.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Apakah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penerapan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teknologi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digital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membantu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pengelolaan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Jika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memanfaatkan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teknologi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meningkatkan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tata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kelola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mempertahankan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istiadat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mereka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2BE18D-9508-328A-31C3-5BACCFF64B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619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AE7A8-6C2E-6580-78D0-6304ADD99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Adat: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41BDC-AA4F-9C31-B750-7209AA38D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Hukum Adat (</a:t>
            </a:r>
            <a:r>
              <a:rPr lang="en-US" b="1" dirty="0" err="1"/>
              <a:t>Awig-Awig</a:t>
            </a:r>
            <a:r>
              <a:rPr lang="en-US" b="1" dirty="0"/>
              <a:t>)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oleh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awig-awig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norma yang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oleh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. Hukum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dan spiritual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, </a:t>
            </a:r>
            <a:r>
              <a:rPr lang="en-US" dirty="0" err="1"/>
              <a:t>upacara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 Adat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b="1" dirty="0" err="1"/>
              <a:t>kepala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b="1" dirty="0" err="1"/>
              <a:t>pemimpin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.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awig-awig</a:t>
            </a:r>
            <a:r>
              <a:rPr lang="en-US" dirty="0"/>
              <a:t>, dan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keharmonisan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 di Bali,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dipimpin</a:t>
            </a:r>
            <a:r>
              <a:rPr lang="en-US" dirty="0"/>
              <a:t> oleh </a:t>
            </a:r>
            <a:r>
              <a:rPr lang="en-US" b="1" dirty="0" err="1"/>
              <a:t>Bendesa</a:t>
            </a:r>
            <a:r>
              <a:rPr lang="en-US" b="1" dirty="0"/>
              <a:t> Adat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0851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01564-288E-9D8B-1EF7-AD47F28B6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023AD-FBF1-0B20-3C41-4E7665A43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dan Gotong Royong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di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sangat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b="1" dirty="0"/>
              <a:t>gotong royong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.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antarwarga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pada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kebersamaan</a:t>
            </a:r>
            <a:r>
              <a:rPr lang="en-US" dirty="0"/>
              <a:t> dan </a:t>
            </a:r>
            <a:r>
              <a:rPr lang="en-US" dirty="0" err="1"/>
              <a:t>solidaritas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 err="1"/>
              <a:t>Budaya</a:t>
            </a:r>
            <a:r>
              <a:rPr lang="en-US" b="1" dirty="0"/>
              <a:t> dan </a:t>
            </a:r>
            <a:r>
              <a:rPr lang="en-US" b="1" dirty="0" err="1"/>
              <a:t>Upacara</a:t>
            </a:r>
            <a:r>
              <a:rPr lang="en-US" b="1" dirty="0"/>
              <a:t> Adat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teguh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yang </a:t>
            </a:r>
            <a:r>
              <a:rPr lang="en-US" dirty="0" err="1"/>
              <a:t>diwariskan</a:t>
            </a:r>
            <a:r>
              <a:rPr lang="en-US" dirty="0"/>
              <a:t> </a:t>
            </a:r>
            <a:r>
              <a:rPr lang="en-US" dirty="0" err="1"/>
              <a:t>turun-temurun</a:t>
            </a:r>
            <a:r>
              <a:rPr lang="en-US" dirty="0"/>
              <a:t>. </a:t>
            </a:r>
            <a:r>
              <a:rPr lang="en-US" dirty="0" err="1"/>
              <a:t>Upacara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. </a:t>
            </a:r>
            <a:r>
              <a:rPr lang="en-US" dirty="0" err="1"/>
              <a:t>Upacara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kelahiran</a:t>
            </a:r>
            <a:r>
              <a:rPr lang="en-US" dirty="0"/>
              <a:t>, </a:t>
            </a:r>
            <a:r>
              <a:rPr lang="en-US" dirty="0" err="1"/>
              <a:t>pernikahan</a:t>
            </a:r>
            <a:r>
              <a:rPr lang="en-US" dirty="0"/>
              <a:t>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Hak </a:t>
            </a:r>
            <a:r>
              <a:rPr lang="en-US" b="1" dirty="0" err="1"/>
              <a:t>atas</a:t>
            </a:r>
            <a:r>
              <a:rPr lang="en-US" b="1" dirty="0"/>
              <a:t> Tanah dan </a:t>
            </a:r>
            <a:r>
              <a:rPr lang="en-US" b="1" dirty="0" err="1"/>
              <a:t>Sumber</a:t>
            </a:r>
            <a:r>
              <a:rPr lang="en-US" b="1" dirty="0"/>
              <a:t> Daya Alam</a:t>
            </a:r>
            <a:r>
              <a:rPr lang="en-US" dirty="0"/>
              <a:t> Di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</a:t>
            </a:r>
            <a:r>
              <a:rPr lang="en-US" dirty="0" err="1"/>
              <a:t>tanah</a:t>
            </a:r>
            <a:r>
              <a:rPr lang="en-US" dirty="0"/>
              <a:t> dan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milik</a:t>
            </a:r>
            <a:r>
              <a:rPr lang="en-US" b="1" dirty="0"/>
              <a:t> </a:t>
            </a:r>
            <a:r>
              <a:rPr lang="en-US" b="1" dirty="0" err="1"/>
              <a:t>bersama</a:t>
            </a:r>
            <a:r>
              <a:rPr lang="en-US" dirty="0"/>
              <a:t> (</a:t>
            </a:r>
            <a:r>
              <a:rPr lang="en-US" dirty="0" err="1"/>
              <a:t>komunal</a:t>
            </a:r>
            <a:r>
              <a:rPr lang="en-US" dirty="0"/>
              <a:t>) yang </a:t>
            </a:r>
            <a:r>
              <a:rPr lang="en-US" dirty="0" err="1"/>
              <a:t>dikelola</a:t>
            </a:r>
            <a:r>
              <a:rPr lang="en-US" dirty="0"/>
              <a:t> oleh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. Hak-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oleh negara,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benturan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modern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oleh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657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B7040-7774-70CE-9578-BE868473E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Contoh Desa Adat di Indonesia: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C7CD1-21B6-6D7A-F29E-47196FC45D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1. </a:t>
            </a:r>
            <a:r>
              <a:rPr lang="en-US" b="1" dirty="0" err="1"/>
              <a:t>Desa</a:t>
            </a:r>
            <a:r>
              <a:rPr lang="en-US" b="1" dirty="0"/>
              <a:t> Adat </a:t>
            </a:r>
            <a:r>
              <a:rPr lang="en-US" b="1" dirty="0" err="1"/>
              <a:t>Penglipuran</a:t>
            </a:r>
            <a:r>
              <a:rPr lang="en-US" b="1" dirty="0"/>
              <a:t> (Bali)</a:t>
            </a:r>
            <a:r>
              <a:rPr lang="en-US" dirty="0"/>
              <a:t> </a:t>
            </a:r>
            <a:r>
              <a:rPr lang="en-US" dirty="0" err="1"/>
              <a:t>Penglipuran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D869B-7163-E009-5C07-EF83A33934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yang </a:t>
            </a:r>
            <a:r>
              <a:rPr lang="en-US" dirty="0" err="1"/>
              <a:t>terkenal</a:t>
            </a:r>
            <a:r>
              <a:rPr lang="en-US" dirty="0"/>
              <a:t> di Bali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tatanan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budaya</a:t>
            </a:r>
            <a:r>
              <a:rPr lang="en-US" dirty="0"/>
              <a:t>, dan </a:t>
            </a:r>
            <a:r>
              <a:rPr lang="en-US" dirty="0" err="1"/>
              <a:t>arsitektur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.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tata </a:t>
            </a:r>
            <a:r>
              <a:rPr lang="en-US" dirty="0" err="1"/>
              <a:t>letak</a:t>
            </a:r>
            <a:r>
              <a:rPr lang="en-US" dirty="0"/>
              <a:t> yang </a:t>
            </a:r>
            <a:r>
              <a:rPr lang="en-US" dirty="0" err="1"/>
              <a:t>unik</a:t>
            </a:r>
            <a:r>
              <a:rPr lang="en-US" dirty="0"/>
              <a:t> dan </a:t>
            </a:r>
            <a:r>
              <a:rPr lang="en-US" dirty="0" err="1"/>
              <a:t>teratur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dan </a:t>
            </a:r>
            <a:r>
              <a:rPr lang="en-US" dirty="0" err="1"/>
              <a:t>kelestarian</a:t>
            </a:r>
            <a:r>
              <a:rPr lang="en-US" dirty="0"/>
              <a:t> </a:t>
            </a:r>
            <a:r>
              <a:rPr lang="en-US" dirty="0" err="1"/>
              <a:t>budayanya</a:t>
            </a:r>
            <a:r>
              <a:rPr lang="en-US" dirty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0AFCE1-D17A-CF2F-460B-94B85D123F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b="1" dirty="0"/>
              <a:t>2. Desa Wae Rebo (Nusa Tenggara Timur)</a:t>
            </a:r>
            <a:r>
              <a:rPr lang="pt-BR" dirty="0"/>
              <a:t> 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26D924-B0B3-6977-CAC9-C418989C003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terletak</a:t>
            </a:r>
            <a:r>
              <a:rPr lang="en-US" dirty="0"/>
              <a:t> di </a:t>
            </a:r>
            <a:r>
              <a:rPr lang="en-US" dirty="0" err="1"/>
              <a:t>pegunungan</a:t>
            </a:r>
            <a:r>
              <a:rPr lang="en-US" dirty="0"/>
              <a:t> dan </a:t>
            </a:r>
            <a:r>
              <a:rPr lang="en-US" dirty="0" err="1"/>
              <a:t>dihuni</a:t>
            </a:r>
            <a:r>
              <a:rPr lang="en-US" dirty="0"/>
              <a:t> oleh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Manggarai</a:t>
            </a:r>
            <a:r>
              <a:rPr lang="en-US" dirty="0"/>
              <a:t>. </a:t>
            </a:r>
            <a:r>
              <a:rPr lang="en-US" dirty="0" err="1"/>
              <a:t>Wae</a:t>
            </a:r>
            <a:r>
              <a:rPr lang="en-US" dirty="0"/>
              <a:t> </a:t>
            </a:r>
            <a:r>
              <a:rPr lang="en-US" dirty="0" err="1"/>
              <a:t>Rebo</a:t>
            </a:r>
            <a:r>
              <a:rPr lang="en-US" dirty="0"/>
              <a:t>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adatnya</a:t>
            </a:r>
            <a:r>
              <a:rPr lang="en-US" dirty="0"/>
              <a:t> yang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kerucut</a:t>
            </a:r>
            <a:r>
              <a:rPr lang="en-US" dirty="0"/>
              <a:t>,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Mbaru</a:t>
            </a:r>
            <a:r>
              <a:rPr lang="en-US" b="1" dirty="0"/>
              <a:t> Niang</a:t>
            </a:r>
            <a:r>
              <a:rPr lang="en-US" dirty="0"/>
              <a:t>, dan </a:t>
            </a:r>
            <a:r>
              <a:rPr lang="en-US" dirty="0" err="1"/>
              <a:t>budaya</a:t>
            </a:r>
            <a:r>
              <a:rPr lang="en-US" dirty="0"/>
              <a:t> gotong royong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950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3696F-B91F-54D1-CE85-7643723E0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37466-D971-83EA-9AEE-FD6E990D1C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Baduy</a:t>
            </a:r>
            <a:r>
              <a:rPr lang="en-US" dirty="0"/>
              <a:t> (Banten)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9D99E1-DE92-092B-9925-5C9FEED144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Masyarakat </a:t>
            </a:r>
            <a:r>
              <a:rPr lang="en-US" dirty="0" err="1"/>
              <a:t>Baduy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di </a:t>
            </a:r>
            <a:r>
              <a:rPr lang="en-US" dirty="0" err="1"/>
              <a:t>pedalaman</a:t>
            </a:r>
            <a:r>
              <a:rPr lang="en-US" dirty="0"/>
              <a:t> Banten dan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modernitas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yang sangat </a:t>
            </a:r>
            <a:r>
              <a:rPr lang="en-US" dirty="0" err="1"/>
              <a:t>tradisional</a:t>
            </a:r>
            <a:r>
              <a:rPr lang="en-US" dirty="0"/>
              <a:t>,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yang </a:t>
            </a:r>
            <a:r>
              <a:rPr lang="en-US" dirty="0" err="1"/>
              <a:t>ketat</a:t>
            </a:r>
            <a:r>
              <a:rPr lang="en-US" dirty="0"/>
              <a:t>, dan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kelestarian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sangat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E562A4-F428-3EF0-91A4-662B08D828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Desa</a:t>
            </a:r>
            <a:r>
              <a:rPr lang="en-US" dirty="0"/>
              <a:t> Kete </a:t>
            </a:r>
            <a:r>
              <a:rPr lang="en-US" dirty="0" err="1"/>
              <a:t>Kesu</a:t>
            </a:r>
            <a:r>
              <a:rPr lang="en-US" dirty="0"/>
              <a:t> (</a:t>
            </a:r>
            <a:r>
              <a:rPr lang="en-US" dirty="0" err="1"/>
              <a:t>Toraja</a:t>
            </a:r>
            <a:r>
              <a:rPr lang="en-US" dirty="0"/>
              <a:t>, Sulawesi Selatan)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D24BC8-638A-91A3-ED1E-E26F02A19E4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Kete </a:t>
            </a:r>
            <a:r>
              <a:rPr lang="en-US" dirty="0" err="1"/>
              <a:t>Kesu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di </a:t>
            </a:r>
            <a:r>
              <a:rPr lang="en-US" dirty="0" err="1"/>
              <a:t>Toraja</a:t>
            </a:r>
            <a:r>
              <a:rPr lang="en-US" dirty="0"/>
              <a:t> yang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adatnya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Tongkonan</a:t>
            </a:r>
            <a:r>
              <a:rPr lang="en-US" dirty="0"/>
              <a:t> dan </a:t>
            </a:r>
            <a:r>
              <a:rPr lang="en-US" dirty="0" err="1"/>
              <a:t>upacara</a:t>
            </a:r>
            <a:r>
              <a:rPr lang="en-US" dirty="0"/>
              <a:t> </a:t>
            </a:r>
            <a:r>
              <a:rPr lang="en-US" dirty="0" err="1"/>
              <a:t>pemakaman</a:t>
            </a:r>
            <a:r>
              <a:rPr lang="en-US" dirty="0"/>
              <a:t> yang </a:t>
            </a:r>
            <a:r>
              <a:rPr lang="en-US" dirty="0" err="1"/>
              <a:t>unik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</a:t>
            </a:r>
            <a:r>
              <a:rPr lang="en-US" dirty="0" err="1"/>
              <a:t>jenazah</a:t>
            </a:r>
            <a:r>
              <a:rPr lang="en-US" dirty="0"/>
              <a:t> di </a:t>
            </a:r>
            <a:r>
              <a:rPr lang="en-US" dirty="0" err="1"/>
              <a:t>gua-gua</a:t>
            </a:r>
            <a:r>
              <a:rPr lang="en-US" dirty="0"/>
              <a:t> batu.</a:t>
            </a:r>
          </a:p>
        </p:txBody>
      </p:sp>
    </p:spTree>
    <p:extLst>
      <p:ext uri="{BB962C8B-B14F-4D97-AF65-F5344CB8AC3E}">
        <p14:creationId xmlns:p14="http://schemas.microsoft.com/office/powerpoint/2010/main" val="3124573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288DA-133E-9ADD-2B87-45C496ACA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Adat: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51B24-ABCE-C650-DADF-642A5B4A80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Pelestarian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penjaga</a:t>
            </a:r>
            <a:r>
              <a:rPr lang="en-US" dirty="0"/>
              <a:t> dan </a:t>
            </a:r>
            <a:r>
              <a:rPr lang="en-US" dirty="0" err="1"/>
              <a:t>pelestari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tradisi</a:t>
            </a:r>
            <a:r>
              <a:rPr lang="en-US" dirty="0"/>
              <a:t>, dan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istiadat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warisan</a:t>
            </a:r>
            <a:r>
              <a:rPr lang="en-US" dirty="0"/>
              <a:t> </a:t>
            </a:r>
            <a:r>
              <a:rPr lang="en-US" dirty="0" err="1"/>
              <a:t>leluhur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kelestarian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, </a:t>
            </a:r>
            <a:r>
              <a:rPr lang="en-US" dirty="0" err="1"/>
              <a:t>seni</a:t>
            </a:r>
            <a:r>
              <a:rPr lang="en-US" dirty="0"/>
              <a:t>, dan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.</a:t>
            </a:r>
          </a:p>
          <a:p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Sengketa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,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campur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otoritas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C5D30B-19A3-2120-A403-6FE0FFB936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Keharmonisan</a:t>
            </a:r>
            <a:r>
              <a:rPr lang="en-US" b="1" dirty="0"/>
              <a:t> dan </a:t>
            </a:r>
            <a:r>
              <a:rPr lang="en-US" b="1" dirty="0" err="1"/>
              <a:t>Keseimbangan</a:t>
            </a:r>
            <a:r>
              <a:rPr lang="en-US" b="1" dirty="0"/>
              <a:t> Alam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dan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, air, dan </a:t>
            </a:r>
            <a:r>
              <a:rPr lang="en-US" dirty="0" err="1"/>
              <a:t>hutan</a:t>
            </a:r>
            <a:r>
              <a:rPr lang="en-US" dirty="0"/>
              <a:t>,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dan </a:t>
            </a:r>
            <a:r>
              <a:rPr lang="en-US" dirty="0" err="1"/>
              <a:t>keberlanjutan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</a:t>
            </a:r>
          </a:p>
          <a:p>
            <a:r>
              <a:rPr lang="en-US" b="1" dirty="0" err="1"/>
              <a:t>Kekuatan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dan 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juga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dan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berbasis</a:t>
            </a:r>
            <a:r>
              <a:rPr lang="en-US" dirty="0"/>
              <a:t> pada </a:t>
            </a:r>
            <a:r>
              <a:rPr lang="en-US" dirty="0" err="1"/>
              <a:t>komunitas</a:t>
            </a:r>
            <a:r>
              <a:rPr lang="en-US" dirty="0"/>
              <a:t>. Banyak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yang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pada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kerajinan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, dan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0527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B84D1-C810-8FD6-CE79-739CB16A3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Adat: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34DCC-D007-CF93-67BD-A571DBA5D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memainkan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dan </a:t>
            </a:r>
            <a:r>
              <a:rPr lang="en-US" dirty="0" err="1"/>
              <a:t>kelestarian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modernisasi</a:t>
            </a:r>
            <a:r>
              <a:rPr lang="en-US" dirty="0"/>
              <a:t> dan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946771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3906-F97D-940F-0AD8-F54BA3CEF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Adat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BE770-EA99-980C-4B9E-0AFB4A12E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Klaim</a:t>
            </a:r>
            <a:r>
              <a:rPr lang="en-US" b="1" dirty="0"/>
              <a:t> Tanah</a:t>
            </a:r>
            <a:r>
              <a:rPr lang="en-US" dirty="0"/>
              <a:t>: Banyak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yang </a:t>
            </a:r>
            <a:r>
              <a:rPr lang="en-US" dirty="0" err="1"/>
              <a:t>berkonflik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yang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dialihfungsikan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, </a:t>
            </a:r>
            <a:r>
              <a:rPr lang="en-US" dirty="0" err="1"/>
              <a:t>perkebunan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.</a:t>
            </a:r>
          </a:p>
          <a:p>
            <a:r>
              <a:rPr lang="en-US" b="1" dirty="0" err="1"/>
              <a:t>Tekanan</a:t>
            </a:r>
            <a:r>
              <a:rPr lang="en-US" b="1" dirty="0"/>
              <a:t> </a:t>
            </a:r>
            <a:r>
              <a:rPr lang="en-US" b="1" dirty="0" err="1"/>
              <a:t>Modernisasi</a:t>
            </a:r>
            <a:r>
              <a:rPr lang="en-US" dirty="0"/>
              <a:t>: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modernisasi</a:t>
            </a:r>
            <a:r>
              <a:rPr lang="en-US" dirty="0"/>
              <a:t> dan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pergeseran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.</a:t>
            </a:r>
          </a:p>
          <a:p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Berlebihan</a:t>
            </a:r>
            <a:r>
              <a:rPr lang="en-US" dirty="0"/>
              <a:t>: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, </a:t>
            </a:r>
            <a:r>
              <a:rPr lang="en-US" dirty="0" err="1"/>
              <a:t>eksploitasi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yang </a:t>
            </a:r>
            <a:r>
              <a:rPr lang="en-US" dirty="0" err="1"/>
              <a:t>berlebihan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dan </a:t>
            </a:r>
            <a:r>
              <a:rPr lang="en-US" dirty="0" err="1"/>
              <a:t>mengikis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3209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1783</Words>
  <Application>Microsoft Office PowerPoint</Application>
  <PresentationFormat>Widescreen</PresentationFormat>
  <Paragraphs>77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Desa Adat</vt:lpstr>
      <vt:lpstr>Desa adat </vt:lpstr>
      <vt:lpstr>Karakteristik Desa Adat:</vt:lpstr>
      <vt:lpstr>PowerPoint Presentation</vt:lpstr>
      <vt:lpstr>Contoh Desa Adat di Indonesia:</vt:lpstr>
      <vt:lpstr>PowerPoint Presentation</vt:lpstr>
      <vt:lpstr>Fungsi Desa Adat:</vt:lpstr>
      <vt:lpstr>Tantangan yang Dihadapi Desa Adat:</vt:lpstr>
      <vt:lpstr>Tantangan yang Dihadapi Desa Adat</vt:lpstr>
      <vt:lpstr>Kesimpulan </vt:lpstr>
      <vt:lpstr>Perspektif Desa Adat Menurut UU Desa No. 6 Tahun 2014</vt:lpstr>
      <vt:lpstr>Perspektif Desa Adat Menurut UU Desa No. 6 Tahun 2014=memberikan pengakuan yang jelas terhadap dua bentuk desa di Indonesia:</vt:lpstr>
      <vt:lpstr>  Poin Penting Kedudukan Desa adat (Menurut UU No. 6 Tahun 2014 tentang Desa):   </vt:lpstr>
      <vt:lpstr>Soal Diskusi 1: Pengakuan dan Kewenangan Desa Adat </vt:lpstr>
      <vt:lpstr>Soal Diskusi 2: Otonomi dan Hukum Adat </vt:lpstr>
      <vt:lpstr>Soal Diskusi 3: Peran Pemerintah dan Desa Adat </vt:lpstr>
      <vt:lpstr>Soal Diskusi 4: Tantangan Pengelolaan Sumber Daya Alam </vt:lpstr>
      <vt:lpstr>Soal Diskusi 5: Desa Adat dan Pembangunan Berkelanjutan </vt:lpstr>
      <vt:lpstr>Soal Diskusi 6: Konflik dan Resolusi dalam Desa Adat </vt:lpstr>
      <vt:lpstr>Soal Diskusi 7: Revitalisasi Desa Adat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 ASUS</dc:creator>
  <cp:lastModifiedBy>User ASUS</cp:lastModifiedBy>
  <cp:revision>8</cp:revision>
  <dcterms:created xsi:type="dcterms:W3CDTF">2024-09-12T17:30:46Z</dcterms:created>
  <dcterms:modified xsi:type="dcterms:W3CDTF">2024-09-23T15:59:42Z</dcterms:modified>
</cp:coreProperties>
</file>