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75" r:id="rId3"/>
    <p:sldId id="279" r:id="rId4"/>
    <p:sldId id="273" r:id="rId5"/>
    <p:sldId id="280" r:id="rId6"/>
    <p:sldId id="281" r:id="rId7"/>
    <p:sldId id="276" r:id="rId8"/>
    <p:sldId id="269" r:id="rId9"/>
    <p:sldId id="271" r:id="rId10"/>
    <p:sldId id="272" r:id="rId11"/>
    <p:sldId id="277" r:id="rId12"/>
    <p:sldId id="27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05DC3C3-A680-4FEF-8151-62CB11E907E7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EAE5B-4281-4C5A-BDB9-95DD0D4B1B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1618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31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2358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0701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4289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5903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02553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8545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06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7814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551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7433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B4E50F-8A29-4420-B8C3-26F8BACCCB6C}" type="datetimeFigureOut">
              <a:rPr lang="en-US" smtClean="0"/>
              <a:t>10/25/2023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2B5D8-DDD2-4AB8-9D44-5F55F749052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06799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12752" y="855662"/>
            <a:ext cx="5346700" cy="2387600"/>
          </a:xfrm>
        </p:spPr>
        <p:txBody>
          <a:bodyPr>
            <a:normAutofit fontScale="90000"/>
          </a:bodyPr>
          <a:lstStyle/>
          <a:p>
            <a:r>
              <a:rPr lang="en-US" dirty="0" err="1" smtClean="0">
                <a:latin typeface="Arial Rounded MT Bold" panose="020F0704030504030204" pitchFamily="34" charset="0"/>
              </a:rPr>
              <a:t>Formulasi</a:t>
            </a:r>
            <a:r>
              <a:rPr lang="en-US" dirty="0" smtClean="0">
                <a:latin typeface="Arial Rounded MT Bold" panose="020F0704030504030204" pitchFamily="34" charset="0"/>
              </a:rPr>
              <a:t> </a:t>
            </a:r>
            <a:r>
              <a:rPr lang="en-US" dirty="0" err="1" smtClean="0">
                <a:latin typeface="Arial Rounded MT Bold" panose="020F0704030504030204" pitchFamily="34" charset="0"/>
              </a:rPr>
              <a:t>Strategi</a:t>
            </a:r>
            <a:r>
              <a:rPr lang="en-US" dirty="0">
                <a:latin typeface="Arial Rounded MT Bold" panose="020F0704030504030204" pitchFamily="34" charset="0"/>
              </a:rPr>
              <a:t/>
            </a:r>
            <a:br>
              <a:rPr lang="en-US" dirty="0">
                <a:latin typeface="Arial Rounded MT Bold" panose="020F0704030504030204" pitchFamily="34" charset="0"/>
              </a:rPr>
            </a:br>
            <a:endParaRPr lang="en-US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731000" y="3454400"/>
            <a:ext cx="4572000" cy="1701800"/>
          </a:xfrm>
        </p:spPr>
        <p:txBody>
          <a:bodyPr/>
          <a:lstStyle/>
          <a:p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r>
              <a:rPr lang="en-US" dirty="0" smtClean="0"/>
              <a:t> </a:t>
            </a:r>
            <a:r>
              <a:rPr lang="en-US" dirty="0" err="1" smtClean="0"/>
              <a:t>Sektor</a:t>
            </a:r>
            <a:r>
              <a:rPr lang="en-US" dirty="0" smtClean="0"/>
              <a:t> </a:t>
            </a:r>
            <a:r>
              <a:rPr lang="en-US" dirty="0" err="1" smtClean="0"/>
              <a:t>Publik</a:t>
            </a:r>
            <a:endParaRPr lang="en-US" dirty="0" smtClean="0"/>
          </a:p>
          <a:p>
            <a:r>
              <a:rPr lang="en-US" dirty="0" err="1" smtClean="0"/>
              <a:t>Jurusan</a:t>
            </a:r>
            <a:r>
              <a:rPr lang="en-US" dirty="0" smtClean="0"/>
              <a:t> </a:t>
            </a:r>
            <a:r>
              <a:rPr lang="en-US" dirty="0" err="1" smtClean="0"/>
              <a:t>Admnistrasi</a:t>
            </a:r>
            <a:r>
              <a:rPr lang="en-US" dirty="0" smtClean="0"/>
              <a:t> Negara FISIP </a:t>
            </a:r>
            <a:r>
              <a:rPr lang="en-US" dirty="0" err="1" smtClean="0"/>
              <a:t>Universitas</a:t>
            </a:r>
            <a:r>
              <a:rPr lang="en-US" dirty="0" smtClean="0"/>
              <a:t> Lampung</a:t>
            </a:r>
          </a:p>
          <a:p>
            <a:r>
              <a:rPr lang="en-US" dirty="0" err="1" smtClean="0"/>
              <a:t>Anisa</a:t>
            </a:r>
            <a:r>
              <a:rPr lang="en-US" dirty="0" smtClean="0"/>
              <a:t> </a:t>
            </a:r>
            <a:r>
              <a:rPr lang="en-US" dirty="0" err="1" smtClean="0"/>
              <a:t>Utami</a:t>
            </a:r>
            <a:r>
              <a:rPr lang="en-US" dirty="0" smtClean="0"/>
              <a:t>, S.I.P., M.A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855662"/>
            <a:ext cx="6412753" cy="6002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5920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824" y="461899"/>
            <a:ext cx="7915376" cy="696594"/>
          </a:xfrm>
        </p:spPr>
        <p:txBody>
          <a:bodyPr/>
          <a:lstStyle/>
          <a:p>
            <a:r>
              <a:rPr lang="en-US" dirty="0"/>
              <a:t>Threats/</a:t>
            </a:r>
            <a:r>
              <a:rPr lang="en-US" dirty="0" err="1"/>
              <a:t>Ancaman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824" y="1607262"/>
            <a:ext cx="8058353" cy="4739759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Bagaimana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kompetitor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yang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berusaha</a:t>
            </a:r>
            <a:r>
              <a:rPr lang="en-US" dirty="0"/>
              <a:t> </a:t>
            </a:r>
            <a:r>
              <a:rPr lang="en-US" dirty="0" err="1"/>
              <a:t>mengungguli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dilakukan</a:t>
            </a:r>
            <a:r>
              <a:rPr lang="en-US" dirty="0"/>
              <a:t> </a:t>
            </a:r>
            <a:r>
              <a:rPr lang="en-US" dirty="0" err="1"/>
              <a:t>pesaing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lakukan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?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Baik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, </a:t>
            </a:r>
            <a:r>
              <a:rPr lang="en-US" dirty="0" err="1"/>
              <a:t>kualitas</a:t>
            </a:r>
            <a:r>
              <a:rPr lang="en-US" dirty="0"/>
              <a:t> </a:t>
            </a:r>
            <a:r>
              <a:rPr lang="en-US" dirty="0" err="1"/>
              <a:t>pelayanan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kompetitor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?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?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utang</a:t>
            </a:r>
            <a:r>
              <a:rPr lang="en-US" dirty="0"/>
              <a:t> </a:t>
            </a:r>
            <a:r>
              <a:rPr lang="en-US" dirty="0" err="1"/>
              <a:t>hutang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anggaran</a:t>
            </a:r>
            <a:r>
              <a:rPr lang="en-US" dirty="0"/>
              <a:t> </a:t>
            </a:r>
            <a:r>
              <a:rPr lang="en-US" dirty="0" err="1"/>
              <a:t>mengancam</a:t>
            </a:r>
            <a:r>
              <a:rPr lang="en-US" dirty="0"/>
              <a:t> </a:t>
            </a:r>
            <a:r>
              <a:rPr lang="en-US" dirty="0" err="1"/>
              <a:t>kelangsungan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anda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11664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2700" dirty="0" err="1" smtClean="0"/>
              <a:t>tahap</a:t>
            </a:r>
            <a:r>
              <a:rPr lang="en-US" sz="2700" dirty="0" smtClean="0"/>
              <a:t> 2</a:t>
            </a:r>
            <a:br>
              <a:rPr lang="en-US" sz="2700" dirty="0" smtClean="0"/>
            </a:br>
            <a:r>
              <a:rPr lang="en-US" sz="2700" dirty="0"/>
              <a:t>The Matching Stage (</a:t>
            </a:r>
            <a:r>
              <a:rPr lang="en-US" sz="2700" dirty="0" err="1"/>
              <a:t>tahap</a:t>
            </a:r>
            <a:r>
              <a:rPr lang="en-US" sz="2700" dirty="0"/>
              <a:t> </a:t>
            </a:r>
            <a:r>
              <a:rPr lang="en-US" sz="2700" dirty="0" err="1"/>
              <a:t>pencocokan</a:t>
            </a:r>
            <a:r>
              <a:rPr lang="en-US" sz="2700" dirty="0"/>
              <a:t>)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45659" y="1690688"/>
            <a:ext cx="8689999" cy="4514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89611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100" dirty="0" err="1"/>
              <a:t>Tahap</a:t>
            </a:r>
            <a:r>
              <a:rPr lang="en-US" sz="3100" dirty="0"/>
              <a:t> 3: </a:t>
            </a:r>
            <a:r>
              <a:rPr lang="en-US" sz="3100" dirty="0" smtClean="0"/>
              <a:t/>
            </a:r>
            <a:br>
              <a:rPr lang="en-US" sz="3100" dirty="0" smtClean="0"/>
            </a:br>
            <a:r>
              <a:rPr lang="en-US" sz="3100" dirty="0" smtClean="0"/>
              <a:t>Decision </a:t>
            </a:r>
            <a:r>
              <a:rPr lang="en-US" sz="3100" dirty="0"/>
              <a:t>Stage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90762" y="1390242"/>
            <a:ext cx="4253729" cy="4310954"/>
          </a:xfrm>
        </p:spPr>
      </p:pic>
    </p:spTree>
    <p:extLst>
      <p:ext uri="{BB962C8B-B14F-4D97-AF65-F5344CB8AC3E}">
        <p14:creationId xmlns:p14="http://schemas.microsoft.com/office/powerpoint/2010/main" val="296313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79269" y="301625"/>
            <a:ext cx="9302931" cy="769938"/>
          </a:xfrm>
        </p:spPr>
        <p:txBody>
          <a:bodyPr>
            <a:normAutofit/>
          </a:bodyPr>
          <a:lstStyle/>
          <a:p>
            <a:pPr marL="838200" indent="-838200"/>
            <a:r>
              <a:rPr lang="en-US" sz="2800" b="1" dirty="0" err="1"/>
              <a:t>Formulasi</a:t>
            </a:r>
            <a:r>
              <a:rPr lang="en-US" sz="2800" b="1" dirty="0"/>
              <a:t> </a:t>
            </a:r>
            <a:r>
              <a:rPr lang="en-US" sz="2800" b="1" dirty="0" err="1" smtClean="0"/>
              <a:t>Strategi</a:t>
            </a:r>
            <a:endParaRPr lang="en-US" sz="2800" b="1" dirty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79269" y="1294855"/>
            <a:ext cx="8135938" cy="4286250"/>
          </a:xfrm>
        </p:spPr>
        <p:txBody>
          <a:bodyPr/>
          <a:lstStyle/>
          <a:p>
            <a:pPr algn="just" eaLnBrk="1" hangingPunct="1">
              <a:buFontTx/>
              <a:buNone/>
            </a:pPr>
            <a:r>
              <a:rPr lang="en-US" sz="2000" dirty="0" err="1"/>
              <a:t>Formulasi</a:t>
            </a:r>
            <a:r>
              <a:rPr lang="en-US" sz="2000" dirty="0"/>
              <a:t> </a:t>
            </a:r>
            <a:r>
              <a:rPr lang="en-US" sz="2000" dirty="0" err="1" smtClean="0"/>
              <a:t>Stategi</a:t>
            </a:r>
            <a:endParaRPr lang="en-US" sz="2000" dirty="0"/>
          </a:p>
          <a:p>
            <a:pPr algn="just" eaLnBrk="1" hangingPunct="1">
              <a:buFontTx/>
              <a:buNone/>
            </a:pPr>
            <a:r>
              <a:rPr lang="en-US" sz="2000" dirty="0"/>
              <a:t>	</a:t>
            </a:r>
            <a:r>
              <a:rPr lang="en-US" sz="2000" dirty="0" err="1"/>
              <a:t>Adalah</a:t>
            </a:r>
            <a:r>
              <a:rPr lang="en-US" sz="2000" dirty="0"/>
              <a:t> proses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strategi-strategi</a:t>
            </a:r>
            <a:r>
              <a:rPr lang="en-US" sz="2000" dirty="0"/>
              <a:t> </a:t>
            </a:r>
            <a:r>
              <a:rPr lang="en-US" sz="2000" dirty="0" err="1"/>
              <a:t>baru</a:t>
            </a:r>
            <a:r>
              <a:rPr lang="en-US" sz="2000" dirty="0"/>
              <a:t> </a:t>
            </a:r>
            <a:r>
              <a:rPr lang="en-US" sz="2000" dirty="0" err="1"/>
              <a:t>dimana</a:t>
            </a:r>
            <a:r>
              <a:rPr lang="en-US" sz="2000" dirty="0"/>
              <a:t> </a:t>
            </a:r>
            <a:r>
              <a:rPr lang="en-US" sz="2000" dirty="0" err="1"/>
              <a:t>pihak-pihak</a:t>
            </a:r>
            <a:r>
              <a:rPr lang="en-US" sz="2000" dirty="0"/>
              <a:t> </a:t>
            </a:r>
            <a:r>
              <a:rPr lang="en-US" sz="2000" dirty="0" err="1"/>
              <a:t>manajemen</a:t>
            </a:r>
            <a:r>
              <a:rPr lang="en-US" sz="2000" dirty="0"/>
              <a:t> </a:t>
            </a:r>
            <a:r>
              <a:rPr lang="en-US" sz="2000" dirty="0" err="1"/>
              <a:t>menentukan</a:t>
            </a:r>
            <a:r>
              <a:rPr lang="en-US" sz="2000" dirty="0"/>
              <a:t> </a:t>
            </a:r>
            <a:r>
              <a:rPr lang="en-US" sz="2000" dirty="0" err="1"/>
              <a:t>tujuan</a:t>
            </a:r>
            <a:r>
              <a:rPr lang="en-US" sz="2000" dirty="0"/>
              <a:t> </a:t>
            </a:r>
            <a:r>
              <a:rPr lang="en-US" sz="2000" dirty="0" err="1"/>
              <a:t>organisasi</a:t>
            </a:r>
            <a:r>
              <a:rPr lang="en-US" sz="2000" dirty="0"/>
              <a:t> </a:t>
            </a:r>
            <a:r>
              <a:rPr lang="en-US" sz="2000" dirty="0" err="1"/>
              <a:t>dan</a:t>
            </a:r>
            <a:r>
              <a:rPr lang="en-US" sz="2000" dirty="0"/>
              <a:t> </a:t>
            </a:r>
            <a:r>
              <a:rPr lang="en-US" sz="2000" dirty="0" err="1"/>
              <a:t>menciptakan</a:t>
            </a:r>
            <a:r>
              <a:rPr lang="en-US" sz="2000" dirty="0"/>
              <a:t> </a:t>
            </a:r>
            <a:r>
              <a:rPr lang="en-US" sz="2000" dirty="0" err="1"/>
              <a:t>strategi-strategi</a:t>
            </a:r>
            <a:r>
              <a:rPr lang="en-US" sz="2000" dirty="0"/>
              <a:t> </a:t>
            </a:r>
            <a:r>
              <a:rPr lang="en-US" sz="2000" dirty="0" err="1"/>
              <a:t>utama</a:t>
            </a:r>
            <a:r>
              <a:rPr lang="en-US" sz="2000" dirty="0"/>
              <a:t> </a:t>
            </a:r>
            <a:r>
              <a:rPr lang="en-US" sz="2000" dirty="0" err="1"/>
              <a:t>untuk</a:t>
            </a:r>
            <a:r>
              <a:rPr lang="en-US" sz="2000" dirty="0"/>
              <a:t> </a:t>
            </a:r>
            <a:r>
              <a:rPr lang="en-US" sz="2000" dirty="0" err="1"/>
              <a:t>mencapai</a:t>
            </a:r>
            <a:r>
              <a:rPr lang="en-US" sz="2000" dirty="0"/>
              <a:t> </a:t>
            </a:r>
            <a:r>
              <a:rPr lang="en-US" sz="2000" dirty="0" err="1"/>
              <a:t>tujuan-tujuan</a:t>
            </a:r>
            <a:r>
              <a:rPr lang="en-US" sz="2000" dirty="0"/>
              <a:t> </a:t>
            </a:r>
            <a:r>
              <a:rPr lang="en-US" sz="2000" dirty="0" err="1"/>
              <a:t>tersebut</a:t>
            </a:r>
            <a:endParaRPr lang="en-US" sz="2000" dirty="0"/>
          </a:p>
          <a:p>
            <a:pPr eaLnBrk="1" hangingPunct="1">
              <a:buFontTx/>
              <a:buNone/>
            </a:pPr>
            <a:endParaRPr lang="en-US" sz="1800" dirty="0"/>
          </a:p>
          <a:p>
            <a:pPr eaLnBrk="1" hangingPunct="1">
              <a:buFontTx/>
              <a:buNone/>
            </a:pPr>
            <a:endParaRPr lang="en-US" sz="1800" dirty="0"/>
          </a:p>
          <a:p>
            <a:pPr eaLnBrk="1" hangingPunct="1">
              <a:buFontTx/>
              <a:buNone/>
            </a:pPr>
            <a:endParaRPr lang="en-US" sz="1800" dirty="0"/>
          </a:p>
          <a:p>
            <a:pPr eaLnBrk="1" hangingPunct="1">
              <a:buFontTx/>
              <a:buNone/>
            </a:pPr>
            <a:endParaRPr lang="en-US" sz="1800" dirty="0"/>
          </a:p>
          <a:p>
            <a:pPr eaLnBrk="1" hangingPunct="1">
              <a:buFontTx/>
              <a:buNone/>
            </a:pPr>
            <a:r>
              <a:rPr lang="en-US" sz="1800" dirty="0"/>
              <a:t>		      				</a:t>
            </a:r>
          </a:p>
        </p:txBody>
      </p:sp>
    </p:spTree>
    <p:extLst>
      <p:ext uri="{BB962C8B-B14F-4D97-AF65-F5344CB8AC3E}">
        <p14:creationId xmlns:p14="http://schemas.microsoft.com/office/powerpoint/2010/main" val="74317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formulasi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Perumusan</a:t>
            </a:r>
            <a:r>
              <a:rPr lang="en-US" dirty="0" smtClean="0"/>
              <a:t> </a:t>
            </a:r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endParaRPr lang="en-US" dirty="0" smtClean="0"/>
          </a:p>
          <a:p>
            <a:r>
              <a:rPr lang="en-US" dirty="0" smtClean="0"/>
              <a:t>PLI </a:t>
            </a:r>
            <a:r>
              <a:rPr lang="en-US" dirty="0" err="1" smtClean="0"/>
              <a:t>dan</a:t>
            </a:r>
            <a:r>
              <a:rPr lang="en-US" dirty="0" smtClean="0"/>
              <a:t> PLE (</a:t>
            </a:r>
            <a:r>
              <a:rPr lang="en-US" dirty="0" err="1" smtClean="0"/>
              <a:t>Pencermatan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External); KAFI </a:t>
            </a:r>
            <a:r>
              <a:rPr lang="en-US" dirty="0" err="1" smtClean="0"/>
              <a:t>dan</a:t>
            </a:r>
            <a:r>
              <a:rPr lang="en-US" dirty="0" smtClean="0"/>
              <a:t> KAFE (</a:t>
            </a:r>
            <a:r>
              <a:rPr lang="en-US" dirty="0" err="1" smtClean="0"/>
              <a:t>Kesimpulan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External)</a:t>
            </a:r>
          </a:p>
          <a:p>
            <a:r>
              <a:rPr lang="en-US" dirty="0" err="1" smtClean="0"/>
              <a:t>Analisis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endParaRPr lang="en-US" dirty="0" smtClean="0"/>
          </a:p>
          <a:p>
            <a:r>
              <a:rPr lang="en-US" dirty="0" err="1" smtClean="0"/>
              <a:t>Penetapan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, </a:t>
            </a:r>
            <a:r>
              <a:rPr lang="en-US" dirty="0" err="1" smtClean="0"/>
              <a:t>sasaran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(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94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Proses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Strategis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10510330" cy="4351338"/>
          </a:xfrm>
        </p:spPr>
      </p:pic>
    </p:spTree>
    <p:extLst>
      <p:ext uri="{BB962C8B-B14F-4D97-AF65-F5344CB8AC3E}">
        <p14:creationId xmlns:p14="http://schemas.microsoft.com/office/powerpoint/2010/main" val="3598409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Visi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Misi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Visi</a:t>
            </a:r>
            <a:r>
              <a:rPr lang="en-US" dirty="0" smtClean="0"/>
              <a:t>: </a:t>
            </a:r>
          </a:p>
          <a:p>
            <a:r>
              <a:rPr lang="en-US" dirty="0" err="1" smtClean="0"/>
              <a:t>Gambaran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masa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realistic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ingin</a:t>
            </a:r>
            <a:r>
              <a:rPr lang="en-US" dirty="0" smtClean="0"/>
              <a:t> </a:t>
            </a:r>
            <a:r>
              <a:rPr lang="en-US" dirty="0" err="1" smtClean="0"/>
              <a:t>diwujudkan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waktu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/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endParaRPr lang="en-US" dirty="0" smtClean="0"/>
          </a:p>
          <a:p>
            <a:r>
              <a:rPr lang="en-US" dirty="0" err="1" smtClean="0"/>
              <a:t>Pernyataan</a:t>
            </a:r>
            <a:r>
              <a:rPr lang="en-US" dirty="0" smtClean="0"/>
              <a:t> yang </a:t>
            </a:r>
            <a:r>
              <a:rPr lang="en-US" dirty="0" err="1" smtClean="0"/>
              <a:t>diucapkan</a:t>
            </a:r>
            <a:r>
              <a:rPr lang="en-US" dirty="0" smtClean="0"/>
              <a:t>/</a:t>
            </a:r>
            <a:r>
              <a:rPr lang="en-US" dirty="0" err="1" smtClean="0"/>
              <a:t>ditulis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</a:t>
            </a:r>
            <a:r>
              <a:rPr lang="en-US" dirty="0" err="1" smtClean="0"/>
              <a:t>merupakan</a:t>
            </a:r>
            <a:r>
              <a:rPr lang="en-US" dirty="0" smtClean="0"/>
              <a:t> proses </a:t>
            </a:r>
            <a:r>
              <a:rPr lang="en-US" dirty="0" err="1" smtClean="0"/>
              <a:t>manajemen</a:t>
            </a:r>
            <a:r>
              <a:rPr lang="en-US" dirty="0" smtClean="0"/>
              <a:t> </a:t>
            </a:r>
            <a:r>
              <a:rPr lang="en-US" dirty="0" err="1" smtClean="0"/>
              <a:t>saat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, yang </a:t>
            </a:r>
            <a:r>
              <a:rPr lang="en-US" dirty="0" err="1" smtClean="0"/>
              <a:t>menjangkau</a:t>
            </a:r>
            <a:r>
              <a:rPr lang="en-US" dirty="0" smtClean="0"/>
              <a:t>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depan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yang ideal </a:t>
            </a:r>
            <a:r>
              <a:rPr lang="en-US" dirty="0" err="1" smtClean="0"/>
              <a:t>tntg</a:t>
            </a:r>
            <a:r>
              <a:rPr lang="en-US" dirty="0" smtClean="0"/>
              <a:t> masa </a:t>
            </a:r>
            <a:r>
              <a:rPr lang="en-US" dirty="0" err="1" smtClean="0"/>
              <a:t>depan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realistic,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dipercaya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mengandung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tarik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8046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/>
              <a:t>Misi</a:t>
            </a:r>
            <a:r>
              <a:rPr lang="en-US" dirty="0" smtClean="0"/>
              <a:t>:</a:t>
            </a:r>
          </a:p>
          <a:p>
            <a:r>
              <a:rPr lang="en-US" dirty="0" err="1" smtClean="0"/>
              <a:t>Pernyataan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hal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dicapai</a:t>
            </a:r>
            <a:r>
              <a:rPr lang="en-US" dirty="0" smtClean="0"/>
              <a:t> </a:t>
            </a:r>
            <a:r>
              <a:rPr lang="en-US" dirty="0" err="1" smtClean="0"/>
              <a:t>organisasi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pihak</a:t>
            </a:r>
            <a:r>
              <a:rPr lang="en-US" dirty="0" smtClean="0"/>
              <a:t> yang </a:t>
            </a:r>
            <a:r>
              <a:rPr lang="en-US" dirty="0" err="1" smtClean="0"/>
              <a:t>berkepentingan</a:t>
            </a:r>
            <a:r>
              <a:rPr lang="en-US" dirty="0" smtClean="0"/>
              <a:t> di masa dating</a:t>
            </a:r>
          </a:p>
          <a:p>
            <a:r>
              <a:rPr lang="en-US" dirty="0" err="1" smtClean="0"/>
              <a:t>Mencerminkan</a:t>
            </a:r>
            <a:r>
              <a:rPr lang="en-US" dirty="0" smtClean="0"/>
              <a:t>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bisnis</a:t>
            </a:r>
            <a:r>
              <a:rPr lang="en-US" dirty="0" smtClean="0"/>
              <a:t>/</a:t>
            </a:r>
            <a:r>
              <a:rPr lang="en-US" dirty="0" err="1" smtClean="0"/>
              <a:t>produk</a:t>
            </a:r>
            <a:r>
              <a:rPr lang="en-US" dirty="0" smtClean="0"/>
              <a:t>/</a:t>
            </a:r>
            <a:r>
              <a:rPr lang="en-US" dirty="0" err="1" smtClean="0"/>
              <a:t>layanan</a:t>
            </a:r>
            <a:r>
              <a:rPr lang="en-US" dirty="0" smtClean="0"/>
              <a:t> yang </a:t>
            </a:r>
            <a:r>
              <a:rPr lang="en-US" dirty="0" err="1" smtClean="0"/>
              <a:t>ditawarkan</a:t>
            </a:r>
            <a:endParaRPr lang="en-US" dirty="0" smtClean="0"/>
          </a:p>
          <a:p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diemban</a:t>
            </a:r>
            <a:r>
              <a:rPr lang="en-US" dirty="0" smtClean="0"/>
              <a:t>/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387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Analisis</a:t>
            </a:r>
            <a:r>
              <a:rPr lang="en-US" dirty="0" smtClean="0"/>
              <a:t> KAFI/KAFE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Tahap</a:t>
            </a:r>
            <a:r>
              <a:rPr lang="en-US" dirty="0" smtClean="0"/>
              <a:t> 1: The Input Stage (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Masukan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mengenai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internal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perusahaan</a:t>
            </a:r>
            <a:r>
              <a:rPr lang="en-US" dirty="0" smtClean="0"/>
              <a:t> yang </a:t>
            </a:r>
            <a:r>
              <a:rPr lang="en-US" dirty="0" err="1" smtClean="0"/>
              <a:t>dibutuhkan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merumuskan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2: The Matching Stage (</a:t>
            </a:r>
            <a:r>
              <a:rPr lang="en-US" dirty="0" err="1" smtClean="0"/>
              <a:t>tahap</a:t>
            </a:r>
            <a:r>
              <a:rPr lang="en-US" dirty="0" smtClean="0"/>
              <a:t> </a:t>
            </a:r>
            <a:r>
              <a:rPr lang="en-US" dirty="0" err="1" smtClean="0"/>
              <a:t>pencocokan</a:t>
            </a:r>
            <a:r>
              <a:rPr lang="en-US" dirty="0" smtClean="0"/>
              <a:t>)</a:t>
            </a:r>
          </a:p>
          <a:p>
            <a:pPr marL="0" indent="0">
              <a:buNone/>
            </a:pPr>
            <a:r>
              <a:rPr lang="en-US" dirty="0" err="1" smtClean="0"/>
              <a:t>Melakukan</a:t>
            </a:r>
            <a:r>
              <a:rPr lang="en-US" dirty="0" smtClean="0"/>
              <a:t> </a:t>
            </a:r>
            <a:r>
              <a:rPr lang="en-US" dirty="0" err="1" smtClean="0"/>
              <a:t>identifikasi</a:t>
            </a:r>
            <a:r>
              <a:rPr lang="en-US" dirty="0" smtClean="0"/>
              <a:t> alternative </a:t>
            </a:r>
            <a:r>
              <a:rPr lang="en-US" dirty="0" err="1" smtClean="0"/>
              <a:t>strategi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mencocokan</a:t>
            </a:r>
            <a:r>
              <a:rPr lang="en-US" dirty="0" smtClean="0"/>
              <a:t> </a:t>
            </a:r>
            <a:r>
              <a:rPr lang="en-US" dirty="0" err="1" smtClean="0"/>
              <a:t>informasi</a:t>
            </a:r>
            <a:r>
              <a:rPr lang="en-US" dirty="0"/>
              <a:t> </a:t>
            </a:r>
            <a:r>
              <a:rPr lang="en-US" dirty="0" smtClean="0"/>
              <a:t>input </a:t>
            </a:r>
            <a:r>
              <a:rPr lang="en-US" dirty="0" err="1" smtClean="0"/>
              <a:t>berupa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eksternal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internal (</a:t>
            </a:r>
            <a:r>
              <a:rPr lang="en-US" dirty="0" err="1" smtClean="0"/>
              <a:t>Analisis</a:t>
            </a:r>
            <a:r>
              <a:rPr lang="en-US" dirty="0" smtClean="0"/>
              <a:t> SWOT)</a:t>
            </a:r>
          </a:p>
          <a:p>
            <a:r>
              <a:rPr lang="en-US" dirty="0" err="1" smtClean="0"/>
              <a:t>Tahap</a:t>
            </a:r>
            <a:r>
              <a:rPr lang="en-US" dirty="0" smtClean="0"/>
              <a:t> 3: Decision Stage</a:t>
            </a:r>
          </a:p>
          <a:p>
            <a:pPr marL="0" indent="0">
              <a:buNone/>
            </a:pPr>
            <a:r>
              <a:rPr lang="en-US" dirty="0" err="1" smtClean="0"/>
              <a:t>Menetapkan</a:t>
            </a:r>
            <a:r>
              <a:rPr lang="en-US" dirty="0" smtClean="0"/>
              <a:t> </a:t>
            </a:r>
            <a:r>
              <a:rPr lang="en-US" dirty="0" err="1" smtClean="0"/>
              <a:t>strategi</a:t>
            </a:r>
            <a:r>
              <a:rPr lang="en-US" dirty="0" smtClean="0"/>
              <a:t> alternative yang </a:t>
            </a:r>
            <a:r>
              <a:rPr lang="en-US" dirty="0" err="1" smtClean="0"/>
              <a:t>diprioritaskan</a:t>
            </a:r>
            <a:r>
              <a:rPr lang="en-US" dirty="0" smtClean="0"/>
              <a:t> (dg </a:t>
            </a:r>
            <a:r>
              <a:rPr lang="en-US" dirty="0" err="1" smtClean="0"/>
              <a:t>menggunakan</a:t>
            </a:r>
            <a:r>
              <a:rPr lang="en-US" dirty="0" smtClean="0"/>
              <a:t> Quantitative Strategic Planning Matrix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61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059941" y="1563370"/>
            <a:ext cx="8060055" cy="4278630"/>
          </a:xfrm>
          <a:prstGeom prst="rect">
            <a:avLst/>
          </a:prstGeom>
        </p:spPr>
        <p:txBody>
          <a:bodyPr vert="horz" wrap="square" lIns="0" tIns="58419" rIns="0" bIns="0" rtlCol="0">
            <a:spAutoFit/>
          </a:bodyPr>
          <a:lstStyle/>
          <a:p>
            <a:pPr marL="355600" marR="443865" indent="-342900">
              <a:lnSpc>
                <a:spcPct val="90000"/>
              </a:lnSpc>
              <a:spcBef>
                <a:spcPts val="459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0" dirty="0">
                <a:latin typeface="Arial"/>
                <a:cs typeface="Arial"/>
              </a:rPr>
              <a:t>Analisis </a:t>
            </a:r>
            <a:r>
              <a:rPr sz="3000" spc="-135" dirty="0">
                <a:latin typeface="Arial"/>
                <a:cs typeface="Arial"/>
              </a:rPr>
              <a:t>lingkungan </a:t>
            </a:r>
            <a:r>
              <a:rPr sz="3000" spc="-65" dirty="0">
                <a:latin typeface="Arial"/>
                <a:cs typeface="Arial"/>
              </a:rPr>
              <a:t>Internal </a:t>
            </a:r>
            <a:r>
              <a:rPr sz="3000" spc="-185" dirty="0">
                <a:latin typeface="Arial"/>
                <a:cs typeface="Arial"/>
              </a:rPr>
              <a:t>akan</a:t>
            </a:r>
            <a:r>
              <a:rPr sz="3000" spc="-320" dirty="0">
                <a:latin typeface="Arial"/>
                <a:cs typeface="Arial"/>
              </a:rPr>
              <a:t> </a:t>
            </a:r>
            <a:r>
              <a:rPr sz="3000" spc="-150" dirty="0">
                <a:latin typeface="Arial"/>
                <a:cs typeface="Arial"/>
              </a:rPr>
              <a:t>menghasilkan  </a:t>
            </a:r>
            <a:r>
              <a:rPr sz="3000" spc="-125" dirty="0">
                <a:latin typeface="Arial"/>
                <a:cs typeface="Arial"/>
              </a:rPr>
              <a:t>sejumlah </a:t>
            </a:r>
            <a:r>
              <a:rPr sz="3000" spc="-90" dirty="0">
                <a:latin typeface="Arial"/>
                <a:cs typeface="Arial"/>
              </a:rPr>
              <a:t>informasi tentang </a:t>
            </a:r>
            <a:r>
              <a:rPr sz="3000" spc="-145" dirty="0">
                <a:latin typeface="Arial"/>
                <a:cs typeface="Arial"/>
              </a:rPr>
              <a:t>kekuatan  </a:t>
            </a:r>
            <a:r>
              <a:rPr sz="3000" spc="-140" dirty="0">
                <a:latin typeface="Arial"/>
                <a:cs typeface="Arial"/>
              </a:rPr>
              <a:t>organisasional, </a:t>
            </a:r>
            <a:r>
              <a:rPr sz="3000" spc="-65" dirty="0">
                <a:latin typeface="Arial"/>
                <a:cs typeface="Arial"/>
              </a:rPr>
              <a:t>yaitu </a:t>
            </a:r>
            <a:r>
              <a:rPr sz="3000" spc="-180" dirty="0">
                <a:latin typeface="Arial"/>
                <a:cs typeface="Arial"/>
              </a:rPr>
              <a:t>apakah </a:t>
            </a:r>
            <a:r>
              <a:rPr sz="3000" spc="-160" dirty="0">
                <a:latin typeface="Arial"/>
                <a:cs typeface="Arial"/>
              </a:rPr>
              <a:t>organisasi </a:t>
            </a:r>
            <a:r>
              <a:rPr sz="3000" spc="-125" dirty="0">
                <a:latin typeface="Arial"/>
                <a:cs typeface="Arial"/>
              </a:rPr>
              <a:t>bekerja  </a:t>
            </a:r>
            <a:r>
              <a:rPr sz="3000" spc="-175" dirty="0">
                <a:latin typeface="Arial"/>
                <a:cs typeface="Arial"/>
              </a:rPr>
              <a:t>dengan</a:t>
            </a:r>
            <a:r>
              <a:rPr sz="3000" spc="-160" dirty="0">
                <a:latin typeface="Arial"/>
                <a:cs typeface="Arial"/>
              </a:rPr>
              <a:t> </a:t>
            </a:r>
            <a:r>
              <a:rPr sz="3000" spc="-114" dirty="0">
                <a:latin typeface="Arial"/>
                <a:cs typeface="Arial"/>
              </a:rPr>
              <a:t>baik</a:t>
            </a:r>
            <a:endParaRPr sz="3000" dirty="0">
              <a:latin typeface="Arial"/>
              <a:cs typeface="Arial"/>
            </a:endParaRPr>
          </a:p>
          <a:p>
            <a:pPr marL="355600" marR="5080" indent="-342900">
              <a:lnSpc>
                <a:spcPct val="90000"/>
              </a:lnSpc>
              <a:spcBef>
                <a:spcPts val="720"/>
              </a:spcBef>
              <a:buChar char="•"/>
              <a:tabLst>
                <a:tab pos="354965" algn="l"/>
                <a:tab pos="355600" algn="l"/>
              </a:tabLst>
            </a:pPr>
            <a:r>
              <a:rPr sz="3000" spc="-150" dirty="0">
                <a:latin typeface="Arial"/>
                <a:cs typeface="Arial"/>
              </a:rPr>
              <a:t>Analisis </a:t>
            </a:r>
            <a:r>
              <a:rPr sz="3000" spc="-135" dirty="0">
                <a:latin typeface="Arial"/>
                <a:cs typeface="Arial"/>
              </a:rPr>
              <a:t>lingkungan </a:t>
            </a:r>
            <a:r>
              <a:rPr sz="3000" spc="-65" dirty="0">
                <a:latin typeface="Arial"/>
                <a:cs typeface="Arial"/>
              </a:rPr>
              <a:t>Internal </a:t>
            </a:r>
            <a:r>
              <a:rPr sz="3000" spc="-150" dirty="0">
                <a:latin typeface="Arial"/>
                <a:cs typeface="Arial"/>
              </a:rPr>
              <a:t>juga </a:t>
            </a:r>
            <a:r>
              <a:rPr sz="3000" spc="-65" dirty="0">
                <a:latin typeface="Arial"/>
                <a:cs typeface="Arial"/>
              </a:rPr>
              <a:t>perlu  </a:t>
            </a:r>
            <a:r>
              <a:rPr sz="3000" spc="-90" dirty="0">
                <a:latin typeface="Arial"/>
                <a:cs typeface="Arial"/>
              </a:rPr>
              <a:t>mengidentifikasi </a:t>
            </a:r>
            <a:r>
              <a:rPr sz="3000" spc="-130" dirty="0">
                <a:latin typeface="Arial"/>
                <a:cs typeface="Arial"/>
              </a:rPr>
              <a:t>bidang-bidang </a:t>
            </a:r>
            <a:r>
              <a:rPr sz="3000" spc="-150" dirty="0">
                <a:latin typeface="Arial"/>
                <a:cs typeface="Arial"/>
              </a:rPr>
              <a:t>kelemahan </a:t>
            </a:r>
            <a:r>
              <a:rPr sz="3000" spc="-145" dirty="0">
                <a:latin typeface="Arial"/>
                <a:cs typeface="Arial"/>
              </a:rPr>
              <a:t>dan  </a:t>
            </a:r>
            <a:r>
              <a:rPr sz="3000" spc="-110" dirty="0">
                <a:latin typeface="Arial"/>
                <a:cs typeface="Arial"/>
              </a:rPr>
              <a:t>menentukan </a:t>
            </a:r>
            <a:r>
              <a:rPr sz="3000" spc="-180" dirty="0">
                <a:latin typeface="Arial"/>
                <a:cs typeface="Arial"/>
              </a:rPr>
              <a:t>apakah </a:t>
            </a:r>
            <a:r>
              <a:rPr sz="3000" spc="-145" dirty="0">
                <a:latin typeface="Arial"/>
                <a:cs typeface="Arial"/>
              </a:rPr>
              <a:t>kelemahan-kelemahan  </a:t>
            </a:r>
            <a:r>
              <a:rPr sz="3000" spc="-75" dirty="0">
                <a:latin typeface="Arial"/>
                <a:cs typeface="Arial"/>
              </a:rPr>
              <a:t>tersebut </a:t>
            </a:r>
            <a:r>
              <a:rPr sz="3000" spc="-130" dirty="0">
                <a:latin typeface="Arial"/>
                <a:cs typeface="Arial"/>
              </a:rPr>
              <a:t>mempunyai </a:t>
            </a:r>
            <a:r>
              <a:rPr sz="3000" spc="-160" dirty="0">
                <a:latin typeface="Arial"/>
                <a:cs typeface="Arial"/>
              </a:rPr>
              <a:t>makna </a:t>
            </a:r>
            <a:r>
              <a:rPr sz="3000" spc="-100" dirty="0">
                <a:latin typeface="Arial"/>
                <a:cs typeface="Arial"/>
              </a:rPr>
              <a:t>strategik, </a:t>
            </a:r>
            <a:r>
              <a:rPr sz="3000" spc="-114" dirty="0">
                <a:latin typeface="Arial"/>
                <a:cs typeface="Arial"/>
              </a:rPr>
              <a:t>serta  </a:t>
            </a:r>
            <a:r>
              <a:rPr sz="3000" spc="-175" dirty="0">
                <a:latin typeface="Arial"/>
                <a:cs typeface="Arial"/>
              </a:rPr>
              <a:t>apakah </a:t>
            </a:r>
            <a:r>
              <a:rPr sz="3000" spc="-145" dirty="0">
                <a:latin typeface="Arial"/>
                <a:cs typeface="Arial"/>
              </a:rPr>
              <a:t>kelemahan-kelemahan </a:t>
            </a:r>
            <a:r>
              <a:rPr sz="3000" spc="-75" dirty="0">
                <a:latin typeface="Arial"/>
                <a:cs typeface="Arial"/>
              </a:rPr>
              <a:t>tersebut</a:t>
            </a:r>
            <a:r>
              <a:rPr sz="3000" spc="-254" dirty="0">
                <a:latin typeface="Arial"/>
                <a:cs typeface="Arial"/>
              </a:rPr>
              <a:t> </a:t>
            </a:r>
            <a:r>
              <a:rPr sz="3000" spc="-95" dirty="0">
                <a:latin typeface="Arial"/>
                <a:cs typeface="Arial"/>
              </a:rPr>
              <a:t>membuat  </a:t>
            </a:r>
            <a:r>
              <a:rPr sz="3000" spc="-160" dirty="0">
                <a:latin typeface="Arial"/>
                <a:cs typeface="Arial"/>
              </a:rPr>
              <a:t>organisasi </a:t>
            </a:r>
            <a:r>
              <a:rPr sz="3000" spc="-90" dirty="0">
                <a:latin typeface="Arial"/>
                <a:cs typeface="Arial"/>
              </a:rPr>
              <a:t>menjadi</a:t>
            </a:r>
            <a:r>
              <a:rPr sz="3000" spc="-180" dirty="0">
                <a:latin typeface="Arial"/>
                <a:cs typeface="Arial"/>
              </a:rPr>
              <a:t> </a:t>
            </a:r>
            <a:r>
              <a:rPr sz="3000" spc="-114" dirty="0">
                <a:latin typeface="Arial"/>
                <a:cs typeface="Arial"/>
              </a:rPr>
              <a:t>lemah.</a:t>
            </a:r>
            <a:endParaRPr sz="3000" dirty="0">
              <a:latin typeface="Arial"/>
              <a:cs typeface="Arial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92331" y="483326"/>
            <a:ext cx="8908869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 smtClean="0"/>
              <a:t>Tahap</a:t>
            </a:r>
            <a:r>
              <a:rPr lang="en-US" sz="3200" b="1" dirty="0" smtClean="0"/>
              <a:t> 1 </a:t>
            </a:r>
          </a:p>
          <a:p>
            <a:r>
              <a:rPr lang="en-US" sz="3200" b="1" dirty="0" smtClean="0"/>
              <a:t>The </a:t>
            </a:r>
            <a:r>
              <a:rPr lang="en-US" sz="3200" b="1" dirty="0"/>
              <a:t>Input Stage (</a:t>
            </a:r>
            <a:r>
              <a:rPr lang="en-US" sz="3200" b="1" dirty="0" err="1"/>
              <a:t>Tahap</a:t>
            </a:r>
            <a:r>
              <a:rPr lang="en-US" sz="3200" b="1" dirty="0"/>
              <a:t> </a:t>
            </a:r>
            <a:r>
              <a:rPr lang="en-US" sz="3200" b="1" dirty="0" err="1"/>
              <a:t>Masukan</a:t>
            </a:r>
            <a:r>
              <a:rPr lang="en-US" sz="3200" b="1" dirty="0"/>
              <a:t>)</a:t>
            </a:r>
          </a:p>
          <a:p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2290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6824" y="461899"/>
            <a:ext cx="8058352" cy="696594"/>
          </a:xfrm>
        </p:spPr>
        <p:txBody>
          <a:bodyPr/>
          <a:lstStyle/>
          <a:p>
            <a:r>
              <a:rPr lang="en-US" b="1" dirty="0"/>
              <a:t>Opportunities/</a:t>
            </a:r>
            <a:r>
              <a:rPr lang="en-US" b="1" dirty="0" err="1"/>
              <a:t>Peluang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6824" y="1607262"/>
            <a:ext cx="8058353" cy="4062651"/>
          </a:xfrm>
        </p:spPr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Peluang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temukan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rasakan</a:t>
            </a:r>
            <a:r>
              <a:rPr lang="en-US" sz="2400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Ketertarikan</a:t>
            </a:r>
            <a:r>
              <a:rPr lang="en-US" sz="2400" dirty="0"/>
              <a:t> </a:t>
            </a:r>
            <a:r>
              <a:rPr lang="en-US" sz="2400" dirty="0" err="1"/>
              <a:t>apa</a:t>
            </a:r>
            <a:r>
              <a:rPr lang="en-US" sz="2400" dirty="0"/>
              <a:t> yang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lakukan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menjadi</a:t>
            </a:r>
            <a:r>
              <a:rPr lang="en-US" sz="2400" dirty="0"/>
              <a:t> </a:t>
            </a:r>
            <a:r>
              <a:rPr lang="en-US" sz="2400" dirty="0" err="1"/>
              <a:t>peluang</a:t>
            </a:r>
            <a:r>
              <a:rPr lang="en-US" sz="2400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lingkungan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yang </a:t>
            </a:r>
            <a:r>
              <a:rPr lang="en-US" sz="2400" dirty="0" err="1"/>
              <a:t>bisa</a:t>
            </a:r>
            <a:r>
              <a:rPr lang="en-US" sz="2400" dirty="0"/>
              <a:t> </a:t>
            </a:r>
            <a:r>
              <a:rPr lang="en-US" sz="2400" dirty="0" err="1"/>
              <a:t>mendukung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?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err="1"/>
              <a:t>Untuk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analisis</a:t>
            </a:r>
            <a:r>
              <a:rPr lang="en-US" sz="2400" dirty="0"/>
              <a:t> </a:t>
            </a:r>
            <a:r>
              <a:rPr lang="en-US" sz="2400" dirty="0" err="1"/>
              <a:t>juga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teknologi</a:t>
            </a:r>
            <a:r>
              <a:rPr lang="en-US" sz="2400" dirty="0"/>
              <a:t>, </a:t>
            </a:r>
            <a:r>
              <a:rPr lang="en-US" sz="2400" dirty="0" err="1"/>
              <a:t>pasar</a:t>
            </a:r>
            <a:r>
              <a:rPr lang="en-US" sz="2400" dirty="0"/>
              <a:t>, </a:t>
            </a:r>
            <a:r>
              <a:rPr lang="en-US" sz="2400" dirty="0" err="1"/>
              <a:t>kebijakan</a:t>
            </a:r>
            <a:r>
              <a:rPr lang="en-US" sz="2400" dirty="0"/>
              <a:t> </a:t>
            </a:r>
            <a:r>
              <a:rPr lang="en-US" sz="2400" dirty="0" err="1"/>
              <a:t>pemerintah</a:t>
            </a:r>
            <a:r>
              <a:rPr lang="en-US" sz="2400" dirty="0"/>
              <a:t> </a:t>
            </a:r>
            <a:r>
              <a:rPr lang="en-US" sz="2400" dirty="0" err="1"/>
              <a:t>saat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waktu</a:t>
            </a:r>
            <a:r>
              <a:rPr lang="en-US" sz="2400" dirty="0"/>
              <a:t> yang </a:t>
            </a:r>
            <a:r>
              <a:rPr lang="en-US" sz="2400" dirty="0" err="1"/>
              <a:t>dekat</a:t>
            </a:r>
            <a:r>
              <a:rPr lang="en-US" sz="2400" dirty="0"/>
              <a:t> </a:t>
            </a:r>
            <a:r>
              <a:rPr lang="en-US" sz="2400" dirty="0" err="1"/>
              <a:t>Bagaimana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</a:t>
            </a:r>
            <a:r>
              <a:rPr lang="en-US" sz="2400" dirty="0" err="1"/>
              <a:t>perkembangan</a:t>
            </a:r>
            <a:r>
              <a:rPr lang="en-US" sz="2400" dirty="0"/>
              <a:t> </a:t>
            </a:r>
            <a:r>
              <a:rPr lang="en-US" sz="2400" dirty="0" err="1"/>
              <a:t>masyarakat</a:t>
            </a:r>
            <a:r>
              <a:rPr lang="en-US" sz="2400" dirty="0"/>
              <a:t>, trend </a:t>
            </a:r>
            <a:r>
              <a:rPr lang="en-US" sz="2400" dirty="0" err="1"/>
              <a:t>dan</a:t>
            </a:r>
            <a:r>
              <a:rPr lang="en-US" sz="2400" dirty="0"/>
              <a:t> </a:t>
            </a:r>
            <a:r>
              <a:rPr lang="en-US" sz="2400" dirty="0" err="1"/>
              <a:t>pola</a:t>
            </a:r>
            <a:r>
              <a:rPr lang="en-US" sz="2400" dirty="0"/>
              <a:t> social yang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berpengaruh</a:t>
            </a:r>
            <a:r>
              <a:rPr lang="en-US" sz="2400" dirty="0"/>
              <a:t> </a:t>
            </a:r>
            <a:r>
              <a:rPr lang="en-US" sz="2400" dirty="0" err="1"/>
              <a:t>terhada</a:t>
            </a:r>
            <a:r>
              <a:rPr lang="en-US" sz="2400" dirty="0"/>
              <a:t> </a:t>
            </a:r>
            <a:r>
              <a:rPr lang="en-US" sz="2400" dirty="0" err="1"/>
              <a:t>produk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layanan</a:t>
            </a:r>
            <a:r>
              <a:rPr lang="en-US" sz="2400" dirty="0"/>
              <a:t> </a:t>
            </a:r>
            <a:r>
              <a:rPr lang="en-US" sz="2400" dirty="0" err="1"/>
              <a:t>perusahaan</a:t>
            </a:r>
            <a:r>
              <a:rPr lang="en-US" sz="2400" dirty="0"/>
              <a:t> </a:t>
            </a:r>
            <a:r>
              <a:rPr lang="en-US" sz="2400" dirty="0" err="1"/>
              <a:t>anda</a:t>
            </a:r>
            <a:r>
              <a:rPr lang="en-US" sz="24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2192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276</TotalTime>
  <Words>403</Words>
  <Application>Microsoft Office PowerPoint</Application>
  <PresentationFormat>Widescreen</PresentationFormat>
  <Paragraphs>51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Arial Rounded MT Bold</vt:lpstr>
      <vt:lpstr>Calibri</vt:lpstr>
      <vt:lpstr>Calibri Light</vt:lpstr>
      <vt:lpstr>Office Theme</vt:lpstr>
      <vt:lpstr>Formulasi Strategi </vt:lpstr>
      <vt:lpstr>Formulasi Strategi</vt:lpstr>
      <vt:lpstr>Proses formulasi Strategi</vt:lpstr>
      <vt:lpstr>Proses Manajemen Strategis</vt:lpstr>
      <vt:lpstr>Visi dan Misi</vt:lpstr>
      <vt:lpstr>PowerPoint Presentation</vt:lpstr>
      <vt:lpstr>Tahap Analisis KAFI/KAFE</vt:lpstr>
      <vt:lpstr>PowerPoint Presentation</vt:lpstr>
      <vt:lpstr>Opportunities/Peluang</vt:lpstr>
      <vt:lpstr>Threats/Ancaman</vt:lpstr>
      <vt:lpstr>tahap 2 The Matching Stage (tahap pencocokan) </vt:lpstr>
      <vt:lpstr>Tahap 3:  Decision Stage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Perencanaan Strategi</dc:title>
  <dc:creator>user</dc:creator>
  <cp:lastModifiedBy>user</cp:lastModifiedBy>
  <cp:revision>28</cp:revision>
  <dcterms:created xsi:type="dcterms:W3CDTF">2022-11-02T01:12:26Z</dcterms:created>
  <dcterms:modified xsi:type="dcterms:W3CDTF">2023-10-25T13:24:52Z</dcterms:modified>
</cp:coreProperties>
</file>