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311" r:id="rId4"/>
    <p:sldId id="260" r:id="rId5"/>
    <p:sldId id="264" r:id="rId6"/>
    <p:sldId id="309" r:id="rId7"/>
    <p:sldId id="281" r:id="rId8"/>
    <p:sldId id="292" r:id="rId9"/>
    <p:sldId id="293" r:id="rId10"/>
    <p:sldId id="294" r:id="rId11"/>
    <p:sldId id="296" r:id="rId12"/>
    <p:sldId id="31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73" d="100"/>
          <a:sy n="73" d="100"/>
        </p:scale>
        <p:origin x="-12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EC87-8C69-4BD2-B87A-31B3B76B04D5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1624-53E3-4CA3-923F-2C27FD7156B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0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96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18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67B-8893-406A-9A12-A2D4D6C7D872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41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67B-8893-406A-9A12-A2D4D6C7D87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16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12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Do by hand.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7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51624-53E3-4CA3-923F-2C27FD7156B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08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2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7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63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58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63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47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5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2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3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4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8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15FF-F9C5-4AF5-9E2E-D0FFF7CDC23F}" type="datetimeFigureOut">
              <a:rPr lang="en-AU" smtClean="0"/>
              <a:pPr/>
              <a:t>11/10/2021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54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6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4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5.wmf"/><Relationship Id="rId5" Type="http://schemas.openxmlformats.org/officeDocument/2006/relationships/image" Target="../media/image123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1.jp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jpg"/><Relationship Id="rId5" Type="http://schemas.openxmlformats.org/officeDocument/2006/relationships/image" Target="../media/image6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2.gif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cdn.mos.cms.futurecdn.net/TB6qSJnDh8ZSQY6oV67p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567"/>
            <a:ext cx="9144000" cy="459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1788191" y="908720"/>
            <a:ext cx="5145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Fluid </a:t>
            </a:r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dynamics</a:t>
            </a:r>
            <a:endParaRPr lang="id-ID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3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Conservation of Mass: The Continuity Eqn.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832974"/>
            <a:ext cx="8446898" cy="9083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2335213" y="2336899"/>
            <a:ext cx="404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v</a:t>
            </a:r>
            <a:r>
              <a:rPr lang="en-AU" baseline="-25000">
                <a:latin typeface="Arial Narrow" pitchFamily="34" charset="0"/>
              </a:rPr>
              <a:t>1</a:t>
            </a:r>
            <a:endParaRPr lang="en-AU">
              <a:latin typeface="Arial Narrow" pitchFamily="34" charset="0"/>
            </a:endParaRPr>
          </a:p>
        </p:txBody>
      </p:sp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6896100" y="2420888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v</a:t>
            </a:r>
            <a:r>
              <a:rPr lang="en-AU" baseline="-25000">
                <a:latin typeface="Arial Narrow" pitchFamily="34" charset="0"/>
              </a:rPr>
              <a:t>2</a:t>
            </a:r>
            <a:endParaRPr lang="en-AU">
              <a:latin typeface="Arial Narrow" pitchFamily="34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1774825" y="901799"/>
            <a:ext cx="446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A</a:t>
            </a:r>
            <a:r>
              <a:rPr lang="en-AU" baseline="-25000">
                <a:latin typeface="Arial Narrow" pitchFamily="34" charset="0"/>
              </a:rPr>
              <a:t>1</a:t>
            </a:r>
            <a:endParaRPr lang="en-AU">
              <a:latin typeface="Arial Narrow" pitchFamily="34" charset="0"/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2257425" y="1270099"/>
            <a:ext cx="219075" cy="250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7787051" y="2136874"/>
            <a:ext cx="446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A</a:t>
            </a:r>
            <a:r>
              <a:rPr lang="en-AU" baseline="-25000">
                <a:latin typeface="Arial Narrow" pitchFamily="34" charset="0"/>
              </a:rPr>
              <a:t>2</a:t>
            </a:r>
            <a:endParaRPr lang="en-AU">
              <a:latin typeface="Arial Narrow" pitchFamily="34" charset="0"/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H="1" flipV="1">
            <a:off x="7304087" y="1632048"/>
            <a:ext cx="482963" cy="728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35"/>
              <p:cNvSpPr txBox="1">
                <a:spLocks noChangeArrowheads="1"/>
              </p:cNvSpPr>
              <p:nvPr/>
            </p:nvSpPr>
            <p:spPr bwMode="auto">
              <a:xfrm>
                <a:off x="0" y="2895029"/>
                <a:ext cx="642461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AU" sz="20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Q. </a:t>
                </a:r>
                <a:r>
                  <a:rPr lang="en-AU" sz="2000" dirty="0">
                    <a:latin typeface="Cambria Math" pitchFamily="18" charset="0"/>
                    <a:ea typeface="Cambria Math" pitchFamily="18" charset="0"/>
                  </a:rPr>
                  <a:t>How much fluid flows across each area in a time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AU" sz="20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r>
                  <a:rPr lang="en-AU" sz="2000" dirty="0" smtClean="0">
                    <a:latin typeface="Cambria Math" pitchFamily="18" charset="0"/>
                    <a:ea typeface="Cambria Math" pitchFamily="18" charset="0"/>
                  </a:rPr>
                  <a:t>:</a:t>
                </a:r>
                <a:endParaRPr lang="en-A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95029"/>
                <a:ext cx="6424613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49"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379444"/>
              </p:ext>
            </p:extLst>
          </p:nvPr>
        </p:nvGraphicFramePr>
        <p:xfrm>
          <a:off x="944563" y="5909670"/>
          <a:ext cx="279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0" name="Equation" r:id="rId6" imgW="1396394" imgH="393529" progId="Equation.3">
                  <p:embed/>
                </p:oleObj>
              </mc:Choice>
              <mc:Fallback>
                <p:oleObj name="Equation" r:id="rId6" imgW="1396394" imgH="393529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5909670"/>
                        <a:ext cx="2794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Freeform 11"/>
          <p:cNvSpPr>
            <a:spLocks/>
          </p:cNvSpPr>
          <p:nvPr/>
        </p:nvSpPr>
        <p:spPr bwMode="auto">
          <a:xfrm>
            <a:off x="1957388" y="1816199"/>
            <a:ext cx="5562600" cy="177800"/>
          </a:xfrm>
          <a:custGeom>
            <a:avLst/>
            <a:gdLst>
              <a:gd name="T0" fmla="*/ 0 w 3504"/>
              <a:gd name="T1" fmla="*/ 2147483647 h 112"/>
              <a:gd name="T2" fmla="*/ 2147483647 w 3504"/>
              <a:gd name="T3" fmla="*/ 2147483647 h 112"/>
              <a:gd name="T4" fmla="*/ 2147483647 w 3504"/>
              <a:gd name="T5" fmla="*/ 2147483647 h 112"/>
              <a:gd name="T6" fmla="*/ 2147483647 w 3504"/>
              <a:gd name="T7" fmla="*/ 2147483647 h 112"/>
              <a:gd name="T8" fmla="*/ 2147483647 w 3504"/>
              <a:gd name="T9" fmla="*/ 2147483647 h 112"/>
              <a:gd name="T10" fmla="*/ 2147483647 w 3504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04"/>
              <a:gd name="T19" fmla="*/ 0 h 112"/>
              <a:gd name="T20" fmla="*/ 3504 w 3504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04" h="112">
                <a:moveTo>
                  <a:pt x="0" y="104"/>
                </a:moveTo>
                <a:cubicBezTo>
                  <a:pt x="296" y="108"/>
                  <a:pt x="592" y="112"/>
                  <a:pt x="864" y="104"/>
                </a:cubicBezTo>
                <a:cubicBezTo>
                  <a:pt x="1136" y="96"/>
                  <a:pt x="1344" y="72"/>
                  <a:pt x="1632" y="56"/>
                </a:cubicBezTo>
                <a:cubicBezTo>
                  <a:pt x="1920" y="40"/>
                  <a:pt x="2304" y="16"/>
                  <a:pt x="2592" y="8"/>
                </a:cubicBezTo>
                <a:cubicBezTo>
                  <a:pt x="2880" y="0"/>
                  <a:pt x="3216" y="8"/>
                  <a:pt x="3360" y="8"/>
                </a:cubicBezTo>
                <a:cubicBezTo>
                  <a:pt x="3504" y="8"/>
                  <a:pt x="3480" y="8"/>
                  <a:pt x="3456" y="8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8" name="Freeform 9"/>
          <p:cNvSpPr>
            <a:spLocks/>
          </p:cNvSpPr>
          <p:nvPr/>
        </p:nvSpPr>
        <p:spPr bwMode="auto">
          <a:xfrm>
            <a:off x="2109788" y="1130399"/>
            <a:ext cx="5270500" cy="404813"/>
          </a:xfrm>
          <a:custGeom>
            <a:avLst/>
            <a:gdLst>
              <a:gd name="T0" fmla="*/ 0 w 3320"/>
              <a:gd name="T1" fmla="*/ 2147483647 h 255"/>
              <a:gd name="T2" fmla="*/ 2147483647 w 3320"/>
              <a:gd name="T3" fmla="*/ 2147483647 h 255"/>
              <a:gd name="T4" fmla="*/ 2147483647 w 3320"/>
              <a:gd name="T5" fmla="*/ 2147483647 h 255"/>
              <a:gd name="T6" fmla="*/ 2147483647 w 3320"/>
              <a:gd name="T7" fmla="*/ 2147483647 h 255"/>
              <a:gd name="T8" fmla="*/ 2147483647 w 3320"/>
              <a:gd name="T9" fmla="*/ 2147483647 h 255"/>
              <a:gd name="T10" fmla="*/ 2147483647 w 3320"/>
              <a:gd name="T11" fmla="*/ 2147483647 h 255"/>
              <a:gd name="T12" fmla="*/ 2147483647 w 3320"/>
              <a:gd name="T13" fmla="*/ 2147483647 h 2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0"/>
              <a:gd name="T22" fmla="*/ 0 h 255"/>
              <a:gd name="T23" fmla="*/ 3320 w 3320"/>
              <a:gd name="T24" fmla="*/ 255 h 2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0" h="255">
                <a:moveTo>
                  <a:pt x="0" y="248"/>
                </a:moveTo>
                <a:cubicBezTo>
                  <a:pt x="132" y="251"/>
                  <a:pt x="264" y="255"/>
                  <a:pt x="432" y="248"/>
                </a:cubicBezTo>
                <a:cubicBezTo>
                  <a:pt x="599" y="240"/>
                  <a:pt x="752" y="232"/>
                  <a:pt x="1008" y="200"/>
                </a:cubicBezTo>
                <a:cubicBezTo>
                  <a:pt x="1264" y="168"/>
                  <a:pt x="1688" y="87"/>
                  <a:pt x="1968" y="56"/>
                </a:cubicBezTo>
                <a:cubicBezTo>
                  <a:pt x="2247" y="24"/>
                  <a:pt x="2480" y="15"/>
                  <a:pt x="2688" y="8"/>
                </a:cubicBezTo>
                <a:cubicBezTo>
                  <a:pt x="2895" y="0"/>
                  <a:pt x="3112" y="8"/>
                  <a:pt x="3216" y="8"/>
                </a:cubicBezTo>
                <a:cubicBezTo>
                  <a:pt x="3320" y="8"/>
                  <a:pt x="3316" y="8"/>
                  <a:pt x="3312" y="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9" name="Freeform 10"/>
          <p:cNvSpPr>
            <a:spLocks/>
          </p:cNvSpPr>
          <p:nvPr/>
        </p:nvSpPr>
        <p:spPr bwMode="auto">
          <a:xfrm>
            <a:off x="1970088" y="1422499"/>
            <a:ext cx="5397500" cy="341313"/>
          </a:xfrm>
          <a:custGeom>
            <a:avLst/>
            <a:gdLst>
              <a:gd name="T0" fmla="*/ 2147483647 w 3400"/>
              <a:gd name="T1" fmla="*/ 2147483647 h 215"/>
              <a:gd name="T2" fmla="*/ 2147483647 w 3400"/>
              <a:gd name="T3" fmla="*/ 2147483647 h 215"/>
              <a:gd name="T4" fmla="*/ 2147483647 w 3400"/>
              <a:gd name="T5" fmla="*/ 2147483647 h 215"/>
              <a:gd name="T6" fmla="*/ 2147483647 w 3400"/>
              <a:gd name="T7" fmla="*/ 2147483647 h 215"/>
              <a:gd name="T8" fmla="*/ 2147483647 w 3400"/>
              <a:gd name="T9" fmla="*/ 2147483647 h 215"/>
              <a:gd name="T10" fmla="*/ 2147483647 w 3400"/>
              <a:gd name="T11" fmla="*/ 2147483647 h 215"/>
              <a:gd name="T12" fmla="*/ 2147483647 w 3400"/>
              <a:gd name="T13" fmla="*/ 2147483647 h 215"/>
              <a:gd name="T14" fmla="*/ 2147483647 w 3400"/>
              <a:gd name="T15" fmla="*/ 2147483647 h 2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00"/>
              <a:gd name="T25" fmla="*/ 0 h 215"/>
              <a:gd name="T26" fmla="*/ 3400 w 3400"/>
              <a:gd name="T27" fmla="*/ 215 h 2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00" h="215">
                <a:moveTo>
                  <a:pt x="40" y="208"/>
                </a:moveTo>
                <a:cubicBezTo>
                  <a:pt x="20" y="208"/>
                  <a:pt x="0" y="208"/>
                  <a:pt x="88" y="208"/>
                </a:cubicBezTo>
                <a:cubicBezTo>
                  <a:pt x="176" y="208"/>
                  <a:pt x="416" y="215"/>
                  <a:pt x="568" y="208"/>
                </a:cubicBezTo>
                <a:cubicBezTo>
                  <a:pt x="719" y="200"/>
                  <a:pt x="856" y="175"/>
                  <a:pt x="1000" y="160"/>
                </a:cubicBezTo>
                <a:cubicBezTo>
                  <a:pt x="1143" y="144"/>
                  <a:pt x="1232" y="136"/>
                  <a:pt x="1432" y="112"/>
                </a:cubicBezTo>
                <a:cubicBezTo>
                  <a:pt x="1632" y="88"/>
                  <a:pt x="1976" y="31"/>
                  <a:pt x="2200" y="16"/>
                </a:cubicBezTo>
                <a:cubicBezTo>
                  <a:pt x="2423" y="0"/>
                  <a:pt x="2576" y="16"/>
                  <a:pt x="2776" y="16"/>
                </a:cubicBezTo>
                <a:cubicBezTo>
                  <a:pt x="2976" y="16"/>
                  <a:pt x="3188" y="16"/>
                  <a:pt x="3400" y="1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" name="Freeform 12"/>
          <p:cNvSpPr>
            <a:spLocks/>
          </p:cNvSpPr>
          <p:nvPr/>
        </p:nvSpPr>
        <p:spPr bwMode="auto">
          <a:xfrm>
            <a:off x="1957388" y="2133699"/>
            <a:ext cx="5486400" cy="165100"/>
          </a:xfrm>
          <a:custGeom>
            <a:avLst/>
            <a:gdLst>
              <a:gd name="T0" fmla="*/ 0 w 3456"/>
              <a:gd name="T1" fmla="*/ 2147483647 h 104"/>
              <a:gd name="T2" fmla="*/ 2147483647 w 3456"/>
              <a:gd name="T3" fmla="*/ 2147483647 h 104"/>
              <a:gd name="T4" fmla="*/ 2147483647 w 3456"/>
              <a:gd name="T5" fmla="*/ 2147483647 h 104"/>
              <a:gd name="T6" fmla="*/ 2147483647 w 3456"/>
              <a:gd name="T7" fmla="*/ 2147483647 h 104"/>
              <a:gd name="T8" fmla="*/ 2147483647 w 3456"/>
              <a:gd name="T9" fmla="*/ 2147483647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6"/>
              <a:gd name="T16" fmla="*/ 0 h 104"/>
              <a:gd name="T17" fmla="*/ 3456 w 3456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6" h="104">
                <a:moveTo>
                  <a:pt x="0" y="8"/>
                </a:moveTo>
                <a:cubicBezTo>
                  <a:pt x="24" y="4"/>
                  <a:pt x="48" y="0"/>
                  <a:pt x="240" y="8"/>
                </a:cubicBezTo>
                <a:cubicBezTo>
                  <a:pt x="431" y="15"/>
                  <a:pt x="776" y="40"/>
                  <a:pt x="1152" y="56"/>
                </a:cubicBezTo>
                <a:cubicBezTo>
                  <a:pt x="1528" y="72"/>
                  <a:pt x="2112" y="104"/>
                  <a:pt x="2496" y="104"/>
                </a:cubicBezTo>
                <a:cubicBezTo>
                  <a:pt x="2880" y="104"/>
                  <a:pt x="3168" y="80"/>
                  <a:pt x="3456" y="56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1" name="Freeform 14"/>
          <p:cNvSpPr>
            <a:spLocks/>
          </p:cNvSpPr>
          <p:nvPr/>
        </p:nvSpPr>
        <p:spPr bwMode="auto">
          <a:xfrm>
            <a:off x="1957388" y="2362299"/>
            <a:ext cx="5486400" cy="152400"/>
          </a:xfrm>
          <a:custGeom>
            <a:avLst/>
            <a:gdLst>
              <a:gd name="T0" fmla="*/ 0 w 3456"/>
              <a:gd name="T1" fmla="*/ 0 h 96"/>
              <a:gd name="T2" fmla="*/ 2147483647 w 3456"/>
              <a:gd name="T3" fmla="*/ 2147483647 h 96"/>
              <a:gd name="T4" fmla="*/ 2147483647 w 3456"/>
              <a:gd name="T5" fmla="*/ 2147483647 h 96"/>
              <a:gd name="T6" fmla="*/ 2147483647 w 3456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3456"/>
              <a:gd name="T13" fmla="*/ 0 h 96"/>
              <a:gd name="T14" fmla="*/ 3456 w 3456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56" h="96">
                <a:moveTo>
                  <a:pt x="0" y="0"/>
                </a:moveTo>
                <a:cubicBezTo>
                  <a:pt x="332" y="16"/>
                  <a:pt x="664" y="32"/>
                  <a:pt x="1008" y="48"/>
                </a:cubicBezTo>
                <a:cubicBezTo>
                  <a:pt x="1352" y="64"/>
                  <a:pt x="1656" y="96"/>
                  <a:pt x="2064" y="96"/>
                </a:cubicBezTo>
                <a:cubicBezTo>
                  <a:pt x="2472" y="96"/>
                  <a:pt x="2964" y="72"/>
                  <a:pt x="3456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2109788" y="1519337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>
            <a:off x="2036763" y="1747937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957388" y="1968599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>
            <a:off x="1970088" y="2136874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>
            <a:off x="1985963" y="2365474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571500" y="1670149"/>
            <a:ext cx="1263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000">
                <a:latin typeface="Cambria Math" pitchFamily="18" charset="0"/>
                <a:ea typeface="Cambria Math" pitchFamily="18" charset="0"/>
              </a:rPr>
              <a:t>fluid in </a:t>
            </a:r>
            <a:r>
              <a:rPr lang="en-AU" sz="2000">
                <a:latin typeface="Cambria Math" pitchFamily="18" charset="0"/>
                <a:ea typeface="Cambria Math" pitchFamily="18" charset="0"/>
                <a:sym typeface="Symbol" pitchFamily="18" charset="2"/>
              </a:rPr>
              <a:t></a:t>
            </a:r>
            <a:endParaRPr lang="en-AU" sz="20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7670800" y="1587599"/>
            <a:ext cx="1414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000">
                <a:latin typeface="Cambria Math" pitchFamily="18" charset="0"/>
                <a:ea typeface="Cambria Math" pitchFamily="18" charset="0"/>
              </a:rPr>
              <a:t>fluid out </a:t>
            </a:r>
            <a:r>
              <a:rPr lang="en-AU" sz="2000">
                <a:latin typeface="Cambria Math" pitchFamily="18" charset="0"/>
                <a:ea typeface="Cambria Math" pitchFamily="18" charset="0"/>
                <a:sym typeface="Symbol" pitchFamily="18" charset="2"/>
              </a:rPr>
              <a:t></a:t>
            </a:r>
            <a:endParaRPr lang="en-AU" sz="20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9" name="Oval 24"/>
          <p:cNvSpPr>
            <a:spLocks noChangeArrowheads="1"/>
          </p:cNvSpPr>
          <p:nvPr/>
        </p:nvSpPr>
        <p:spPr bwMode="auto">
          <a:xfrm>
            <a:off x="2373313" y="1539974"/>
            <a:ext cx="333375" cy="82073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70" name="Oval 24"/>
          <p:cNvSpPr>
            <a:spLocks noChangeArrowheads="1"/>
          </p:cNvSpPr>
          <p:nvPr/>
        </p:nvSpPr>
        <p:spPr bwMode="auto">
          <a:xfrm>
            <a:off x="6865938" y="1136749"/>
            <a:ext cx="273050" cy="13049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7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66537"/>
              </p:ext>
            </p:extLst>
          </p:nvPr>
        </p:nvGraphicFramePr>
        <p:xfrm>
          <a:off x="1293813" y="5013424"/>
          <a:ext cx="2644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1" name="Equation" r:id="rId8" imgW="1320227" imgH="215806" progId="Equation.3">
                  <p:embed/>
                </p:oleObj>
              </mc:Choice>
              <mc:Fallback>
                <p:oleObj name="Equation" r:id="rId8" imgW="1320227" imgH="215806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013424"/>
                        <a:ext cx="26447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0"/>
          <p:cNvGrpSpPr>
            <a:grpSpLocks/>
          </p:cNvGrpSpPr>
          <p:nvPr/>
        </p:nvGrpSpPr>
        <p:grpSpPr bwMode="auto">
          <a:xfrm>
            <a:off x="1962150" y="3381673"/>
            <a:ext cx="1076325" cy="1406525"/>
            <a:chOff x="1962618" y="3469462"/>
            <a:chExt cx="1075465" cy="1406248"/>
          </a:xfrm>
        </p:grpSpPr>
        <p:sp>
          <p:nvSpPr>
            <p:cNvPr id="73" name="AutoShape 36"/>
            <p:cNvSpPr>
              <a:spLocks noChangeArrowheads="1"/>
            </p:cNvSpPr>
            <p:nvPr/>
          </p:nvSpPr>
          <p:spPr bwMode="auto">
            <a:xfrm rot="-5400000">
              <a:off x="2295413" y="4139994"/>
              <a:ext cx="814086" cy="657346"/>
            </a:xfrm>
            <a:prstGeom prst="can">
              <a:avLst>
                <a:gd name="adj" fmla="val 5000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4" name="Line 38"/>
            <p:cNvSpPr>
              <a:spLocks noChangeShapeType="1"/>
            </p:cNvSpPr>
            <p:nvPr/>
          </p:nvSpPr>
          <p:spPr bwMode="auto">
            <a:xfrm>
              <a:off x="2499655" y="3960436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5" name="Text Box 40"/>
            <p:cNvSpPr txBox="1">
              <a:spLocks noChangeArrowheads="1"/>
            </p:cNvSpPr>
            <p:nvPr/>
          </p:nvSpPr>
          <p:spPr bwMode="auto">
            <a:xfrm>
              <a:off x="2380531" y="3469462"/>
              <a:ext cx="657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>
                  <a:latin typeface="Arial Narrow" pitchFamily="34" charset="0"/>
                </a:rPr>
                <a:t>v</a:t>
              </a:r>
              <a:r>
                <a:rPr lang="en-AU" baseline="-25000">
                  <a:latin typeface="Arial Narrow" pitchFamily="34" charset="0"/>
                </a:rPr>
                <a:t>1</a:t>
              </a:r>
              <a:r>
                <a:rPr lang="en-AU">
                  <a:latin typeface="Symbol" pitchFamily="18" charset="2"/>
                </a:rPr>
                <a:t>D</a:t>
              </a:r>
              <a:r>
                <a:rPr lang="en-AU">
                  <a:latin typeface="Arial Narrow" pitchFamily="34" charset="0"/>
                </a:rPr>
                <a:t>t</a:t>
              </a:r>
            </a:p>
          </p:txBody>
        </p:sp>
        <p:sp>
          <p:nvSpPr>
            <p:cNvPr id="76" name="Text Box 30"/>
            <p:cNvSpPr txBox="1">
              <a:spLocks noChangeArrowheads="1"/>
            </p:cNvSpPr>
            <p:nvPr/>
          </p:nvSpPr>
          <p:spPr bwMode="auto">
            <a:xfrm>
              <a:off x="1962618" y="4214125"/>
              <a:ext cx="4459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>
                  <a:latin typeface="Arial Narrow" pitchFamily="34" charset="0"/>
                </a:rPr>
                <a:t>A</a:t>
              </a:r>
              <a:r>
                <a:rPr lang="en-AU" baseline="-25000">
                  <a:latin typeface="Arial Narrow" pitchFamily="34" charset="0"/>
                </a:rPr>
                <a:t>1</a:t>
              </a:r>
              <a:endParaRPr lang="en-AU">
                <a:latin typeface="Arial Narrow" pitchFamily="34" charset="0"/>
              </a:endParaRPr>
            </a:p>
          </p:txBody>
        </p:sp>
      </p:grpSp>
      <p:grpSp>
        <p:nvGrpSpPr>
          <p:cNvPr id="77" name="Group 71"/>
          <p:cNvGrpSpPr>
            <a:grpSpLocks/>
          </p:cNvGrpSpPr>
          <p:nvPr/>
        </p:nvGrpSpPr>
        <p:grpSpPr bwMode="auto">
          <a:xfrm>
            <a:off x="6386513" y="2941935"/>
            <a:ext cx="1062037" cy="1927225"/>
            <a:chOff x="6386092" y="3029662"/>
            <a:chExt cx="1062896" cy="1925889"/>
          </a:xfrm>
        </p:grpSpPr>
        <p:sp>
          <p:nvSpPr>
            <p:cNvPr id="78" name="AutoShape 37"/>
            <p:cNvSpPr>
              <a:spLocks noChangeArrowheads="1"/>
            </p:cNvSpPr>
            <p:nvPr/>
          </p:nvSpPr>
          <p:spPr bwMode="auto">
            <a:xfrm rot="-5400000">
              <a:off x="6466737" y="4047759"/>
              <a:ext cx="1306010" cy="509573"/>
            </a:xfrm>
            <a:prstGeom prst="can">
              <a:avLst>
                <a:gd name="adj" fmla="val 50000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9" name="Line 39"/>
            <p:cNvSpPr>
              <a:spLocks noChangeShapeType="1"/>
            </p:cNvSpPr>
            <p:nvPr/>
          </p:nvSpPr>
          <p:spPr bwMode="auto">
            <a:xfrm>
              <a:off x="6967000" y="35553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0" name="Text Box 41"/>
            <p:cNvSpPr txBox="1">
              <a:spLocks noChangeArrowheads="1"/>
            </p:cNvSpPr>
            <p:nvPr/>
          </p:nvSpPr>
          <p:spPr bwMode="auto">
            <a:xfrm>
              <a:off x="6791436" y="3029662"/>
              <a:ext cx="657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>
                  <a:latin typeface="Arial Narrow" pitchFamily="34" charset="0"/>
                </a:rPr>
                <a:t>v</a:t>
              </a:r>
              <a:r>
                <a:rPr lang="en-AU" baseline="-25000">
                  <a:latin typeface="Arial Narrow" pitchFamily="34" charset="0"/>
                </a:rPr>
                <a:t>2</a:t>
              </a:r>
              <a:r>
                <a:rPr lang="en-AU">
                  <a:latin typeface="Symbol" pitchFamily="18" charset="2"/>
                </a:rPr>
                <a:t>D</a:t>
              </a:r>
              <a:r>
                <a:rPr lang="en-AU">
                  <a:latin typeface="Arial Narrow" pitchFamily="34" charset="0"/>
                </a:rPr>
                <a:t>t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6386092" y="4091637"/>
              <a:ext cx="4459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>
                  <a:latin typeface="Arial Narrow" pitchFamily="34" charset="0"/>
                </a:rPr>
                <a:t>A</a:t>
              </a:r>
              <a:r>
                <a:rPr lang="en-AU" baseline="-25000">
                  <a:latin typeface="Arial Narrow" pitchFamily="34" charset="0"/>
                </a:rPr>
                <a:t>2</a:t>
              </a:r>
              <a:endParaRPr lang="en-AU">
                <a:latin typeface="Arial Narrow" pitchFamily="34" charset="0"/>
              </a:endParaRPr>
            </a:p>
          </p:txBody>
        </p:sp>
      </p:grpSp>
      <p:graphicFrame>
        <p:nvGraphicFramePr>
          <p:cNvPr id="8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849711"/>
              </p:ext>
            </p:extLst>
          </p:nvPr>
        </p:nvGraphicFramePr>
        <p:xfrm>
          <a:off x="5703888" y="5013424"/>
          <a:ext cx="2695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2" name="Equation" r:id="rId10" imgW="1345616" imgH="215806" progId="Equation.3">
                  <p:embed/>
                </p:oleObj>
              </mc:Choice>
              <mc:Fallback>
                <p:oleObj name="Equation" r:id="rId10" imgW="1345616" imgH="215806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5013424"/>
                        <a:ext cx="26955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87778"/>
              </p:ext>
            </p:extLst>
          </p:nvPr>
        </p:nvGraphicFramePr>
        <p:xfrm>
          <a:off x="4498975" y="6087470"/>
          <a:ext cx="360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3" name="Equation" r:id="rId12" imgW="1803400" imgH="215900" progId="Equation.3">
                  <p:embed/>
                </p:oleObj>
              </mc:Choice>
              <mc:Fallback>
                <p:oleObj name="Equation" r:id="rId12" imgW="1803400" imgH="21590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6087470"/>
                        <a:ext cx="3606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901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Conservation of Energy: Bernoulli’s Eqn.</a:t>
            </a:r>
            <a:endParaRPr lang="en-A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832974"/>
            <a:ext cx="8446898" cy="9083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Freeform 76"/>
          <p:cNvSpPr>
            <a:spLocks/>
          </p:cNvSpPr>
          <p:nvPr/>
        </p:nvSpPr>
        <p:spPr bwMode="auto">
          <a:xfrm>
            <a:off x="2022475" y="1662113"/>
            <a:ext cx="4321175" cy="1909762"/>
          </a:xfrm>
          <a:custGeom>
            <a:avLst/>
            <a:gdLst>
              <a:gd name="T0" fmla="*/ 164892 w 4321585"/>
              <a:gd name="T1" fmla="*/ 1025089 h 1910000"/>
              <a:gd name="T2" fmla="*/ 819592 w 4321585"/>
              <a:gd name="T3" fmla="*/ 1025089 h 1910000"/>
              <a:gd name="T4" fmla="*/ 1603712 w 4321585"/>
              <a:gd name="T5" fmla="*/ 1017479 h 1910000"/>
              <a:gd name="T6" fmla="*/ 2364992 w 4321585"/>
              <a:gd name="T7" fmla="*/ 971819 h 1910000"/>
              <a:gd name="T8" fmla="*/ 2760852 w 4321585"/>
              <a:gd name="T9" fmla="*/ 903319 h 1910000"/>
              <a:gd name="T10" fmla="*/ 3032886 w 4321585"/>
              <a:gd name="T11" fmla="*/ 483785 h 1910000"/>
              <a:gd name="T12" fmla="*/ 3308972 w 4321585"/>
              <a:gd name="T13" fmla="*/ 73779 h 1910000"/>
              <a:gd name="T14" fmla="*/ 3689322 w 4321585"/>
              <a:gd name="T15" fmla="*/ 41120 h 1910000"/>
              <a:gd name="T16" fmla="*/ 4232415 w 4321585"/>
              <a:gd name="T17" fmla="*/ 34379 h 1910000"/>
              <a:gd name="T18" fmla="*/ 4199659 w 4321585"/>
              <a:gd name="T19" fmla="*/ 149879 h 1910000"/>
              <a:gd name="T20" fmla="*/ 4141265 w 4321585"/>
              <a:gd name="T21" fmla="*/ 384266 h 1910000"/>
              <a:gd name="T22" fmla="*/ 4153992 w 4321585"/>
              <a:gd name="T23" fmla="*/ 1047924 h 1910000"/>
              <a:gd name="T24" fmla="*/ 4281471 w 4321585"/>
              <a:gd name="T25" fmla="*/ 1348395 h 1910000"/>
              <a:gd name="T26" fmla="*/ 3861522 w 4321585"/>
              <a:gd name="T27" fmla="*/ 1394825 h 1910000"/>
              <a:gd name="T28" fmla="*/ 3507475 w 4321585"/>
              <a:gd name="T29" fmla="*/ 1437795 h 1910000"/>
              <a:gd name="T30" fmla="*/ 3248360 w 4321585"/>
              <a:gd name="T31" fmla="*/ 1595783 h 1910000"/>
              <a:gd name="T32" fmla="*/ 2868684 w 4321585"/>
              <a:gd name="T33" fmla="*/ 1818508 h 1910000"/>
              <a:gd name="T34" fmla="*/ 1782468 w 4321585"/>
              <a:gd name="T35" fmla="*/ 1880263 h 1910000"/>
              <a:gd name="T36" fmla="*/ 1017233 w 4321585"/>
              <a:gd name="T37" fmla="*/ 1907620 h 1910000"/>
              <a:gd name="T38" fmla="*/ 134442 w 4321585"/>
              <a:gd name="T39" fmla="*/ 1877469 h 1910000"/>
              <a:gd name="T40" fmla="*/ 210572 w 4321585"/>
              <a:gd name="T41" fmla="*/ 1816584 h 1910000"/>
              <a:gd name="T42" fmla="*/ 309542 w 4321585"/>
              <a:gd name="T43" fmla="*/ 1664375 h 1910000"/>
              <a:gd name="T44" fmla="*/ 324762 w 4321585"/>
              <a:gd name="T45" fmla="*/ 1420839 h 1910000"/>
              <a:gd name="T46" fmla="*/ 301922 w 4321585"/>
              <a:gd name="T47" fmla="*/ 1207745 h 1910000"/>
              <a:gd name="T48" fmla="*/ 164892 w 4321585"/>
              <a:gd name="T49" fmla="*/ 1025089 h 191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321585"/>
              <a:gd name="T76" fmla="*/ 0 h 1910000"/>
              <a:gd name="T77" fmla="*/ 4321585 w 4321585"/>
              <a:gd name="T78" fmla="*/ 1910000 h 191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321585" h="1910000">
                <a:moveTo>
                  <a:pt x="165052" y="1026369"/>
                </a:moveTo>
                <a:lnTo>
                  <a:pt x="820372" y="1026369"/>
                </a:lnTo>
                <a:lnTo>
                  <a:pt x="1605232" y="1018749"/>
                </a:lnTo>
                <a:cubicBezTo>
                  <a:pt x="1863042" y="1009859"/>
                  <a:pt x="2128810" y="1062090"/>
                  <a:pt x="2367232" y="973029"/>
                </a:cubicBezTo>
                <a:cubicBezTo>
                  <a:pt x="2556462" y="922229"/>
                  <a:pt x="2652050" y="985890"/>
                  <a:pt x="2763472" y="904449"/>
                </a:cubicBezTo>
                <a:cubicBezTo>
                  <a:pt x="2874894" y="823008"/>
                  <a:pt x="2944326" y="622815"/>
                  <a:pt x="3035766" y="484385"/>
                </a:cubicBezTo>
                <a:cubicBezTo>
                  <a:pt x="3127206" y="345955"/>
                  <a:pt x="3202603" y="147738"/>
                  <a:pt x="3312112" y="73869"/>
                </a:cubicBezTo>
                <a:cubicBezTo>
                  <a:pt x="3421621" y="0"/>
                  <a:pt x="3538767" y="47745"/>
                  <a:pt x="3692823" y="41170"/>
                </a:cubicBezTo>
                <a:cubicBezTo>
                  <a:pt x="3846879" y="34595"/>
                  <a:pt x="4151309" y="16269"/>
                  <a:pt x="4236447" y="34419"/>
                </a:cubicBezTo>
                <a:cubicBezTo>
                  <a:pt x="4321585" y="52569"/>
                  <a:pt x="4218860" y="91681"/>
                  <a:pt x="4203652" y="150069"/>
                </a:cubicBezTo>
                <a:cubicBezTo>
                  <a:pt x="4188444" y="208457"/>
                  <a:pt x="4152820" y="234886"/>
                  <a:pt x="4145200" y="384746"/>
                </a:cubicBezTo>
                <a:cubicBezTo>
                  <a:pt x="4137580" y="534606"/>
                  <a:pt x="4134542" y="888341"/>
                  <a:pt x="4157932" y="1049229"/>
                </a:cubicBezTo>
                <a:cubicBezTo>
                  <a:pt x="4181323" y="1210117"/>
                  <a:pt x="4174313" y="1223606"/>
                  <a:pt x="4285543" y="1350075"/>
                </a:cubicBezTo>
                <a:cubicBezTo>
                  <a:pt x="4236753" y="1407964"/>
                  <a:pt x="3994311" y="1381647"/>
                  <a:pt x="3865189" y="1396565"/>
                </a:cubicBezTo>
                <a:cubicBezTo>
                  <a:pt x="3736067" y="1411483"/>
                  <a:pt x="3613102" y="1406050"/>
                  <a:pt x="3510811" y="1439585"/>
                </a:cubicBezTo>
                <a:cubicBezTo>
                  <a:pt x="3408520" y="1473120"/>
                  <a:pt x="3358009" y="1534241"/>
                  <a:pt x="3251441" y="1597773"/>
                </a:cubicBezTo>
                <a:cubicBezTo>
                  <a:pt x="3144873" y="1661305"/>
                  <a:pt x="3115952" y="1773306"/>
                  <a:pt x="2871405" y="1820778"/>
                </a:cubicBezTo>
                <a:cubicBezTo>
                  <a:pt x="2626858" y="1868250"/>
                  <a:pt x="2089167" y="1863878"/>
                  <a:pt x="1784158" y="1882606"/>
                </a:cubicBezTo>
                <a:lnTo>
                  <a:pt x="1018203" y="1910000"/>
                </a:lnTo>
                <a:cubicBezTo>
                  <a:pt x="741343" y="1896030"/>
                  <a:pt x="269144" y="1895001"/>
                  <a:pt x="134572" y="1879809"/>
                </a:cubicBezTo>
                <a:cubicBezTo>
                  <a:pt x="0" y="1864617"/>
                  <a:pt x="181562" y="1854409"/>
                  <a:pt x="210772" y="1818849"/>
                </a:cubicBezTo>
                <a:cubicBezTo>
                  <a:pt x="239982" y="1783289"/>
                  <a:pt x="290782" y="1732489"/>
                  <a:pt x="309832" y="1666449"/>
                </a:cubicBezTo>
                <a:cubicBezTo>
                  <a:pt x="328882" y="1600409"/>
                  <a:pt x="326342" y="1498809"/>
                  <a:pt x="325072" y="1422609"/>
                </a:cubicBezTo>
                <a:cubicBezTo>
                  <a:pt x="323802" y="1346409"/>
                  <a:pt x="326342" y="1275289"/>
                  <a:pt x="302212" y="1209249"/>
                </a:cubicBezTo>
                <a:cubicBezTo>
                  <a:pt x="278082" y="1143209"/>
                  <a:pt x="229187" y="1084789"/>
                  <a:pt x="165052" y="102636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 rot="16200000">
            <a:off x="1608932" y="2763044"/>
            <a:ext cx="814387" cy="657225"/>
          </a:xfrm>
          <a:prstGeom prst="can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>
            <a:off x="6294438" y="314096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0" name="Text Box 41"/>
          <p:cNvSpPr txBox="1">
            <a:spLocks noChangeArrowheads="1"/>
          </p:cNvSpPr>
          <p:nvPr/>
        </p:nvSpPr>
        <p:spPr bwMode="auto">
          <a:xfrm>
            <a:off x="6119813" y="3191570"/>
            <a:ext cx="657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v</a:t>
            </a:r>
            <a:r>
              <a:rPr lang="en-AU" baseline="-25000">
                <a:latin typeface="Arial Narrow" pitchFamily="34" charset="0"/>
              </a:rPr>
              <a:t>2</a:t>
            </a:r>
            <a:r>
              <a:rPr lang="en-AU">
                <a:latin typeface="Symbol" pitchFamily="18" charset="2"/>
              </a:rPr>
              <a:t>D</a:t>
            </a:r>
            <a:r>
              <a:rPr lang="en-AU">
                <a:latin typeface="Arial Narrow" pitchFamily="34" charset="0"/>
              </a:rPr>
              <a:t>t</a:t>
            </a:r>
          </a:p>
        </p:txBody>
      </p:sp>
      <p:sp>
        <p:nvSpPr>
          <p:cNvPr id="51" name="Line 38"/>
          <p:cNvSpPr>
            <a:spLocks noChangeShapeType="1"/>
          </p:cNvSpPr>
          <p:nvPr/>
        </p:nvSpPr>
        <p:spPr bwMode="auto">
          <a:xfrm>
            <a:off x="1812925" y="25939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693863" y="2101850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</a:rPr>
              <a:t>v</a:t>
            </a:r>
            <a:r>
              <a:rPr lang="en-AU" baseline="-25000">
                <a:latin typeface="Arial Narrow" pitchFamily="34" charset="0"/>
              </a:rPr>
              <a:t>1</a:t>
            </a:r>
            <a:r>
              <a:rPr lang="en-AU">
                <a:latin typeface="Symbol" pitchFamily="18" charset="2"/>
              </a:rPr>
              <a:t>D</a:t>
            </a:r>
            <a:r>
              <a:rPr lang="en-AU">
                <a:latin typeface="Arial Narrow" pitchFamily="34" charset="0"/>
              </a:rPr>
              <a:t>t</a:t>
            </a:r>
          </a:p>
        </p:txBody>
      </p:sp>
      <p:sp>
        <p:nvSpPr>
          <p:cNvPr id="53" name="AutoShape 36"/>
          <p:cNvSpPr>
            <a:spLocks noChangeArrowheads="1"/>
          </p:cNvSpPr>
          <p:nvPr/>
        </p:nvSpPr>
        <p:spPr bwMode="auto">
          <a:xfrm rot="16200000">
            <a:off x="1608932" y="2772569"/>
            <a:ext cx="814387" cy="657225"/>
          </a:xfrm>
          <a:prstGeom prst="can">
            <a:avLst>
              <a:gd name="adj" fmla="val 500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 rot="16200000">
            <a:off x="5753894" y="2078832"/>
            <a:ext cx="1304925" cy="509587"/>
          </a:xfrm>
          <a:prstGeom prst="can">
            <a:avLst>
              <a:gd name="adj" fmla="val 50000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107504" y="980728"/>
            <a:ext cx="896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dirty="0" smtClean="0">
                <a:latin typeface="Cambria Math" pitchFamily="18" charset="0"/>
                <a:ea typeface="Cambria Math" pitchFamily="18" charset="0"/>
              </a:rPr>
              <a:t>What </a:t>
            </a:r>
            <a:r>
              <a:rPr lang="en-AU" dirty="0">
                <a:latin typeface="Cambria Math" pitchFamily="18" charset="0"/>
                <a:ea typeface="Cambria Math" pitchFamily="18" charset="0"/>
              </a:rPr>
              <a:t>happens to the energy density of the fluid if I raise the ends ?</a:t>
            </a:r>
          </a:p>
        </p:txBody>
      </p:sp>
      <p:sp>
        <p:nvSpPr>
          <p:cNvPr id="56" name="Freeform 9"/>
          <p:cNvSpPr>
            <a:spLocks/>
          </p:cNvSpPr>
          <p:nvPr/>
        </p:nvSpPr>
        <p:spPr bwMode="auto">
          <a:xfrm>
            <a:off x="1925638" y="1617663"/>
            <a:ext cx="5037137" cy="1079500"/>
          </a:xfrm>
          <a:custGeom>
            <a:avLst/>
            <a:gdLst>
              <a:gd name="T0" fmla="*/ 0 w 10000"/>
              <a:gd name="T1" fmla="*/ 2147483647 h 9964"/>
              <a:gd name="T2" fmla="*/ 2147483647 w 10000"/>
              <a:gd name="T3" fmla="*/ 2147483647 h 9964"/>
              <a:gd name="T4" fmla="*/ 2147483647 w 10000"/>
              <a:gd name="T5" fmla="*/ 2147483647 h 9964"/>
              <a:gd name="T6" fmla="*/ 2147483647 w 10000"/>
              <a:gd name="T7" fmla="*/ 2147483647 h 9964"/>
              <a:gd name="T8" fmla="*/ 2147483647 w 10000"/>
              <a:gd name="T9" fmla="*/ 2147483647 h 9964"/>
              <a:gd name="T10" fmla="*/ 2147483647 w 10000"/>
              <a:gd name="T11" fmla="*/ 2147483647 h 9964"/>
              <a:gd name="T12" fmla="*/ 2147483647 w 10000"/>
              <a:gd name="T13" fmla="*/ 2147483647 h 99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9964"/>
              <a:gd name="T23" fmla="*/ 10000 w 10000"/>
              <a:gd name="T24" fmla="*/ 9964 h 99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9964">
                <a:moveTo>
                  <a:pt x="0" y="9825"/>
                </a:moveTo>
                <a:cubicBezTo>
                  <a:pt x="416" y="9869"/>
                  <a:pt x="832" y="9928"/>
                  <a:pt x="1361" y="9825"/>
                </a:cubicBezTo>
                <a:cubicBezTo>
                  <a:pt x="1887" y="9708"/>
                  <a:pt x="2327" y="9964"/>
                  <a:pt x="2992" y="9869"/>
                </a:cubicBezTo>
                <a:cubicBezTo>
                  <a:pt x="3657" y="9774"/>
                  <a:pt x="4469" y="9710"/>
                  <a:pt x="5351" y="9255"/>
                </a:cubicBezTo>
                <a:cubicBezTo>
                  <a:pt x="6230" y="8786"/>
                  <a:pt x="6298" y="957"/>
                  <a:pt x="6953" y="855"/>
                </a:cubicBezTo>
                <a:cubicBezTo>
                  <a:pt x="7606" y="738"/>
                  <a:pt x="8496" y="534"/>
                  <a:pt x="8824" y="534"/>
                </a:cubicBezTo>
                <a:cubicBezTo>
                  <a:pt x="8917" y="0"/>
                  <a:pt x="9907" y="641"/>
                  <a:pt x="10000" y="107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57" name="Freeform 14"/>
          <p:cNvSpPr>
            <a:spLocks/>
          </p:cNvSpPr>
          <p:nvPr/>
        </p:nvSpPr>
        <p:spPr bwMode="auto">
          <a:xfrm>
            <a:off x="1808163" y="2982913"/>
            <a:ext cx="5080000" cy="582612"/>
          </a:xfrm>
          <a:custGeom>
            <a:avLst/>
            <a:gdLst>
              <a:gd name="T0" fmla="*/ 0 w 10000"/>
              <a:gd name="T1" fmla="*/ 2147483647 h 8971"/>
              <a:gd name="T2" fmla="*/ 2147483647 w 10000"/>
              <a:gd name="T3" fmla="*/ 2147483647 h 8971"/>
              <a:gd name="T4" fmla="*/ 2147483647 w 10000"/>
              <a:gd name="T5" fmla="*/ 2147483647 h 8971"/>
              <a:gd name="T6" fmla="*/ 2147483647 w 10000"/>
              <a:gd name="T7" fmla="*/ 2147483647 h 8971"/>
              <a:gd name="T8" fmla="*/ 2147483647 w 10000"/>
              <a:gd name="T9" fmla="*/ 0 h 89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00"/>
              <a:gd name="T16" fmla="*/ 0 h 8971"/>
              <a:gd name="T17" fmla="*/ 10000 w 10000"/>
              <a:gd name="T18" fmla="*/ 8971 h 89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00" h="8971">
                <a:moveTo>
                  <a:pt x="0" y="8268"/>
                </a:moveTo>
                <a:cubicBezTo>
                  <a:pt x="1038" y="8658"/>
                  <a:pt x="2093" y="8634"/>
                  <a:pt x="3081" y="8550"/>
                </a:cubicBezTo>
                <a:cubicBezTo>
                  <a:pt x="4069" y="8465"/>
                  <a:pt x="5209" y="8971"/>
                  <a:pt x="5925" y="7763"/>
                </a:cubicBezTo>
                <a:cubicBezTo>
                  <a:pt x="6641" y="6555"/>
                  <a:pt x="6698" y="2598"/>
                  <a:pt x="7377" y="1304"/>
                </a:cubicBezTo>
                <a:cubicBezTo>
                  <a:pt x="8056" y="10"/>
                  <a:pt x="9650" y="870"/>
                  <a:pt x="1000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58" name="Group 61"/>
          <p:cNvGrpSpPr>
            <a:grpSpLocks/>
          </p:cNvGrpSpPr>
          <p:nvPr/>
        </p:nvGrpSpPr>
        <p:grpSpPr bwMode="auto">
          <a:xfrm>
            <a:off x="2986088" y="4294188"/>
            <a:ext cx="5880100" cy="706437"/>
            <a:chOff x="2986285" y="4467788"/>
            <a:chExt cx="5879923" cy="706056"/>
          </a:xfrm>
        </p:grpSpPr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3118875" y="4579675"/>
            <a:ext cx="556895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78" name="Equation" r:id="rId5" imgW="2781300" imgH="241300" progId="Equation.3">
                    <p:embed/>
                  </p:oleObj>
                </mc:Choice>
                <mc:Fallback>
                  <p:oleObj name="Equation" r:id="rId5" imgW="2781300" imgH="241300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8875" y="4579675"/>
                          <a:ext cx="5568950" cy="482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Rectangle 90"/>
            <p:cNvSpPr>
              <a:spLocks noChangeArrowheads="1"/>
            </p:cNvSpPr>
            <p:nvPr/>
          </p:nvSpPr>
          <p:spPr bwMode="auto">
            <a:xfrm>
              <a:off x="2986285" y="4467788"/>
              <a:ext cx="5879923" cy="70605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69850" y="4408488"/>
            <a:ext cx="2918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Cambria Math" pitchFamily="18" charset="0"/>
                <a:ea typeface="Cambria Math" pitchFamily="18" charset="0"/>
              </a:rPr>
              <a:t>Energy per unit volume</a:t>
            </a:r>
          </a:p>
        </p:txBody>
      </p:sp>
      <p:cxnSp>
        <p:nvCxnSpPr>
          <p:cNvPr id="62" name="Straight Connector 39"/>
          <p:cNvCxnSpPr>
            <a:cxnSpLocks noChangeShapeType="1"/>
          </p:cNvCxnSpPr>
          <p:nvPr/>
        </p:nvCxnSpPr>
        <p:spPr bwMode="auto">
          <a:xfrm>
            <a:off x="1157288" y="3889375"/>
            <a:ext cx="6227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41"/>
          <p:cNvCxnSpPr>
            <a:cxnSpLocks noChangeShapeType="1"/>
          </p:cNvCxnSpPr>
          <p:nvPr/>
        </p:nvCxnSpPr>
        <p:spPr bwMode="auto">
          <a:xfrm rot="5400000">
            <a:off x="989806" y="3501232"/>
            <a:ext cx="763587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42"/>
          <p:cNvCxnSpPr>
            <a:cxnSpLocks noChangeShapeType="1"/>
          </p:cNvCxnSpPr>
          <p:nvPr/>
        </p:nvCxnSpPr>
        <p:spPr bwMode="auto">
          <a:xfrm rot="5400000">
            <a:off x="6291263" y="3098800"/>
            <a:ext cx="1541462" cy="20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Box 47"/>
          <p:cNvSpPr txBox="1">
            <a:spLocks noChangeArrowheads="1"/>
          </p:cNvSpPr>
          <p:nvPr/>
        </p:nvSpPr>
        <p:spPr bwMode="auto">
          <a:xfrm>
            <a:off x="984250" y="3241675"/>
            <a:ext cx="40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  <a:cs typeface="Raavi" pitchFamily="34" charset="0"/>
              </a:rPr>
              <a:t>y</a:t>
            </a:r>
            <a:r>
              <a:rPr lang="en-AU" baseline="-25000">
                <a:latin typeface="Arial Narrow" pitchFamily="34" charset="0"/>
                <a:cs typeface="Raavi" pitchFamily="34" charset="0"/>
              </a:rPr>
              <a:t>1</a:t>
            </a:r>
          </a:p>
        </p:txBody>
      </p:sp>
      <p:sp>
        <p:nvSpPr>
          <p:cNvPr id="66" name="TextBox 48"/>
          <p:cNvSpPr txBox="1">
            <a:spLocks noChangeArrowheads="1"/>
          </p:cNvSpPr>
          <p:nvPr/>
        </p:nvSpPr>
        <p:spPr bwMode="auto">
          <a:xfrm>
            <a:off x="7085013" y="2803525"/>
            <a:ext cx="404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>
                <a:latin typeface="Arial Narrow" pitchFamily="34" charset="0"/>
                <a:cs typeface="Raavi" pitchFamily="34" charset="0"/>
              </a:rPr>
              <a:t>y</a:t>
            </a:r>
            <a:r>
              <a:rPr lang="en-AU" baseline="-25000">
                <a:latin typeface="Arial Narrow" pitchFamily="34" charset="0"/>
                <a:cs typeface="Raavi" pitchFamily="34" charset="0"/>
              </a:rPr>
              <a:t>2</a:t>
            </a:r>
          </a:p>
        </p:txBody>
      </p:sp>
      <p:graphicFrame>
        <p:nvGraphicFramePr>
          <p:cNvPr id="67" name="Object 9"/>
          <p:cNvGraphicFramePr>
            <a:graphicFrameLocks noChangeAspect="1"/>
          </p:cNvGraphicFramePr>
          <p:nvPr/>
        </p:nvGraphicFramePr>
        <p:xfrm>
          <a:off x="4381500" y="4433888"/>
          <a:ext cx="965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9" name="Equation" r:id="rId7" imgW="482181" imgH="215713" progId="Equation.3">
                  <p:embed/>
                </p:oleObj>
              </mc:Choice>
              <mc:Fallback>
                <p:oleObj name="Equation" r:id="rId7" imgW="482181" imgH="215713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433888"/>
                        <a:ext cx="965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2"/>
          <p:cNvGraphicFramePr>
            <a:graphicFrameLocks noChangeAspect="1"/>
          </p:cNvGraphicFramePr>
          <p:nvPr/>
        </p:nvGraphicFramePr>
        <p:xfrm>
          <a:off x="6800850" y="4424363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0" name="Equation" r:id="rId9" imgW="494870" imgH="215713" progId="Equation.3">
                  <p:embed/>
                </p:oleObj>
              </mc:Choice>
              <mc:Fallback>
                <p:oleObj name="Equation" r:id="rId9" imgW="494870" imgH="215713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4424363"/>
                        <a:ext cx="990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395536" y="5961474"/>
            <a:ext cx="4536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AU" sz="2000" dirty="0">
                <a:latin typeface="Cambria Math" pitchFamily="18" charset="0"/>
                <a:ea typeface="Cambria Math" pitchFamily="18" charset="0"/>
              </a:rPr>
              <a:t>Total energy per unit volume is constant at </a:t>
            </a:r>
            <a:r>
              <a:rPr lang="en-A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any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 point in fluid.</a:t>
            </a:r>
          </a:p>
        </p:txBody>
      </p:sp>
      <p:graphicFrame>
        <p:nvGraphicFramePr>
          <p:cNvPr id="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598503"/>
              </p:ext>
            </p:extLst>
          </p:nvPr>
        </p:nvGraphicFramePr>
        <p:xfrm>
          <a:off x="5167775" y="6073880"/>
          <a:ext cx="3076633" cy="48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1" name="Equation" r:id="rId11" imgW="1536700" imgH="241300" progId="Equation.3">
                  <p:embed/>
                </p:oleObj>
              </mc:Choice>
              <mc:Fallback>
                <p:oleObj name="Equation" r:id="rId11" imgW="1536700" imgH="241300" progId="Equation.3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775" y="6073880"/>
                        <a:ext cx="3076633" cy="48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58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Summary: fluid dynamics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148478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Continuity equation: </a:t>
            </a:r>
            <a:r>
              <a:rPr lang="en-AU" sz="2400" dirty="0" smtClean="0"/>
              <a:t>mass is conserved!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2123564"/>
                <a:ext cx="29558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123564"/>
                <a:ext cx="295580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62" r="-1649" b="-245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97335" y="2607295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For liquids: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9034" y="3203684"/>
                <a:ext cx="466691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34" y="3203684"/>
                <a:ext cx="466691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44" r="-653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29624" y="462351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Bernoulli’s equation: </a:t>
            </a:r>
            <a:r>
              <a:rPr lang="en-AU" sz="2400" dirty="0" smtClean="0"/>
              <a:t>energy is conserved!</a:t>
            </a:r>
            <a:endParaRPr lang="en-AU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" y="1519014"/>
            <a:ext cx="2847975" cy="428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37892" y="5213839"/>
                <a:ext cx="3986257" cy="447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box>
                        <m:boxPr>
                          <m:ctrlPr>
                            <a:rPr lang="en-AU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𝑔𝑦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92" y="5213839"/>
                <a:ext cx="3986257" cy="4474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3589" y="3789040"/>
                <a:ext cx="3622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𝐷𝑒𝑛𝑠𝑖𝑡𝑦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𝑝𝑖𝑝𝑒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𝑎𝑟𝑒𝑎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589" y="3789040"/>
                <a:ext cx="362278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52" t="-4444" r="-1852" b="-3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031" y="5877272"/>
                <a:ext cx="45054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𝑃𝑟𝑒𝑠𝑠𝑢𝑟𝑒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31" y="5877272"/>
                <a:ext cx="450540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53" t="-2174" r="-1488" b="-326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84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2774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microscopic view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60" name="Group 208"/>
          <p:cNvGrpSpPr>
            <a:grpSpLocks/>
          </p:cNvGrpSpPr>
          <p:nvPr/>
        </p:nvGrpSpPr>
        <p:grpSpPr bwMode="auto">
          <a:xfrm>
            <a:off x="572145" y="4797152"/>
            <a:ext cx="7888287" cy="1943100"/>
            <a:chOff x="238004" y="4901875"/>
            <a:chExt cx="7887407" cy="1943375"/>
          </a:xfrm>
        </p:grpSpPr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3773588" y="5051384"/>
              <a:ext cx="6639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b="1" dirty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</a:rPr>
                <a:t>Gas</a:t>
              </a:r>
            </a:p>
          </p:txBody>
        </p:sp>
        <p:pic>
          <p:nvPicPr>
            <p:cNvPr id="66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4" b="5569"/>
            <a:stretch>
              <a:fillRect/>
            </a:stretch>
          </p:blipFill>
          <p:spPr bwMode="auto">
            <a:xfrm>
              <a:off x="238004" y="5045250"/>
              <a:ext cx="216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3165271" y="5540596"/>
              <a:ext cx="1938456" cy="8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>
                  <a:latin typeface="Cambria Math" pitchFamily="18" charset="0"/>
                  <a:ea typeface="Cambria Math" pitchFamily="18" charset="0"/>
                </a:rPr>
                <a:t>Fluid</a:t>
              </a:r>
            </a:p>
            <a:p>
              <a:pPr algn="ctr"/>
              <a:r>
                <a:rPr lang="en-AU">
                  <a:latin typeface="Cambria Math" pitchFamily="18" charset="0"/>
                  <a:ea typeface="Cambria Math" pitchFamily="18" charset="0"/>
                </a:rPr>
                <a:t>compressible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70" t="14203" r="1109" b="13496"/>
            <a:stretch>
              <a:fillRect/>
            </a:stretch>
          </p:blipFill>
          <p:spPr bwMode="auto">
            <a:xfrm rot="5400000">
              <a:off x="5926219" y="4635659"/>
              <a:ext cx="1932975" cy="246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Group 207"/>
          <p:cNvGrpSpPr>
            <a:grpSpLocks/>
          </p:cNvGrpSpPr>
          <p:nvPr/>
        </p:nvGrpSpPr>
        <p:grpSpPr bwMode="auto">
          <a:xfrm>
            <a:off x="553094" y="2924944"/>
            <a:ext cx="7907338" cy="1957388"/>
            <a:chOff x="220875" y="2997847"/>
            <a:chExt cx="7906466" cy="1956121"/>
          </a:xfrm>
        </p:grpSpPr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3621188" y="3073079"/>
              <a:ext cx="1013307" cy="46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b="1" dirty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</a:rPr>
                <a:t>Liquid</a:t>
              </a:r>
            </a:p>
          </p:txBody>
        </p:sp>
        <p:pic>
          <p:nvPicPr>
            <p:cNvPr id="73" name="Picture 1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75" y="3106825"/>
              <a:ext cx="216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 Box 8"/>
            <p:cNvSpPr txBox="1">
              <a:spLocks noChangeArrowheads="1"/>
            </p:cNvSpPr>
            <p:nvPr/>
          </p:nvSpPr>
          <p:spPr bwMode="auto">
            <a:xfrm>
              <a:off x="2970028" y="3663568"/>
              <a:ext cx="2209335" cy="83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AU" dirty="0">
                  <a:latin typeface="Cambria Math" pitchFamily="18" charset="0"/>
                  <a:ea typeface="Cambria Math" pitchFamily="18" charset="0"/>
                </a:rPr>
                <a:t>Fluid</a:t>
              </a:r>
            </a:p>
            <a:p>
              <a:pPr algn="ctr"/>
              <a:r>
                <a:rPr lang="en-AU" dirty="0" smtClean="0">
                  <a:latin typeface="Cambria Math" pitchFamily="18" charset="0"/>
                  <a:ea typeface="Cambria Math" pitchFamily="18" charset="0"/>
                </a:rPr>
                <a:t>Incompressible</a:t>
              </a:r>
              <a:endParaRPr lang="en-AU" b="1" dirty="0"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34" t="14203" r="33672" b="13496"/>
            <a:stretch>
              <a:fillRect/>
            </a:stretch>
          </p:blipFill>
          <p:spPr bwMode="auto">
            <a:xfrm rot="5400000">
              <a:off x="5916576" y="2743204"/>
              <a:ext cx="1956121" cy="246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Group 206"/>
          <p:cNvGrpSpPr>
            <a:grpSpLocks/>
          </p:cNvGrpSpPr>
          <p:nvPr/>
        </p:nvGrpSpPr>
        <p:grpSpPr bwMode="auto">
          <a:xfrm>
            <a:off x="561032" y="1052736"/>
            <a:ext cx="7899400" cy="1920875"/>
            <a:chOff x="240175" y="1099598"/>
            <a:chExt cx="7900673" cy="1921397"/>
          </a:xfrm>
        </p:grpSpPr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3702211" y="1384140"/>
              <a:ext cx="827604" cy="46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b="1" dirty="0">
                  <a:solidFill>
                    <a:schemeClr val="tx2"/>
                  </a:solidFill>
                  <a:latin typeface="Cambria Math" pitchFamily="18" charset="0"/>
                  <a:ea typeface="Cambria Math" pitchFamily="18" charset="0"/>
                </a:rPr>
                <a:t>Solid</a:t>
              </a:r>
            </a:p>
          </p:txBody>
        </p:sp>
        <p:sp>
          <p:nvSpPr>
            <p:cNvPr id="78" name="Text Box 8"/>
            <p:cNvSpPr txBox="1">
              <a:spLocks noChangeArrowheads="1"/>
            </p:cNvSpPr>
            <p:nvPr/>
          </p:nvSpPr>
          <p:spPr bwMode="auto">
            <a:xfrm>
              <a:off x="3354037" y="1832839"/>
              <a:ext cx="1525279" cy="46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AU" dirty="0">
                  <a:latin typeface="Cambria Math" pitchFamily="18" charset="0"/>
                  <a:ea typeface="Cambria Math" pitchFamily="18" charset="0"/>
                </a:rPr>
                <a:t>rigid body</a:t>
              </a:r>
            </a:p>
          </p:txBody>
        </p:sp>
        <p:pic>
          <p:nvPicPr>
            <p:cNvPr id="79" name="Picture 1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75" y="1181550"/>
              <a:ext cx="2160000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" t="14203" r="67540" b="13496"/>
            <a:stretch>
              <a:fillRect/>
            </a:stretch>
          </p:blipFill>
          <p:spPr bwMode="auto">
            <a:xfrm rot="5400000">
              <a:off x="5947445" y="827593"/>
              <a:ext cx="1921397" cy="246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47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2774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new physics is involved?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0" y="1119733"/>
            <a:ext cx="4134913" cy="2779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1568981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Fluids can </a:t>
            </a:r>
            <a:r>
              <a:rPr lang="en-AU" sz="2400" b="1" dirty="0" smtClean="0"/>
              <a:t>flow</a:t>
            </a:r>
            <a:r>
              <a:rPr lang="en-AU" sz="2400" dirty="0" smtClean="0"/>
              <a:t> from place-to-place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Their </a:t>
            </a:r>
            <a:r>
              <a:rPr lang="en-AU" sz="2400" b="1" dirty="0" smtClean="0"/>
              <a:t>density</a:t>
            </a:r>
            <a:r>
              <a:rPr lang="en-AU" sz="2400" dirty="0" smtClean="0"/>
              <a:t> can change if they are compressible (for example, gasses)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Fluids are pushed around by </a:t>
            </a:r>
            <a:r>
              <a:rPr lang="en-AU" sz="2400" b="1" dirty="0" smtClean="0"/>
              <a:t>pressure</a:t>
            </a:r>
            <a:r>
              <a:rPr lang="en-AU" sz="2400" dirty="0" smtClean="0"/>
              <a:t>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An object immersed in a fluid experiences </a:t>
            </a:r>
            <a:r>
              <a:rPr lang="en-AU" sz="2400" b="1" dirty="0" smtClean="0"/>
              <a:t>buoyancy</a:t>
            </a:r>
            <a:endParaRPr lang="en-AU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0" y="4005064"/>
            <a:ext cx="4134913" cy="2739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1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Density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5932" y="2342577"/>
                <a:ext cx="3225948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𝑑𝑒𝑛𝑠𝑖𝑡𝑦</m:t>
                      </m:r>
                      <m:r>
                        <a:rPr lang="en-AU" sz="28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/>
                            </a:rPr>
                            <m:t>𝑚𝑎𝑠𝑠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/>
                            </a:rPr>
                            <m:t>𝑣𝑜𝑙𝑢𝑚𝑒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2" y="2342577"/>
                <a:ext cx="3225948" cy="8304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2538" y="2342673"/>
                <a:ext cx="1247521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38" y="2342673"/>
                <a:ext cx="1247521" cy="8302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96136" y="2302662"/>
                <a:ext cx="2396746" cy="910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𝑈𝑛𝑖𝑡𝑠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/>
                        </a:rPr>
                        <m:t>𝑎𝑟𝑒</m:t>
                      </m:r>
                      <m:r>
                        <a:rPr lang="en-AU" sz="2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AU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2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302662"/>
                <a:ext cx="2396746" cy="9103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0337" y="1412776"/>
            <a:ext cx="875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The </a:t>
            </a:r>
            <a:r>
              <a:rPr lang="en-AU" sz="2800" b="1" dirty="0" smtClean="0"/>
              <a:t>density</a:t>
            </a:r>
            <a:r>
              <a:rPr lang="en-AU" sz="2800" dirty="0" smtClean="0"/>
              <a:t> of a fluid is the </a:t>
            </a:r>
            <a:r>
              <a:rPr lang="en-AU" sz="2800" b="1" dirty="0" smtClean="0"/>
              <a:t>concentration of mass</a:t>
            </a:r>
            <a:endParaRPr lang="en-AU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1175"/>
            <a:ext cx="2806070" cy="35075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63888" y="4149080"/>
            <a:ext cx="43594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Mass = 100 g = 0.1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Volume = 100 cm</a:t>
            </a:r>
            <a:r>
              <a:rPr lang="en-AU" sz="2400" baseline="30000" dirty="0" smtClean="0"/>
              <a:t>3</a:t>
            </a:r>
            <a:r>
              <a:rPr lang="en-AU" sz="2400" dirty="0" smtClean="0"/>
              <a:t> = 10</a:t>
            </a:r>
            <a:r>
              <a:rPr lang="en-AU" sz="2400" baseline="30000" dirty="0" smtClean="0"/>
              <a:t>-4</a:t>
            </a:r>
            <a:r>
              <a:rPr lang="en-AU" sz="2400" dirty="0" smtClean="0"/>
              <a:t> m</a:t>
            </a:r>
            <a:r>
              <a:rPr lang="en-AU" sz="2400" baseline="30000" dirty="0" smtClean="0"/>
              <a:t>3</a:t>
            </a: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Density = 1 g/cm</a:t>
            </a:r>
            <a:r>
              <a:rPr lang="en-AU" sz="2400" baseline="30000" dirty="0" smtClean="0"/>
              <a:t>3</a:t>
            </a:r>
            <a:r>
              <a:rPr lang="en-AU" sz="2400" dirty="0" smtClean="0"/>
              <a:t> = 1000 kg m</a:t>
            </a:r>
            <a:r>
              <a:rPr lang="en-AU" sz="2400" baseline="30000" dirty="0" smtClean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3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Pressure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6084168" y="4941168"/>
            <a:ext cx="283712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10562"/>
            <a:ext cx="3016221" cy="2546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7" y="1268760"/>
            <a:ext cx="633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 smtClean="0"/>
              <a:t>Pressure</a:t>
            </a:r>
            <a:r>
              <a:rPr lang="en-AU" sz="2800" dirty="0" smtClean="0"/>
              <a:t> is the concentration of a force – the </a:t>
            </a:r>
            <a:r>
              <a:rPr lang="en-AU" sz="2800" b="1" dirty="0" smtClean="0"/>
              <a:t>force exerted per unit area</a:t>
            </a:r>
            <a:endParaRPr lang="en-AU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3240360" cy="281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55576" y="4694127"/>
            <a:ext cx="108012" cy="967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5622339"/>
            <a:ext cx="2974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Greater pressure!</a:t>
            </a:r>
          </a:p>
          <a:p>
            <a:r>
              <a:rPr lang="en-AU" sz="2400" dirty="0" smtClean="0"/>
              <a:t>(same force, less area)</a:t>
            </a:r>
            <a:endParaRPr lang="en-A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5301208"/>
            <a:ext cx="3533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Exerts a pressure on the</a:t>
            </a:r>
          </a:p>
          <a:p>
            <a:r>
              <a:rPr lang="en-AU" sz="2400" dirty="0"/>
              <a:t>s</a:t>
            </a:r>
            <a:r>
              <a:rPr lang="en-AU" sz="2400" dirty="0" smtClean="0"/>
              <a:t>ides and through the fluid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2843386"/>
            <a:ext cx="2376264" cy="2197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32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Pressure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84325" y="2348880"/>
                <a:ext cx="1172051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/>
                        </a:rPr>
                        <m:t>𝑝</m:t>
                      </m:r>
                      <m:r>
                        <a:rPr lang="en-A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AU" sz="28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AU" sz="28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25" y="2348880"/>
                <a:ext cx="1172051" cy="896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236568" y="426332"/>
            <a:ext cx="2461850" cy="1592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9" y="1376361"/>
            <a:ext cx="5276999" cy="29887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4797152"/>
            <a:ext cx="7699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Units of pressure </a:t>
            </a:r>
            <a:r>
              <a:rPr lang="en-AU" sz="2400" dirty="0" smtClean="0"/>
              <a:t>are N/m</a:t>
            </a:r>
            <a:r>
              <a:rPr lang="en-AU" sz="2400" baseline="30000" dirty="0" smtClean="0"/>
              <a:t>2</a:t>
            </a:r>
            <a:r>
              <a:rPr lang="en-AU" sz="2400" dirty="0" smtClean="0"/>
              <a:t> or Pascals (Pa) – 1 N/m</a:t>
            </a:r>
            <a:r>
              <a:rPr lang="en-AU" sz="2400" baseline="30000" dirty="0" smtClean="0"/>
              <a:t>2</a:t>
            </a:r>
            <a:r>
              <a:rPr lang="en-AU" sz="2400" dirty="0" smtClean="0"/>
              <a:t> = 1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b="1" dirty="0" smtClean="0"/>
              <a:t>Atmospheric pressure </a:t>
            </a:r>
            <a:r>
              <a:rPr lang="en-AU" sz="2400" dirty="0" smtClean="0"/>
              <a:t>= 1 </a:t>
            </a:r>
            <a:r>
              <a:rPr lang="en-AU" sz="2400" dirty="0" err="1" smtClean="0"/>
              <a:t>atm</a:t>
            </a:r>
            <a:r>
              <a:rPr lang="en-AU" sz="2400" dirty="0" smtClean="0"/>
              <a:t> = 101.3 </a:t>
            </a:r>
            <a:r>
              <a:rPr lang="en-AU" sz="2400" dirty="0" err="1" smtClean="0"/>
              <a:t>kPa</a:t>
            </a:r>
            <a:r>
              <a:rPr lang="en-AU" sz="2400" dirty="0" smtClean="0"/>
              <a:t> = 1 x 10</a:t>
            </a:r>
            <a:r>
              <a:rPr lang="en-AU" sz="2400" baseline="30000" dirty="0" smtClean="0"/>
              <a:t>5</a:t>
            </a:r>
            <a:r>
              <a:rPr lang="en-AU" sz="2400" dirty="0" smtClean="0"/>
              <a:t> N/m</a:t>
            </a:r>
            <a:r>
              <a:rPr lang="en-AU" sz="2400" baseline="30000" dirty="0" smtClean="0"/>
              <a:t>2</a:t>
            </a:r>
            <a:endParaRPr lang="en-AU" sz="24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99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t1.gstatic.com/images?q=tbn:ANd9GcQrAFWFHGQAIgOIXim236MgKb5NQqFPopI30KmZfAkmifPD1Zb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8826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Gauge Pressure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ounded Rectangle 6"/>
          <p:cNvSpPr/>
          <p:nvPr/>
        </p:nvSpPr>
        <p:spPr>
          <a:xfrm>
            <a:off x="251520" y="5718320"/>
            <a:ext cx="8446898" cy="995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9629" y="5805264"/>
                <a:ext cx="8140803" cy="7328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 smtClean="0">
                    <a:latin typeface="Cambria Math" pitchFamily="18" charset="0"/>
                    <a:ea typeface="Cambria Math" pitchFamily="18" charset="0"/>
                  </a:rPr>
                  <a:t>Gauge Pressure</a:t>
                </a:r>
                <a:r>
                  <a:rPr lang="en-AU" sz="20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AU" sz="2000" dirty="0" smtClean="0">
                    <a:latin typeface="Cambria Math" pitchFamily="18" charset="0"/>
                    <a:ea typeface="Cambria Math" pitchFamily="18" charset="0"/>
                  </a:rPr>
                  <a:t>is the pressure difference from atmosphere. (e.g. Tyres)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𝑎𝑏𝑠𝑜𝑙𝑢𝑡𝑒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𝑎𝑡𝑚𝑜𝑠𝑝h𝑒𝑟𝑒</m:t>
                          </m:r>
                        </m:sub>
                      </m:sSub>
                      <m:r>
                        <a:rPr lang="en-AU" sz="2000" b="0" i="1" smtClean="0"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/>
                              <a:ea typeface="Cambria Math" pitchFamily="18" charset="0"/>
                            </a:rPr>
                            <m:t>𝑔𝑎𝑢𝑔𝑒</m:t>
                          </m:r>
                        </m:sub>
                      </m:sSub>
                    </m:oMath>
                  </m:oMathPara>
                </a14:m>
                <a:endParaRPr lang="en-AU" sz="2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9" y="5805264"/>
                <a:ext cx="8140803" cy="732829"/>
              </a:xfrm>
              <a:prstGeom prst="rect">
                <a:avLst/>
              </a:prstGeom>
              <a:blipFill rotWithShape="1">
                <a:blip r:embed="rId5"/>
                <a:stretch>
                  <a:fillRect t="-4132" r="-599" b="-4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64088" y="4005064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" y="1418023"/>
            <a:ext cx="4070401" cy="2597948"/>
          </a:xfrm>
          <a:prstGeom prst="rect">
            <a:avLst/>
          </a:prstGeom>
        </p:spPr>
      </p:pic>
      <p:pic>
        <p:nvPicPr>
          <p:cNvPr id="45058" name="Picture 2" descr="Industrial pressure gauges and pipes in the background Stock Photo - Alam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" t="3560" r="7345" b="28988"/>
          <a:stretch/>
        </p:blipFill>
        <p:spPr bwMode="auto">
          <a:xfrm>
            <a:off x="4215587" y="1418023"/>
            <a:ext cx="4506158" cy="25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3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Fluid Dynamics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68262" y="1045185"/>
            <a:ext cx="54340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75" indent="-17938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/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Laminar </a:t>
            </a: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(steady) flow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 is where 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each particle in the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fluid moves 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along a smooth path, and the paths </a:t>
            </a:r>
            <a:r>
              <a:rPr lang="en-AU" sz="2000" u="sng" dirty="0">
                <a:latin typeface="Cambria Math" pitchFamily="18" charset="0"/>
                <a:ea typeface="Cambria Math" pitchFamily="18" charset="0"/>
              </a:rPr>
              <a:t>do not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 cross.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68263" y="4861609"/>
            <a:ext cx="54340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5950" indent="-18859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/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Turbulent </a:t>
            </a: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flow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 above 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a critical speed, the paths become irregular, with whirlpools and paths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crossing. Chaotic and </a:t>
            </a:r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not</a:t>
            </a:r>
            <a:r>
              <a:rPr lang="en-AU" sz="20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considered </a:t>
            </a:r>
            <a:r>
              <a:rPr lang="en-AU" sz="2000" b="1" dirty="0">
                <a:latin typeface="Cambria Math" pitchFamily="18" charset="0"/>
                <a:ea typeface="Cambria Math" pitchFamily="18" charset="0"/>
              </a:rPr>
              <a:t>here.</a:t>
            </a:r>
          </a:p>
        </p:txBody>
      </p:sp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83" y="1162727"/>
            <a:ext cx="3290961" cy="233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83" y="3791308"/>
            <a:ext cx="3297442" cy="23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262" y="2321585"/>
            <a:ext cx="8902039" cy="1323439"/>
            <a:chOff x="68262" y="2321585"/>
            <a:chExt cx="8902039" cy="1323439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68262" y="2321585"/>
              <a:ext cx="544439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93875" indent="-17938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just"/>
              <a:r>
                <a:rPr lang="en-AU" sz="2000" b="1" dirty="0" smtClean="0">
                  <a:latin typeface="Cambria Math" pitchFamily="18" charset="0"/>
                  <a:ea typeface="Cambria Math" pitchFamily="18" charset="0"/>
                </a:rPr>
                <a:t>Streamlines </a:t>
              </a:r>
              <a:r>
                <a:rPr lang="en-AU" sz="2000" dirty="0" smtClean="0">
                  <a:latin typeface="Cambria Math" pitchFamily="18" charset="0"/>
                  <a:ea typeface="Cambria Math" pitchFamily="18" charset="0"/>
                </a:rPr>
                <a:t>spacing </a:t>
              </a:r>
              <a:r>
                <a:rPr lang="en-AU" sz="2000" dirty="0">
                  <a:latin typeface="Cambria Math" pitchFamily="18" charset="0"/>
                  <a:ea typeface="Cambria Math" pitchFamily="18" charset="0"/>
                </a:rPr>
                <a:t>measures velocity and the flow is always tangential, for steady flow don’t cross. </a:t>
              </a:r>
              <a:r>
                <a:rPr lang="en-AU" sz="2000" dirty="0" smtClean="0">
                  <a:latin typeface="Cambria Math" pitchFamily="18" charset="0"/>
                  <a:ea typeface="Cambria Math" pitchFamily="18" charset="0"/>
                </a:rPr>
                <a:t>A set of streamlines act as a pipe for an </a:t>
              </a:r>
              <a:r>
                <a:rPr lang="en-AU" sz="2000" b="1" dirty="0" smtClean="0">
                  <a:latin typeface="Cambria Math" pitchFamily="18" charset="0"/>
                  <a:ea typeface="Cambria Math" pitchFamily="18" charset="0"/>
                </a:rPr>
                <a:t>incompressible</a:t>
              </a:r>
              <a:r>
                <a:rPr lang="en-AU" sz="2000" dirty="0" smtClean="0">
                  <a:latin typeface="Cambria Math" pitchFamily="18" charset="0"/>
                  <a:ea typeface="Cambria Math" pitchFamily="18" charset="0"/>
                </a:rPr>
                <a:t>  fluid</a:t>
              </a:r>
            </a:p>
          </p:txBody>
        </p: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5652120" y="2621685"/>
              <a:ext cx="3318181" cy="567720"/>
              <a:chOff x="5080000" y="3057525"/>
              <a:chExt cx="4064000" cy="695325"/>
            </a:xfrm>
          </p:grpSpPr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5080000" y="3067050"/>
                <a:ext cx="4044950" cy="82550"/>
              </a:xfrm>
              <a:custGeom>
                <a:avLst/>
                <a:gdLst>
                  <a:gd name="T0" fmla="*/ 0 w 4044950"/>
                  <a:gd name="T1" fmla="*/ 44450 h 82550"/>
                  <a:gd name="T2" fmla="*/ 1619250 w 4044950"/>
                  <a:gd name="T3" fmla="*/ 6350 h 82550"/>
                  <a:gd name="T4" fmla="*/ 4044950 w 4044950"/>
                  <a:gd name="T5" fmla="*/ 82550 h 82550"/>
                  <a:gd name="T6" fmla="*/ 4044950 w 4044950"/>
                  <a:gd name="T7" fmla="*/ 82550 h 825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44950"/>
                  <a:gd name="T13" fmla="*/ 0 h 82550"/>
                  <a:gd name="T14" fmla="*/ 4044950 w 4044950"/>
                  <a:gd name="T15" fmla="*/ 82550 h 825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44950" h="82550">
                    <a:moveTo>
                      <a:pt x="0" y="44450"/>
                    </a:moveTo>
                    <a:cubicBezTo>
                      <a:pt x="472546" y="22225"/>
                      <a:pt x="945092" y="0"/>
                      <a:pt x="1619250" y="6350"/>
                    </a:cubicBezTo>
                    <a:cubicBezTo>
                      <a:pt x="2293408" y="12700"/>
                      <a:pt x="4044950" y="82550"/>
                      <a:pt x="4044950" y="825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5092700" y="3688820"/>
                <a:ext cx="4051300" cy="41804"/>
              </a:xfrm>
              <a:custGeom>
                <a:avLst/>
                <a:gdLst>
                  <a:gd name="T0" fmla="*/ 0 w 4051300"/>
                  <a:gd name="T1" fmla="*/ 38629 h 41804"/>
                  <a:gd name="T2" fmla="*/ 1619250 w 4051300"/>
                  <a:gd name="T3" fmla="*/ 529 h 41804"/>
                  <a:gd name="T4" fmla="*/ 4051300 w 4051300"/>
                  <a:gd name="T5" fmla="*/ 41804 h 41804"/>
                  <a:gd name="T6" fmla="*/ 0 60000 65536"/>
                  <a:gd name="T7" fmla="*/ 0 60000 65536"/>
                  <a:gd name="T8" fmla="*/ 0 60000 65536"/>
                  <a:gd name="T9" fmla="*/ 0 w 4051300"/>
                  <a:gd name="T10" fmla="*/ 0 h 41804"/>
                  <a:gd name="T11" fmla="*/ 4051300 w 4051300"/>
                  <a:gd name="T12" fmla="*/ 41804 h 418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51300" h="41804">
                    <a:moveTo>
                      <a:pt x="0" y="38629"/>
                    </a:moveTo>
                    <a:cubicBezTo>
                      <a:pt x="472546" y="16404"/>
                      <a:pt x="944033" y="0"/>
                      <a:pt x="1619250" y="529"/>
                    </a:cubicBezTo>
                    <a:cubicBezTo>
                      <a:pt x="2294467" y="1058"/>
                      <a:pt x="3645958" y="36512"/>
                      <a:pt x="4051300" y="41804"/>
                    </a:cubicBezTo>
                  </a:path>
                </a:pathLst>
              </a:custGeom>
              <a:noFill/>
              <a:ln w="381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Oval 26"/>
              <p:cNvSpPr>
                <a:spLocks noChangeArrowheads="1"/>
              </p:cNvSpPr>
              <p:nvPr/>
            </p:nvSpPr>
            <p:spPr bwMode="auto">
              <a:xfrm>
                <a:off x="5105400" y="3095625"/>
                <a:ext cx="342900" cy="628650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" name="Oval 27"/>
              <p:cNvSpPr>
                <a:spLocks noChangeArrowheads="1"/>
              </p:cNvSpPr>
              <p:nvPr/>
            </p:nvSpPr>
            <p:spPr bwMode="auto">
              <a:xfrm>
                <a:off x="8610600" y="3124200"/>
                <a:ext cx="342900" cy="628650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>
                <a:off x="6934200" y="3057525"/>
                <a:ext cx="342900" cy="628650"/>
              </a:xfrm>
              <a:prstGeom prst="ellipse">
                <a:avLst/>
              </a:prstGeom>
              <a:noFill/>
              <a:ln w="38100" algn="ctr">
                <a:solidFill>
                  <a:srgbClr val="FFFF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35496" y="3873242"/>
            <a:ext cx="54340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75" indent="-17938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/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Non-viscous flow –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no internal friction (water OK, honey not)</a:t>
            </a:r>
            <a:endParaRPr lang="en-AU" sz="2000" dirty="0">
              <a:latin typeface="Cambria Math" pitchFamily="18" charset="0"/>
              <a:ea typeface="Cambria Math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6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7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Conservation of Mass: The Continuity Eqn.</a:t>
            </a:r>
            <a:endParaRPr lang="en-A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032448" cy="3024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36" y="2391916"/>
            <a:ext cx="4337795" cy="2045196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51520" y="6002196"/>
            <a:ext cx="8446898" cy="7114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TextBox 50"/>
          <p:cNvSpPr txBox="1"/>
          <p:nvPr/>
        </p:nvSpPr>
        <p:spPr>
          <a:xfrm>
            <a:off x="251520" y="5993992"/>
            <a:ext cx="844689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The rate a fluid enters a pipe must equal the rate the fluid leaves the pipe.  i.e. There can be </a:t>
            </a: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no sources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AU" sz="2000" b="1" dirty="0" smtClean="0">
                <a:latin typeface="Cambria Math" pitchFamily="18" charset="0"/>
                <a:ea typeface="Cambria Math" pitchFamily="18" charset="0"/>
              </a:rPr>
              <a:t>or sinks </a:t>
            </a:r>
            <a:r>
              <a:rPr lang="en-AU" sz="2000" dirty="0" smtClean="0">
                <a:latin typeface="Cambria Math" pitchFamily="18" charset="0"/>
                <a:ea typeface="Cambria Math" pitchFamily="18" charset="0"/>
              </a:rPr>
              <a:t>of fluid.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157192"/>
            <a:ext cx="567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“The water all has to go somewhere”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TASKPANEKEY" val="85a79e1e-40a8-40ec-9cab-bded9de64f1c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  <p:tag name="EXPANDSHOWBAR" val="True"/>
  <p:tag name="WASPOLLED" val="7315BDAB154F4C48AC4C95D92D5E8BC3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</TotalTime>
  <Words>521</Words>
  <Application>Microsoft Office PowerPoint</Application>
  <PresentationFormat>On-screen Show (4:3)</PresentationFormat>
  <Paragraphs>90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Andhika Cahaya Titisan Sukma</cp:lastModifiedBy>
  <cp:revision>177</cp:revision>
  <dcterms:created xsi:type="dcterms:W3CDTF">2012-01-19T23:51:47Z</dcterms:created>
  <dcterms:modified xsi:type="dcterms:W3CDTF">2021-10-11T02:46:33Z</dcterms:modified>
</cp:coreProperties>
</file>