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07" r:id="rId3"/>
    <p:sldId id="348" r:id="rId4"/>
    <p:sldId id="264" r:id="rId5"/>
    <p:sldId id="343" r:id="rId6"/>
    <p:sldId id="337" r:id="rId7"/>
    <p:sldId id="349" r:id="rId8"/>
    <p:sldId id="350" r:id="rId9"/>
    <p:sldId id="430" r:id="rId10"/>
    <p:sldId id="312" r:id="rId11"/>
    <p:sldId id="401" r:id="rId12"/>
    <p:sldId id="311" r:id="rId13"/>
    <p:sldId id="413" r:id="rId14"/>
    <p:sldId id="402" r:id="rId15"/>
    <p:sldId id="351" r:id="rId16"/>
    <p:sldId id="352" r:id="rId17"/>
    <p:sldId id="306" r:id="rId18"/>
    <p:sldId id="357" r:id="rId19"/>
    <p:sldId id="353" r:id="rId20"/>
    <p:sldId id="403" r:id="rId21"/>
    <p:sldId id="404" r:id="rId22"/>
    <p:sldId id="406" r:id="rId23"/>
    <p:sldId id="415" r:id="rId24"/>
    <p:sldId id="416" r:id="rId25"/>
    <p:sldId id="417" r:id="rId26"/>
    <p:sldId id="418" r:id="rId27"/>
    <p:sldId id="419" r:id="rId28"/>
    <p:sldId id="426" r:id="rId29"/>
    <p:sldId id="427" r:id="rId30"/>
    <p:sldId id="428" r:id="rId31"/>
    <p:sldId id="420" r:id="rId32"/>
    <p:sldId id="421" r:id="rId33"/>
    <p:sldId id="422" r:id="rId34"/>
    <p:sldId id="260" r:id="rId35"/>
    <p:sldId id="261" r:id="rId36"/>
    <p:sldId id="262" r:id="rId37"/>
    <p:sldId id="263" r:id="rId38"/>
    <p:sldId id="26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5F1-FBC9-46AB-B7D6-6868D7111B7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37AE-B31B-4FFE-8D49-DF97F27D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B628ED-DC60-4DF3-A759-28E6E2E9F842}" type="slidenum">
              <a:rPr lang="id-ID" altLang="en-US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d-ID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EC31-8B05-2859-717D-4CE25AF5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CAC3B-B19F-7338-28D9-DA304BE5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4153-5E8C-6173-D761-E35F4675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3D3C-C398-5711-76D7-8FE84708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8614-4345-2999-3AF9-5A8ABA73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046E-9C1B-B71D-2137-5E2DE238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26191-E034-53AF-29B5-277B4ABC3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C6A2-9704-16F5-BCD4-7227B891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961C-CF9D-B643-63B9-000FB2E2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E12D3-9AA6-DDE3-BE11-D11BD676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34B27-2A68-2A07-AC4E-14B7E2536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B127A-ED75-1E94-6752-13551DE4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31594-0EE9-046C-4174-198EF0BB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73B5-7273-0114-A668-7046A809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962ED-1B94-E610-50CA-447ADA36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8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58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748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8F58AE-9B3E-4216-B2AF-DE8B018CBB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8176049-D92E-466E-8A0A-6E12CE981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B5C7291-12D1-46D8-A116-2EEEB210F8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5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D953-1768-0F07-BD3E-06EE9749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FC81-84D2-49BD-CC7C-155B9FE5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DB9F-2E48-1F3B-3EBF-4023347E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788-8748-00A4-8082-8BF7BEB0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7287-62F2-B71B-7EA1-5199245C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5514-F2C7-C7BA-0DDE-514DE8B8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1A4D-7F77-94B1-E412-DA24B588B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34F4-5D92-6475-9A05-38E22950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894E9-F6F9-F5EF-505A-CF4A5B0F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7002-1265-D457-F882-2B7018A3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C2B3-D577-CEF7-D38B-557D068A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CF6A-1192-EDD9-6D5D-D7C92E8F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FA8E4-8512-7FFC-1A1C-4D84754E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28430-807B-9018-5C78-FB8FE5D7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50C54-CE1B-CACE-A5F4-8AEB5E18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138E-E5B3-4EA4-F7CC-D535D625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EEED-63D6-8471-8C86-5B69563C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47DA5-5146-8E41-058D-381FF2E1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1C99-C0BF-2A80-9986-C11F9BF0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9EE9F-9D26-5165-4ED5-CE23C3668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D947D-2A89-9725-576E-8D5320E1E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A797F-AAE6-3089-0DB4-122D1B90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7A11E-B13B-324F-15E1-484918C6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D2A59-5FD1-95AC-FB4A-5E6A69AD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8BD4-0FEC-D9C6-DC82-2FA9C5BD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C8393-B2BB-4540-F6BF-825B625E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737D1-CA35-C8FB-677C-ADD89966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4227-E4F6-D2BB-B732-DF5A3DD9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75826-34A8-EF95-EFA1-3EDCE72F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7D2AA-D1C6-770D-6DBE-61897F33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FA632-80BC-7064-F5B6-03E24230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9329-4E45-59FA-AD45-508F41AF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4587-57F1-2427-A07A-5F19AD9A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238F5-4404-ADE1-0599-3C362B96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167BF-E0AD-733A-505C-B1B6C535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1B15D-987B-EB13-D662-0C79DD0D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01913-AAFD-BEB0-EAA8-56F26499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1CBC-1040-C21D-1CC5-76FC29D7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274BA-1FAE-1B45-77F0-F96F2ACE8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7C7D4-33E8-ED38-01F6-6EABD6D97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804F8-7340-FDD8-6A84-2E2E7D4B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031EB-6B85-4F2E-7B18-49060C4A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44FEF-F1CC-CED8-397F-C0C53E79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E467D-80B0-95C7-D0DB-BE19C22E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DCAA-AE07-2390-E555-0EB74F2D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ACC3-EC7B-C58C-1F76-85C10F36A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5E9B-BC9F-479A-9C55-0CBBAC230548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DB94-EF46-0131-E01C-1C22E407E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15BB-4DBA-C495-8044-C4BD1194E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48DD-9935-4BC0-83B1-16BC77F2E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2" Type="http://schemas.openxmlformats.org/officeDocument/2006/relationships/hyperlink" Target="KONSEP%20MODUL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F04E-1F8C-45CF-259F-A52C0BE4D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METODE </a:t>
            </a:r>
            <a:r>
              <a:rPr lang="en-US" dirty="0" err="1"/>
              <a:t>METODE</a:t>
            </a:r>
            <a:r>
              <a:rPr lang="en-US" dirty="0"/>
              <a:t> PEMBERIAN TUGAS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C5D3C-9793-C2B6-79A9-6D26C5632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362"/>
            <a:ext cx="9144000" cy="1157438"/>
          </a:xfrm>
        </p:spPr>
        <p:txBody>
          <a:bodyPr/>
          <a:lstStyle/>
          <a:p>
            <a:r>
              <a:rPr lang="en-US" dirty="0" err="1"/>
              <a:t>Herpratiwi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Kriteria Pembelajaran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 dirty="0"/>
              <a:t>Efektif</a:t>
            </a:r>
          </a:p>
          <a:p>
            <a:r>
              <a:rPr lang="id-ID" altLang="en-US" dirty="0"/>
              <a:t>Efisien</a:t>
            </a:r>
          </a:p>
          <a:p>
            <a:r>
              <a:rPr lang="id-ID" altLang="en-US" dirty="0"/>
              <a:t>Menarik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dirty="0"/>
              <a:t>Dosen  tidak hanya berperan sebagai model / teladan,  tetapi juga sebagai pengelola pembelajaran (</a:t>
            </a:r>
            <a:r>
              <a:rPr lang="id-ID" altLang="en-US" i="1" dirty="0"/>
              <a:t>manager of learning</a:t>
            </a:r>
            <a:r>
              <a:rPr lang="id-ID" altLang="en-US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dirty="0"/>
              <a:t>Efektivitas proses pembelajaran terletak di pundak dosen/  keberhasilan suatu proses pembelajaran sangat ditentukan oleh kualitas / kemampuan dosen.</a:t>
            </a:r>
          </a:p>
        </p:txBody>
      </p:sp>
    </p:spTree>
    <p:extLst>
      <p:ext uri="{BB962C8B-B14F-4D97-AF65-F5344CB8AC3E}">
        <p14:creationId xmlns:p14="http://schemas.microsoft.com/office/powerpoint/2010/main" val="200935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93506FC-378E-0265-7B57-F883EBA59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14400"/>
          </a:xfrm>
        </p:spPr>
        <p:txBody>
          <a:bodyPr/>
          <a:lstStyle/>
          <a:p>
            <a:pPr algn="ctr"/>
            <a:r>
              <a:rPr lang="en-US" altLang="en-US" sz="3600" b="1"/>
              <a:t>TRILOGI PEMBELAJARAN/ TYLER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1F52D64-14C1-BDC9-A86D-3835ECE68C7C}"/>
              </a:ext>
            </a:extLst>
          </p:cNvPr>
          <p:cNvSpPr/>
          <p:nvPr/>
        </p:nvSpPr>
        <p:spPr>
          <a:xfrm>
            <a:off x="3038375" y="2133600"/>
            <a:ext cx="5715000" cy="33528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98B60CEF-FF35-D7E2-9369-5169F9B8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86151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CPMK dan Sub CPMK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C7A30528-79FE-E932-ACEE-3F872FAF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STRATEGI/ PROSES PEMBELAJARAN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793D5674-DC4D-BF45-0905-D25FA961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864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PENILAIAN/ HASIL BELAJAR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38799D-F8D1-08CB-5505-B4CC534D6679}"/>
              </a:ext>
            </a:extLst>
          </p:cNvPr>
          <p:cNvCxnSpPr/>
          <p:nvPr/>
        </p:nvCxnSpPr>
        <p:spPr>
          <a:xfrm flipV="1">
            <a:off x="3200400" y="2743200"/>
            <a:ext cx="2209800" cy="2438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412820-14B8-BBE3-2CAA-9E35A2DCE051}"/>
              </a:ext>
            </a:extLst>
          </p:cNvPr>
          <p:cNvCxnSpPr/>
          <p:nvPr/>
        </p:nvCxnSpPr>
        <p:spPr>
          <a:xfrm>
            <a:off x="6477000" y="2743200"/>
            <a:ext cx="2133600" cy="2438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4B96CD-115F-6BC6-3959-E4ADEEF5266E}"/>
              </a:ext>
            </a:extLst>
          </p:cNvPr>
          <p:cNvCxnSpPr/>
          <p:nvPr/>
        </p:nvCxnSpPr>
        <p:spPr>
          <a:xfrm>
            <a:off x="3371249" y="6038248"/>
            <a:ext cx="4800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Proses Pembelajaran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Proses pembelajaran= </a:t>
            </a:r>
            <a:r>
              <a:rPr lang="en-US" altLang="en-US" b="1" i="1">
                <a:solidFill>
                  <a:srgbClr val="FF0000"/>
                </a:solidFill>
              </a:rPr>
              <a:t>black box</a:t>
            </a:r>
            <a:r>
              <a:rPr lang="id-ID" altLang="en-US" b="1" i="1">
                <a:solidFill>
                  <a:srgbClr val="FF0000"/>
                </a:solidFill>
              </a:rPr>
              <a:t> (proses perubahan tingkah laku sebagai misteri)</a:t>
            </a:r>
            <a:r>
              <a:rPr lang="en-US" altLang="en-US"/>
              <a:t>, menuntut perlakuan kreatif dan inovatif untuk mencapai tujuan/ kompetensi.</a:t>
            </a:r>
            <a:endParaRPr lang="id-ID" altLang="en-US"/>
          </a:p>
          <a:p>
            <a:pPr eaLnBrk="1" hangingPunct="1"/>
            <a:r>
              <a:rPr lang="id-ID" altLang="en-US"/>
              <a:t>Proses pembelajaran sebagai sistem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8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34E0-173E-C78A-1C94-9EC0996E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+mn-lt"/>
              </a:rPr>
              <a:t>IKU 7, </a:t>
            </a:r>
            <a:r>
              <a:rPr lang="en-US" sz="3600" b="0" i="0" dirty="0" err="1">
                <a:solidFill>
                  <a:srgbClr val="4A4A4A"/>
                </a:solidFill>
                <a:effectLst/>
                <a:latin typeface="+mn-lt"/>
              </a:rPr>
              <a:t>Terbentuknya</a:t>
            </a:r>
            <a:r>
              <a:rPr lang="en-US" sz="3600" b="0" i="0" dirty="0">
                <a:solidFill>
                  <a:srgbClr val="4A4A4A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4A4A4A"/>
                </a:solidFill>
                <a:effectLst/>
                <a:latin typeface="+mn-lt"/>
              </a:rPr>
              <a:t>kelas</a:t>
            </a:r>
            <a:r>
              <a:rPr lang="en-US" sz="3600" b="0" i="0" dirty="0">
                <a:solidFill>
                  <a:srgbClr val="4A4A4A"/>
                </a:solidFill>
                <a:effectLst/>
                <a:latin typeface="+mn-lt"/>
              </a:rPr>
              <a:t> </a:t>
            </a:r>
            <a:r>
              <a:rPr lang="en-US" sz="3600" b="0" i="0" dirty="0" err="1">
                <a:solidFill>
                  <a:srgbClr val="4A4A4A"/>
                </a:solidFill>
                <a:effectLst/>
                <a:latin typeface="+mn-lt"/>
              </a:rPr>
              <a:t>kolaboratif</a:t>
            </a:r>
            <a:r>
              <a:rPr lang="en-US" sz="3600" b="0" i="0" dirty="0">
                <a:solidFill>
                  <a:srgbClr val="4A4A4A"/>
                </a:solidFill>
                <a:effectLst/>
                <a:latin typeface="+mn-lt"/>
              </a:rPr>
              <a:t> </a:t>
            </a:r>
            <a:br>
              <a:rPr lang="en-US" sz="3600" b="0" i="0" dirty="0">
                <a:solidFill>
                  <a:srgbClr val="4A4A4A"/>
                </a:solidFill>
                <a:effectLst/>
                <a:latin typeface="+mn-lt"/>
              </a:rPr>
            </a:br>
            <a:r>
              <a:rPr lang="en-US" sz="3600" b="0" i="0" dirty="0">
                <a:solidFill>
                  <a:srgbClr val="4A4A4A"/>
                </a:solidFill>
                <a:effectLst/>
                <a:latin typeface="+mn-lt"/>
              </a:rPr>
              <a:t>dan </a:t>
            </a:r>
            <a:r>
              <a:rPr lang="en-US" sz="3600" b="0" i="0" dirty="0" err="1">
                <a:solidFill>
                  <a:srgbClr val="4A4A4A"/>
                </a:solidFill>
                <a:effectLst/>
                <a:latin typeface="+mn-lt"/>
              </a:rPr>
              <a:t>partisipatif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093E-A09B-F4DA-29E6-EDA5F589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Mahasiswa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kelas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bertanya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mencari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referensi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pembelajaran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Keaktifan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mendorong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mahasiswa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mandiri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program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Kampus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Merdeka,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penerapan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kelas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kolaboratif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partisipatif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banyak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menekankan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kegiatan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praktek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Kelas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didominasi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evaluasi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berbasis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proyek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metode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studi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kasus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5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27BC-CBDD-A8E5-4CD1-639DC75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1" cap="all" dirty="0">
                <a:effectLst/>
                <a:latin typeface="Montserrat" panose="00000500000000000000" pitchFamily="2" charset="0"/>
              </a:rPr>
              <a:t>CASE METHOD </a:t>
            </a:r>
            <a:r>
              <a:rPr lang="en-US" sz="2800" b="0" i="0" cap="all" dirty="0">
                <a:effectLst/>
                <a:latin typeface="Montserrat" panose="00000500000000000000" pitchFamily="2" charset="0"/>
              </a:rPr>
              <a:t>DAN </a:t>
            </a:r>
            <a:r>
              <a:rPr lang="en-US" sz="2800" b="0" i="1" cap="all" dirty="0">
                <a:effectLst/>
                <a:latin typeface="Montserrat" panose="00000500000000000000" pitchFamily="2" charset="0"/>
              </a:rPr>
              <a:t>PROJECT BASED LEARNING </a:t>
            </a:r>
            <a:br>
              <a:rPr lang="en-US" sz="2800" b="0" i="0" cap="all" dirty="0">
                <a:effectLst/>
                <a:latin typeface="Montserrat" panose="00000500000000000000" pitchFamily="2" charset="0"/>
              </a:rPr>
            </a:br>
            <a:r>
              <a:rPr lang="en-US" sz="2800" b="0" i="0" cap="all" dirty="0" err="1">
                <a:effectLst/>
                <a:latin typeface="Montserrat" panose="00000500000000000000" pitchFamily="2" charset="0"/>
              </a:rPr>
              <a:t>untuk</a:t>
            </a:r>
            <a:r>
              <a:rPr lang="en-US" sz="2800" b="0" i="0" cap="all" dirty="0">
                <a:effectLst/>
                <a:latin typeface="Montserrat" panose="00000500000000000000" pitchFamily="2" charset="0"/>
              </a:rPr>
              <a:t> MENDUKUNG TERCAPAINYA IKU 7</a:t>
            </a:r>
            <a:br>
              <a:rPr lang="en-US" sz="2800" b="0" i="0" cap="all" dirty="0">
                <a:effectLst/>
                <a:latin typeface="Montserrat" panose="00000500000000000000" pitchFamily="2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70B6-FD37-E015-EB14-EACE05B1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Case Method </a:t>
            </a:r>
            <a:r>
              <a:rPr lang="en-US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dan</a:t>
            </a:r>
            <a:r>
              <a:rPr lang="en-US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Project Based Learning 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membutuhkan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HOTS (</a:t>
            </a:r>
            <a:r>
              <a:rPr lang="en-US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High Order Thinking Skill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) yang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diakomodir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melalui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taksonomi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BLoom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Roboto" panose="02000000000000000000" pitchFamily="2" charset="0"/>
              </a:rPr>
              <a:t>a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nalisis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 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evaluasi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dan create . </a:t>
            </a:r>
          </a:p>
          <a:p>
            <a:pPr marL="0" indent="0">
              <a:buNone/>
            </a:pP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Khususnya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kemampuan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mencipta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/  create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dicapai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pembelajaran</a:t>
            </a: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Project Based Learning.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30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hlinkClick r:id="rId2" action="ppaction://hlinkfile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2562"/>
            <a:ext cx="5343050" cy="3964438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99E6BF-0E0B-4C43-96B3-9F4B7C59D6E2}"/>
              </a:ext>
            </a:extLst>
          </p:cNvPr>
          <p:cNvSpPr/>
          <p:nvPr/>
        </p:nvSpPr>
        <p:spPr>
          <a:xfrm>
            <a:off x="5343051" y="-5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A601940-34DA-450E-B216-5B094EAC87E5}"/>
              </a:ext>
            </a:extLst>
          </p:cNvPr>
          <p:cNvSpPr/>
          <p:nvPr/>
        </p:nvSpPr>
        <p:spPr>
          <a:xfrm rot="16200000">
            <a:off x="2355363" y="3242284"/>
            <a:ext cx="6858004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b="1" spc="300" dirty="0">
                <a:latin typeface="+mj-lt"/>
                <a:cs typeface="Arial" pitchFamily="34" charset="0"/>
              </a:rPr>
              <a:t>CASE BASED LEARNING (CBL)</a:t>
            </a: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90FD8716-5565-4B45-B451-A4C9C28D8019}"/>
              </a:ext>
            </a:extLst>
          </p:cNvPr>
          <p:cNvSpPr/>
          <p:nvPr/>
        </p:nvSpPr>
        <p:spPr>
          <a:xfrm rot="5400000">
            <a:off x="6266343" y="241242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12891C58-E6BA-439B-B654-1EE130EE5DBA}"/>
              </a:ext>
            </a:extLst>
          </p:cNvPr>
          <p:cNvSpPr/>
          <p:nvPr/>
        </p:nvSpPr>
        <p:spPr>
          <a:xfrm rot="16200000">
            <a:off x="11433205" y="2562033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A5B658C9-BE02-4AFE-9FEB-F20CE727991A}"/>
              </a:ext>
            </a:extLst>
          </p:cNvPr>
          <p:cNvSpPr/>
          <p:nvPr/>
        </p:nvSpPr>
        <p:spPr>
          <a:xfrm rot="16200000">
            <a:off x="8614132" y="2602350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9697DE11-8AD7-4AC0-8C4A-13963A892B05}"/>
              </a:ext>
            </a:extLst>
          </p:cNvPr>
          <p:cNvSpPr/>
          <p:nvPr/>
        </p:nvSpPr>
        <p:spPr>
          <a:xfrm rot="5400000">
            <a:off x="9085874" y="194857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2692" y="3201448"/>
            <a:ext cx="5676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/>
              <a:t>Case Based Learning (CBL)</a:t>
            </a:r>
            <a:r>
              <a:rPr lang="en-GB" sz="1600" dirty="0"/>
              <a:t> adalah </a:t>
            </a:r>
            <a:r>
              <a:rPr lang="en-GB" sz="1600" dirty="0" err="1"/>
              <a:t>Metode</a:t>
            </a:r>
            <a:r>
              <a:rPr lang="en-GB" sz="1600" dirty="0"/>
              <a:t> </a:t>
            </a:r>
            <a:r>
              <a:rPr lang="en-GB" sz="1600" dirty="0" err="1"/>
              <a:t>pembelajaran</a:t>
            </a:r>
            <a:r>
              <a:rPr lang="en-GB" sz="1600" dirty="0"/>
              <a:t>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pemberian</a:t>
            </a:r>
            <a:r>
              <a:rPr lang="en-GB" sz="1600" dirty="0"/>
              <a:t> </a:t>
            </a:r>
            <a:r>
              <a:rPr lang="en-GB" sz="1600" dirty="0" err="1"/>
              <a:t>sebuah</a:t>
            </a:r>
            <a:r>
              <a:rPr lang="en-GB" sz="1600" dirty="0"/>
              <a:t> </a:t>
            </a:r>
            <a:r>
              <a:rPr lang="en-GB" sz="1600" dirty="0" err="1"/>
              <a:t>kasus</a:t>
            </a:r>
            <a:r>
              <a:rPr lang="en-GB" sz="1600" dirty="0"/>
              <a:t> yang </a:t>
            </a:r>
            <a:r>
              <a:rPr lang="en-GB" sz="1600" dirty="0" err="1"/>
              <a:t>menggambarkan</a:t>
            </a:r>
            <a:r>
              <a:rPr lang="en-GB" sz="1600" dirty="0"/>
              <a:t> detail </a:t>
            </a:r>
            <a:r>
              <a:rPr lang="en-GB" sz="1600" dirty="0" err="1"/>
              <a:t>dari</a:t>
            </a:r>
            <a:r>
              <a:rPr lang="en-GB" sz="1600" dirty="0"/>
              <a:t> </a:t>
            </a:r>
            <a:r>
              <a:rPr lang="en-GB" sz="1600" dirty="0" err="1"/>
              <a:t>situasi</a:t>
            </a:r>
            <a:r>
              <a:rPr lang="en-GB" sz="1600" dirty="0"/>
              <a:t> </a:t>
            </a:r>
            <a:r>
              <a:rPr lang="en-GB" sz="1600" dirty="0" err="1"/>
              <a:t>dunia</a:t>
            </a:r>
            <a:r>
              <a:rPr lang="en-GB" sz="1600" dirty="0"/>
              <a:t> </a:t>
            </a:r>
            <a:r>
              <a:rPr lang="en-GB" sz="1600" dirty="0" err="1"/>
              <a:t>nyata</a:t>
            </a:r>
            <a:r>
              <a:rPr lang="en-GB" sz="1600" dirty="0"/>
              <a:t> yang </a:t>
            </a:r>
            <a:r>
              <a:rPr lang="en-GB" sz="1600" dirty="0" err="1"/>
              <a:t>kompleks</a:t>
            </a:r>
            <a:r>
              <a:rPr lang="en-GB" sz="1600" dirty="0"/>
              <a:t>.</a:t>
            </a:r>
          </a:p>
          <a:p>
            <a:pPr algn="just"/>
            <a:r>
              <a:rPr lang="en-GB" sz="1600" dirty="0" err="1"/>
              <a:t>Mahasiswa</a:t>
            </a:r>
            <a:r>
              <a:rPr lang="en-GB" sz="1600" dirty="0"/>
              <a:t> </a:t>
            </a:r>
            <a:r>
              <a:rPr lang="en-GB" sz="1600" dirty="0" err="1"/>
              <a:t>belajar</a:t>
            </a:r>
            <a:r>
              <a:rPr lang="en-GB" sz="1600" dirty="0"/>
              <a:t> </a:t>
            </a:r>
            <a:r>
              <a:rPr lang="en-GB" sz="1600" dirty="0" err="1"/>
              <a:t>menggali</a:t>
            </a:r>
            <a:r>
              <a:rPr lang="en-GB" sz="1600" dirty="0"/>
              <a:t> </a:t>
            </a:r>
            <a:r>
              <a:rPr lang="en-GB" sz="1600" dirty="0" err="1"/>
              <a:t>pertanyaan</a:t>
            </a:r>
            <a:r>
              <a:rPr lang="en-GB" sz="1600" dirty="0"/>
              <a:t> (</a:t>
            </a:r>
            <a:r>
              <a:rPr lang="en-GB" sz="1600" i="1" dirty="0"/>
              <a:t>inquiry</a:t>
            </a:r>
            <a:r>
              <a:rPr lang="en-GB" sz="1600" dirty="0"/>
              <a:t>) dan </a:t>
            </a:r>
            <a:r>
              <a:rPr lang="en-GB" sz="1600" dirty="0" err="1"/>
              <a:t>menyelesaikan</a:t>
            </a:r>
            <a:r>
              <a:rPr lang="en-GB" sz="1600" dirty="0"/>
              <a:t> </a:t>
            </a:r>
            <a:r>
              <a:rPr lang="en-GB" sz="1600" dirty="0" err="1"/>
              <a:t>masalah</a:t>
            </a:r>
            <a:r>
              <a:rPr lang="en-GB" sz="1600" dirty="0"/>
              <a:t>  </a:t>
            </a:r>
            <a:r>
              <a:rPr lang="en-GB" sz="1600" dirty="0" err="1"/>
              <a:t>dengan</a:t>
            </a:r>
            <a:r>
              <a:rPr lang="en-GB" sz="1600" dirty="0"/>
              <a:t> </a:t>
            </a:r>
            <a:r>
              <a:rPr lang="en-GB" sz="1600" dirty="0" err="1"/>
              <a:t>beberapa</a:t>
            </a:r>
            <a:r>
              <a:rPr lang="en-GB" sz="1600" dirty="0"/>
              <a:t> alternative </a:t>
            </a:r>
            <a:r>
              <a:rPr lang="en-GB" sz="1600" dirty="0" err="1"/>
              <a:t>solusi</a:t>
            </a:r>
            <a:r>
              <a:rPr lang="en-GB" sz="1600" dirty="0"/>
              <a:t> </a:t>
            </a:r>
            <a:r>
              <a:rPr lang="en-GB" sz="1600" dirty="0" err="1"/>
              <a:t>baik</a:t>
            </a:r>
            <a:r>
              <a:rPr lang="en-GB" sz="1600" dirty="0"/>
              <a:t> </a:t>
            </a:r>
            <a:r>
              <a:rPr lang="en-GB" sz="1600" dirty="0" err="1"/>
              <a:t>secara</a:t>
            </a:r>
            <a:r>
              <a:rPr lang="en-GB" sz="1600" dirty="0"/>
              <a:t> </a:t>
            </a:r>
            <a:r>
              <a:rPr lang="en-GB" sz="1600" dirty="0" err="1"/>
              <a:t>individu</a:t>
            </a:r>
            <a:r>
              <a:rPr lang="en-GB" sz="1600" dirty="0"/>
              <a:t> </a:t>
            </a:r>
            <a:r>
              <a:rPr lang="en-GB" sz="1600" dirty="0" err="1"/>
              <a:t>maupun</a:t>
            </a:r>
            <a:r>
              <a:rPr lang="en-GB" sz="1600" dirty="0"/>
              <a:t> </a:t>
            </a:r>
            <a:r>
              <a:rPr lang="en-GB" sz="1600" dirty="0" err="1"/>
              <a:t>kolaboratif</a:t>
            </a:r>
            <a:r>
              <a:rPr lang="en-GB" sz="1600" dirty="0"/>
              <a:t>. </a:t>
            </a:r>
            <a:r>
              <a:rPr lang="en-GB" sz="1600" dirty="0" err="1"/>
              <a:t>Mahasiswa</a:t>
            </a:r>
            <a:r>
              <a:rPr lang="en-GB" sz="1600" dirty="0"/>
              <a:t> </a:t>
            </a:r>
            <a:r>
              <a:rPr lang="en-GB" sz="1600" dirty="0" err="1"/>
              <a:t>didorong</a:t>
            </a:r>
            <a:r>
              <a:rPr lang="en-GB" sz="1600" dirty="0"/>
              <a:t> untuk </a:t>
            </a:r>
            <a:r>
              <a:rPr lang="en-GB" sz="1600" dirty="0" err="1"/>
              <a:t>mempertahankan</a:t>
            </a:r>
            <a:r>
              <a:rPr lang="en-GB" sz="1600" dirty="0"/>
              <a:t> </a:t>
            </a:r>
            <a:r>
              <a:rPr lang="en-GB" sz="1600" dirty="0" err="1"/>
              <a:t>solusi</a:t>
            </a:r>
            <a:r>
              <a:rPr lang="en-GB" sz="1600" dirty="0"/>
              <a:t> yang </a:t>
            </a:r>
            <a:r>
              <a:rPr lang="en-GB" sz="1600" dirty="0" err="1"/>
              <a:t>mereka</a:t>
            </a:r>
            <a:r>
              <a:rPr lang="en-GB" sz="1600" dirty="0"/>
              <a:t> paling </a:t>
            </a:r>
            <a:r>
              <a:rPr lang="en-GB" sz="1600" dirty="0" err="1"/>
              <a:t>tepat</a:t>
            </a:r>
            <a:endParaRPr lang="id-ID" sz="1600" i="1" dirty="0"/>
          </a:p>
        </p:txBody>
      </p:sp>
      <p:sp>
        <p:nvSpPr>
          <p:cNvPr id="15" name="Rectangle 14"/>
          <p:cNvSpPr/>
          <p:nvPr/>
        </p:nvSpPr>
        <p:spPr>
          <a:xfrm>
            <a:off x="6266343" y="5352962"/>
            <a:ext cx="5676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err="1"/>
              <a:t>Catatan</a:t>
            </a:r>
            <a:r>
              <a:rPr lang="en-GB" sz="1200" b="1" dirty="0"/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CBL </a:t>
            </a:r>
            <a:r>
              <a:rPr lang="en-GB" sz="1200" dirty="0" err="1"/>
              <a:t>pertama</a:t>
            </a:r>
            <a:r>
              <a:rPr lang="en-GB" sz="1200" dirty="0"/>
              <a:t> kali </a:t>
            </a:r>
            <a:r>
              <a:rPr lang="en-GB" sz="1200" dirty="0" err="1"/>
              <a:t>digunakan</a:t>
            </a:r>
            <a:r>
              <a:rPr lang="en-GB" sz="1200" dirty="0"/>
              <a:t> di Harvard Law School </a:t>
            </a:r>
            <a:r>
              <a:rPr lang="en-GB" sz="1200" dirty="0" err="1"/>
              <a:t>pada</a:t>
            </a:r>
            <a:r>
              <a:rPr lang="en-GB" sz="1200" dirty="0"/>
              <a:t> 1870-an untuk </a:t>
            </a:r>
            <a:r>
              <a:rPr lang="en-GB" sz="1200" dirty="0" err="1"/>
              <a:t>mempersiapkan</a:t>
            </a:r>
            <a:r>
              <a:rPr lang="en-GB" sz="1200" dirty="0"/>
              <a:t> </a:t>
            </a:r>
            <a:r>
              <a:rPr lang="en-GB" sz="1200" dirty="0" err="1"/>
              <a:t>pengacara</a:t>
            </a:r>
            <a:r>
              <a:rPr lang="en-GB" sz="120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CBL </a:t>
            </a:r>
            <a:r>
              <a:rPr lang="en-GB" sz="1200" dirty="0" err="1"/>
              <a:t>digunakan</a:t>
            </a:r>
            <a:r>
              <a:rPr lang="en-GB" sz="1200" dirty="0"/>
              <a:t> </a:t>
            </a:r>
            <a:r>
              <a:rPr lang="en-GB" sz="1200" dirty="0" err="1"/>
              <a:t>dalam</a:t>
            </a:r>
            <a:r>
              <a:rPr lang="en-GB" sz="1200" dirty="0"/>
              <a:t> </a:t>
            </a:r>
            <a:r>
              <a:rPr lang="en-GB" sz="1200" dirty="0" err="1"/>
              <a:t>bidang</a:t>
            </a:r>
            <a:r>
              <a:rPr lang="en-GB" sz="1200" dirty="0"/>
              <a:t> </a:t>
            </a:r>
            <a:r>
              <a:rPr lang="en-GB" sz="1200" dirty="0" err="1"/>
              <a:t>medis</a:t>
            </a:r>
            <a:r>
              <a:rPr lang="en-GB" sz="1200" dirty="0"/>
              <a:t>, </a:t>
            </a:r>
            <a:r>
              <a:rPr lang="en-GB" sz="1200" dirty="0" err="1"/>
              <a:t>percobaan</a:t>
            </a:r>
            <a:r>
              <a:rPr lang="en-GB" sz="1200" dirty="0"/>
              <a:t> </a:t>
            </a:r>
            <a:r>
              <a:rPr lang="en-GB" sz="1200" dirty="0" err="1"/>
              <a:t>awal</a:t>
            </a:r>
            <a:r>
              <a:rPr lang="en-GB" sz="1200" dirty="0"/>
              <a:t> </a:t>
            </a:r>
            <a:r>
              <a:rPr lang="en-GB" sz="1200" dirty="0" err="1"/>
              <a:t>dilakukan</a:t>
            </a:r>
            <a:r>
              <a:rPr lang="en-GB" sz="1200" dirty="0"/>
              <a:t> </a:t>
            </a:r>
            <a:r>
              <a:rPr lang="en-GB" sz="1200" dirty="0" err="1"/>
              <a:t>pada</a:t>
            </a:r>
            <a:r>
              <a:rPr lang="en-GB" sz="1200" dirty="0"/>
              <a:t> </a:t>
            </a:r>
            <a:r>
              <a:rPr lang="en-GB" sz="1200" dirty="0" err="1"/>
              <a:t>tahun</a:t>
            </a:r>
            <a:r>
              <a:rPr lang="en-GB" sz="1200" dirty="0"/>
              <a:t> 1890 di Johns Hopkins Medical School</a:t>
            </a:r>
            <a:endParaRPr lang="id-ID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73" y="339367"/>
            <a:ext cx="2473601" cy="259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37" y="320629"/>
            <a:ext cx="2537355" cy="26151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bg1"/>
                </a:solidFill>
              </a:rPr>
              <a:t>Universitas</a:t>
            </a:r>
            <a:r>
              <a:rPr lang="en-GB" altLang="ko-KR" sz="1100" b="1" dirty="0">
                <a:solidFill>
                  <a:schemeClr val="bg1"/>
                </a:solidFill>
              </a:rPr>
              <a:t> Lampung 2022_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/>
          <p:cNvGrpSpPr/>
          <p:nvPr/>
        </p:nvGrpSpPr>
        <p:grpSpPr>
          <a:xfrm>
            <a:off x="1" y="92351"/>
            <a:ext cx="2289870" cy="662211"/>
            <a:chOff x="2438083" y="107210"/>
            <a:chExt cx="2794465" cy="808135"/>
          </a:xfrm>
        </p:grpSpPr>
        <p:pic>
          <p:nvPicPr>
            <p:cNvPr id="22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:\PNg\OIP (5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2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" grpId="0"/>
      <p:bldP spid="2" grpId="1"/>
      <p:bldP spid="15" grpId="0"/>
      <p:bldP spid="15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6628" y="200222"/>
            <a:ext cx="2743415" cy="724247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i="1" dirty="0" err="1">
                <a:solidFill>
                  <a:schemeClr val="tx1"/>
                </a:solidFill>
              </a:rPr>
              <a:t>Tahapan</a:t>
            </a:r>
            <a:r>
              <a:rPr lang="en-US" sz="3000" b="1" i="1" dirty="0">
                <a:solidFill>
                  <a:schemeClr val="tx1"/>
                </a:solidFill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</a:rPr>
              <a:t>Metode</a:t>
            </a:r>
            <a:r>
              <a:rPr lang="en-US" sz="3000" b="1" i="1" dirty="0">
                <a:solidFill>
                  <a:schemeClr val="tx1"/>
                </a:solidFill>
              </a:rPr>
              <a:t> CBL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1971" y="4089903"/>
            <a:ext cx="4713865" cy="1393188"/>
            <a:chOff x="321971" y="4089903"/>
            <a:chExt cx="4713865" cy="139318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BEF96E-02F1-4080-8F32-6CCA493E11C0}"/>
                </a:ext>
              </a:extLst>
            </p:cNvPr>
            <p:cNvGrpSpPr/>
            <p:nvPr/>
          </p:nvGrpSpPr>
          <p:grpSpPr>
            <a:xfrm>
              <a:off x="321971" y="4089903"/>
              <a:ext cx="3977121" cy="1296488"/>
              <a:chOff x="179512" y="5029814"/>
              <a:chExt cx="2609237" cy="129648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7A0039-1297-465D-9F9C-6B9947EDBB6C}"/>
                  </a:ext>
                </a:extLst>
              </p:cNvPr>
              <p:cNvSpPr txBox="1"/>
              <p:nvPr/>
            </p:nvSpPr>
            <p:spPr>
              <a:xfrm>
                <a:off x="182463" y="5029814"/>
                <a:ext cx="2606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err="1">
                    <a:cs typeface="Arial" pitchFamily="34" charset="0"/>
                  </a:rPr>
                  <a:t>Meringkas</a:t>
                </a:r>
                <a:r>
                  <a:rPr lang="en-US" altLang="ko-KR" sz="1400" b="1" dirty="0">
                    <a:cs typeface="Arial" pitchFamily="34" charset="0"/>
                  </a:rPr>
                  <a:t> </a:t>
                </a:r>
                <a:r>
                  <a:rPr lang="en-US" altLang="ko-KR" sz="1400" b="1" dirty="0" err="1">
                    <a:cs typeface="Arial" pitchFamily="34" charset="0"/>
                  </a:rPr>
                  <a:t>Solusi</a:t>
                </a:r>
                <a:r>
                  <a:rPr lang="en-US" altLang="ko-KR" sz="1400" b="1" dirty="0">
                    <a:cs typeface="Arial" pitchFamily="34" charset="0"/>
                  </a:rPr>
                  <a:t> &amp; </a:t>
                </a:r>
                <a:r>
                  <a:rPr lang="en-US" altLang="ko-KR" sz="1400" b="1" dirty="0" err="1">
                    <a:cs typeface="Arial" pitchFamily="34" charset="0"/>
                  </a:rPr>
                  <a:t>Tindakan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0E220-12EA-4884-9DCD-D3B6B958C71A}"/>
                  </a:ext>
                </a:extLst>
              </p:cNvPr>
              <p:cNvSpPr txBox="1"/>
              <p:nvPr/>
            </p:nvSpPr>
            <p:spPr>
              <a:xfrm>
                <a:off x="179512" y="5372195"/>
                <a:ext cx="26092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1400" dirty="0" err="1">
                    <a:cs typeface="Arial" pitchFamily="34" charset="0"/>
                  </a:rPr>
                  <a:t>Mahasiswa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meringkas</a:t>
                </a:r>
                <a:r>
                  <a:rPr lang="en-US" altLang="ko-KR" sz="1400" dirty="0">
                    <a:cs typeface="Arial" pitchFamily="34" charset="0"/>
                  </a:rPr>
                  <a:t> alternative </a:t>
                </a:r>
                <a:r>
                  <a:rPr lang="en-US" altLang="ko-KR" sz="1400" dirty="0" err="1">
                    <a:cs typeface="Arial" pitchFamily="34" charset="0"/>
                  </a:rPr>
                  <a:t>solusi</a:t>
                </a:r>
                <a:r>
                  <a:rPr lang="en-US" altLang="ko-KR" sz="1400" dirty="0">
                    <a:cs typeface="Arial" pitchFamily="34" charset="0"/>
                  </a:rPr>
                  <a:t>&amp; </a:t>
                </a:r>
                <a:r>
                  <a:rPr lang="en-US" altLang="ko-KR" sz="1400" dirty="0" err="1">
                    <a:cs typeface="Arial" pitchFamily="34" charset="0"/>
                  </a:rPr>
                  <a:t>tindakan-tindakan</a:t>
                </a:r>
                <a:r>
                  <a:rPr lang="en-US" altLang="ko-KR" sz="1400" dirty="0">
                    <a:cs typeface="Arial" pitchFamily="34" charset="0"/>
                  </a:rPr>
                  <a:t> yang </a:t>
                </a:r>
                <a:r>
                  <a:rPr lang="en-US" altLang="ko-KR" sz="1400" dirty="0" err="1">
                    <a:cs typeface="Arial" pitchFamily="34" charset="0"/>
                  </a:rPr>
                  <a:t>tepat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beserta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kosekwensinya</a:t>
                </a:r>
                <a:r>
                  <a:rPr lang="en-US" altLang="ko-KR" sz="1400" dirty="0">
                    <a:cs typeface="Arial" pitchFamily="34" charset="0"/>
                  </a:rPr>
                  <a:t>. </a:t>
                </a:r>
                <a:r>
                  <a:rPr lang="en-US" altLang="ko-KR" sz="1400" dirty="0" err="1">
                    <a:cs typeface="Arial" pitchFamily="34" charset="0"/>
                  </a:rPr>
                  <a:t>Mempersentasikan</a:t>
                </a:r>
                <a:r>
                  <a:rPr lang="en-US" altLang="ko-KR" sz="1400" dirty="0">
                    <a:cs typeface="Arial" pitchFamily="34" charset="0"/>
                  </a:rPr>
                  <a:t> &amp; </a:t>
                </a:r>
                <a:r>
                  <a:rPr lang="en-US" altLang="ko-KR" sz="1400" dirty="0" err="1">
                    <a:cs typeface="Arial" pitchFamily="34" charset="0"/>
                  </a:rPr>
                  <a:t>mendapat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penguatan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dari</a:t>
                </a:r>
                <a:r>
                  <a:rPr lang="en-US" altLang="ko-KR" sz="1400" dirty="0"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cs typeface="Arial" pitchFamily="34" charset="0"/>
                  </a:rPr>
                  <a:t>dosen</a:t>
                </a:r>
                <a:r>
                  <a:rPr lang="en-US" altLang="ko-KR" sz="1400" dirty="0">
                    <a:cs typeface="Arial" pitchFamily="34" charset="0"/>
                  </a:rPr>
                  <a:t>.</a:t>
                </a:r>
                <a:endParaRPr lang="ko-KR" altLang="en-US" sz="1400" dirty="0">
                  <a:cs typeface="Arial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2B5F08-D52E-4C06-8C3A-36C165F6F562}"/>
                </a:ext>
              </a:extLst>
            </p:cNvPr>
            <p:cNvSpPr/>
            <p:nvPr/>
          </p:nvSpPr>
          <p:spPr>
            <a:xfrm>
              <a:off x="4389566" y="4406654"/>
              <a:ext cx="122258" cy="1076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Chevron 80">
              <a:extLst>
                <a:ext uri="{FF2B5EF4-FFF2-40B4-BE49-F238E27FC236}">
                  <a16:creationId xmlns:a16="http://schemas.microsoft.com/office/drawing/2014/main" id="{9D6D445C-66BC-41D3-944B-B3E3E6F30150}"/>
                </a:ext>
              </a:extLst>
            </p:cNvPr>
            <p:cNvSpPr/>
            <p:nvPr/>
          </p:nvSpPr>
          <p:spPr>
            <a:xfrm rot="10800000">
              <a:off x="4743251" y="4749815"/>
              <a:ext cx="292585" cy="390113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06280" y="129145"/>
            <a:ext cx="3179442" cy="5593697"/>
            <a:chOff x="4506280" y="129145"/>
            <a:chExt cx="3179442" cy="5593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75F731-8EC2-45F5-AB53-9C43A54ACEFD}"/>
                </a:ext>
              </a:extLst>
            </p:cNvPr>
            <p:cNvGrpSpPr/>
            <p:nvPr/>
          </p:nvGrpSpPr>
          <p:grpSpPr>
            <a:xfrm>
              <a:off x="4506280" y="1195986"/>
              <a:ext cx="3179442" cy="4526856"/>
              <a:chOff x="348360" y="1332374"/>
              <a:chExt cx="2545698" cy="369087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55DDA86-7877-4844-ACF4-638691F40972}"/>
                  </a:ext>
                </a:extLst>
              </p:cNvPr>
              <p:cNvGrpSpPr/>
              <p:nvPr/>
            </p:nvGrpSpPr>
            <p:grpSpPr>
              <a:xfrm>
                <a:off x="348360" y="4335070"/>
                <a:ext cx="2545698" cy="688177"/>
                <a:chOff x="348360" y="4335070"/>
                <a:chExt cx="2545698" cy="688177"/>
              </a:xfrm>
            </p:grpSpPr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0F34FC23-4635-40C8-AFC5-94EF0158CBCD}"/>
                    </a:ext>
                  </a:extLst>
                </p:cNvPr>
                <p:cNvSpPr/>
                <p:nvPr/>
              </p:nvSpPr>
              <p:spPr>
                <a:xfrm rot="358729">
                  <a:off x="348360" y="4422214"/>
                  <a:ext cx="2379133" cy="601033"/>
                </a:xfrm>
                <a:custGeom>
                  <a:avLst/>
                  <a:gdLst>
                    <a:gd name="connsiteX0" fmla="*/ 0 w 1546076"/>
                    <a:gd name="connsiteY0" fmla="*/ 0 h 547777"/>
                    <a:gd name="connsiteX1" fmla="*/ 1546076 w 1546076"/>
                    <a:gd name="connsiteY1" fmla="*/ 0 h 547777"/>
                    <a:gd name="connsiteX2" fmla="*/ 1546076 w 1546076"/>
                    <a:gd name="connsiteY2" fmla="*/ 547777 h 547777"/>
                    <a:gd name="connsiteX3" fmla="*/ 0 w 1546076"/>
                    <a:gd name="connsiteY3" fmla="*/ 547777 h 547777"/>
                    <a:gd name="connsiteX4" fmla="*/ 0 w 1546076"/>
                    <a:gd name="connsiteY4" fmla="*/ 0 h 547777"/>
                    <a:gd name="connsiteX0" fmla="*/ 0 w 1546076"/>
                    <a:gd name="connsiteY0" fmla="*/ 0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0 w 1546076"/>
                    <a:gd name="connsiteY4" fmla="*/ 0 h 547777"/>
                    <a:gd name="connsiteX0" fmla="*/ 311437 w 1546076"/>
                    <a:gd name="connsiteY0" fmla="*/ 120616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311437 w 1546076"/>
                    <a:gd name="connsiteY4" fmla="*/ 120616 h 547777"/>
                    <a:gd name="connsiteX0" fmla="*/ 454636 w 1546076"/>
                    <a:gd name="connsiteY0" fmla="*/ 97957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454636 w 1546076"/>
                    <a:gd name="connsiteY4" fmla="*/ 97957 h 547777"/>
                    <a:gd name="connsiteX0" fmla="*/ 454636 w 1714392"/>
                    <a:gd name="connsiteY0" fmla="*/ 100262 h 550082"/>
                    <a:gd name="connsiteX1" fmla="*/ 1714392 w 1714392"/>
                    <a:gd name="connsiteY1" fmla="*/ 0 h 550082"/>
                    <a:gd name="connsiteX2" fmla="*/ 1300823 w 1714392"/>
                    <a:gd name="connsiteY2" fmla="*/ 476166 h 550082"/>
                    <a:gd name="connsiteX3" fmla="*/ 0 w 1714392"/>
                    <a:gd name="connsiteY3" fmla="*/ 550082 h 550082"/>
                    <a:gd name="connsiteX4" fmla="*/ 454636 w 1714392"/>
                    <a:gd name="connsiteY4" fmla="*/ 100262 h 550082"/>
                    <a:gd name="connsiteX0" fmla="*/ 454636 w 1908260"/>
                    <a:gd name="connsiteY0" fmla="*/ 151213 h 601033"/>
                    <a:gd name="connsiteX1" fmla="*/ 1908260 w 1908260"/>
                    <a:gd name="connsiteY1" fmla="*/ 0 h 601033"/>
                    <a:gd name="connsiteX2" fmla="*/ 1300823 w 1908260"/>
                    <a:gd name="connsiteY2" fmla="*/ 527117 h 601033"/>
                    <a:gd name="connsiteX3" fmla="*/ 0 w 1908260"/>
                    <a:gd name="connsiteY3" fmla="*/ 601033 h 601033"/>
                    <a:gd name="connsiteX4" fmla="*/ 454636 w 1908260"/>
                    <a:gd name="connsiteY4" fmla="*/ 151213 h 601033"/>
                    <a:gd name="connsiteX0" fmla="*/ 675642 w 1908260"/>
                    <a:gd name="connsiteY0" fmla="*/ 66773 h 601033"/>
                    <a:gd name="connsiteX1" fmla="*/ 1908260 w 1908260"/>
                    <a:gd name="connsiteY1" fmla="*/ 0 h 601033"/>
                    <a:gd name="connsiteX2" fmla="*/ 1300823 w 1908260"/>
                    <a:gd name="connsiteY2" fmla="*/ 527117 h 601033"/>
                    <a:gd name="connsiteX3" fmla="*/ 0 w 1908260"/>
                    <a:gd name="connsiteY3" fmla="*/ 601033 h 601033"/>
                    <a:gd name="connsiteX4" fmla="*/ 675642 w 1908260"/>
                    <a:gd name="connsiteY4" fmla="*/ 66773 h 6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260" h="601033">
                      <a:moveTo>
                        <a:pt x="675642" y="66773"/>
                      </a:moveTo>
                      <a:lnTo>
                        <a:pt x="1908260" y="0"/>
                      </a:lnTo>
                      <a:lnTo>
                        <a:pt x="1300823" y="527117"/>
                      </a:lnTo>
                      <a:lnTo>
                        <a:pt x="0" y="601033"/>
                      </a:lnTo>
                      <a:lnTo>
                        <a:pt x="675642" y="66773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3ECCAD27-99CA-4072-8D2B-8C43FA3B4B47}"/>
                    </a:ext>
                  </a:extLst>
                </p:cNvPr>
                <p:cNvSpPr/>
                <p:nvPr/>
              </p:nvSpPr>
              <p:spPr>
                <a:xfrm rot="358729">
                  <a:off x="809437" y="4335070"/>
                  <a:ext cx="2084621" cy="526631"/>
                </a:xfrm>
                <a:custGeom>
                  <a:avLst/>
                  <a:gdLst>
                    <a:gd name="connsiteX0" fmla="*/ 0 w 1546076"/>
                    <a:gd name="connsiteY0" fmla="*/ 0 h 547777"/>
                    <a:gd name="connsiteX1" fmla="*/ 1546076 w 1546076"/>
                    <a:gd name="connsiteY1" fmla="*/ 0 h 547777"/>
                    <a:gd name="connsiteX2" fmla="*/ 1546076 w 1546076"/>
                    <a:gd name="connsiteY2" fmla="*/ 547777 h 547777"/>
                    <a:gd name="connsiteX3" fmla="*/ 0 w 1546076"/>
                    <a:gd name="connsiteY3" fmla="*/ 547777 h 547777"/>
                    <a:gd name="connsiteX4" fmla="*/ 0 w 1546076"/>
                    <a:gd name="connsiteY4" fmla="*/ 0 h 547777"/>
                    <a:gd name="connsiteX0" fmla="*/ 0 w 1546076"/>
                    <a:gd name="connsiteY0" fmla="*/ 0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0 w 1546076"/>
                    <a:gd name="connsiteY4" fmla="*/ 0 h 547777"/>
                    <a:gd name="connsiteX0" fmla="*/ 311437 w 1546076"/>
                    <a:gd name="connsiteY0" fmla="*/ 120616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311437 w 1546076"/>
                    <a:gd name="connsiteY4" fmla="*/ 120616 h 547777"/>
                    <a:gd name="connsiteX0" fmla="*/ 454636 w 1546076"/>
                    <a:gd name="connsiteY0" fmla="*/ 97957 h 547777"/>
                    <a:gd name="connsiteX1" fmla="*/ 1546076 w 1546076"/>
                    <a:gd name="connsiteY1" fmla="*/ 0 h 547777"/>
                    <a:gd name="connsiteX2" fmla="*/ 1300823 w 1546076"/>
                    <a:gd name="connsiteY2" fmla="*/ 473861 h 547777"/>
                    <a:gd name="connsiteX3" fmla="*/ 0 w 1546076"/>
                    <a:gd name="connsiteY3" fmla="*/ 547777 h 547777"/>
                    <a:gd name="connsiteX4" fmla="*/ 454636 w 1546076"/>
                    <a:gd name="connsiteY4" fmla="*/ 97957 h 547777"/>
                    <a:gd name="connsiteX0" fmla="*/ 454636 w 1714392"/>
                    <a:gd name="connsiteY0" fmla="*/ 100262 h 550082"/>
                    <a:gd name="connsiteX1" fmla="*/ 1714392 w 1714392"/>
                    <a:gd name="connsiteY1" fmla="*/ 0 h 550082"/>
                    <a:gd name="connsiteX2" fmla="*/ 1300823 w 1714392"/>
                    <a:gd name="connsiteY2" fmla="*/ 476166 h 550082"/>
                    <a:gd name="connsiteX3" fmla="*/ 0 w 1714392"/>
                    <a:gd name="connsiteY3" fmla="*/ 550082 h 550082"/>
                    <a:gd name="connsiteX4" fmla="*/ 454636 w 1714392"/>
                    <a:gd name="connsiteY4" fmla="*/ 100262 h 550082"/>
                    <a:gd name="connsiteX0" fmla="*/ 454636 w 1908260"/>
                    <a:gd name="connsiteY0" fmla="*/ 151213 h 601033"/>
                    <a:gd name="connsiteX1" fmla="*/ 1908260 w 1908260"/>
                    <a:gd name="connsiteY1" fmla="*/ 0 h 601033"/>
                    <a:gd name="connsiteX2" fmla="*/ 1300823 w 1908260"/>
                    <a:gd name="connsiteY2" fmla="*/ 527117 h 601033"/>
                    <a:gd name="connsiteX3" fmla="*/ 0 w 1908260"/>
                    <a:gd name="connsiteY3" fmla="*/ 601033 h 601033"/>
                    <a:gd name="connsiteX4" fmla="*/ 454636 w 1908260"/>
                    <a:gd name="connsiteY4" fmla="*/ 151213 h 601033"/>
                    <a:gd name="connsiteX0" fmla="*/ 675642 w 1908260"/>
                    <a:gd name="connsiteY0" fmla="*/ 66773 h 601033"/>
                    <a:gd name="connsiteX1" fmla="*/ 1908260 w 1908260"/>
                    <a:gd name="connsiteY1" fmla="*/ 0 h 601033"/>
                    <a:gd name="connsiteX2" fmla="*/ 1300823 w 1908260"/>
                    <a:gd name="connsiteY2" fmla="*/ 527117 h 601033"/>
                    <a:gd name="connsiteX3" fmla="*/ 0 w 1908260"/>
                    <a:gd name="connsiteY3" fmla="*/ 601033 h 601033"/>
                    <a:gd name="connsiteX4" fmla="*/ 675642 w 1908260"/>
                    <a:gd name="connsiteY4" fmla="*/ 66773 h 6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260" h="601033">
                      <a:moveTo>
                        <a:pt x="675642" y="66773"/>
                      </a:moveTo>
                      <a:lnTo>
                        <a:pt x="1908260" y="0"/>
                      </a:lnTo>
                      <a:lnTo>
                        <a:pt x="1300823" y="527117"/>
                      </a:lnTo>
                      <a:lnTo>
                        <a:pt x="0" y="601033"/>
                      </a:lnTo>
                      <a:lnTo>
                        <a:pt x="675642" y="66773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softEdge rad="1524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86C6F74-8E05-40C1-A142-F8EFE2C379A2}"/>
                  </a:ext>
                </a:extLst>
              </p:cNvPr>
              <p:cNvGrpSpPr/>
              <p:nvPr/>
            </p:nvGrpSpPr>
            <p:grpSpPr>
              <a:xfrm>
                <a:off x="933500" y="1332374"/>
                <a:ext cx="1262236" cy="3479244"/>
                <a:chOff x="1619672" y="1332374"/>
                <a:chExt cx="1262236" cy="347924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2492343-A84D-4502-8C0A-C2D199B17873}"/>
                    </a:ext>
                  </a:extLst>
                </p:cNvPr>
                <p:cNvSpPr/>
                <p:nvPr/>
              </p:nvSpPr>
              <p:spPr>
                <a:xfrm>
                  <a:off x="1691680" y="3947522"/>
                  <a:ext cx="864096" cy="86409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scene3d>
                  <a:camera prst="perspectiveRight">
                    <a:rot lat="598412" lon="1237643" rev="0"/>
                  </a:camera>
                  <a:lightRig rig="threePt" dir="t"/>
                </a:scene3d>
                <a:sp3d extrusionH="819150" prstMaterial="flat">
                  <a:bevelT w="44450" h="25400"/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altLang="ko-KR" sz="54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cs typeface="Arial" pitchFamily="34" charset="0"/>
                    </a:rPr>
                    <a:t>5</a:t>
                  </a:r>
                  <a:endParaRPr lang="ko-KR" altLang="en-US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6452E81-FFB4-43B9-B01E-C89340506D8C}"/>
                    </a:ext>
                  </a:extLst>
                </p:cNvPr>
                <p:cNvSpPr/>
                <p:nvPr/>
              </p:nvSpPr>
              <p:spPr>
                <a:xfrm>
                  <a:off x="2017812" y="3077696"/>
                  <a:ext cx="864096" cy="86409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scene3d>
                  <a:camera prst="perspectiveRight">
                    <a:rot lat="300000" lon="20699968" rev="0"/>
                  </a:camera>
                  <a:lightRig rig="threePt" dir="t"/>
                </a:scene3d>
                <a:sp3d extrusionH="819150" prstMaterial="flat">
                  <a:bevelT w="44450" h="44450"/>
                  <a:extrusionClr>
                    <a:schemeClr val="accent2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altLang="ko-KR" sz="54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cs typeface="Arial" pitchFamily="34" charset="0"/>
                    </a:rPr>
                    <a:t>4</a:t>
                  </a:r>
                  <a:endParaRPr lang="ko-KR" altLang="en-US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18D9906-A1BC-4EF6-8ED4-26637D9E951F}"/>
                    </a:ext>
                  </a:extLst>
                </p:cNvPr>
                <p:cNvSpPr/>
                <p:nvPr/>
              </p:nvSpPr>
              <p:spPr>
                <a:xfrm>
                  <a:off x="1979712" y="1332374"/>
                  <a:ext cx="864096" cy="86409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scene3d>
                  <a:camera prst="perspectiveRight">
                    <a:rot lat="21299999" lon="20699968" rev="0"/>
                  </a:camera>
                  <a:lightRig rig="threePt" dir="t"/>
                </a:scene3d>
                <a:sp3d extrusionH="819150" prstMaterial="flat">
                  <a:bevelT w="63500" h="31750"/>
                  <a:extrusionClr>
                    <a:schemeClr val="accent4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54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cs typeface="Arial" pitchFamily="34" charset="0"/>
                    </a:rPr>
                    <a:t>2</a:t>
                  </a:r>
                  <a:endParaRPr lang="ko-KR" altLang="en-US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A6F91F4-0009-43F9-B027-5230B3513B02}"/>
                    </a:ext>
                  </a:extLst>
                </p:cNvPr>
                <p:cNvSpPr/>
                <p:nvPr/>
              </p:nvSpPr>
              <p:spPr>
                <a:xfrm>
                  <a:off x="1619672" y="2211710"/>
                  <a:ext cx="864096" cy="86409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scene3d>
                  <a:camera prst="perspectiveRight">
                    <a:rot lat="0" lon="1499958" rev="0"/>
                  </a:camera>
                  <a:lightRig rig="threePt" dir="t"/>
                </a:scene3d>
                <a:sp3d extrusionH="819150" prstMaterial="flat">
                  <a:bevelT w="38100" h="44450"/>
                  <a:extrusionClr>
                    <a:schemeClr val="accent3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altLang="ko-KR" sz="54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cs typeface="Arial" pitchFamily="34" charset="0"/>
                    </a:rPr>
                    <a:t>3</a:t>
                  </a:r>
                  <a:endParaRPr lang="ko-KR" altLang="en-US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8D9906-A1BC-4EF6-8ED4-26637D9E951F}"/>
                </a:ext>
              </a:extLst>
            </p:cNvPr>
            <p:cNvSpPr/>
            <p:nvPr/>
          </p:nvSpPr>
          <p:spPr>
            <a:xfrm>
              <a:off x="4975949" y="129145"/>
              <a:ext cx="1079210" cy="10598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perspectiveRight">
                <a:rot lat="21299999" lon="20699968" rev="0"/>
              </a:camera>
              <a:lightRig rig="threePt" dir="t"/>
            </a:scene3d>
            <a:sp3d extrusionH="819150" prstMaterial="flat">
              <a:bevelT w="63500" h="31750"/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rPr>
                <a:t>1</a:t>
              </a:r>
              <a:endParaRPr lang="ko-KR" alt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32504" y="200222"/>
            <a:ext cx="4310746" cy="1296488"/>
            <a:chOff x="432504" y="200222"/>
            <a:chExt cx="4310746" cy="12964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0EC35D-6A62-4D98-A9EE-9958AB285C3B}"/>
                </a:ext>
              </a:extLst>
            </p:cNvPr>
            <p:cNvGrpSpPr/>
            <p:nvPr/>
          </p:nvGrpSpPr>
          <p:grpSpPr>
            <a:xfrm>
              <a:off x="432504" y="200222"/>
              <a:ext cx="3630949" cy="1296488"/>
              <a:chOff x="-66816" y="2772288"/>
              <a:chExt cx="2870804" cy="129648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C88349-21CC-459E-8BE7-83093731EF76}"/>
                  </a:ext>
                </a:extLst>
              </p:cNvPr>
              <p:cNvSpPr txBox="1"/>
              <p:nvPr/>
            </p:nvSpPr>
            <p:spPr>
              <a:xfrm>
                <a:off x="-66816" y="2772288"/>
                <a:ext cx="2870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b="1" dirty="0" err="1">
                    <a:cs typeface="Arial" pitchFamily="34" charset="0"/>
                  </a:rPr>
                  <a:t>Memberikan</a:t>
                </a:r>
                <a:r>
                  <a:rPr lang="en-US" altLang="ko-KR" sz="1600" b="1" dirty="0"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cs typeface="Arial" pitchFamily="34" charset="0"/>
                  </a:rPr>
                  <a:t>Kasus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032319-31F0-4EDE-AD5D-317491DAAF3B}"/>
                  </a:ext>
                </a:extLst>
              </p:cNvPr>
              <p:cNvSpPr txBox="1"/>
              <p:nvPr/>
            </p:nvSpPr>
            <p:spPr>
              <a:xfrm>
                <a:off x="-66816" y="3114669"/>
                <a:ext cx="28708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1400" i="1" dirty="0" err="1">
                    <a:cs typeface="Arial" pitchFamily="34" charset="0"/>
                  </a:rPr>
                  <a:t>Dosen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menyiapkan</a:t>
                </a:r>
                <a:r>
                  <a:rPr lang="en-US" altLang="ko-KR" sz="1400" i="1" dirty="0">
                    <a:cs typeface="Arial" pitchFamily="34" charset="0"/>
                  </a:rPr>
                  <a:t> dan </a:t>
                </a:r>
                <a:r>
                  <a:rPr lang="en-US" altLang="ko-KR" sz="1400" i="1" dirty="0" err="1">
                    <a:cs typeface="Arial" pitchFamily="34" charset="0"/>
                  </a:rPr>
                  <a:t>memberikan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kasus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nyata</a:t>
                </a:r>
                <a:r>
                  <a:rPr lang="en-US" altLang="ko-KR" sz="1400" i="1" dirty="0">
                    <a:cs typeface="Arial" pitchFamily="34" charset="0"/>
                  </a:rPr>
                  <a:t> yang </a:t>
                </a:r>
                <a:r>
                  <a:rPr lang="en-US" altLang="ko-KR" sz="1400" i="1" dirty="0" err="1">
                    <a:cs typeface="Arial" pitchFamily="34" charset="0"/>
                  </a:rPr>
                  <a:t>akan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dipelajari</a:t>
                </a:r>
                <a:r>
                  <a:rPr lang="en-US" altLang="ko-KR" sz="1400" i="1" dirty="0">
                    <a:cs typeface="Arial" pitchFamily="34" charset="0"/>
                  </a:rPr>
                  <a:t> &amp; </a:t>
                </a:r>
                <a:r>
                  <a:rPr lang="en-US" altLang="ko-KR" sz="1400" i="1" dirty="0" err="1">
                    <a:cs typeface="Arial" pitchFamily="34" charset="0"/>
                  </a:rPr>
                  <a:t>dipecahkan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oleh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mahasiswa</a:t>
                </a:r>
                <a:r>
                  <a:rPr lang="en-US" altLang="ko-KR" sz="1400" i="1" dirty="0">
                    <a:cs typeface="Arial" pitchFamily="34" charset="0"/>
                  </a:rPr>
                  <a:t>. </a:t>
                </a:r>
                <a:r>
                  <a:rPr lang="en-US" altLang="ko-KR" sz="1400" i="1" dirty="0" err="1">
                    <a:cs typeface="Arial" pitchFamily="34" charset="0"/>
                  </a:rPr>
                  <a:t>Mahasiswa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menggali</a:t>
                </a:r>
                <a:r>
                  <a:rPr lang="en-US" altLang="ko-KR" sz="1400" i="1" dirty="0">
                    <a:cs typeface="Arial" pitchFamily="34" charset="0"/>
                  </a:rPr>
                  <a:t> &amp; </a:t>
                </a:r>
                <a:r>
                  <a:rPr lang="en-US" altLang="ko-KR" sz="1400" i="1" dirty="0" err="1">
                    <a:cs typeface="Arial" pitchFamily="34" charset="0"/>
                  </a:rPr>
                  <a:t>merumuskan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masalah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sesuai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dengan</a:t>
                </a:r>
                <a:r>
                  <a:rPr lang="en-US" altLang="ko-KR" sz="1400" i="1" dirty="0">
                    <a:cs typeface="Arial" pitchFamily="34" charset="0"/>
                  </a:rPr>
                  <a:t> </a:t>
                </a:r>
                <a:r>
                  <a:rPr lang="en-US" altLang="ko-KR" sz="1400" i="1" dirty="0" err="1">
                    <a:cs typeface="Arial" pitchFamily="34" charset="0"/>
                  </a:rPr>
                  <a:t>kasusnya</a:t>
                </a:r>
                <a:endParaRPr lang="ko-KR" altLang="en-US" sz="1400" dirty="0">
                  <a:cs typeface="Arial" pitchFamily="34" charset="0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6133ED-80A7-47F3-B757-3994D5B9B382}"/>
                </a:ext>
              </a:extLst>
            </p:cNvPr>
            <p:cNvSpPr/>
            <p:nvPr/>
          </p:nvSpPr>
          <p:spPr>
            <a:xfrm>
              <a:off x="4096981" y="271000"/>
              <a:ext cx="122258" cy="10764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Chevron 79">
              <a:extLst>
                <a:ext uri="{FF2B5EF4-FFF2-40B4-BE49-F238E27FC236}">
                  <a16:creationId xmlns:a16="http://schemas.microsoft.com/office/drawing/2014/main" id="{05F8E9DA-8BB5-4F8C-8845-96B38E7C2273}"/>
                </a:ext>
              </a:extLst>
            </p:cNvPr>
            <p:cNvSpPr/>
            <p:nvPr/>
          </p:nvSpPr>
          <p:spPr>
            <a:xfrm rot="10800000">
              <a:off x="4450665" y="614162"/>
              <a:ext cx="292585" cy="3901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51313" y="1191169"/>
            <a:ext cx="4951797" cy="1084060"/>
            <a:chOff x="7051313" y="1191169"/>
            <a:chExt cx="4951797" cy="10840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8B9A98-F939-4039-91DF-5A469919B51F}"/>
                </a:ext>
              </a:extLst>
            </p:cNvPr>
            <p:cNvSpPr/>
            <p:nvPr/>
          </p:nvSpPr>
          <p:spPr>
            <a:xfrm>
              <a:off x="7556208" y="1198792"/>
              <a:ext cx="122258" cy="10764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Chevron 13">
              <a:extLst>
                <a:ext uri="{FF2B5EF4-FFF2-40B4-BE49-F238E27FC236}">
                  <a16:creationId xmlns:a16="http://schemas.microsoft.com/office/drawing/2014/main" id="{FF3CC57E-7A14-4F0D-98C9-96410547EB2D}"/>
                </a:ext>
              </a:extLst>
            </p:cNvPr>
            <p:cNvSpPr/>
            <p:nvPr/>
          </p:nvSpPr>
          <p:spPr>
            <a:xfrm>
              <a:off x="7051313" y="1541954"/>
              <a:ext cx="292585" cy="3901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8466" y="1462686"/>
              <a:ext cx="43246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400" dirty="0" err="1"/>
                <a:t>Mahasiswa</a:t>
              </a:r>
              <a:r>
                <a:rPr lang="en-GB" sz="1400" dirty="0"/>
                <a:t> </a:t>
              </a:r>
              <a:r>
                <a:rPr lang="en-GB" sz="1400" dirty="0" err="1"/>
                <a:t>mengidentifikasi</a:t>
              </a:r>
              <a:r>
                <a:rPr lang="en-GB" sz="1400" dirty="0"/>
                <a:t> </a:t>
              </a:r>
              <a:r>
                <a:rPr lang="en-GB" sz="1400" dirty="0" err="1"/>
                <a:t>informasi</a:t>
              </a:r>
              <a:r>
                <a:rPr lang="en-GB" sz="1400" dirty="0"/>
                <a:t> &amp; </a:t>
              </a:r>
              <a:r>
                <a:rPr lang="en-GB" sz="1400" dirty="0" err="1"/>
                <a:t>fakta-fakta</a:t>
              </a:r>
              <a:r>
                <a:rPr lang="en-GB" sz="1400" dirty="0"/>
                <a:t> pada </a:t>
              </a:r>
              <a:r>
                <a:rPr lang="en-GB" sz="1400" dirty="0" err="1"/>
                <a:t>kasus</a:t>
              </a:r>
              <a:r>
                <a:rPr lang="en-GB" sz="1400" dirty="0"/>
                <a:t> yang </a:t>
              </a:r>
              <a:r>
                <a:rPr lang="en-GB" sz="1400" dirty="0" err="1"/>
                <a:t>diajukan</a:t>
              </a:r>
              <a:r>
                <a:rPr lang="en-GB" sz="1400" dirty="0"/>
                <a:t> oleh </a:t>
              </a:r>
              <a:r>
                <a:rPr lang="en-GB" sz="1400" dirty="0" err="1"/>
                <a:t>dosen</a:t>
              </a:r>
              <a:r>
                <a:rPr lang="en-GB" sz="1400" dirty="0"/>
                <a:t>, dan </a:t>
              </a:r>
              <a:r>
                <a:rPr lang="en-GB" sz="1400" dirty="0" err="1"/>
                <a:t>mendiskusikan</a:t>
              </a:r>
              <a:r>
                <a:rPr lang="en-GB" sz="1400" dirty="0"/>
                <a:t> </a:t>
              </a:r>
              <a:r>
                <a:rPr lang="en-GB" sz="1400" dirty="0" err="1"/>
                <a:t>dalam</a:t>
              </a:r>
              <a:r>
                <a:rPr lang="en-GB" sz="1400" dirty="0"/>
                <a:t> </a:t>
              </a:r>
              <a:r>
                <a:rPr lang="en-GB" sz="1400" dirty="0" err="1"/>
                <a:t>kelompok</a:t>
              </a:r>
              <a:r>
                <a:rPr lang="en-GB" sz="1400" dirty="0"/>
                <a:t> </a:t>
              </a:r>
              <a:r>
                <a:rPr lang="en-GB" sz="1400" dirty="0" err="1"/>
                <a:t>kolaborasi</a:t>
              </a:r>
              <a:endParaRPr lang="id-ID" sz="1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16F450-743D-4E8F-BA13-DB9FA12BE214}"/>
                </a:ext>
              </a:extLst>
            </p:cNvPr>
            <p:cNvSpPr txBox="1"/>
            <p:nvPr/>
          </p:nvSpPr>
          <p:spPr>
            <a:xfrm>
              <a:off x="7676133" y="1191169"/>
              <a:ext cx="4065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Mengidentifikasi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Informasi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Kunci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Pada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Kasus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182" y="2212743"/>
            <a:ext cx="4318653" cy="1296488"/>
            <a:chOff x="717182" y="2212743"/>
            <a:chExt cx="4318653" cy="12964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6133ED-80A7-47F3-B757-3994D5B9B382}"/>
                </a:ext>
              </a:extLst>
            </p:cNvPr>
            <p:cNvSpPr/>
            <p:nvPr/>
          </p:nvSpPr>
          <p:spPr>
            <a:xfrm>
              <a:off x="4389566" y="2268079"/>
              <a:ext cx="122258" cy="10764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79">
              <a:extLst>
                <a:ext uri="{FF2B5EF4-FFF2-40B4-BE49-F238E27FC236}">
                  <a16:creationId xmlns:a16="http://schemas.microsoft.com/office/drawing/2014/main" id="{05F8E9DA-8BB5-4F8C-8845-96B38E7C2273}"/>
                </a:ext>
              </a:extLst>
            </p:cNvPr>
            <p:cNvSpPr/>
            <p:nvPr/>
          </p:nvSpPr>
          <p:spPr>
            <a:xfrm rot="10800000">
              <a:off x="4743250" y="2611241"/>
              <a:ext cx="292585" cy="3901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C88349-21CC-459E-8BE7-83093731EF76}"/>
                </a:ext>
              </a:extLst>
            </p:cNvPr>
            <p:cNvSpPr txBox="1"/>
            <p:nvPr/>
          </p:nvSpPr>
          <p:spPr>
            <a:xfrm>
              <a:off x="717182" y="2212743"/>
              <a:ext cx="3630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cs typeface="Arial" pitchFamily="34" charset="0"/>
                </a:rPr>
                <a:t>Mengali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Nilai-Nilai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dalam</a:t>
              </a:r>
              <a:r>
                <a:rPr lang="en-US" altLang="ko-KR" sz="1600" b="1" dirty="0">
                  <a:cs typeface="Arial" pitchFamily="34" charset="0"/>
                </a:rPr>
                <a:t> </a:t>
              </a:r>
              <a:r>
                <a:rPr lang="en-US" altLang="ko-KR" sz="1600" b="1" dirty="0" err="1">
                  <a:cs typeface="Arial" pitchFamily="34" charset="0"/>
                </a:rPr>
                <a:t>Kasus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032319-31F0-4EDE-AD5D-317491DAAF3B}"/>
                </a:ext>
              </a:extLst>
            </p:cNvPr>
            <p:cNvSpPr txBox="1"/>
            <p:nvPr/>
          </p:nvSpPr>
          <p:spPr>
            <a:xfrm>
              <a:off x="717182" y="2555124"/>
              <a:ext cx="36309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 err="1">
                  <a:cs typeface="Arial" pitchFamily="34" charset="0"/>
                </a:rPr>
                <a:t>Dosen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membantu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mahasiwa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dalam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menggali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nilai-nilai</a:t>
              </a:r>
              <a:r>
                <a:rPr lang="en-US" altLang="ko-KR" sz="1400" dirty="0">
                  <a:cs typeface="Arial" pitchFamily="34" charset="0"/>
                </a:rPr>
                <a:t> &amp; alternative yang </a:t>
              </a:r>
              <a:r>
                <a:rPr lang="en-US" altLang="ko-KR" sz="1400" dirty="0" err="1">
                  <a:cs typeface="Arial" pitchFamily="34" charset="0"/>
                </a:rPr>
                <a:t>mungkin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dalam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penyelesaian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kasus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sesuai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dengan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perspektif</a:t>
              </a:r>
              <a:r>
                <a:rPr lang="en-US" altLang="ko-KR" sz="1400" dirty="0">
                  <a:cs typeface="Arial" pitchFamily="34" charset="0"/>
                </a:rPr>
                <a:t> masing-masing </a:t>
              </a:r>
              <a:r>
                <a:rPr lang="en-US" altLang="ko-KR" sz="1400" dirty="0" err="1">
                  <a:cs typeface="Arial" pitchFamily="34" charset="0"/>
                </a:rPr>
                <a:t>individu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46380" y="3247979"/>
            <a:ext cx="4854987" cy="1119407"/>
            <a:chOff x="6946380" y="3247979"/>
            <a:chExt cx="4854987" cy="11194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FD7377-94C0-48B4-8695-905A77ABFCE8}"/>
                </a:ext>
              </a:extLst>
            </p:cNvPr>
            <p:cNvSpPr/>
            <p:nvPr/>
          </p:nvSpPr>
          <p:spPr>
            <a:xfrm>
              <a:off x="7371790" y="3290949"/>
              <a:ext cx="122258" cy="10764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Chevron 13">
              <a:extLst>
                <a:ext uri="{FF2B5EF4-FFF2-40B4-BE49-F238E27FC236}">
                  <a16:creationId xmlns:a16="http://schemas.microsoft.com/office/drawing/2014/main" id="{FF3CC57E-7A14-4F0D-98C9-96410547EB2D}"/>
                </a:ext>
              </a:extLst>
            </p:cNvPr>
            <p:cNvSpPr/>
            <p:nvPr/>
          </p:nvSpPr>
          <p:spPr>
            <a:xfrm>
              <a:off x="6946380" y="3634112"/>
              <a:ext cx="292585" cy="390113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76723" y="3573169"/>
              <a:ext cx="43246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400" dirty="0" err="1"/>
                <a:t>Mahasiswa</a:t>
              </a:r>
              <a:r>
                <a:rPr lang="en-GB" sz="1400" dirty="0"/>
                <a:t> </a:t>
              </a:r>
              <a:r>
                <a:rPr lang="en-GB" sz="1400" dirty="0" err="1"/>
                <a:t>terlibat</a:t>
              </a:r>
              <a:r>
                <a:rPr lang="en-GB" sz="1400" dirty="0"/>
                <a:t> </a:t>
              </a:r>
              <a:r>
                <a:rPr lang="en-GB" sz="1400" dirty="0" err="1"/>
                <a:t>dalam</a:t>
              </a:r>
              <a:r>
                <a:rPr lang="en-GB" sz="1400" dirty="0"/>
                <a:t> </a:t>
              </a:r>
              <a:r>
                <a:rPr lang="en-GB" sz="1400" dirty="0" err="1"/>
                <a:t>analisis</a:t>
              </a:r>
              <a:r>
                <a:rPr lang="en-GB" sz="1400" dirty="0"/>
                <a:t> &amp; </a:t>
              </a:r>
              <a:r>
                <a:rPr lang="en-GB" sz="1400" dirty="0" err="1"/>
                <a:t>argumentasi</a:t>
              </a:r>
              <a:r>
                <a:rPr lang="en-GB" sz="1400" dirty="0"/>
                <a:t> </a:t>
              </a:r>
              <a:r>
                <a:rPr lang="en-GB" sz="1400" dirty="0" err="1"/>
                <a:t>dalam</a:t>
              </a:r>
              <a:r>
                <a:rPr lang="en-GB" sz="1400" dirty="0"/>
                <a:t> </a:t>
              </a:r>
              <a:r>
                <a:rPr lang="en-GB" sz="1400" dirty="0" err="1"/>
                <a:t>penyelesaian</a:t>
              </a:r>
              <a:r>
                <a:rPr lang="en-GB" sz="1400" dirty="0"/>
                <a:t> </a:t>
              </a:r>
              <a:r>
                <a:rPr lang="en-GB" sz="1400" dirty="0" err="1"/>
                <a:t>kasus</a:t>
              </a:r>
              <a:r>
                <a:rPr lang="en-GB" sz="1400" dirty="0"/>
                <a:t> untuk </a:t>
              </a:r>
              <a:r>
                <a:rPr lang="en-GB" sz="1400" dirty="0" err="1"/>
                <a:t>mendapatkan</a:t>
              </a:r>
              <a:r>
                <a:rPr lang="en-GB" sz="1400" dirty="0"/>
                <a:t> </a:t>
              </a:r>
              <a:r>
                <a:rPr lang="en-GB" sz="1400" dirty="0" err="1"/>
                <a:t>solusi</a:t>
              </a:r>
              <a:r>
                <a:rPr lang="en-GB" sz="1400" dirty="0"/>
                <a:t> dan </a:t>
              </a:r>
              <a:r>
                <a:rPr lang="en-GB" sz="1400" dirty="0" err="1"/>
                <a:t>mengambil</a:t>
              </a:r>
              <a:r>
                <a:rPr lang="en-GB" sz="1400" dirty="0"/>
                <a:t> </a:t>
              </a:r>
              <a:r>
                <a:rPr lang="en-GB" sz="1400" dirty="0" err="1"/>
                <a:t>tindakan</a:t>
              </a:r>
              <a:r>
                <a:rPr lang="en-GB" sz="1400" dirty="0"/>
                <a:t> yang </a:t>
              </a:r>
              <a:r>
                <a:rPr lang="en-GB" sz="1400" dirty="0" err="1"/>
                <a:t>tepat</a:t>
              </a:r>
              <a:r>
                <a:rPr lang="en-GB" sz="1400" dirty="0"/>
                <a:t>.</a:t>
              </a:r>
              <a:endParaRPr lang="id-ID" sz="1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16F450-743D-4E8F-BA13-DB9FA12BE214}"/>
                </a:ext>
              </a:extLst>
            </p:cNvPr>
            <p:cNvSpPr txBox="1"/>
            <p:nvPr/>
          </p:nvSpPr>
          <p:spPr>
            <a:xfrm>
              <a:off x="7494048" y="3247979"/>
              <a:ext cx="4065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Melakukan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Analisis</a:t>
              </a:r>
              <a:r>
                <a:rPr lang="en-US" altLang="ko-KR" sz="1400" b="1" dirty="0">
                  <a:cs typeface="Arial" pitchFamily="34" charset="0"/>
                </a:rPr>
                <a:t> &amp; </a:t>
              </a:r>
              <a:r>
                <a:rPr lang="en-US" altLang="ko-KR" sz="1400" b="1" dirty="0" err="1">
                  <a:cs typeface="Arial" pitchFamily="34" charset="0"/>
                </a:rPr>
                <a:t>Argumentasi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9" name="Group 48"/>
          <p:cNvGrpSpPr/>
          <p:nvPr/>
        </p:nvGrpSpPr>
        <p:grpSpPr>
          <a:xfrm>
            <a:off x="9902130" y="87599"/>
            <a:ext cx="2289870" cy="662211"/>
            <a:chOff x="2438083" y="107210"/>
            <a:chExt cx="2794465" cy="808135"/>
          </a:xfrm>
        </p:grpSpPr>
        <p:pic>
          <p:nvPicPr>
            <p:cNvPr id="50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D:\PNg\OIP (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0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3167653" cy="724247"/>
          </a:xfrm>
        </p:spPr>
        <p:txBody>
          <a:bodyPr/>
          <a:lstStyle/>
          <a:p>
            <a:r>
              <a:rPr lang="en-US" sz="3000" b="1" dirty="0" err="1">
                <a:solidFill>
                  <a:schemeClr val="tx1"/>
                </a:solidFill>
              </a:rPr>
              <a:t>Metode</a:t>
            </a:r>
            <a:r>
              <a:rPr lang="en-US" sz="3000" b="1" dirty="0">
                <a:solidFill>
                  <a:schemeClr val="tx1"/>
                </a:solidFill>
              </a:rPr>
              <a:t> CBL</a:t>
            </a: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56794" y="3256597"/>
            <a:ext cx="4940129" cy="1714281"/>
            <a:chOff x="2204449" y="3182184"/>
            <a:chExt cx="4940129" cy="1714281"/>
          </a:xfrm>
        </p:grpSpPr>
        <p:sp>
          <p:nvSpPr>
            <p:cNvPr id="75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5363226" y="3182184"/>
              <a:ext cx="1781352" cy="171428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C00000"/>
                </a:gs>
                <a:gs pos="100000">
                  <a:srgbClr val="C00000"/>
                </a:gs>
              </a:gsLst>
              <a:lin ang="162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4449" y="3883450"/>
              <a:ext cx="3266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PERMASALAHAN NYATA</a:t>
              </a:r>
              <a:endParaRPr lang="id-ID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0169" y="2000075"/>
            <a:ext cx="2933057" cy="949254"/>
            <a:chOff x="1703976" y="3386323"/>
            <a:chExt cx="2933057" cy="949254"/>
          </a:xfrm>
        </p:grpSpPr>
        <p:sp>
          <p:nvSpPr>
            <p:cNvPr id="71" name="Teardrop 70">
              <a:extLst>
                <a:ext uri="{FF2B5EF4-FFF2-40B4-BE49-F238E27FC236}">
                  <a16:creationId xmlns:a16="http://schemas.microsoft.com/office/drawing/2014/main" id="{09C28A59-AFDB-4B78-BBA3-3AC79F8576F1}"/>
                </a:ext>
              </a:extLst>
            </p:cNvPr>
            <p:cNvSpPr/>
            <p:nvPr/>
          </p:nvSpPr>
          <p:spPr>
            <a:xfrm rot="2700000">
              <a:off x="3687779" y="3386323"/>
              <a:ext cx="949254" cy="949254"/>
            </a:xfrm>
            <a:prstGeom prst="teardrop">
              <a:avLst>
                <a:gd name="adj" fmla="val 1315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A548981F-09D0-432A-B4CE-46FDA1FB0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4452" y="3677499"/>
              <a:ext cx="367333" cy="366902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976" y="3654593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Masalah</a:t>
              </a:r>
              <a:r>
                <a:rPr lang="en-GB" dirty="0"/>
                <a:t> Tunggal</a:t>
              </a:r>
              <a:endParaRPr lang="id-ID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48324" y="1283963"/>
            <a:ext cx="1988331" cy="949254"/>
            <a:chOff x="3212882" y="2187865"/>
            <a:chExt cx="1988331" cy="949254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F931CDF-CE1A-438B-BA11-D82B7CA95627}"/>
                </a:ext>
              </a:extLst>
            </p:cNvPr>
            <p:cNvSpPr/>
            <p:nvPr/>
          </p:nvSpPr>
          <p:spPr>
            <a:xfrm rot="5400000">
              <a:off x="4251959" y="2187865"/>
              <a:ext cx="949254" cy="949254"/>
            </a:xfrm>
            <a:prstGeom prst="teardrop">
              <a:avLst>
                <a:gd name="adj" fmla="val 1315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Round Same Side Corner Rectangle 7">
              <a:extLst>
                <a:ext uri="{FF2B5EF4-FFF2-40B4-BE49-F238E27FC236}">
                  <a16:creationId xmlns:a16="http://schemas.microsoft.com/office/drawing/2014/main" id="{3F0CFFA7-884F-4E14-B543-AB0F12FA5D1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580246" y="2467784"/>
              <a:ext cx="370408" cy="389413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12882" y="2415567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Mandiri</a:t>
              </a:r>
              <a:endParaRPr lang="id-ID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2237" y="822436"/>
            <a:ext cx="2377574" cy="1356819"/>
            <a:chOff x="4979294" y="1325398"/>
            <a:chExt cx="2377574" cy="1356819"/>
          </a:xfrm>
        </p:grpSpPr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C8EEE5A5-357A-4ED3-A761-E4B9B4FA93C0}"/>
                </a:ext>
              </a:extLst>
            </p:cNvPr>
            <p:cNvSpPr/>
            <p:nvPr/>
          </p:nvSpPr>
          <p:spPr>
            <a:xfrm rot="8100000">
              <a:off x="5624318" y="1732963"/>
              <a:ext cx="949254" cy="949254"/>
            </a:xfrm>
            <a:prstGeom prst="teardrop">
              <a:avLst>
                <a:gd name="adj" fmla="val 131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1">
              <a:extLst>
                <a:ext uri="{FF2B5EF4-FFF2-40B4-BE49-F238E27FC236}">
                  <a16:creationId xmlns:a16="http://schemas.microsoft.com/office/drawing/2014/main" id="{9D0082BB-3DC5-4220-BE0E-8F4C629D9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7848" y="2023536"/>
              <a:ext cx="342189" cy="343445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79294" y="1325398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Kelompok</a:t>
              </a:r>
              <a:r>
                <a:rPr lang="en-GB" dirty="0"/>
                <a:t> </a:t>
              </a:r>
              <a:r>
                <a:rPr lang="en-GB" dirty="0" err="1"/>
                <a:t>Kolaboratif</a:t>
              </a:r>
              <a:endParaRPr lang="id-ID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9515" y="2651873"/>
            <a:ext cx="2355833" cy="1311195"/>
            <a:chOff x="6990795" y="1825926"/>
            <a:chExt cx="2355833" cy="1311195"/>
          </a:xfrm>
        </p:grpSpPr>
        <p:sp>
          <p:nvSpPr>
            <p:cNvPr id="68" name="Teardrop 67">
              <a:extLst>
                <a:ext uri="{FF2B5EF4-FFF2-40B4-BE49-F238E27FC236}">
                  <a16:creationId xmlns:a16="http://schemas.microsoft.com/office/drawing/2014/main" id="{B28D44AE-87E4-4AAA-8F6C-E115C921E88F}"/>
                </a:ext>
              </a:extLst>
            </p:cNvPr>
            <p:cNvSpPr/>
            <p:nvPr/>
          </p:nvSpPr>
          <p:spPr>
            <a:xfrm rot="16200000" flipH="1">
              <a:off x="6990795" y="2187867"/>
              <a:ext cx="949254" cy="949254"/>
            </a:xfrm>
            <a:prstGeom prst="teardrop">
              <a:avLst>
                <a:gd name="adj" fmla="val 1315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BAAB72AB-1426-49DA-8012-23A3010B06EE}"/>
                </a:ext>
              </a:extLst>
            </p:cNvPr>
            <p:cNvSpPr/>
            <p:nvPr/>
          </p:nvSpPr>
          <p:spPr>
            <a:xfrm>
              <a:off x="7362830" y="2447841"/>
              <a:ext cx="326821" cy="429298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58959" y="1825926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Alternatif</a:t>
              </a:r>
              <a:r>
                <a:rPr lang="en-GB" dirty="0"/>
                <a:t> </a:t>
              </a:r>
              <a:r>
                <a:rPr lang="en-GB" dirty="0" err="1"/>
                <a:t>Solusi</a:t>
              </a:r>
              <a:endParaRPr lang="id-ID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50265" y="3994689"/>
            <a:ext cx="4152470" cy="1044268"/>
            <a:chOff x="7554974" y="3291309"/>
            <a:chExt cx="4152470" cy="1044268"/>
          </a:xfrm>
        </p:grpSpPr>
        <p:sp>
          <p:nvSpPr>
            <p:cNvPr id="72" name="Teardrop 71">
              <a:extLst>
                <a:ext uri="{FF2B5EF4-FFF2-40B4-BE49-F238E27FC236}">
                  <a16:creationId xmlns:a16="http://schemas.microsoft.com/office/drawing/2014/main" id="{F7A8FF81-A30D-438D-BE54-41C9B04DCE77}"/>
                </a:ext>
              </a:extLst>
            </p:cNvPr>
            <p:cNvSpPr/>
            <p:nvPr/>
          </p:nvSpPr>
          <p:spPr>
            <a:xfrm rot="18900000" flipH="1">
              <a:off x="7554974" y="3386323"/>
              <a:ext cx="949254" cy="949254"/>
            </a:xfrm>
            <a:prstGeom prst="teardrop">
              <a:avLst>
                <a:gd name="adj" fmla="val 13155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12">
              <a:extLst>
                <a:ext uri="{FF2B5EF4-FFF2-40B4-BE49-F238E27FC236}">
                  <a16:creationId xmlns:a16="http://schemas.microsoft.com/office/drawing/2014/main" id="{4D12537A-3D35-4B9E-869E-E0FD68F94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6437" y="3654593"/>
              <a:ext cx="346330" cy="412714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606787" y="3291309"/>
              <a:ext cx="3100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Kompetensi</a:t>
              </a:r>
              <a:r>
                <a:rPr lang="en-GB" dirty="0"/>
                <a:t> </a:t>
              </a:r>
              <a:r>
                <a:rPr lang="en-GB" i="1" dirty="0" err="1"/>
                <a:t>Hardskil</a:t>
              </a:r>
              <a:r>
                <a:rPr lang="en-GB" dirty="0"/>
                <a:t> &amp; </a:t>
              </a:r>
              <a:r>
                <a:rPr lang="en-GB" i="1" dirty="0" err="1"/>
                <a:t>Softskil</a:t>
              </a:r>
              <a:endParaRPr lang="id-ID" i="1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9902130" y="87599"/>
            <a:ext cx="2289870" cy="662211"/>
            <a:chOff x="2438083" y="107210"/>
            <a:chExt cx="2794465" cy="808135"/>
          </a:xfrm>
        </p:grpSpPr>
        <p:pic>
          <p:nvPicPr>
            <p:cNvPr id="83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D:\PNg\OIP (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39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0F4F0-B385-15B1-34BC-4CE93889AD26}"/>
              </a:ext>
            </a:extLst>
          </p:cNvPr>
          <p:cNvSpPr txBox="1"/>
          <p:nvPr/>
        </p:nvSpPr>
        <p:spPr>
          <a:xfrm>
            <a:off x="5592278" y="950711"/>
            <a:ext cx="6599722" cy="5578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CBL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CPMK dan sub CPMK HOTS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Terdapat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tahap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pembelajaran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Materi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menggambarkan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urutan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perilaku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yg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mendukung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CPMK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Terdapat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beberapa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kasus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(2-3) yang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bersifat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tunggal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1 semester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Memadukan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pembelajaran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luring dan daring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sinkron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(zoom),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asinkron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vclass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tatap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muka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kelas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Kontrak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kuliah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sesuai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pengalaman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belajar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di RPS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Asesmen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proses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rubrik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)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hasil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portofolio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sesuai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persentase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bobot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di RPS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319656" y="229633"/>
            <a:ext cx="1872343" cy="520177"/>
            <a:chOff x="2438083" y="107210"/>
            <a:chExt cx="2794465" cy="808135"/>
          </a:xfrm>
        </p:grpSpPr>
        <p:pic>
          <p:nvPicPr>
            <p:cNvPr id="8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PNg\OIP (5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82649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4756069" y="0"/>
            <a:ext cx="3746766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Project Based Learning (PJBL)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255657" y="984885"/>
            <a:ext cx="5660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Project Based Learning (</a:t>
            </a:r>
            <a:r>
              <a:rPr lang="en-GB" sz="2400" b="1" dirty="0" err="1"/>
              <a:t>PjBL</a:t>
            </a:r>
            <a:r>
              <a:rPr lang="en-GB" sz="2400" b="1" dirty="0"/>
              <a:t>) </a:t>
            </a:r>
            <a:r>
              <a:rPr lang="en-GB" sz="1600" dirty="0"/>
              <a:t>adalah </a:t>
            </a:r>
            <a:r>
              <a:rPr lang="en-GB" sz="1600" dirty="0" err="1"/>
              <a:t>metode</a:t>
            </a:r>
            <a:r>
              <a:rPr lang="en-GB" sz="1600" dirty="0"/>
              <a:t> </a:t>
            </a:r>
            <a:r>
              <a:rPr lang="en-GB" sz="1600" dirty="0" err="1"/>
              <a:t>pembelajaran</a:t>
            </a:r>
            <a:r>
              <a:rPr lang="en-GB" sz="1600" dirty="0"/>
              <a:t> yang </a:t>
            </a:r>
            <a:r>
              <a:rPr lang="en-GB" sz="1600" dirty="0" err="1"/>
              <a:t>menggunakan</a:t>
            </a:r>
            <a:r>
              <a:rPr lang="en-GB" sz="1600" dirty="0"/>
              <a:t> </a:t>
            </a:r>
            <a:r>
              <a:rPr lang="en-GB" sz="1600" dirty="0" err="1"/>
              <a:t>proyek</a:t>
            </a:r>
            <a:r>
              <a:rPr lang="en-GB" sz="1600" dirty="0"/>
              <a:t>/ </a:t>
            </a:r>
            <a:r>
              <a:rPr lang="en-GB" sz="1600" dirty="0" err="1"/>
              <a:t>kegiatan</a:t>
            </a:r>
            <a:r>
              <a:rPr lang="en-GB" sz="1600" dirty="0"/>
              <a:t> untuk </a:t>
            </a:r>
            <a:r>
              <a:rPr lang="en-GB" sz="1600" dirty="0" err="1"/>
              <a:t>menyelesaikan</a:t>
            </a:r>
            <a:r>
              <a:rPr lang="en-GB" sz="1600" dirty="0"/>
              <a:t> </a:t>
            </a:r>
            <a:r>
              <a:rPr lang="en-GB" sz="1600" dirty="0" err="1"/>
              <a:t>masalah-masalah</a:t>
            </a:r>
            <a:r>
              <a:rPr lang="en-GB" sz="1600" dirty="0"/>
              <a:t> </a:t>
            </a:r>
            <a:r>
              <a:rPr lang="en-GB" sz="1600" dirty="0" err="1"/>
              <a:t>nyata</a:t>
            </a:r>
            <a:r>
              <a:rPr lang="en-GB" sz="1600" dirty="0"/>
              <a:t> dan </a:t>
            </a:r>
            <a:r>
              <a:rPr lang="en-GB" sz="1600" dirty="0" err="1"/>
              <a:t>kompleks</a:t>
            </a:r>
            <a:r>
              <a:rPr lang="en-GB" sz="1600" dirty="0"/>
              <a:t>. </a:t>
            </a:r>
            <a:r>
              <a:rPr lang="en-GB" sz="1600" dirty="0" err="1"/>
              <a:t>Mahasiswa</a:t>
            </a:r>
            <a:r>
              <a:rPr lang="en-GB" sz="1600" dirty="0"/>
              <a:t> </a:t>
            </a:r>
            <a:r>
              <a:rPr lang="en-GB" sz="1600" dirty="0" err="1"/>
              <a:t>melakukan</a:t>
            </a:r>
            <a:r>
              <a:rPr lang="en-GB" sz="1600" dirty="0"/>
              <a:t> </a:t>
            </a:r>
            <a:r>
              <a:rPr lang="en-GB" sz="1600" dirty="0" err="1"/>
              <a:t>eksplorasi</a:t>
            </a:r>
            <a:r>
              <a:rPr lang="en-GB" sz="1600" dirty="0"/>
              <a:t>, </a:t>
            </a:r>
            <a:r>
              <a:rPr lang="en-GB" sz="1600" dirty="0" err="1"/>
              <a:t>merumuskan</a:t>
            </a:r>
            <a:r>
              <a:rPr lang="en-GB" sz="1600" dirty="0"/>
              <a:t> </a:t>
            </a:r>
            <a:r>
              <a:rPr lang="en-GB" sz="1600" dirty="0" err="1"/>
              <a:t>pertanyaan-pertanyaan</a:t>
            </a:r>
            <a:r>
              <a:rPr lang="en-GB" sz="1600" dirty="0"/>
              <a:t>, </a:t>
            </a:r>
            <a:r>
              <a:rPr lang="en-GB" sz="1600" dirty="0" err="1"/>
              <a:t>mengali</a:t>
            </a:r>
            <a:r>
              <a:rPr lang="en-GB" sz="1600" dirty="0"/>
              <a:t> </a:t>
            </a:r>
            <a:r>
              <a:rPr lang="en-GB" sz="1600" dirty="0" err="1"/>
              <a:t>informasi</a:t>
            </a:r>
            <a:r>
              <a:rPr lang="en-GB" sz="1600" dirty="0"/>
              <a:t>, </a:t>
            </a:r>
            <a:r>
              <a:rPr lang="en-GB" sz="1600" dirty="0" err="1"/>
              <a:t>melakukan</a:t>
            </a:r>
            <a:r>
              <a:rPr lang="en-GB" sz="1600" dirty="0"/>
              <a:t> </a:t>
            </a:r>
            <a:r>
              <a:rPr lang="en-GB" sz="1600" dirty="0" err="1"/>
              <a:t>penilaian</a:t>
            </a:r>
            <a:r>
              <a:rPr lang="en-GB" sz="1600" dirty="0"/>
              <a:t>, </a:t>
            </a:r>
            <a:r>
              <a:rPr lang="en-GB" sz="1600" dirty="0" err="1"/>
              <a:t>menginterprestasi</a:t>
            </a:r>
            <a:r>
              <a:rPr lang="en-GB" sz="1600" dirty="0"/>
              <a:t>, </a:t>
            </a:r>
            <a:r>
              <a:rPr lang="en-GB" sz="1600" dirty="0" err="1"/>
              <a:t>sintesis</a:t>
            </a:r>
            <a:r>
              <a:rPr lang="en-GB" sz="1600" dirty="0"/>
              <a:t>, dan </a:t>
            </a:r>
            <a:r>
              <a:rPr lang="en-GB" sz="1600" dirty="0" err="1"/>
              <a:t>analisis</a:t>
            </a:r>
            <a:r>
              <a:rPr lang="en-GB" sz="1600" dirty="0"/>
              <a:t> untuk </a:t>
            </a:r>
            <a:r>
              <a:rPr lang="en-GB" sz="1600" dirty="0" err="1"/>
              <a:t>menghasilkan</a:t>
            </a:r>
            <a:r>
              <a:rPr lang="en-GB" sz="1600" dirty="0"/>
              <a:t> </a:t>
            </a:r>
            <a:r>
              <a:rPr lang="en-GB" sz="1600" dirty="0" err="1"/>
              <a:t>berbagai</a:t>
            </a:r>
            <a:r>
              <a:rPr lang="en-GB" sz="1600" dirty="0"/>
              <a:t> </a:t>
            </a:r>
            <a:r>
              <a:rPr lang="en-GB" sz="1600" dirty="0" err="1"/>
              <a:t>bentuk</a:t>
            </a:r>
            <a:r>
              <a:rPr lang="en-GB" sz="1600" dirty="0"/>
              <a:t> </a:t>
            </a:r>
            <a:r>
              <a:rPr lang="en-GB" sz="1600" dirty="0" err="1"/>
              <a:t>hasil</a:t>
            </a:r>
            <a:r>
              <a:rPr lang="en-GB" sz="1600" dirty="0"/>
              <a:t> </a:t>
            </a:r>
            <a:r>
              <a:rPr lang="en-GB" sz="1600" dirty="0" err="1"/>
              <a:t>belajar</a:t>
            </a:r>
            <a:r>
              <a:rPr lang="en-GB" sz="1600" dirty="0"/>
              <a:t>. </a:t>
            </a:r>
            <a:r>
              <a:rPr lang="en-GB" sz="1600" dirty="0" err="1"/>
              <a:t>Pembelajaran</a:t>
            </a:r>
            <a:r>
              <a:rPr lang="en-GB" sz="1600" dirty="0"/>
              <a:t> </a:t>
            </a:r>
            <a:r>
              <a:rPr lang="en-GB" sz="1600" dirty="0" err="1"/>
              <a:t>berbasis</a:t>
            </a:r>
            <a:r>
              <a:rPr lang="en-GB" sz="1600" dirty="0"/>
              <a:t> </a:t>
            </a:r>
            <a:r>
              <a:rPr lang="en-GB" sz="1600" dirty="0" err="1"/>
              <a:t>proyek</a:t>
            </a:r>
            <a:r>
              <a:rPr lang="en-GB" sz="1600" dirty="0"/>
              <a:t> </a:t>
            </a:r>
            <a:r>
              <a:rPr lang="en-GB" sz="1600" dirty="0" err="1"/>
              <a:t>merupakan</a:t>
            </a:r>
            <a:r>
              <a:rPr lang="en-GB" sz="1600" dirty="0"/>
              <a:t> </a:t>
            </a:r>
            <a:r>
              <a:rPr lang="en-GB" sz="1600" dirty="0" err="1"/>
              <a:t>metode</a:t>
            </a:r>
            <a:r>
              <a:rPr lang="en-GB" sz="1600" dirty="0"/>
              <a:t> </a:t>
            </a:r>
            <a:r>
              <a:rPr lang="en-GB" sz="1600" dirty="0" err="1"/>
              <a:t>belajar</a:t>
            </a:r>
            <a:r>
              <a:rPr lang="en-GB" sz="1600" dirty="0"/>
              <a:t> yang </a:t>
            </a:r>
            <a:r>
              <a:rPr lang="en-GB" sz="1600" dirty="0" err="1"/>
              <a:t>menggali</a:t>
            </a:r>
            <a:r>
              <a:rPr lang="en-GB" sz="1600" dirty="0"/>
              <a:t> </a:t>
            </a:r>
            <a:r>
              <a:rPr lang="en-GB" sz="1600" dirty="0" err="1"/>
              <a:t>permasalahan</a:t>
            </a:r>
            <a:r>
              <a:rPr lang="en-GB" sz="1600" dirty="0"/>
              <a:t> </a:t>
            </a:r>
            <a:r>
              <a:rPr lang="en-GB" sz="1600" dirty="0" err="1"/>
              <a:t>nyata</a:t>
            </a:r>
            <a:r>
              <a:rPr lang="en-GB" sz="1600" dirty="0"/>
              <a:t> </a:t>
            </a:r>
            <a:r>
              <a:rPr lang="en-GB" sz="1600" dirty="0" err="1"/>
              <a:t>dalam</a:t>
            </a:r>
            <a:r>
              <a:rPr lang="en-GB" sz="1600" dirty="0"/>
              <a:t> </a:t>
            </a:r>
            <a:r>
              <a:rPr lang="en-GB" sz="1600" dirty="0" err="1"/>
              <a:t>sebuah</a:t>
            </a:r>
            <a:r>
              <a:rPr lang="en-GB" sz="1600" dirty="0"/>
              <a:t> </a:t>
            </a:r>
            <a:r>
              <a:rPr lang="en-GB" sz="1600" dirty="0" err="1"/>
              <a:t>proyek</a:t>
            </a:r>
            <a:r>
              <a:rPr lang="en-GB" sz="1600" dirty="0"/>
              <a:t> sebagai </a:t>
            </a:r>
            <a:r>
              <a:rPr lang="en-GB" sz="1600" dirty="0" err="1"/>
              <a:t>langkah</a:t>
            </a:r>
            <a:r>
              <a:rPr lang="en-GB" sz="1600" dirty="0"/>
              <a:t> </a:t>
            </a:r>
            <a:r>
              <a:rPr lang="en-GB" sz="1600" dirty="0" err="1"/>
              <a:t>awal</a:t>
            </a:r>
            <a:r>
              <a:rPr lang="en-GB" sz="1600" dirty="0"/>
              <a:t> dan </a:t>
            </a:r>
            <a:r>
              <a:rPr lang="en-GB" sz="1600" dirty="0" err="1"/>
              <a:t>mengitegrasikan</a:t>
            </a:r>
            <a:r>
              <a:rPr lang="en-GB" sz="1600" dirty="0"/>
              <a:t> pengetahuan </a:t>
            </a:r>
            <a:r>
              <a:rPr lang="en-GB" sz="1600" dirty="0" err="1"/>
              <a:t>baru</a:t>
            </a:r>
            <a:r>
              <a:rPr lang="en-GB" sz="1600" dirty="0"/>
              <a:t> Berdasarkan </a:t>
            </a:r>
            <a:r>
              <a:rPr lang="en-GB" sz="1600" dirty="0" err="1"/>
              <a:t>pengalamannya</a:t>
            </a:r>
            <a:r>
              <a:rPr lang="en-GB" sz="1600" dirty="0"/>
              <a:t> </a:t>
            </a:r>
            <a:r>
              <a:rPr lang="en-GB" sz="1600" dirty="0" err="1"/>
              <a:t>dalam</a:t>
            </a:r>
            <a:r>
              <a:rPr lang="en-GB" sz="1600" dirty="0"/>
              <a:t> </a:t>
            </a:r>
            <a:r>
              <a:rPr lang="en-GB" sz="1600" dirty="0" err="1"/>
              <a:t>beraktifitas</a:t>
            </a:r>
            <a:r>
              <a:rPr lang="en-GB" sz="1600" dirty="0"/>
              <a:t> </a:t>
            </a:r>
            <a:r>
              <a:rPr lang="en-GB" sz="1600" dirty="0" err="1"/>
              <a:t>secara</a:t>
            </a:r>
            <a:r>
              <a:rPr lang="en-GB" sz="1600" dirty="0"/>
              <a:t> </a:t>
            </a:r>
            <a:r>
              <a:rPr lang="en-GB" sz="1600" dirty="0" err="1"/>
              <a:t>nyata</a:t>
            </a:r>
            <a:r>
              <a:rPr lang="en-GB" sz="1600" dirty="0"/>
              <a:t>.</a:t>
            </a:r>
            <a:endParaRPr lang="id-ID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3407" y="3921442"/>
            <a:ext cx="443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err="1"/>
              <a:t>Peran</a:t>
            </a:r>
            <a:r>
              <a:rPr lang="en-GB" sz="1600" b="1" dirty="0"/>
              <a:t> </a:t>
            </a:r>
            <a:r>
              <a:rPr lang="en-GB" sz="1600" b="1" dirty="0" err="1"/>
              <a:t>Dosen</a:t>
            </a:r>
            <a:r>
              <a:rPr lang="en-GB" sz="1600" b="1" dirty="0"/>
              <a:t> </a:t>
            </a:r>
            <a:r>
              <a:rPr lang="en-GB" sz="1600" dirty="0"/>
              <a:t>sebagai </a:t>
            </a:r>
            <a:r>
              <a:rPr lang="en-GB" sz="1600" dirty="0" err="1"/>
              <a:t>pendamping</a:t>
            </a:r>
            <a:r>
              <a:rPr lang="en-GB" sz="1600" dirty="0"/>
              <a:t>, motivator dan </a:t>
            </a:r>
            <a:r>
              <a:rPr lang="en-GB" sz="1600" dirty="0" err="1"/>
              <a:t>fasilitator</a:t>
            </a:r>
            <a:r>
              <a:rPr lang="en-GB" sz="1600" dirty="0"/>
              <a:t> bagi </a:t>
            </a:r>
            <a:r>
              <a:rPr lang="en-GB" sz="1600" dirty="0" err="1"/>
              <a:t>mahasiswa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9902130" y="87599"/>
            <a:ext cx="2289870" cy="662211"/>
            <a:chOff x="2438083" y="107210"/>
            <a:chExt cx="2794465" cy="808135"/>
          </a:xfrm>
        </p:grpSpPr>
        <p:pic>
          <p:nvPicPr>
            <p:cNvPr id="12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PNg\OIP (5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61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AC48-C8E7-1686-E838-40E4132B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8F7A-9390-E9BD-F607-6C1A65F9E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CPMK </a:t>
            </a:r>
          </a:p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terkait</a:t>
            </a:r>
            <a:r>
              <a:rPr lang="en-US" dirty="0"/>
              <a:t>  </a:t>
            </a:r>
            <a:r>
              <a:rPr lang="en-US" dirty="0" err="1"/>
              <a:t>tugas-tugas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diampu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1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3D22-25F3-EF25-7497-D67BFD32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Portofolio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8ECF-E09D-090D-2587-41DB38363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Kumpulan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dokumentasi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hasil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pekerjaan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mahasiswa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disimpan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pada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suatu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bundel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n-US" sz="3200" b="0" i="0" dirty="0" err="1">
                <a:solidFill>
                  <a:srgbClr val="333333"/>
                </a:solidFill>
                <a:effectLst/>
              </a:rPr>
              <a:t>Portofolio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adalah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penilaian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berkelanjutan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berdasarkan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kumpulan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informasi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 yang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bersifat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reflektif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-integrative yang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menunjukkan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perkembangan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kemampuan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mahasiswa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dalam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satu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periode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tertentu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Hasil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awal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pre test,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catatan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anekdot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piagam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penghargaan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keterangan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melaksanakan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terstruktur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hasil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akhir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post test,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03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21F-7E57-AECA-F409-73C69A4B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Portofolio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proses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pedagogis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256B-C6FC-E8C9-C22F-0EF8202F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collection of learning experience,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berwujud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pengetahuan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kognitif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keterampilan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maupun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nilai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sikap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afektif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masalah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telah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dipilih</a:t>
            </a:r>
            <a:endParaRPr lang="en-US" sz="3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alternatif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pemecahan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masalah</a:t>
            </a:r>
            <a:endParaRPr lang="en-US" sz="3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rencana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tindakan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53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FE3D-5D1D-EAB6-D208-ACC943C3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Karya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portofolio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4ED86-B434-818C-B581-784D2966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a)  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seksi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penayangan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 Hasil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karya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 masing-masing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kelompok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ditempelkan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pada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satu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bidang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meliputi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pernyataan-pernyataan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tertulis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 daftar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sumber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grafik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foto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karya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asli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sebagainya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b) 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seksi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dokumentasi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Keempat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kelompok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memilih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bahan-bahan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yang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terkumpul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bahan-bahan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terbaik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mendokumentasikan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memberi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bukti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kajian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Bahan-bahan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yang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dipilih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harus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mewakili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contoh-contoh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penelitian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terpenting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dan/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paling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bermakna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yang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telah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dikerjakan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3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3EFF-EF51-F572-E4A7-5EF6CAD6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Langkah-Langkah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Tugas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dengan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06DD-8B2A-FD09-AFCF-97FA61B78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1.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observasi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sampel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sampel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produk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2.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analisis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refleksi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secara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teratur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3.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penyimpulan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serta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penilaian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kemajuan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mahasiswa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8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7FBB-C802-D147-29FF-25E5DBC8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Portofolio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EB38-1534-8FC1-BD69-7E12D6723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1)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kerja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semua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koleksi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kerja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suatu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matakuliah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kompetensi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periode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2)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dokumentasi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adalah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koleksi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kerja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(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produk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suatu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kuliah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periode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berisi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kerja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pilihan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terbaik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diajukan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dinilai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3)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pilihan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 (</a:t>
            </a:r>
            <a:r>
              <a:rPr lang="en-US" b="0" i="1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showcase portfolio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),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menunjukkan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terbaik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dihasilkan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mahasiswa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suatu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kuliah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kompetensi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85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C87-A9ED-20FE-06BF-F279FEF8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portofolio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8BD88-BD15-8D89-66F8-CDE734B2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Kumpulan karya mahasiswa, aspek sikap, pengetahuan, dan keterampilan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7123-FFC4-78E9-1428-B4AC0B2A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portofolio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9080-5D8B-51BD-7A55-8A0924E5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1) </a:t>
            </a:r>
            <a:r>
              <a:rPr lang="en-US" dirty="0" err="1">
                <a:solidFill>
                  <a:srgbClr val="333333"/>
                </a:solidFill>
                <a:latin typeface="IBM Plex Sans" panose="020B0503050203000203" pitchFamily="34" charset="0"/>
              </a:rPr>
              <a:t>Mahas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mengumpulkan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karyanya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berupa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dll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telah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dikoreksi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quis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UTS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dll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telah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dikoreksi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poster, tulisan,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puisi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sertifikat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kegiatan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lomba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dll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Jika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prodi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memutuskan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menggunakan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sejak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awal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telah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disampaikan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mahasiswa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2) 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mengembangkan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kisi-kisi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instrumen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lembar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instruksi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penyusunan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503050203000203" pitchFamily="34" charset="0"/>
              </a:rPr>
              <a:t>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Instrumen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berisi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petunjuk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menyeleksi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berdasarkan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kriteria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refleksi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kriteria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penilaiannya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algn="l"/>
            <a:r>
              <a:rPr lang="en-US" dirty="0" err="1">
                <a:solidFill>
                  <a:srgbClr val="333333"/>
                </a:solidFill>
                <a:latin typeface="IBM Plex Sans" panose="020B0503050203000203" pitchFamily="34" charset="0"/>
              </a:rPr>
              <a:t>Mahas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bisa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memilih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kriteria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dari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beberapa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opsi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3) Prodi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mengomunikasikan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bentuk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kepada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dilampiri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instrument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503050203000203" pitchFamily="34" charset="0"/>
              </a:rPr>
              <a:t> 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(no 2)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4) 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menyusun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jadwal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penyusunan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5) Prodi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pertemuan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pameran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penilaian</a:t>
            </a:r>
            <a:endParaRPr lang="en-US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0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1193-30B3-AACA-0276-CD150928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Contoh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Lembar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Instruksi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dalam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pembuatan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DE95-981A-C3EC-CBE5-A348BF05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1)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Tentunya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telah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memiliki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kumpulan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misalnya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quis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uts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endParaRPr lang="en-US" sz="4400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 algn="l">
              <a:buNone/>
            </a:pPr>
            <a:r>
              <a:rPr lang="en-US" sz="4400" dirty="0">
                <a:solidFill>
                  <a:srgbClr val="333333"/>
                </a:solidFill>
                <a:latin typeface="IBM Plex Sans" panose="020B0503050203000203" pitchFamily="34" charset="0"/>
              </a:rPr>
              <a:t>     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poster, tulisan,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sertifikat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hasil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kegiatan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lomba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dll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2)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Pilih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1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atau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2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terbaikmu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Upayakan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karya-karya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tersebut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mencakup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…..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3)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Buatlah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tulisan yang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menunjukkan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: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a.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tentang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apa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pada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tiap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tersebut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?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b.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Mengapa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tiap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itu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terbaikmu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?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c.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Kemampuan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apa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dicerminkan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tiap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itu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? 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d.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Mengapa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hal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itu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penting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bagi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dirimu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?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4)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Susun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secara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rapi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menarik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diberi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judul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dan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sistematika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baik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5)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Kamu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akan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dinilai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dengan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kriteria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:</a:t>
            </a:r>
          </a:p>
          <a:p>
            <a:pPr marL="0" indent="0" algn="l">
              <a:buNone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a.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Kualitas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sampel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terbaikmu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b.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Kemampuan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yang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ditunjukkan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oleh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karyamu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c.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Sistematika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kerapian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, dan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kemenarikan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portofoliomu</a:t>
            </a:r>
            <a:b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</a:br>
            <a:r>
              <a:rPr lang="en-US" sz="4400" b="0" i="0" dirty="0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	d. Tulisan </a:t>
            </a:r>
            <a:r>
              <a:rPr lang="en-US" sz="4400" b="0" i="0" dirty="0" err="1">
                <a:solidFill>
                  <a:srgbClr val="333333"/>
                </a:solidFill>
                <a:effectLst/>
                <a:latin typeface="IBM Plex Sans" panose="020B0503050203000203" pitchFamily="34" charset="0"/>
              </a:rPr>
              <a:t>refleksimu</a:t>
            </a:r>
            <a:endParaRPr lang="en-US" sz="4400" b="0" i="0" dirty="0">
              <a:solidFill>
                <a:srgbClr val="333333"/>
              </a:solidFill>
              <a:effectLst/>
              <a:latin typeface="IBM Plex Sans" panose="020B050305020300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D8CF-71D9-17BE-16EB-1DBEFC0B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B1AB-293A-77BE-75B1-0E6CBCB2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Keterampilan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mahasiswa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menggunakan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alat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serta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prosedur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kerja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menghasilkan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karya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);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aspek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kualitas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teknis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estetik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karya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tersebut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. 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hanya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diperoleh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hasil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akhir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namun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 juga proses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7"/>
              </a:rPr>
              <a:t>pembuatannya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03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1EFE-0CE9-C11A-2B7B-9CAA18B8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C373-19A6-BA61-5F6A-EC6E0C530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000000"/>
                </a:solidFill>
                <a:effectLst/>
              </a:rPr>
              <a:t>Penilaian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kualitas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keterampilan-keterampilan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mahasiswa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menyiapkan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 proses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membuat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r>
              <a:rPr lang="en-US" b="0" i="0" dirty="0" err="1">
                <a:solidFill>
                  <a:srgbClr val="000000"/>
                </a:solidFill>
                <a:effectLst/>
              </a:rPr>
              <a:t>Kemampuan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merencanakan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menggali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informasi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mengembangkan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gagasan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mendesain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kemampuan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menyeleksi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menggunakan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bahan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alat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teknik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serta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kualitas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prosedur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membuat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l"/>
            <a:r>
              <a:rPr lang="en-US" b="0" i="0" dirty="0" err="1">
                <a:solidFill>
                  <a:srgbClr val="000000"/>
                </a:solidFill>
                <a:effectLst/>
              </a:rPr>
              <a:t>Penilaian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kualitas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dihasilkan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mahasiswa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Meliputi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: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kebenaran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keaslian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ide,manfaat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kerapian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/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keindahan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6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322198" y="245933"/>
            <a:ext cx="47042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The Learning Performance Pyramid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8053221" y="2686596"/>
            <a:ext cx="1633422" cy="2395560"/>
            <a:chOff x="-3719648" y="-3981812"/>
            <a:chExt cx="3688534" cy="5244116"/>
          </a:xfrm>
        </p:grpSpPr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-3302405" y="-2873167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-3719648" y="-3981812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9" name="Graphic 50">
            <a:extLst>
              <a:ext uri="{FF2B5EF4-FFF2-40B4-BE49-F238E27FC236}">
                <a16:creationId xmlns:a16="http://schemas.microsoft.com/office/drawing/2014/main" id="{50EC4EE4-1B5F-4B3D-BF13-DB361CC1168D}"/>
              </a:ext>
            </a:extLst>
          </p:cNvPr>
          <p:cNvGrpSpPr/>
          <p:nvPr/>
        </p:nvGrpSpPr>
        <p:grpSpPr>
          <a:xfrm>
            <a:off x="7689634" y="4260457"/>
            <a:ext cx="2289451" cy="1413020"/>
            <a:chOff x="540152" y="0"/>
            <a:chExt cx="11111696" cy="6858000"/>
          </a:xfrm>
          <a:solidFill>
            <a:schemeClr val="bg1"/>
          </a:solidFill>
        </p:grpSpPr>
        <p:sp>
          <p:nvSpPr>
            <p:cNvPr id="50" name="Freeform: Shape 3">
              <a:extLst>
                <a:ext uri="{FF2B5EF4-FFF2-40B4-BE49-F238E27FC236}">
                  <a16:creationId xmlns:a16="http://schemas.microsoft.com/office/drawing/2014/main" id="{B51D2822-BACA-49BF-935B-EA2A24D681E1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">
              <a:extLst>
                <a:ext uri="{FF2B5EF4-FFF2-40B4-BE49-F238E27FC236}">
                  <a16:creationId xmlns:a16="http://schemas.microsoft.com/office/drawing/2014/main" id="{7AB300B0-9CF3-4D90-8B11-CD03DF5B9FB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">
              <a:extLst>
                <a:ext uri="{FF2B5EF4-FFF2-40B4-BE49-F238E27FC236}">
                  <a16:creationId xmlns:a16="http://schemas.microsoft.com/office/drawing/2014/main" id="{02F01E73-8F1C-4E2E-BDFD-8154EDE2EF5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">
              <a:extLst>
                <a:ext uri="{FF2B5EF4-FFF2-40B4-BE49-F238E27FC236}">
                  <a16:creationId xmlns:a16="http://schemas.microsoft.com/office/drawing/2014/main" id="{67C91127-0AB2-4D3F-AB07-1A360198762D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7">
              <a:extLst>
                <a:ext uri="{FF2B5EF4-FFF2-40B4-BE49-F238E27FC236}">
                  <a16:creationId xmlns:a16="http://schemas.microsoft.com/office/drawing/2014/main" id="{BC55E842-FEFD-41C2-84C0-D9BFF181F655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8">
              <a:extLst>
                <a:ext uri="{FF2B5EF4-FFF2-40B4-BE49-F238E27FC236}">
                  <a16:creationId xmlns:a16="http://schemas.microsoft.com/office/drawing/2014/main" id="{D6D66C7D-B51D-4ABE-BA2E-8BC6E9148FDF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B9E77C51-95E5-43AC-B7D9-CDCC3CA4F9B9}"/>
              </a:ext>
            </a:extLst>
          </p:cNvPr>
          <p:cNvSpPr/>
          <p:nvPr/>
        </p:nvSpPr>
        <p:spPr>
          <a:xfrm>
            <a:off x="8372163" y="1106057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6F9BBD0-4A3A-4DD5-B96E-E8E4A7F4EBAB}"/>
              </a:ext>
            </a:extLst>
          </p:cNvPr>
          <p:cNvSpPr/>
          <p:nvPr/>
        </p:nvSpPr>
        <p:spPr>
          <a:xfrm>
            <a:off x="5332382" y="4201985"/>
            <a:ext cx="1400186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KNOW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49BF593-7884-45AC-A7FB-97BD6135789C}"/>
              </a:ext>
            </a:extLst>
          </p:cNvPr>
          <p:cNvSpPr/>
          <p:nvPr/>
        </p:nvSpPr>
        <p:spPr>
          <a:xfrm>
            <a:off x="10935782" y="420198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BE LIKE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C0B8A1D-72A3-4F38-AC64-33972AB39930}"/>
              </a:ext>
            </a:extLst>
          </p:cNvPr>
          <p:cNvCxnSpPr>
            <a:cxnSpLocks/>
            <a:stCxn id="77" idx="6"/>
            <a:endCxn id="50" idx="1"/>
          </p:cNvCxnSpPr>
          <p:nvPr/>
        </p:nvCxnSpPr>
        <p:spPr>
          <a:xfrm flipV="1">
            <a:off x="6732568" y="4682932"/>
            <a:ext cx="998741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4277FE1-CE9D-42FA-AA57-470444FB438D}"/>
              </a:ext>
            </a:extLst>
          </p:cNvPr>
          <p:cNvCxnSpPr>
            <a:cxnSpLocks/>
            <a:stCxn id="75" idx="4"/>
          </p:cNvCxnSpPr>
          <p:nvPr/>
        </p:nvCxnSpPr>
        <p:spPr>
          <a:xfrm flipH="1">
            <a:off x="8857081" y="2091252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60F377-3F5C-4B87-B9C3-4EDBEC8262C6}"/>
              </a:ext>
            </a:extLst>
          </p:cNvPr>
          <p:cNvCxnSpPr>
            <a:cxnSpLocks/>
            <a:stCxn id="78" idx="2"/>
            <a:endCxn id="50" idx="74"/>
          </p:cNvCxnSpPr>
          <p:nvPr/>
        </p:nvCxnSpPr>
        <p:spPr>
          <a:xfrm flipH="1">
            <a:off x="9948499" y="469458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ADE\TESSIS\Logo Universitas Lamp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42" y="108317"/>
            <a:ext cx="1023978" cy="7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8265257" y="2136768"/>
            <a:ext cx="1183337" cy="492443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GB" altLang="ko-KR" sz="1400" b="1" dirty="0"/>
              <a:t>OUTCOME</a:t>
            </a:r>
          </a:p>
          <a:p>
            <a:r>
              <a:rPr lang="en-GB" altLang="ko-KR" sz="1200" b="1" i="1" dirty="0"/>
              <a:t>(competence)</a:t>
            </a:r>
            <a:endParaRPr lang="ko-KR" altLang="en-US" sz="1200" b="1" i="1" dirty="0"/>
          </a:p>
        </p:txBody>
      </p:sp>
      <p:sp>
        <p:nvSpPr>
          <p:cNvPr id="105" name="Rectangle 104"/>
          <p:cNvSpPr/>
          <p:nvPr/>
        </p:nvSpPr>
        <p:spPr>
          <a:xfrm>
            <a:off x="5591373" y="5192088"/>
            <a:ext cx="1202573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GB" altLang="ko-KR" sz="1400" b="1" dirty="0"/>
              <a:t>OBJECTIVE</a:t>
            </a:r>
          </a:p>
          <a:p>
            <a:pPr algn="ctr"/>
            <a:r>
              <a:rPr lang="en-GB" altLang="ko-KR" sz="1400" b="1" i="1" dirty="0"/>
              <a:t>(content)</a:t>
            </a:r>
            <a:endParaRPr lang="ko-KR" altLang="en-US" sz="1200" b="1" i="1" dirty="0"/>
          </a:p>
        </p:txBody>
      </p:sp>
      <p:sp>
        <p:nvSpPr>
          <p:cNvPr id="106" name="Rectangle 105"/>
          <p:cNvSpPr/>
          <p:nvPr/>
        </p:nvSpPr>
        <p:spPr>
          <a:xfrm>
            <a:off x="10873581" y="5192088"/>
            <a:ext cx="110959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GB" altLang="ko-KR" sz="1400" b="1" dirty="0"/>
              <a:t>GOAL</a:t>
            </a:r>
          </a:p>
          <a:p>
            <a:pPr algn="ctr"/>
            <a:r>
              <a:rPr lang="en-GB" altLang="ko-KR" sz="1400" b="1" i="1" dirty="0"/>
              <a:t>(character)</a:t>
            </a:r>
            <a:endParaRPr lang="ko-KR" altLang="en-US" sz="1200" b="1" i="1" dirty="0"/>
          </a:p>
        </p:txBody>
      </p:sp>
      <p:pic>
        <p:nvPicPr>
          <p:cNvPr id="107" name="Picture 2" descr="D:\PNg\OIP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56" y="266302"/>
            <a:ext cx="993546" cy="5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55" y="106266"/>
            <a:ext cx="808135" cy="80813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 </a:t>
            </a:r>
            <a:r>
              <a:rPr lang="en-GB" altLang="ko-KR" sz="1100" b="1" dirty="0" err="1">
                <a:solidFill>
                  <a:schemeClr val="accent2"/>
                </a:solidFill>
              </a:rPr>
              <a:t>Universitas</a:t>
            </a:r>
            <a:r>
              <a:rPr lang="en-GB" altLang="ko-KR" sz="1100" b="1" dirty="0">
                <a:solidFill>
                  <a:schemeClr val="accent2"/>
                </a:solidFill>
              </a:rPr>
              <a:t> Lampung 2022_</a:t>
            </a:r>
            <a:endParaRPr lang="ko-KR" altLang="en-US" sz="1100" b="1" dirty="0">
              <a:solidFill>
                <a:schemeClr val="accent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9DDF-6BBB-9C86-6E8E-7C1BA02E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7D8B-8A2A-8B68-0489-3B4B7E8D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Menilai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penguasaan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keterampilan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yang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diperlukan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sebelum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mempelajari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keterampilan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berikutnya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.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Menilai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tingkat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kompetensi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yang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sudah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dikuasai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pada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setiap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akhir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semester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Menilai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keterampilan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yang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akan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memasuki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institusi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pendidikan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berikutnya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Bereksplorasi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dan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mengembangkan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gagasan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dalam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mendesain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ff7"/>
              </a:rPr>
              <a:t>  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Memilih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bahan-bahan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yang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tepat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ff7"/>
              </a:rPr>
              <a:t> 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Menggunakan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alat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ff7"/>
              </a:rPr>
              <a:t> 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Menunjukkan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inovasi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dan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kreasi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ff7"/>
              </a:rPr>
              <a:t> 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Memilih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bentuk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dan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gaya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dalam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karya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 </a:t>
            </a:r>
            <a:r>
              <a:rPr lang="en-US" sz="9600" b="0" i="0" dirty="0" err="1">
                <a:solidFill>
                  <a:srgbClr val="171717"/>
                </a:solidFill>
                <a:effectLst/>
                <a:latin typeface="ff7"/>
              </a:rPr>
              <a:t>seni</a:t>
            </a:r>
            <a:r>
              <a:rPr lang="en-US" sz="9600" b="0" i="0" dirty="0">
                <a:solidFill>
                  <a:srgbClr val="171717"/>
                </a:solidFill>
                <a:effectLst/>
                <a:latin typeface="ff7"/>
              </a:rPr>
              <a:t> </a:t>
            </a:r>
            <a:endParaRPr lang="en-US" sz="9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7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34FB-B12F-A0B1-EB45-3301EB8F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CD80-4CBC-8BDB-88A0-D3926B09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 err="1">
                <a:solidFill>
                  <a:srgbClr val="666666"/>
                </a:solidFill>
                <a:effectLst/>
              </a:rPr>
              <a:t>Keuntungan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bagi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mahasiswa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: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1.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Mendapatkan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latihan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praktik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kebutuhan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dudi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lebih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banyak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sehingga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skil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dimiliki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terasah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lebih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baik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.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2.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Standar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kelulusan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pada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kompetensi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dasar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tertentu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didasarkan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pada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produk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dapat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diterima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oleh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dudi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3.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Mengaplikasikan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berbagai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kompetensi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secara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langsung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dalam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pembuatan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produk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4. </a:t>
            </a:r>
            <a:r>
              <a:rPr lang="en-US" dirty="0" err="1">
                <a:solidFill>
                  <a:srgbClr val="666666"/>
                </a:solidFill>
              </a:rPr>
              <a:t>Mahas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iswa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siap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terjun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langsung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baik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di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dudi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maupun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membuka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peluang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usaha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ketika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lulus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dari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satuan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pendidikan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0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3FFF-A3A2-4EB2-6F1B-25C032A6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06F45-28FC-4916-2E07-1583D73B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 err="1">
                <a:solidFill>
                  <a:srgbClr val="666666"/>
                </a:solidFill>
                <a:effectLst/>
              </a:rPr>
              <a:t>Keuntungan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bagi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dosen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: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1.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Dapat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mengaplikasi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pembelajaran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aplikatif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menyenangkan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2. Skill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dosen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bertambah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lebih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terasah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3.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Menerapkan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jiwa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kewirausahan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menambah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penghasilan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secara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mandiri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4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B071-E300-08B8-94F6-3A17CBDA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B0A9-FA34-47E4-3093-B136E629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 err="1">
                <a:solidFill>
                  <a:srgbClr val="666666"/>
                </a:solidFill>
                <a:effectLst/>
              </a:rPr>
              <a:t>Keuntungan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bagi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Prodi: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1.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Mencetak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mahasiswa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berkompeten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2.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Menghemat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pengeluaran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kebutuhan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praktik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3.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Mendapatkan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pemasukan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secara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finansial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sehingga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prodi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lebih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mandiri</a:t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</a:rPr>
              <a:t>4. Media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promosi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bagi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prodi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48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512C-A803-E2B2-130A-889819A2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1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0A8E-0440-B101-4942-584306A66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333333"/>
                </a:solidFill>
                <a:latin typeface="IBM Plex Sans" panose="020B0604020202020204" pitchFamily="34" charset="0"/>
              </a:rPr>
              <a:t>R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encana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pekerjaan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sasaran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khusus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penyelesaian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dalam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periode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tahapan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tertentu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dikerjakan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mengikuti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fase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perencanaan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penyusunan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jadwal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pelaksanaan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presentasi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laporan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/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publikasi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serta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refleksi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proses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BCD4-B512-6EDF-D74B-BB18C8F7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834A7-D34B-3BEA-5829-B7CF0E9C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1)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memerlukan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durasi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jelas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2)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secara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individu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maupun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kelompok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 Jika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secara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berkelompok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harus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memastikan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setiap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individu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dalam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kelompok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3)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mencakup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beberapa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sub CPMK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dipandang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sesuai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CPMK,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pula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mencakup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beberapa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kuliah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5C77-3564-061C-1190-FAC64E2D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Kompetensi</a:t>
            </a:r>
            <a: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diukur</a:t>
            </a:r>
            <a:b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30B7-D33D-FB35-4050-E8CBDAD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mengukur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sikap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pengetahuan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keterampilan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Sikap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dinilai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dari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ketekunan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gotong royong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peduli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anggota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tim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kemauan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mengikuti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tenggat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Aspek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pengetahuan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keterampilan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dinilai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dari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perencanaan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desain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karya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refleksinya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Keterampilan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bekerja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sama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berkomunikasi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kemampuan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menyelesaikan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masalah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78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8897-5F2B-26D2-ADCB-D34DA901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Langkah-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langkah</a:t>
            </a:r>
            <a: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  <a:t>proyek</a:t>
            </a:r>
            <a:br>
              <a:rPr lang="en-US" b="1" i="0" dirty="0">
                <a:solidFill>
                  <a:srgbClr val="222222"/>
                </a:solidFill>
                <a:effectLst/>
                <a:latin typeface="IBM Plex Sans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19E1-B6AC-A1DF-7FD8-BB138294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l">
              <a:buAutoNum type="arabicParenR"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memutuskan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pada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satu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atau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gabungan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beberapa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kuliah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514350" indent="-514350" algn="l">
              <a:buAutoNum type="arabicParenR" startAt="2"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menyusun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kisi-kisi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mengembangkan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instrumen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Lembar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Instruksi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IBM Plex Sans" panose="020B0604020202020204" pitchFamily="34" charset="0"/>
              </a:rPr>
              <a:t>p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royek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604020202020204" pitchFamily="34" charset="0"/>
              </a:rPr>
              <a:t>    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dan Rubrik</a:t>
            </a:r>
          </a:p>
          <a:p>
            <a:pPr marL="514350" indent="-514350" algn="l">
              <a:buAutoNum type="arabicParenR" startAt="3"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mengomunikasikan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bentuk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ujian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kepada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dilampiri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604020202020204" pitchFamily="34" charset="0"/>
              </a:rPr>
              <a:t>     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instrumen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rubrik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tersebut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serta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tenggat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.</a:t>
            </a:r>
          </a:p>
          <a:p>
            <a:pPr marL="514350" indent="-514350" algn="l">
              <a:buAutoNum type="arabicParenR" startAt="4"/>
            </a:pP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membagi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dalam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kelompok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anggotanya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heterogen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jika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604020202020204" pitchFamily="34" charset="0"/>
              </a:rPr>
              <a:t> 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secara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berkelompok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5)     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memfasilitasi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mahasiswa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perencanaan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peralatan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bahan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IBM Plex Sans" panose="020B0604020202020204" pitchFamily="34" charset="0"/>
              </a:rPr>
              <a:t>       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diperlukan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berkoordinasi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6)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monitoring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tugas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penilaian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7)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Sesuai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tenggat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waktu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 Prodi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menyelenggarakan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presentasi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pameran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hasil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proyek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,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     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dosen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melakukan</a:t>
            </a:r>
            <a:r>
              <a:rPr lang="en-US" b="0" i="0" dirty="0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BM Plex Sans" panose="020B0604020202020204" pitchFamily="34" charset="0"/>
              </a:rPr>
              <a:t>penilaian</a:t>
            </a:r>
            <a:endParaRPr lang="en-US" b="0" i="0" dirty="0">
              <a:solidFill>
                <a:srgbClr val="333333"/>
              </a:solidFill>
              <a:effectLst/>
              <a:latin typeface="IBM Plex Sans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66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3543-83DD-A657-3AFA-43D0D00B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25A0-01A5-A962-6B31-F1D0AD36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Terimakasih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47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415-9051-3618-348F-5BBF942D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Kurikulum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i="1" dirty="0"/>
              <a:t>Outcomes Based Education </a:t>
            </a:r>
            <a:r>
              <a:rPr lang="en-US" b="1" dirty="0"/>
              <a:t>/OBE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911F2-36C2-0917-53CA-C2D423E5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/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unggul</a:t>
            </a:r>
            <a:endParaRPr lang="en-US" dirty="0"/>
          </a:p>
          <a:p>
            <a:r>
              <a:rPr lang="en-US" sz="2800" i="1" spc="25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CA</a:t>
            </a:r>
            <a:r>
              <a:rPr lang="en-US" sz="2800" i="1" spc="2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S</a:t>
            </a:r>
            <a:r>
              <a:rPr lang="en-US" sz="2800" i="1" spc="1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E Method/ </a:t>
            </a:r>
            <a:r>
              <a:rPr lang="en-US" sz="2800" spc="10" dirty="0" err="1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studi</a:t>
            </a:r>
            <a:r>
              <a:rPr lang="en-US" sz="2800" spc="1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n-US" sz="2800" spc="10" dirty="0" err="1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kasus</a:t>
            </a:r>
            <a:r>
              <a:rPr lang="en-US" sz="2800" spc="1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n-US" sz="2800" i="1" spc="1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- Team </a:t>
            </a:r>
            <a:r>
              <a:rPr lang="en-US" sz="2800" i="1" spc="4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B</a:t>
            </a:r>
            <a:r>
              <a:rPr lang="en-US" sz="2800" i="1" spc="15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A</a:t>
            </a:r>
            <a:r>
              <a:rPr lang="en-US" sz="2800" i="1" spc="2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S</a:t>
            </a:r>
            <a:r>
              <a:rPr lang="en-US" sz="2800" i="1" spc="35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E</a:t>
            </a:r>
            <a:r>
              <a:rPr lang="en-US" sz="2800" i="1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D</a:t>
            </a:r>
            <a:r>
              <a:rPr lang="en-US" sz="2800" i="1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n-US" sz="2800" i="1" spc="2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Project/ </a:t>
            </a:r>
            <a:r>
              <a:rPr lang="en-US" sz="2800" spc="20" dirty="0" err="1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pembelajaran</a:t>
            </a:r>
            <a:r>
              <a:rPr lang="en-US" sz="2800" spc="2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n-US" sz="2800" spc="20" dirty="0" err="1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berbasis</a:t>
            </a:r>
            <a:r>
              <a:rPr lang="en-US" sz="2800" spc="20" dirty="0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n-US" sz="2800" spc="20" dirty="0" err="1">
                <a:solidFill>
                  <a:srgbClr val="0B0704"/>
                </a:solidFill>
                <a:effectLst/>
                <a:latin typeface="+mn-lt"/>
                <a:ea typeface="Arial" panose="020B0604020202020204" pitchFamily="34" charset="0"/>
              </a:rPr>
              <a:t>proyek</a:t>
            </a:r>
            <a:endParaRPr lang="en-US" sz="2800" spc="20" dirty="0">
              <a:solidFill>
                <a:srgbClr val="0B0704"/>
              </a:solidFill>
              <a:effectLst/>
              <a:latin typeface="+mn-lt"/>
              <a:ea typeface="Arial" panose="020B0604020202020204" pitchFamily="34" charset="0"/>
            </a:endParaRPr>
          </a:p>
          <a:p>
            <a:r>
              <a:rPr lang="en-US" spc="20" dirty="0">
                <a:solidFill>
                  <a:srgbClr val="0B0704"/>
                </a:solidFill>
              </a:rPr>
              <a:t>OBE </a:t>
            </a:r>
            <a:r>
              <a:rPr lang="en-US" spc="20" dirty="0" err="1">
                <a:solidFill>
                  <a:srgbClr val="0B0704"/>
                </a:solidFill>
              </a:rPr>
              <a:t>sebagai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standar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penilaian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Sistem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Penjaminan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Mutu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Eksternal</a:t>
            </a:r>
            <a:r>
              <a:rPr lang="en-US" spc="20" dirty="0">
                <a:solidFill>
                  <a:srgbClr val="0B0704"/>
                </a:solidFill>
              </a:rPr>
              <a:t>/ SPME (</a:t>
            </a:r>
            <a:r>
              <a:rPr lang="en-US" spc="20" dirty="0" err="1">
                <a:solidFill>
                  <a:srgbClr val="0B0704"/>
                </a:solidFill>
              </a:rPr>
              <a:t>akreditasi</a:t>
            </a:r>
            <a:r>
              <a:rPr lang="en-US" spc="20" dirty="0">
                <a:solidFill>
                  <a:srgbClr val="0B0704"/>
                </a:solidFill>
              </a:rPr>
              <a:t> </a:t>
            </a:r>
            <a:r>
              <a:rPr lang="en-US" spc="20" dirty="0" err="1">
                <a:solidFill>
                  <a:srgbClr val="0B0704"/>
                </a:solidFill>
              </a:rPr>
              <a:t>nasional</a:t>
            </a:r>
            <a:r>
              <a:rPr lang="en-US" spc="20" dirty="0">
                <a:solidFill>
                  <a:srgbClr val="0B0704"/>
                </a:solidFill>
              </a:rPr>
              <a:t>, </a:t>
            </a:r>
            <a:r>
              <a:rPr lang="en-US" spc="20" dirty="0" err="1">
                <a:solidFill>
                  <a:srgbClr val="0B0704"/>
                </a:solidFill>
              </a:rPr>
              <a:t>internasional</a:t>
            </a:r>
            <a:r>
              <a:rPr lang="en-US" spc="20" dirty="0">
                <a:solidFill>
                  <a:srgbClr val="0B0704"/>
                </a:solidFill>
              </a:rPr>
              <a:t>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EF39961-8AD2-4C24-D661-6A5E9A44D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731" y="140873"/>
          <a:ext cx="194029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711840" imgH="1981080" progId="Paint.Picture">
                  <p:embed/>
                </p:oleObj>
              </mc:Choice>
              <mc:Fallback>
                <p:oleObj name="Bitmap Image" r:id="rId2" imgW="6711840" imgH="1981080" progId="Paint.Picture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F39961-8AD2-4C24-D661-6A5E9A44D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731" y="140873"/>
                        <a:ext cx="1940295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319656" y="229633"/>
            <a:ext cx="1872343" cy="520177"/>
            <a:chOff x="2438083" y="107210"/>
            <a:chExt cx="2794465" cy="808135"/>
          </a:xfrm>
        </p:grpSpPr>
        <p:pic>
          <p:nvPicPr>
            <p:cNvPr id="8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PNg\OIP (5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04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5601-79B7-A41A-0EFB-FE5BECA1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AF6D-A83B-117E-BE48-6C68DD44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Pendidikan yang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berpusat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pada outcomes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bukan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hanya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materi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yang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harus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diselesaikan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OBE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mengukur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hasil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pembelajaran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(Outcomes) dan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memungkinkan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lulusan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mengembangkan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keterampilan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baru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 dan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arabun"/>
              </a:rPr>
              <a:t>siap</a:t>
            </a:r>
            <a:r>
              <a:rPr lang="en-US" b="0" i="0" dirty="0">
                <a:solidFill>
                  <a:srgbClr val="212529"/>
                </a:solidFill>
                <a:effectLst/>
                <a:latin typeface="Sarabun"/>
              </a:rPr>
              <a:t> di level global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88D485-A780-78BE-1FC6-6E8A8B1FA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33676"/>
          <a:ext cx="2923584" cy="98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711840" imgH="1981080" progId="Paint.Picture">
                  <p:embed/>
                </p:oleObj>
              </mc:Choice>
              <mc:Fallback>
                <p:oleObj name="Bitmap Image" r:id="rId2" imgW="6711840" imgH="198108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88D485-A780-78BE-1FC6-6E8A8B1FA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533676"/>
                        <a:ext cx="2923584" cy="98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319656" y="229633"/>
            <a:ext cx="1872343" cy="520177"/>
            <a:chOff x="2438083" y="107210"/>
            <a:chExt cx="2794465" cy="808135"/>
          </a:xfrm>
        </p:grpSpPr>
        <p:pic>
          <p:nvPicPr>
            <p:cNvPr id="8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PNg\OIP (5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6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8" y="406400"/>
            <a:ext cx="11460047" cy="60579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7" name="Group 36"/>
          <p:cNvGrpSpPr/>
          <p:nvPr/>
        </p:nvGrpSpPr>
        <p:grpSpPr>
          <a:xfrm>
            <a:off x="10265182" y="85929"/>
            <a:ext cx="1872343" cy="520177"/>
            <a:chOff x="2438083" y="107210"/>
            <a:chExt cx="2794465" cy="808135"/>
          </a:xfrm>
        </p:grpSpPr>
        <p:pic>
          <p:nvPicPr>
            <p:cNvPr id="38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D:\PNg\OIP (5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0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nip Single Corner Rectangle 83"/>
          <p:cNvSpPr/>
          <p:nvPr/>
        </p:nvSpPr>
        <p:spPr>
          <a:xfrm>
            <a:off x="0" y="0"/>
            <a:ext cx="9842060" cy="53166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7" name="Group 76"/>
          <p:cNvGrpSpPr/>
          <p:nvPr/>
        </p:nvGrpSpPr>
        <p:grpSpPr>
          <a:xfrm>
            <a:off x="3125385" y="1070472"/>
            <a:ext cx="5996844" cy="4789196"/>
            <a:chOff x="3125385" y="1070472"/>
            <a:chExt cx="5996844" cy="4789196"/>
          </a:xfrm>
        </p:grpSpPr>
        <p:sp>
          <p:nvSpPr>
            <p:cNvPr id="2" name="Oval 1"/>
            <p:cNvSpPr/>
            <p:nvPr/>
          </p:nvSpPr>
          <p:spPr>
            <a:xfrm>
              <a:off x="5588000" y="2964542"/>
              <a:ext cx="1074058" cy="101963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RPS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56942" y="1070472"/>
              <a:ext cx="1074058" cy="101963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CPL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48171" y="3327400"/>
              <a:ext cx="1074058" cy="101963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MHS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25385" y="3791416"/>
              <a:ext cx="1277258" cy="101963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chemeClr val="tx1"/>
                  </a:solidFill>
                </a:rPr>
                <a:t>DOSEN</a:t>
              </a:r>
              <a:endParaRPr lang="id-ID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4840038"/>
              <a:ext cx="1074058" cy="101963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SB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402643" y="2071052"/>
            <a:ext cx="3802820" cy="2768986"/>
            <a:chOff x="4402643" y="2071052"/>
            <a:chExt cx="3802820" cy="2768986"/>
          </a:xfrm>
        </p:grpSpPr>
        <p:cxnSp>
          <p:nvCxnSpPr>
            <p:cNvPr id="5" name="Straight Arrow Connector 4"/>
            <p:cNvCxnSpPr>
              <a:stCxn id="12" idx="6"/>
              <a:endCxn id="10" idx="4"/>
            </p:cNvCxnSpPr>
            <p:nvPr/>
          </p:nvCxnSpPr>
          <p:spPr>
            <a:xfrm flipV="1">
              <a:off x="4402643" y="2090102"/>
              <a:ext cx="1791328" cy="22111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6219370" y="2071052"/>
              <a:ext cx="1328060" cy="27689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1"/>
            </p:cNvCxnSpPr>
            <p:nvPr/>
          </p:nvCxnSpPr>
          <p:spPr>
            <a:xfrm flipH="1" flipV="1">
              <a:off x="6219370" y="2091404"/>
              <a:ext cx="1986093" cy="13853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6"/>
              <a:endCxn id="13" idx="0"/>
            </p:cNvCxnSpPr>
            <p:nvPr/>
          </p:nvCxnSpPr>
          <p:spPr>
            <a:xfrm>
              <a:off x="4402643" y="4301231"/>
              <a:ext cx="3144786" cy="538807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0"/>
              <a:endCxn id="11" idx="1"/>
            </p:cNvCxnSpPr>
            <p:nvPr/>
          </p:nvCxnSpPr>
          <p:spPr>
            <a:xfrm flipV="1">
              <a:off x="7547429" y="3476721"/>
              <a:ext cx="658034" cy="1363317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6"/>
            </p:cNvCxnSpPr>
            <p:nvPr/>
          </p:nvCxnSpPr>
          <p:spPr>
            <a:xfrm flipV="1">
              <a:off x="4402643" y="3729265"/>
              <a:ext cx="1254299" cy="571966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3" idx="0"/>
              <a:endCxn id="2" idx="5"/>
            </p:cNvCxnSpPr>
            <p:nvPr/>
          </p:nvCxnSpPr>
          <p:spPr>
            <a:xfrm flipH="1" flipV="1">
              <a:off x="6504766" y="3834851"/>
              <a:ext cx="1042663" cy="1005187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1"/>
              <a:endCxn id="2" idx="6"/>
            </p:cNvCxnSpPr>
            <p:nvPr/>
          </p:nvCxnSpPr>
          <p:spPr>
            <a:xfrm flipH="1" flipV="1">
              <a:off x="6662058" y="3474357"/>
              <a:ext cx="1543405" cy="2364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" idx="0"/>
            </p:cNvCxnSpPr>
            <p:nvPr/>
          </p:nvCxnSpPr>
          <p:spPr>
            <a:xfrm flipH="1">
              <a:off x="6125029" y="2111040"/>
              <a:ext cx="15697" cy="853502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376929" y="2090102"/>
            <a:ext cx="7778257" cy="3658692"/>
            <a:chOff x="2376929" y="2090102"/>
            <a:chExt cx="7778257" cy="3658692"/>
          </a:xfrm>
        </p:grpSpPr>
        <p:sp>
          <p:nvSpPr>
            <p:cNvPr id="45" name="Curved Right Arrow 44"/>
            <p:cNvSpPr/>
            <p:nvPr/>
          </p:nvSpPr>
          <p:spPr>
            <a:xfrm>
              <a:off x="2376929" y="2853668"/>
              <a:ext cx="1549274" cy="289512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752667">
              <a:off x="2402766" y="4998414"/>
              <a:ext cx="14871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Lingkungan </a:t>
              </a:r>
              <a:r>
                <a:rPr lang="en-GB" sz="1200" dirty="0" err="1"/>
                <a:t>Belajar</a:t>
              </a:r>
              <a:endParaRPr lang="id-ID" sz="1200" dirty="0"/>
            </a:p>
          </p:txBody>
        </p:sp>
        <p:sp>
          <p:nvSpPr>
            <p:cNvPr id="49" name="Curved Right Arrow 48"/>
            <p:cNvSpPr/>
            <p:nvPr/>
          </p:nvSpPr>
          <p:spPr>
            <a:xfrm flipH="1" flipV="1">
              <a:off x="8478784" y="2090102"/>
              <a:ext cx="1676402" cy="3326152"/>
            </a:xfrm>
            <a:prstGeom prst="curvedRightArrow">
              <a:avLst/>
            </a:prstGeom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431048">
              <a:off x="8487154" y="2570252"/>
              <a:ext cx="14871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Lingkungan </a:t>
              </a:r>
              <a:r>
                <a:rPr lang="en-GB" sz="1200" dirty="0" err="1"/>
                <a:t>Belajar</a:t>
              </a:r>
              <a:endParaRPr lang="id-ID" sz="12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8943" y="911368"/>
            <a:ext cx="11593775" cy="4659239"/>
            <a:chOff x="388943" y="911368"/>
            <a:chExt cx="11593775" cy="4659239"/>
          </a:xfrm>
        </p:grpSpPr>
        <p:grpSp>
          <p:nvGrpSpPr>
            <p:cNvPr id="51" name="Group 50"/>
            <p:cNvGrpSpPr/>
            <p:nvPr/>
          </p:nvGrpSpPr>
          <p:grpSpPr>
            <a:xfrm>
              <a:off x="1913797" y="912734"/>
              <a:ext cx="2012406" cy="471567"/>
              <a:chOff x="1913797" y="912734"/>
              <a:chExt cx="2012406" cy="47156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511299" y="1070473"/>
                <a:ext cx="1414904" cy="31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Kontekstual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7">
                <a:extLst>
                  <a:ext uri="{FF2B5EF4-FFF2-40B4-BE49-F238E27FC236}">
                    <a16:creationId xmlns:a16="http://schemas.microsoft.com/office/drawing/2014/main" id="{A2454068-D6A0-42C7-BCE1-D03833DCF2E4}"/>
                  </a:ext>
                </a:extLst>
              </p:cNvPr>
              <p:cNvSpPr/>
              <p:nvPr/>
            </p:nvSpPr>
            <p:spPr>
              <a:xfrm>
                <a:off x="1913797" y="912734"/>
                <a:ext cx="471567" cy="47156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01869" y="2055482"/>
                    </a:moveTo>
                    <a:lnTo>
                      <a:pt x="869869" y="2055482"/>
                    </a:lnTo>
                    <a:lnTo>
                      <a:pt x="869869" y="2919482"/>
                    </a:lnTo>
                    <a:lnTo>
                      <a:pt x="401869" y="2919482"/>
                    </a:lnTo>
                    <a:close/>
                    <a:moveTo>
                      <a:pt x="1121949" y="1695482"/>
                    </a:moveTo>
                    <a:lnTo>
                      <a:pt x="1589949" y="1695482"/>
                    </a:lnTo>
                    <a:lnTo>
                      <a:pt x="1589949" y="2919482"/>
                    </a:lnTo>
                    <a:lnTo>
                      <a:pt x="1121949" y="2919482"/>
                    </a:lnTo>
                    <a:close/>
                    <a:moveTo>
                      <a:pt x="1842029" y="1335482"/>
                    </a:moveTo>
                    <a:lnTo>
                      <a:pt x="2310029" y="1335482"/>
                    </a:lnTo>
                    <a:lnTo>
                      <a:pt x="2310029" y="2919482"/>
                    </a:lnTo>
                    <a:lnTo>
                      <a:pt x="1842029" y="2919482"/>
                    </a:lnTo>
                    <a:close/>
                    <a:moveTo>
                      <a:pt x="2562109" y="975482"/>
                    </a:moveTo>
                    <a:lnTo>
                      <a:pt x="3030109" y="975482"/>
                    </a:lnTo>
                    <a:lnTo>
                      <a:pt x="3030109" y="2919482"/>
                    </a:lnTo>
                    <a:lnTo>
                      <a:pt x="2562109" y="2919482"/>
                    </a:lnTo>
                    <a:close/>
                    <a:moveTo>
                      <a:pt x="2321888" y="224805"/>
                    </a:moveTo>
                    <a:lnTo>
                      <a:pt x="2880631" y="247420"/>
                    </a:lnTo>
                    <a:lnTo>
                      <a:pt x="2620844" y="742612"/>
                    </a:lnTo>
                    <a:lnTo>
                      <a:pt x="2546105" y="613161"/>
                    </a:lnTo>
                    <a:lnTo>
                      <a:pt x="541555" y="1770488"/>
                    </a:lnTo>
                    <a:lnTo>
                      <a:pt x="392077" y="1511585"/>
                    </a:lnTo>
                    <a:lnTo>
                      <a:pt x="2396627" y="354257"/>
                    </a:lnTo>
                    <a:close/>
                    <a:moveTo>
                      <a:pt x="0" y="0"/>
                    </a:moveTo>
                    <a:lnTo>
                      <a:pt x="180000" y="0"/>
                    </a:lnTo>
                    <a:lnTo>
                      <a:pt x="180000" y="3059999"/>
                    </a:lnTo>
                    <a:lnTo>
                      <a:pt x="3240000" y="3059999"/>
                    </a:lnTo>
                    <a:lnTo>
                      <a:pt x="3240000" y="3239999"/>
                    </a:lnTo>
                    <a:lnTo>
                      <a:pt x="180000" y="3239999"/>
                    </a:lnTo>
                    <a:lnTo>
                      <a:pt x="180000" y="3240000"/>
                    </a:lnTo>
                    <a:lnTo>
                      <a:pt x="0" y="3240000"/>
                    </a:lnTo>
                    <a:lnTo>
                      <a:pt x="0" y="3239999"/>
                    </a:lnTo>
                    <a:lnTo>
                      <a:pt x="0" y="30599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760387" y="911368"/>
              <a:ext cx="2116256" cy="598764"/>
              <a:chOff x="7760387" y="911368"/>
              <a:chExt cx="2116256" cy="59876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8461739" y="1070473"/>
                <a:ext cx="1414904" cy="313828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Interaktif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arallelogram 15">
                <a:extLst>
                  <a:ext uri="{FF2B5EF4-FFF2-40B4-BE49-F238E27FC236}">
                    <a16:creationId xmlns:a16="http://schemas.microsoft.com/office/drawing/2014/main" id="{24ABDD0B-564D-4579-ACF2-A3B23447A0E6}"/>
                  </a:ext>
                </a:extLst>
              </p:cNvPr>
              <p:cNvSpPr/>
              <p:nvPr/>
            </p:nvSpPr>
            <p:spPr>
              <a:xfrm rot="16200000">
                <a:off x="7785076" y="886679"/>
                <a:ext cx="598764" cy="648141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88154" y="1943581"/>
              <a:ext cx="1541585" cy="493633"/>
              <a:chOff x="888154" y="1943581"/>
              <a:chExt cx="1541585" cy="49363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468734" y="2055640"/>
                <a:ext cx="961005" cy="31382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Tematik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9">
                <a:extLst>
                  <a:ext uri="{FF2B5EF4-FFF2-40B4-BE49-F238E27FC236}">
                    <a16:creationId xmlns:a16="http://schemas.microsoft.com/office/drawing/2014/main" id="{444E6227-4972-4DE6-BEB0-C3FC42991182}"/>
                  </a:ext>
                </a:extLst>
              </p:cNvPr>
              <p:cNvSpPr/>
              <p:nvPr/>
            </p:nvSpPr>
            <p:spPr>
              <a:xfrm>
                <a:off x="888154" y="1943581"/>
                <a:ext cx="527335" cy="493633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0155186" y="4724469"/>
              <a:ext cx="1572519" cy="554554"/>
              <a:chOff x="10155186" y="4724469"/>
              <a:chExt cx="1572519" cy="554554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10692215" y="4940325"/>
                <a:ext cx="1035490" cy="324202"/>
              </a:xfrm>
              <a:prstGeom prst="roundRect">
                <a:avLst/>
              </a:prstGeom>
              <a:solidFill>
                <a:srgbClr val="6CFC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Saintifik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A02011B-41CE-4E20-9214-001F7D847E12}"/>
                  </a:ext>
                </a:extLst>
              </p:cNvPr>
              <p:cNvSpPr/>
              <p:nvPr/>
            </p:nvSpPr>
            <p:spPr>
              <a:xfrm>
                <a:off x="10155186" y="4724469"/>
                <a:ext cx="501857" cy="554554"/>
              </a:xfrm>
              <a:custGeom>
                <a:avLst/>
                <a:gdLst/>
                <a:ahLst/>
                <a:cxnLst/>
                <a:rect l="l" t="t" r="r" b="b"/>
                <a:pathLst>
                  <a:path w="341005" h="376812">
                    <a:moveTo>
                      <a:pt x="179590" y="105941"/>
                    </a:moveTo>
                    <a:cubicBezTo>
                      <a:pt x="189466" y="103284"/>
                      <a:pt x="200229" y="106383"/>
                      <a:pt x="207502" y="113978"/>
                    </a:cubicBezTo>
                    <a:lnTo>
                      <a:pt x="205155" y="116193"/>
                    </a:lnTo>
                    <a:cubicBezTo>
                      <a:pt x="198727" y="109493"/>
                      <a:pt x="189244" y="106732"/>
                      <a:pt x="180543" y="109027"/>
                    </a:cubicBezTo>
                    <a:cubicBezTo>
                      <a:pt x="171284" y="111470"/>
                      <a:pt x="164597" y="119184"/>
                      <a:pt x="163491" y="128699"/>
                    </a:cubicBezTo>
                    <a:lnTo>
                      <a:pt x="160301" y="128192"/>
                    </a:lnTo>
                    <a:cubicBezTo>
                      <a:pt x="160626" y="125509"/>
                      <a:pt x="161343" y="122953"/>
                      <a:pt x="162397" y="120583"/>
                    </a:cubicBezTo>
                    <a:cubicBezTo>
                      <a:pt x="163188" y="118806"/>
                      <a:pt x="164168" y="117134"/>
                      <a:pt x="165317" y="115593"/>
                    </a:cubicBezTo>
                    <a:close/>
                    <a:moveTo>
                      <a:pt x="184774" y="76800"/>
                    </a:moveTo>
                    <a:cubicBezTo>
                      <a:pt x="189722" y="75892"/>
                      <a:pt x="194950" y="76276"/>
                      <a:pt x="199898" y="78055"/>
                    </a:cubicBezTo>
                    <a:lnTo>
                      <a:pt x="198784" y="81085"/>
                    </a:lnTo>
                    <a:cubicBezTo>
                      <a:pt x="190044" y="77951"/>
                      <a:pt x="180324" y="79705"/>
                      <a:pt x="173557" y="85636"/>
                    </a:cubicBezTo>
                    <a:cubicBezTo>
                      <a:pt x="166357" y="91948"/>
                      <a:pt x="163808" y="101834"/>
                      <a:pt x="167057" y="110845"/>
                    </a:cubicBezTo>
                    <a:lnTo>
                      <a:pt x="163976" y="111813"/>
                    </a:lnTo>
                    <a:cubicBezTo>
                      <a:pt x="161264" y="104174"/>
                      <a:pt x="162206" y="95982"/>
                      <a:pt x="166259" y="89343"/>
                    </a:cubicBezTo>
                    <a:lnTo>
                      <a:pt x="171329" y="83298"/>
                    </a:lnTo>
                    <a:cubicBezTo>
                      <a:pt x="175158" y="79908"/>
                      <a:pt x="179826" y="77708"/>
                      <a:pt x="184774" y="76800"/>
                    </a:cubicBezTo>
                    <a:close/>
                    <a:moveTo>
                      <a:pt x="179076" y="24908"/>
                    </a:moveTo>
                    <a:cubicBezTo>
                      <a:pt x="173882" y="25821"/>
                      <a:pt x="169065" y="28595"/>
                      <a:pt x="165693" y="33023"/>
                    </a:cubicBezTo>
                    <a:lnTo>
                      <a:pt x="165081" y="32645"/>
                    </a:lnTo>
                    <a:lnTo>
                      <a:pt x="164343" y="33841"/>
                    </a:lnTo>
                    <a:lnTo>
                      <a:pt x="159156" y="28989"/>
                    </a:lnTo>
                    <a:cubicBezTo>
                      <a:pt x="147650" y="21890"/>
                      <a:pt x="132568" y="25462"/>
                      <a:pt x="125468" y="36968"/>
                    </a:cubicBezTo>
                    <a:cubicBezTo>
                      <a:pt x="125028" y="37682"/>
                      <a:pt x="124628" y="38410"/>
                      <a:pt x="124607" y="39302"/>
                    </a:cubicBezTo>
                    <a:cubicBezTo>
                      <a:pt x="121192" y="53871"/>
                      <a:pt x="126621" y="67918"/>
                      <a:pt x="137512" y="72288"/>
                    </a:cubicBezTo>
                    <a:lnTo>
                      <a:pt x="136408" y="75373"/>
                    </a:lnTo>
                    <a:cubicBezTo>
                      <a:pt x="125065" y="70889"/>
                      <a:pt x="118824" y="57470"/>
                      <a:pt x="120792" y="42874"/>
                    </a:cubicBezTo>
                    <a:cubicBezTo>
                      <a:pt x="110219" y="38045"/>
                      <a:pt x="97555" y="41998"/>
                      <a:pt x="91229" y="52250"/>
                    </a:cubicBezTo>
                    <a:cubicBezTo>
                      <a:pt x="86215" y="60377"/>
                      <a:pt x="87164" y="68019"/>
                      <a:pt x="90995" y="75559"/>
                    </a:cubicBezTo>
                    <a:cubicBezTo>
                      <a:pt x="88405" y="77546"/>
                      <a:pt x="86197" y="80074"/>
                      <a:pt x="84391" y="83001"/>
                    </a:cubicBezTo>
                    <a:cubicBezTo>
                      <a:pt x="75261" y="97799"/>
                      <a:pt x="79855" y="117197"/>
                      <a:pt x="94653" y="126328"/>
                    </a:cubicBezTo>
                    <a:cubicBezTo>
                      <a:pt x="99603" y="129383"/>
                      <a:pt x="105068" y="130901"/>
                      <a:pt x="110449" y="130283"/>
                    </a:cubicBezTo>
                    <a:cubicBezTo>
                      <a:pt x="111461" y="121556"/>
                      <a:pt x="114239" y="112980"/>
                      <a:pt x="118788" y="105103"/>
                    </a:cubicBezTo>
                    <a:lnTo>
                      <a:pt x="122060" y="106993"/>
                    </a:lnTo>
                    <a:cubicBezTo>
                      <a:pt x="117549" y="114804"/>
                      <a:pt x="114885" y="123345"/>
                      <a:pt x="114602" y="132066"/>
                    </a:cubicBezTo>
                    <a:cubicBezTo>
                      <a:pt x="118189" y="142541"/>
                      <a:pt x="127538" y="149533"/>
                      <a:pt x="138054" y="150704"/>
                    </a:cubicBezTo>
                    <a:lnTo>
                      <a:pt x="138622" y="157584"/>
                    </a:lnTo>
                    <a:cubicBezTo>
                      <a:pt x="141809" y="168599"/>
                      <a:pt x="152592" y="175355"/>
                      <a:pt x="163536" y="173320"/>
                    </a:cubicBezTo>
                    <a:lnTo>
                      <a:pt x="163736" y="174011"/>
                    </a:lnTo>
                    <a:lnTo>
                      <a:pt x="165086" y="173621"/>
                    </a:lnTo>
                    <a:lnTo>
                      <a:pt x="165671" y="180699"/>
                    </a:lnTo>
                    <a:cubicBezTo>
                      <a:pt x="169429" y="193686"/>
                      <a:pt x="183003" y="201168"/>
                      <a:pt x="195990" y="197411"/>
                    </a:cubicBezTo>
                    <a:cubicBezTo>
                      <a:pt x="196796" y="197178"/>
                      <a:pt x="197581" y="196907"/>
                      <a:pt x="198196" y="196260"/>
                    </a:cubicBezTo>
                    <a:cubicBezTo>
                      <a:pt x="209934" y="188156"/>
                      <a:pt x="215400" y="175007"/>
                      <a:pt x="211155" y="164763"/>
                    </a:cubicBezTo>
                    <a:cubicBezTo>
                      <a:pt x="205121" y="170199"/>
                      <a:pt x="196738" y="172687"/>
                      <a:pt x="188343" y="171472"/>
                    </a:cubicBezTo>
                    <a:lnTo>
                      <a:pt x="188829" y="168281"/>
                    </a:lnTo>
                    <a:cubicBezTo>
                      <a:pt x="198020" y="169602"/>
                      <a:pt x="207192" y="165939"/>
                      <a:pt x="212635" y="158774"/>
                    </a:cubicBezTo>
                    <a:cubicBezTo>
                      <a:pt x="218427" y="151149"/>
                      <a:pt x="218946" y="140953"/>
                      <a:pt x="213960" y="132774"/>
                    </a:cubicBezTo>
                    <a:lnTo>
                      <a:pt x="216785" y="131210"/>
                    </a:lnTo>
                    <a:cubicBezTo>
                      <a:pt x="222366" y="140465"/>
                      <a:pt x="221779" y="151983"/>
                      <a:pt x="215286" y="160619"/>
                    </a:cubicBezTo>
                    <a:lnTo>
                      <a:pt x="213805" y="162105"/>
                    </a:lnTo>
                    <a:cubicBezTo>
                      <a:pt x="218946" y="172938"/>
                      <a:pt x="214526" y="186813"/>
                      <a:pt x="203421" y="196175"/>
                    </a:cubicBezTo>
                    <a:cubicBezTo>
                      <a:pt x="208012" y="206854"/>
                      <a:pt x="220050" y="212429"/>
                      <a:pt x="231622" y="209082"/>
                    </a:cubicBezTo>
                    <a:cubicBezTo>
                      <a:pt x="239377" y="206838"/>
                      <a:pt x="243741" y="201989"/>
                      <a:pt x="246092" y="195539"/>
                    </a:cubicBezTo>
                    <a:cubicBezTo>
                      <a:pt x="255042" y="199507"/>
                      <a:pt x="265290" y="198199"/>
                      <a:pt x="272958" y="192601"/>
                    </a:cubicBezTo>
                    <a:lnTo>
                      <a:pt x="276795" y="193971"/>
                    </a:lnTo>
                    <a:cubicBezTo>
                      <a:pt x="289009" y="194016"/>
                      <a:pt x="298363" y="193248"/>
                      <a:pt x="304258" y="183694"/>
                    </a:cubicBezTo>
                    <a:cubicBezTo>
                      <a:pt x="309343" y="175453"/>
                      <a:pt x="308953" y="165378"/>
                      <a:pt x="303795" y="157923"/>
                    </a:cubicBezTo>
                    <a:cubicBezTo>
                      <a:pt x="298315" y="164420"/>
                      <a:pt x="291041" y="168177"/>
                      <a:pt x="283702" y="168174"/>
                    </a:cubicBezTo>
                    <a:lnTo>
                      <a:pt x="283555" y="164527"/>
                    </a:lnTo>
                    <a:cubicBezTo>
                      <a:pt x="293404" y="164978"/>
                      <a:pt x="303289" y="157339"/>
                      <a:pt x="308110" y="145450"/>
                    </a:cubicBezTo>
                    <a:cubicBezTo>
                      <a:pt x="311022" y="136198"/>
                      <a:pt x="308752" y="126109"/>
                      <a:pt x="302169" y="119023"/>
                    </a:cubicBezTo>
                    <a:cubicBezTo>
                      <a:pt x="296249" y="127191"/>
                      <a:pt x="286098" y="131525"/>
                      <a:pt x="275782" y="130309"/>
                    </a:cubicBezTo>
                    <a:lnTo>
                      <a:pt x="276183" y="127106"/>
                    </a:lnTo>
                    <a:cubicBezTo>
                      <a:pt x="285405" y="128184"/>
                      <a:pt x="294478" y="124281"/>
                      <a:pt x="299730" y="116974"/>
                    </a:cubicBezTo>
                    <a:lnTo>
                      <a:pt x="300207" y="116045"/>
                    </a:lnTo>
                    <a:cubicBezTo>
                      <a:pt x="300079" y="107222"/>
                      <a:pt x="295342" y="98867"/>
                      <a:pt x="287259" y="93880"/>
                    </a:cubicBezTo>
                    <a:cubicBezTo>
                      <a:pt x="284295" y="92051"/>
                      <a:pt x="281129" y="90828"/>
                      <a:pt x="277855" y="90561"/>
                    </a:cubicBezTo>
                    <a:cubicBezTo>
                      <a:pt x="271916" y="104194"/>
                      <a:pt x="259881" y="112708"/>
                      <a:pt x="248172" y="111695"/>
                    </a:cubicBezTo>
                    <a:cubicBezTo>
                      <a:pt x="248002" y="114741"/>
                      <a:pt x="246936" y="117719"/>
                      <a:pt x="245089" y="120348"/>
                    </a:cubicBezTo>
                    <a:cubicBezTo>
                      <a:pt x="241307" y="125729"/>
                      <a:pt x="234825" y="128827"/>
                      <a:pt x="228007" y="128511"/>
                    </a:cubicBezTo>
                    <a:lnTo>
                      <a:pt x="228158" y="125380"/>
                    </a:lnTo>
                    <a:cubicBezTo>
                      <a:pt x="233848" y="125642"/>
                      <a:pt x="239262" y="123097"/>
                      <a:pt x="242439" y="118667"/>
                    </a:cubicBezTo>
                    <a:cubicBezTo>
                      <a:pt x="244071" y="116391"/>
                      <a:pt x="244987" y="113796"/>
                      <a:pt x="245116" y="111152"/>
                    </a:cubicBezTo>
                    <a:lnTo>
                      <a:pt x="243716" y="110904"/>
                    </a:lnTo>
                    <a:lnTo>
                      <a:pt x="244539" y="108155"/>
                    </a:lnTo>
                    <a:cubicBezTo>
                      <a:pt x="244792" y="106166"/>
                      <a:pt x="244131" y="104285"/>
                      <a:pt x="243078" y="102544"/>
                    </a:cubicBezTo>
                    <a:cubicBezTo>
                      <a:pt x="240257" y="97875"/>
                      <a:pt x="235048" y="94922"/>
                      <a:pt x="229344" y="94755"/>
                    </a:cubicBezTo>
                    <a:lnTo>
                      <a:pt x="229436" y="91621"/>
                    </a:lnTo>
                    <a:cubicBezTo>
                      <a:pt x="236268" y="91821"/>
                      <a:pt x="242499" y="95409"/>
                      <a:pt x="245850" y="101072"/>
                    </a:cubicBezTo>
                    <a:cubicBezTo>
                      <a:pt x="247129" y="103235"/>
                      <a:pt x="247915" y="105575"/>
                      <a:pt x="248037" y="107973"/>
                    </a:cubicBezTo>
                    <a:cubicBezTo>
                      <a:pt x="258268" y="109553"/>
                      <a:pt x="268981" y="102051"/>
                      <a:pt x="274232" y="89778"/>
                    </a:cubicBezTo>
                    <a:cubicBezTo>
                      <a:pt x="278708" y="77339"/>
                      <a:pt x="274020" y="63056"/>
                      <a:pt x="262316" y="55834"/>
                    </a:cubicBezTo>
                    <a:cubicBezTo>
                      <a:pt x="257734" y="53007"/>
                      <a:pt x="252666" y="51626"/>
                      <a:pt x="247691" y="52231"/>
                    </a:cubicBezTo>
                    <a:cubicBezTo>
                      <a:pt x="248705" y="60913"/>
                      <a:pt x="245967" y="69020"/>
                      <a:pt x="239739" y="74185"/>
                    </a:cubicBezTo>
                    <a:lnTo>
                      <a:pt x="237649" y="71664"/>
                    </a:lnTo>
                    <a:cubicBezTo>
                      <a:pt x="244579" y="65918"/>
                      <a:pt x="246481" y="55888"/>
                      <a:pt x="243151" y="45920"/>
                    </a:cubicBezTo>
                    <a:cubicBezTo>
                      <a:pt x="241194" y="40124"/>
                      <a:pt x="237183" y="35004"/>
                      <a:pt x="231542" y="31523"/>
                    </a:cubicBezTo>
                    <a:cubicBezTo>
                      <a:pt x="221392" y="25261"/>
                      <a:pt x="208864" y="26095"/>
                      <a:pt x="199763" y="32668"/>
                    </a:cubicBezTo>
                    <a:lnTo>
                      <a:pt x="194721" y="27952"/>
                    </a:lnTo>
                    <a:cubicBezTo>
                      <a:pt x="189842" y="24941"/>
                      <a:pt x="184271" y="23995"/>
                      <a:pt x="179076" y="24908"/>
                    </a:cubicBezTo>
                    <a:close/>
                    <a:moveTo>
                      <a:pt x="190632" y="62"/>
                    </a:moveTo>
                    <a:cubicBezTo>
                      <a:pt x="300121" y="2329"/>
                      <a:pt x="391248" y="125645"/>
                      <a:pt x="309641" y="225160"/>
                    </a:cubicBezTo>
                    <a:cubicBezTo>
                      <a:pt x="282892" y="251229"/>
                      <a:pt x="279266" y="288859"/>
                      <a:pt x="302841" y="374772"/>
                    </a:cubicBezTo>
                    <a:lnTo>
                      <a:pt x="121266" y="376812"/>
                    </a:lnTo>
                    <a:lnTo>
                      <a:pt x="109025" y="322355"/>
                    </a:lnTo>
                    <a:cubicBezTo>
                      <a:pt x="76580" y="333165"/>
                      <a:pt x="40716" y="329924"/>
                      <a:pt x="28778" y="318327"/>
                    </a:cubicBezTo>
                    <a:cubicBezTo>
                      <a:pt x="22923" y="311868"/>
                      <a:pt x="25422" y="291738"/>
                      <a:pt x="32859" y="276164"/>
                    </a:cubicBezTo>
                    <a:cubicBezTo>
                      <a:pt x="35235" y="270344"/>
                      <a:pt x="23179" y="268321"/>
                      <a:pt x="20618" y="259843"/>
                    </a:cubicBezTo>
                    <a:cubicBezTo>
                      <a:pt x="19440" y="251965"/>
                      <a:pt x="27377" y="251682"/>
                      <a:pt x="30757" y="247602"/>
                    </a:cubicBezTo>
                    <a:lnTo>
                      <a:pt x="18516" y="238938"/>
                    </a:lnTo>
                    <a:cubicBezTo>
                      <a:pt x="12669" y="232923"/>
                      <a:pt x="25811" y="221592"/>
                      <a:pt x="29458" y="212919"/>
                    </a:cubicBezTo>
                    <a:cubicBezTo>
                      <a:pt x="16679" y="208924"/>
                      <a:pt x="7006" y="203466"/>
                      <a:pt x="307" y="196983"/>
                    </a:cubicBezTo>
                    <a:cubicBezTo>
                      <a:pt x="-2572" y="186228"/>
                      <a:pt x="15339" y="171234"/>
                      <a:pt x="31089" y="151672"/>
                    </a:cubicBezTo>
                    <a:cubicBezTo>
                      <a:pt x="47602" y="132201"/>
                      <a:pt x="33821" y="117353"/>
                      <a:pt x="46470" y="75544"/>
                    </a:cubicBezTo>
                    <a:cubicBezTo>
                      <a:pt x="66559" y="23813"/>
                      <a:pt x="114124" y="-1423"/>
                      <a:pt x="190632" y="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37985" y="3291539"/>
              <a:ext cx="1376013" cy="523242"/>
              <a:chOff x="637985" y="3291539"/>
              <a:chExt cx="1376013" cy="52324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637985" y="3439350"/>
                <a:ext cx="705987" cy="31382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Efektif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:a16="http://schemas.microsoft.com/office/drawing/2014/main" id="{E4451B41-2F0A-4F98-8F16-0D0192492445}"/>
                  </a:ext>
                </a:extLst>
              </p:cNvPr>
              <p:cNvSpPr/>
              <p:nvPr/>
            </p:nvSpPr>
            <p:spPr>
              <a:xfrm>
                <a:off x="1491557" y="3291539"/>
                <a:ext cx="522441" cy="523242"/>
              </a:xfrm>
              <a:custGeom>
                <a:avLst/>
                <a:gdLst/>
                <a:ahLst/>
                <a:cxnLst/>
                <a:rect l="l" t="t" r="r" b="b"/>
                <a:pathLst>
                  <a:path w="3197597" h="3202496">
                    <a:moveTo>
                      <a:pt x="601421" y="1611393"/>
                    </a:moveTo>
                    <a:lnTo>
                      <a:pt x="2596176" y="1611393"/>
                    </a:lnTo>
                    <a:cubicBezTo>
                      <a:pt x="2928331" y="1611393"/>
                      <a:pt x="3197594" y="1880656"/>
                      <a:pt x="3197594" y="2212811"/>
                    </a:cubicBezTo>
                    <a:lnTo>
                      <a:pt x="3197594" y="2776360"/>
                    </a:lnTo>
                    <a:lnTo>
                      <a:pt x="3197597" y="2776360"/>
                    </a:lnTo>
                    <a:lnTo>
                      <a:pt x="3197597" y="2914824"/>
                    </a:lnTo>
                    <a:lnTo>
                      <a:pt x="3197198" y="2914824"/>
                    </a:lnTo>
                    <a:lnTo>
                      <a:pt x="3197198" y="3202496"/>
                    </a:lnTo>
                    <a:lnTo>
                      <a:pt x="398" y="3202496"/>
                    </a:lnTo>
                    <a:lnTo>
                      <a:pt x="398" y="2914824"/>
                    </a:lnTo>
                    <a:lnTo>
                      <a:pt x="0" y="2914824"/>
                    </a:lnTo>
                    <a:lnTo>
                      <a:pt x="0" y="2212811"/>
                    </a:lnTo>
                    <a:cubicBezTo>
                      <a:pt x="0" y="1880656"/>
                      <a:pt x="269266" y="1611393"/>
                      <a:pt x="601421" y="1611393"/>
                    </a:cubicBezTo>
                    <a:close/>
                    <a:moveTo>
                      <a:pt x="1598801" y="0"/>
                    </a:moveTo>
                    <a:cubicBezTo>
                      <a:pt x="1998649" y="0"/>
                      <a:pt x="2322791" y="324142"/>
                      <a:pt x="2322791" y="723993"/>
                    </a:cubicBezTo>
                    <a:cubicBezTo>
                      <a:pt x="2322791" y="1123843"/>
                      <a:pt x="1998649" y="1447985"/>
                      <a:pt x="1598801" y="1447985"/>
                    </a:cubicBezTo>
                    <a:cubicBezTo>
                      <a:pt x="1198951" y="1447985"/>
                      <a:pt x="874809" y="1123843"/>
                      <a:pt x="874809" y="723993"/>
                    </a:cubicBezTo>
                    <a:cubicBezTo>
                      <a:pt x="874809" y="324142"/>
                      <a:pt x="1198951" y="0"/>
                      <a:pt x="159880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0359805" y="3271182"/>
              <a:ext cx="1622913" cy="541566"/>
              <a:chOff x="10359805" y="3271182"/>
              <a:chExt cx="1622913" cy="541566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0359805" y="3422619"/>
                <a:ext cx="1035490" cy="32420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Integratif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ed Rectangle 51">
                <a:extLst>
                  <a:ext uri="{FF2B5EF4-FFF2-40B4-BE49-F238E27FC236}">
                    <a16:creationId xmlns:a16="http://schemas.microsoft.com/office/drawing/2014/main" id="{B83253D3-E181-4488-9CD9-39D21527F719}"/>
                  </a:ext>
                </a:extLst>
              </p:cNvPr>
              <p:cNvSpPr/>
              <p:nvPr/>
            </p:nvSpPr>
            <p:spPr>
              <a:xfrm rot="16200000" flipH="1">
                <a:off x="11456922" y="3286952"/>
                <a:ext cx="541566" cy="510026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842060" y="2037298"/>
              <a:ext cx="1613415" cy="529812"/>
              <a:chOff x="9842060" y="2037298"/>
              <a:chExt cx="1613415" cy="529812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9842060" y="2190398"/>
                <a:ext cx="1035490" cy="32420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Holistik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ounded Rectangle 20">
                <a:extLst>
                  <a:ext uri="{FF2B5EF4-FFF2-40B4-BE49-F238E27FC236}">
                    <a16:creationId xmlns:a16="http://schemas.microsoft.com/office/drawing/2014/main" id="{B5A75B4D-CA52-4F78-AC74-CB42B7BD28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60000">
                <a:off x="10964447" y="2037298"/>
                <a:ext cx="491028" cy="529812"/>
              </a:xfrm>
              <a:custGeom>
                <a:avLst/>
                <a:gdLst/>
                <a:ahLst/>
                <a:cxnLst/>
                <a:rect l="l" t="t" r="r" b="b"/>
                <a:pathLst>
                  <a:path w="2735240" h="2951283">
                    <a:moveTo>
                      <a:pt x="945240" y="943134"/>
                    </a:moveTo>
                    <a:cubicBezTo>
                      <a:pt x="504657" y="1263236"/>
                      <a:pt x="406988" y="1879894"/>
                      <a:pt x="727090" y="2320477"/>
                    </a:cubicBezTo>
                    <a:cubicBezTo>
                      <a:pt x="1047193" y="2761060"/>
                      <a:pt x="1663850" y="2858729"/>
                      <a:pt x="2104434" y="2538627"/>
                    </a:cubicBezTo>
                    <a:cubicBezTo>
                      <a:pt x="2545017" y="2218524"/>
                      <a:pt x="2642686" y="1601867"/>
                      <a:pt x="2322584" y="1161283"/>
                    </a:cubicBezTo>
                    <a:cubicBezTo>
                      <a:pt x="2003839" y="722570"/>
                      <a:pt x="1391052" y="623866"/>
                      <a:pt x="951049" y="939346"/>
                    </a:cubicBezTo>
                    <a:lnTo>
                      <a:pt x="1557721" y="1618250"/>
                    </a:lnTo>
                    <a:cubicBezTo>
                      <a:pt x="1596798" y="1621348"/>
                      <a:pt x="1633874" y="1641400"/>
                      <a:pt x="1658719" y="1675596"/>
                    </a:cubicBezTo>
                    <a:cubicBezTo>
                      <a:pt x="1705470" y="1739944"/>
                      <a:pt x="1691206" y="1830007"/>
                      <a:pt x="1626858" y="1876758"/>
                    </a:cubicBezTo>
                    <a:cubicBezTo>
                      <a:pt x="1562511" y="1923509"/>
                      <a:pt x="1472448" y="1909245"/>
                      <a:pt x="1425696" y="1844897"/>
                    </a:cubicBezTo>
                    <a:cubicBezTo>
                      <a:pt x="1398776" y="1807844"/>
                      <a:pt x="1392087" y="1762265"/>
                      <a:pt x="1405709" y="1721944"/>
                    </a:cubicBezTo>
                    <a:lnTo>
                      <a:pt x="950242" y="939871"/>
                    </a:lnTo>
                    <a:cubicBezTo>
                      <a:pt x="948462" y="940800"/>
                      <a:pt x="946850" y="941964"/>
                      <a:pt x="945240" y="943134"/>
                    </a:cubicBezTo>
                    <a:close/>
                    <a:moveTo>
                      <a:pt x="390013" y="178929"/>
                    </a:moveTo>
                    <a:cubicBezTo>
                      <a:pt x="223423" y="299964"/>
                      <a:pt x="186493" y="533130"/>
                      <a:pt x="307528" y="699721"/>
                    </a:cubicBezTo>
                    <a:cubicBezTo>
                      <a:pt x="392822" y="817118"/>
                      <a:pt x="533802" y="870124"/>
                      <a:pt x="667672" y="847235"/>
                    </a:cubicBezTo>
                    <a:lnTo>
                      <a:pt x="556452" y="694153"/>
                    </a:lnTo>
                    <a:lnTo>
                      <a:pt x="528500" y="714461"/>
                    </a:lnTo>
                    <a:cubicBezTo>
                      <a:pt x="498835" y="736014"/>
                      <a:pt x="457314" y="729437"/>
                      <a:pt x="435761" y="699772"/>
                    </a:cubicBezTo>
                    <a:lnTo>
                      <a:pt x="341779" y="570418"/>
                    </a:lnTo>
                    <a:cubicBezTo>
                      <a:pt x="320226" y="540753"/>
                      <a:pt x="326803" y="499231"/>
                      <a:pt x="356468" y="477679"/>
                    </a:cubicBezTo>
                    <a:lnTo>
                      <a:pt x="684509" y="239343"/>
                    </a:lnTo>
                    <a:cubicBezTo>
                      <a:pt x="714174" y="217790"/>
                      <a:pt x="755695" y="224366"/>
                      <a:pt x="777248" y="254031"/>
                    </a:cubicBezTo>
                    <a:lnTo>
                      <a:pt x="871230" y="383386"/>
                    </a:lnTo>
                    <a:cubicBezTo>
                      <a:pt x="892782" y="413051"/>
                      <a:pt x="886206" y="454572"/>
                      <a:pt x="856541" y="476125"/>
                    </a:cubicBezTo>
                    <a:lnTo>
                      <a:pt x="828590" y="496433"/>
                    </a:lnTo>
                    <a:lnTo>
                      <a:pt x="939810" y="649514"/>
                    </a:lnTo>
                    <a:cubicBezTo>
                      <a:pt x="1002947" y="529270"/>
                      <a:pt x="996100" y="378811"/>
                      <a:pt x="910806" y="261414"/>
                    </a:cubicBezTo>
                    <a:cubicBezTo>
                      <a:pt x="789771" y="94824"/>
                      <a:pt x="556604" y="57894"/>
                      <a:pt x="390013" y="178929"/>
                    </a:cubicBezTo>
                    <a:close/>
                    <a:moveTo>
                      <a:pt x="326716" y="91807"/>
                    </a:moveTo>
                    <a:cubicBezTo>
                      <a:pt x="541423" y="-64186"/>
                      <a:pt x="841934" y="-16590"/>
                      <a:pt x="997927" y="198117"/>
                    </a:cubicBezTo>
                    <a:cubicBezTo>
                      <a:pt x="1090326" y="325293"/>
                      <a:pt x="1111296" y="482575"/>
                      <a:pt x="1067359" y="621566"/>
                    </a:cubicBezTo>
                    <a:cubicBezTo>
                      <a:pt x="1125087" y="596400"/>
                      <a:pt x="1184605" y="577365"/>
                      <a:pt x="1244892" y="563339"/>
                    </a:cubicBezTo>
                    <a:lnTo>
                      <a:pt x="1244892" y="425809"/>
                    </a:lnTo>
                    <a:lnTo>
                      <a:pt x="1238396" y="425809"/>
                    </a:lnTo>
                    <a:cubicBezTo>
                      <a:pt x="1203300" y="425809"/>
                      <a:pt x="1174849" y="397358"/>
                      <a:pt x="1174849" y="362262"/>
                    </a:cubicBezTo>
                    <a:lnTo>
                      <a:pt x="1174849" y="209229"/>
                    </a:lnTo>
                    <a:cubicBezTo>
                      <a:pt x="1174849" y="191681"/>
                      <a:pt x="1181962" y="175794"/>
                      <a:pt x="1193462" y="164294"/>
                    </a:cubicBezTo>
                    <a:cubicBezTo>
                      <a:pt x="1204961" y="152795"/>
                      <a:pt x="1220848" y="145682"/>
                      <a:pt x="1238396" y="145682"/>
                    </a:cubicBezTo>
                    <a:lnTo>
                      <a:pt x="1484804" y="145682"/>
                    </a:lnTo>
                    <a:cubicBezTo>
                      <a:pt x="1519900" y="145682"/>
                      <a:pt x="1548351" y="174133"/>
                      <a:pt x="1548351" y="209229"/>
                    </a:cubicBezTo>
                    <a:lnTo>
                      <a:pt x="1548351" y="362262"/>
                    </a:lnTo>
                    <a:cubicBezTo>
                      <a:pt x="1548351" y="397358"/>
                      <a:pt x="1519900" y="425809"/>
                      <a:pt x="1484804" y="425809"/>
                    </a:cubicBezTo>
                    <a:lnTo>
                      <a:pt x="1478305" y="425809"/>
                    </a:lnTo>
                    <a:lnTo>
                      <a:pt x="1478305" y="531522"/>
                    </a:lnTo>
                    <a:cubicBezTo>
                      <a:pt x="1867969" y="516696"/>
                      <a:pt x="2257580" y="690299"/>
                      <a:pt x="2504004" y="1029474"/>
                    </a:cubicBezTo>
                    <a:cubicBezTo>
                      <a:pt x="2896903" y="1570253"/>
                      <a:pt x="2777023" y="2327148"/>
                      <a:pt x="2236244" y="2720047"/>
                    </a:cubicBezTo>
                    <a:cubicBezTo>
                      <a:pt x="1695464" y="3112946"/>
                      <a:pt x="938569" y="2993066"/>
                      <a:pt x="545670" y="2452287"/>
                    </a:cubicBezTo>
                    <a:cubicBezTo>
                      <a:pt x="302842" y="2118063"/>
                      <a:pt x="255883" y="1701289"/>
                      <a:pt x="383624" y="1339097"/>
                    </a:cubicBezTo>
                    <a:lnTo>
                      <a:pt x="271337" y="1301981"/>
                    </a:lnTo>
                    <a:lnTo>
                      <a:pt x="269200" y="1308446"/>
                    </a:lnTo>
                    <a:cubicBezTo>
                      <a:pt x="258184" y="1341768"/>
                      <a:pt x="222242" y="1359852"/>
                      <a:pt x="188919" y="1348836"/>
                    </a:cubicBezTo>
                    <a:lnTo>
                      <a:pt x="43619" y="1300805"/>
                    </a:lnTo>
                    <a:cubicBezTo>
                      <a:pt x="10297" y="1289790"/>
                      <a:pt x="-7787" y="1253847"/>
                      <a:pt x="3228" y="1220525"/>
                    </a:cubicBezTo>
                    <a:lnTo>
                      <a:pt x="80565" y="986568"/>
                    </a:lnTo>
                    <a:cubicBezTo>
                      <a:pt x="86073" y="969906"/>
                      <a:pt x="97812" y="957056"/>
                      <a:pt x="112340" y="949746"/>
                    </a:cubicBezTo>
                    <a:cubicBezTo>
                      <a:pt x="126869" y="942436"/>
                      <a:pt x="144185" y="940669"/>
                      <a:pt x="160847" y="946177"/>
                    </a:cubicBezTo>
                    <a:lnTo>
                      <a:pt x="306147" y="994208"/>
                    </a:lnTo>
                    <a:cubicBezTo>
                      <a:pt x="339468" y="1005223"/>
                      <a:pt x="357552" y="1041166"/>
                      <a:pt x="346537" y="1074488"/>
                    </a:cubicBezTo>
                    <a:lnTo>
                      <a:pt x="344596" y="1080361"/>
                    </a:lnTo>
                    <a:lnTo>
                      <a:pt x="482601" y="1125980"/>
                    </a:lnTo>
                    <a:cubicBezTo>
                      <a:pt x="516519" y="1067404"/>
                      <a:pt x="556040" y="1011588"/>
                      <a:pt x="601675" y="959905"/>
                    </a:cubicBezTo>
                    <a:cubicBezTo>
                      <a:pt x="455910" y="958740"/>
                      <a:pt x="312806" y="890195"/>
                      <a:pt x="220407" y="763018"/>
                    </a:cubicBezTo>
                    <a:cubicBezTo>
                      <a:pt x="64413" y="548311"/>
                      <a:pt x="112009" y="247801"/>
                      <a:pt x="326716" y="9180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88943" y="4948072"/>
              <a:ext cx="1919791" cy="622535"/>
              <a:chOff x="388943" y="4948072"/>
              <a:chExt cx="1919791" cy="62253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88943" y="5102426"/>
                <a:ext cx="1211257" cy="313828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</a:rPr>
                  <a:t>Kolaboratif</a:t>
                </a:r>
                <a:endParaRPr lang="id-ID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Donut 24">
                <a:extLst>
                  <a:ext uri="{FF2B5EF4-FFF2-40B4-BE49-F238E27FC236}">
                    <a16:creationId xmlns:a16="http://schemas.microsoft.com/office/drawing/2014/main" id="{2358F6B7-5407-478C-BBCE-24DB33354B70}"/>
                  </a:ext>
                </a:extLst>
              </p:cNvPr>
              <p:cNvSpPr/>
              <p:nvPr/>
            </p:nvSpPr>
            <p:spPr>
              <a:xfrm>
                <a:off x="1691226" y="4948072"/>
                <a:ext cx="617508" cy="622535"/>
              </a:xfrm>
              <a:custGeom>
                <a:avLst/>
                <a:gdLst/>
                <a:ahLst/>
                <a:cxnLst/>
                <a:rect l="l" t="t" r="r" b="b"/>
                <a:pathLst>
                  <a:path w="3208412" h="3234532">
                    <a:moveTo>
                      <a:pt x="1561445" y="1065858"/>
                    </a:moveTo>
                    <a:cubicBezTo>
                      <a:pt x="1654998" y="1065858"/>
                      <a:pt x="1743610" y="1087015"/>
                      <a:pt x="1821879" y="1126644"/>
                    </a:cubicBezTo>
                    <a:lnTo>
                      <a:pt x="1611352" y="1337172"/>
                    </a:lnTo>
                    <a:cubicBezTo>
                      <a:pt x="1595200" y="1333388"/>
                      <a:pt x="1578468" y="1332141"/>
                      <a:pt x="1561445" y="1332141"/>
                    </a:cubicBezTo>
                    <a:cubicBezTo>
                      <a:pt x="1373145" y="1332141"/>
                      <a:pt x="1220499" y="1484787"/>
                      <a:pt x="1220499" y="1673087"/>
                    </a:cubicBezTo>
                    <a:cubicBezTo>
                      <a:pt x="1220499" y="1861387"/>
                      <a:pt x="1373145" y="2014033"/>
                      <a:pt x="1561445" y="2014033"/>
                    </a:cubicBezTo>
                    <a:cubicBezTo>
                      <a:pt x="1749745" y="2014033"/>
                      <a:pt x="1902391" y="1861387"/>
                      <a:pt x="1902391" y="1673087"/>
                    </a:cubicBezTo>
                    <a:cubicBezTo>
                      <a:pt x="1902391" y="1643675"/>
                      <a:pt x="1898667" y="1615133"/>
                      <a:pt x="1890450" y="1588219"/>
                    </a:cubicBezTo>
                    <a:lnTo>
                      <a:pt x="2093156" y="1385512"/>
                    </a:lnTo>
                    <a:cubicBezTo>
                      <a:pt x="2142229" y="1470075"/>
                      <a:pt x="2168674" y="1568493"/>
                      <a:pt x="2168674" y="1673087"/>
                    </a:cubicBezTo>
                    <a:cubicBezTo>
                      <a:pt x="2168674" y="2008450"/>
                      <a:pt x="1896808" y="2280316"/>
                      <a:pt x="1561445" y="2280316"/>
                    </a:cubicBezTo>
                    <a:cubicBezTo>
                      <a:pt x="1226082" y="2280316"/>
                      <a:pt x="954217" y="2008450"/>
                      <a:pt x="954217" y="1673087"/>
                    </a:cubicBezTo>
                    <a:cubicBezTo>
                      <a:pt x="954217" y="1337724"/>
                      <a:pt x="1226082" y="1065858"/>
                      <a:pt x="1561445" y="1065858"/>
                    </a:cubicBezTo>
                    <a:close/>
                    <a:moveTo>
                      <a:pt x="1561445" y="580076"/>
                    </a:moveTo>
                    <a:cubicBezTo>
                      <a:pt x="1790175" y="580076"/>
                      <a:pt x="2002494" y="650333"/>
                      <a:pt x="2177834" y="770690"/>
                    </a:cubicBezTo>
                    <a:lnTo>
                      <a:pt x="1968030" y="980494"/>
                    </a:lnTo>
                    <a:cubicBezTo>
                      <a:pt x="1849962" y="907198"/>
                      <a:pt x="1710422" y="866794"/>
                      <a:pt x="1561445" y="866794"/>
                    </a:cubicBezTo>
                    <a:cubicBezTo>
                      <a:pt x="1116142" y="866794"/>
                      <a:pt x="755153" y="1227784"/>
                      <a:pt x="755153" y="1673087"/>
                    </a:cubicBezTo>
                    <a:cubicBezTo>
                      <a:pt x="755153" y="2118390"/>
                      <a:pt x="1116142" y="2479380"/>
                      <a:pt x="1561445" y="2479380"/>
                    </a:cubicBezTo>
                    <a:cubicBezTo>
                      <a:pt x="2006748" y="2479380"/>
                      <a:pt x="2367738" y="2118390"/>
                      <a:pt x="2367738" y="1673087"/>
                    </a:cubicBezTo>
                    <a:cubicBezTo>
                      <a:pt x="2367738" y="1513043"/>
                      <a:pt x="2321108" y="1363890"/>
                      <a:pt x="2239307" y="1239362"/>
                    </a:cubicBezTo>
                    <a:lnTo>
                      <a:pt x="2445928" y="1032741"/>
                    </a:lnTo>
                    <a:cubicBezTo>
                      <a:pt x="2577451" y="1212149"/>
                      <a:pt x="2654457" y="1433625"/>
                      <a:pt x="2654457" y="1673087"/>
                    </a:cubicBezTo>
                    <a:cubicBezTo>
                      <a:pt x="2654457" y="2276741"/>
                      <a:pt x="2165099" y="2766099"/>
                      <a:pt x="1561445" y="2766099"/>
                    </a:cubicBezTo>
                    <a:cubicBezTo>
                      <a:pt x="957792" y="2766099"/>
                      <a:pt x="468434" y="2276741"/>
                      <a:pt x="468434" y="1673087"/>
                    </a:cubicBezTo>
                    <a:cubicBezTo>
                      <a:pt x="468434" y="1069433"/>
                      <a:pt x="957792" y="580076"/>
                      <a:pt x="1561445" y="580076"/>
                    </a:cubicBezTo>
                    <a:close/>
                    <a:moveTo>
                      <a:pt x="1561445" y="111642"/>
                    </a:moveTo>
                    <a:cubicBezTo>
                      <a:pt x="1890473" y="111642"/>
                      <a:pt x="2195731" y="213411"/>
                      <a:pt x="2447076" y="387744"/>
                    </a:cubicBezTo>
                    <a:lnTo>
                      <a:pt x="2453780" y="494744"/>
                    </a:lnTo>
                    <a:lnTo>
                      <a:pt x="2309436" y="639088"/>
                    </a:lnTo>
                    <a:cubicBezTo>
                      <a:pt x="2099826" y="485554"/>
                      <a:pt x="1841132" y="395669"/>
                      <a:pt x="1561445" y="395669"/>
                    </a:cubicBezTo>
                    <a:cubicBezTo>
                      <a:pt x="855947" y="395669"/>
                      <a:pt x="284027" y="967589"/>
                      <a:pt x="284027" y="1673087"/>
                    </a:cubicBezTo>
                    <a:cubicBezTo>
                      <a:pt x="284027" y="2378585"/>
                      <a:pt x="855947" y="2950505"/>
                      <a:pt x="1561445" y="2950505"/>
                    </a:cubicBezTo>
                    <a:cubicBezTo>
                      <a:pt x="2266943" y="2950505"/>
                      <a:pt x="2838863" y="2378585"/>
                      <a:pt x="2838863" y="1673087"/>
                    </a:cubicBezTo>
                    <a:cubicBezTo>
                      <a:pt x="2838863" y="1382650"/>
                      <a:pt x="2741936" y="1114852"/>
                      <a:pt x="2577529" y="901139"/>
                    </a:cubicBezTo>
                    <a:lnTo>
                      <a:pt x="2706681" y="771988"/>
                    </a:lnTo>
                    <a:lnTo>
                      <a:pt x="2841540" y="780437"/>
                    </a:lnTo>
                    <a:cubicBezTo>
                      <a:pt x="3019168" y="1032973"/>
                      <a:pt x="3122890" y="1340917"/>
                      <a:pt x="3122890" y="1673087"/>
                    </a:cubicBezTo>
                    <a:cubicBezTo>
                      <a:pt x="3122890" y="2535449"/>
                      <a:pt x="2423807" y="3234532"/>
                      <a:pt x="1561445" y="3234532"/>
                    </a:cubicBezTo>
                    <a:cubicBezTo>
                      <a:pt x="699083" y="3234532"/>
                      <a:pt x="0" y="2535449"/>
                      <a:pt x="0" y="1673087"/>
                    </a:cubicBezTo>
                    <a:cubicBezTo>
                      <a:pt x="0" y="810725"/>
                      <a:pt x="699083" y="111642"/>
                      <a:pt x="1561445" y="111642"/>
                    </a:cubicBezTo>
                    <a:close/>
                    <a:moveTo>
                      <a:pt x="2909110" y="0"/>
                    </a:moveTo>
                    <a:lnTo>
                      <a:pt x="2926757" y="281655"/>
                    </a:lnTo>
                    <a:lnTo>
                      <a:pt x="3208412" y="299301"/>
                    </a:lnTo>
                    <a:lnTo>
                      <a:pt x="2863230" y="644483"/>
                    </a:lnTo>
                    <a:lnTo>
                      <a:pt x="2685547" y="633351"/>
                    </a:lnTo>
                    <a:lnTo>
                      <a:pt x="1718098" y="1600799"/>
                    </a:lnTo>
                    <a:cubicBezTo>
                      <a:pt x="1729236" y="1622491"/>
                      <a:pt x="1734939" y="1647123"/>
                      <a:pt x="1734939" y="1673087"/>
                    </a:cubicBezTo>
                    <a:cubicBezTo>
                      <a:pt x="1734939" y="1768905"/>
                      <a:pt x="1657263" y="1846581"/>
                      <a:pt x="1561445" y="1846581"/>
                    </a:cubicBezTo>
                    <a:cubicBezTo>
                      <a:pt x="1465627" y="1846581"/>
                      <a:pt x="1387951" y="1768905"/>
                      <a:pt x="1387951" y="1673087"/>
                    </a:cubicBezTo>
                    <a:cubicBezTo>
                      <a:pt x="1387951" y="1577269"/>
                      <a:pt x="1465627" y="1499593"/>
                      <a:pt x="1561445" y="1499593"/>
                    </a:cubicBezTo>
                    <a:lnTo>
                      <a:pt x="1591006" y="1505561"/>
                    </a:lnTo>
                    <a:lnTo>
                      <a:pt x="2574981" y="521587"/>
                    </a:lnTo>
                    <a:lnTo>
                      <a:pt x="2563928" y="3451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4125461" y="4532573"/>
            <a:ext cx="1046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Kompeten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Fasilitator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Inovator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Motivator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91928" y="5388034"/>
            <a:ext cx="143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Berkualitas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Berkecukupan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Mudah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diakses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184071" y="3686482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Self-Motivation</a:t>
            </a:r>
          </a:p>
          <a:p>
            <a:r>
              <a:rPr lang="en-GB" sz="1600" dirty="0" err="1">
                <a:solidFill>
                  <a:schemeClr val="bg1"/>
                </a:solidFill>
              </a:rPr>
              <a:t>Sel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Eficiency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95037" y="6244330"/>
            <a:ext cx="5996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Dikembangkan</a:t>
            </a:r>
            <a:r>
              <a:rPr lang="en-GB" sz="1200" dirty="0"/>
              <a:t> Berdasarkan SD-</a:t>
            </a:r>
            <a:r>
              <a:rPr lang="en-GB" sz="1200" dirty="0" err="1"/>
              <a:t>Dikti</a:t>
            </a:r>
            <a:r>
              <a:rPr lang="en-GB" sz="1200" dirty="0"/>
              <a:t> 2020, </a:t>
            </a:r>
            <a:r>
              <a:rPr lang="en-GB" sz="1200" dirty="0" err="1"/>
              <a:t>Pasal</a:t>
            </a:r>
            <a:r>
              <a:rPr lang="en-GB" sz="1200" dirty="0"/>
              <a:t> 10  </a:t>
            </a:r>
            <a:r>
              <a:rPr lang="en-GB" sz="1200" dirty="0" err="1"/>
              <a:t>Ayat</a:t>
            </a:r>
            <a:r>
              <a:rPr lang="en-GB" sz="1200" dirty="0"/>
              <a:t> 1, dan </a:t>
            </a:r>
            <a:r>
              <a:rPr lang="en-GB" sz="1200" dirty="0" err="1"/>
              <a:t>Pasal</a:t>
            </a:r>
            <a:r>
              <a:rPr lang="en-GB" sz="1200" dirty="0"/>
              <a:t> 11, </a:t>
            </a:r>
            <a:r>
              <a:rPr lang="en-GB" sz="1200" dirty="0" err="1"/>
              <a:t>ayat</a:t>
            </a:r>
            <a:r>
              <a:rPr lang="en-GB" sz="1200" dirty="0"/>
              <a:t> 1-10</a:t>
            </a:r>
            <a:endParaRPr lang="id-ID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73286" y="123474"/>
            <a:ext cx="430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STANDAR PROSES PEMBELAJARAN</a:t>
            </a:r>
            <a:endParaRPr lang="id-ID" b="1" dirty="0"/>
          </a:p>
        </p:txBody>
      </p:sp>
      <p:sp>
        <p:nvSpPr>
          <p:cNvPr id="86" name="Rectangle 85"/>
          <p:cNvSpPr/>
          <p:nvPr/>
        </p:nvSpPr>
        <p:spPr>
          <a:xfrm>
            <a:off x="-64214" y="6585065"/>
            <a:ext cx="1220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87" name="Rounded Rectangle 86"/>
          <p:cNvSpPr/>
          <p:nvPr/>
        </p:nvSpPr>
        <p:spPr>
          <a:xfrm>
            <a:off x="-51516" y="6585065"/>
            <a:ext cx="1908310" cy="2342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8" name="Group 87"/>
          <p:cNvGrpSpPr/>
          <p:nvPr/>
        </p:nvGrpSpPr>
        <p:grpSpPr>
          <a:xfrm>
            <a:off x="9902130" y="87599"/>
            <a:ext cx="2289870" cy="662211"/>
            <a:chOff x="2438083" y="107210"/>
            <a:chExt cx="2794465" cy="808135"/>
          </a:xfrm>
        </p:grpSpPr>
        <p:pic>
          <p:nvPicPr>
            <p:cNvPr id="89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D:\PNg\OIP (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44664" y="2980276"/>
            <a:ext cx="10888747" cy="2809099"/>
            <a:chOff x="185652" y="2980276"/>
            <a:chExt cx="10482349" cy="2809099"/>
          </a:xfrm>
        </p:grpSpPr>
        <p:sp>
          <p:nvSpPr>
            <p:cNvPr id="3" name="AutoShape 12">
              <a:extLst>
                <a:ext uri="{FF2B5EF4-FFF2-40B4-BE49-F238E27FC236}">
                  <a16:creationId xmlns:a16="http://schemas.microsoft.com/office/drawing/2014/main" id="{AA1D1C1A-4426-4C04-8356-90E1F9F6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1" y="2980276"/>
              <a:ext cx="9772650" cy="1350150"/>
            </a:xfrm>
            <a:prstGeom prst="rightArrow">
              <a:avLst>
                <a:gd name="adj1" fmla="val 45285"/>
                <a:gd name="adj2" fmla="val 76553"/>
              </a:avLst>
            </a:prstGeom>
            <a:solidFill>
              <a:srgbClr val="6CFC00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185652" y="4918775"/>
              <a:ext cx="1713667" cy="87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MK</a:t>
              </a:r>
              <a:endParaRPr lang="id-ID" sz="2000" b="1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5927"/>
            <a:ext cx="7931471" cy="724247"/>
          </a:xfrm>
        </p:spPr>
        <p:txBody>
          <a:bodyPr>
            <a:normAutofit/>
          </a:bodyPr>
          <a:lstStyle/>
          <a:p>
            <a:r>
              <a:rPr lang="en-US" sz="3000" b="1" dirty="0" err="1"/>
              <a:t>Bentuk</a:t>
            </a:r>
            <a:r>
              <a:rPr lang="en-US" sz="3000" b="1" dirty="0"/>
              <a:t> &amp; </a:t>
            </a:r>
            <a:r>
              <a:rPr lang="en-US" sz="3000" b="1" dirty="0" err="1"/>
              <a:t>Metode</a:t>
            </a:r>
            <a:r>
              <a:rPr lang="en-US" sz="3000" b="1" dirty="0"/>
              <a:t> </a:t>
            </a:r>
            <a:r>
              <a:rPr lang="en-US" sz="3000" b="1" dirty="0" err="1"/>
              <a:t>Pembelajaran</a:t>
            </a:r>
            <a:r>
              <a:rPr lang="en-US" sz="3000" b="1" dirty="0"/>
              <a:t> </a:t>
            </a:r>
            <a:r>
              <a:rPr lang="en-US" sz="3000" b="1" dirty="0" err="1"/>
              <a:t>Mahasiswa</a:t>
            </a:r>
            <a:endParaRPr lang="en-US" sz="30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1965008" y="1604876"/>
            <a:ext cx="3257322" cy="4250890"/>
            <a:chOff x="1965008" y="1604876"/>
            <a:chExt cx="3257322" cy="4250890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0EC45A9B-DCA6-4F2D-9CBD-1BCF8D9E5336}"/>
                </a:ext>
              </a:extLst>
            </p:cNvPr>
            <p:cNvSpPr/>
            <p:nvPr/>
          </p:nvSpPr>
          <p:spPr>
            <a:xfrm>
              <a:off x="1965008" y="1748606"/>
              <a:ext cx="3217083" cy="4107160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1A5C037A-DD2B-45E3-9EC7-4FA8C94C91BE}"/>
                </a:ext>
              </a:extLst>
            </p:cNvPr>
            <p:cNvSpPr/>
            <p:nvPr/>
          </p:nvSpPr>
          <p:spPr>
            <a:xfrm>
              <a:off x="1974146" y="1604876"/>
              <a:ext cx="3217081" cy="581397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2056083" y="2419626"/>
              <a:ext cx="305316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Kuliah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resposisi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Tutorial</a:t>
              </a:r>
            </a:p>
            <a:p>
              <a:pPr marL="228600" indent="-228600">
                <a:buAutoNum type="arabicPeriod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Seminar atau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setara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Pratikum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studio,praktik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bengkel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lapangan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perancangan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atau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pelatihan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militer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pertukaran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pelajar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magang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wirasusaha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dan/ atau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pengabdian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(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Termasuk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KBP-MBKM)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직사각형 113">
              <a:extLst>
                <a:ext uri="{FF2B5EF4-FFF2-40B4-BE49-F238E27FC236}">
                  <a16:creationId xmlns:a16="http://schemas.microsoft.com/office/drawing/2014/main" id="{65E7E665-3D1A-499A-99E1-4DD964619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008" y="1621325"/>
              <a:ext cx="32170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err="1">
                  <a:solidFill>
                    <a:schemeClr val="bg1"/>
                  </a:solidFill>
                  <a:cs typeface="Arial" charset="0"/>
                </a:rPr>
                <a:t>Bentuk</a:t>
              </a:r>
              <a:r>
                <a:rPr lang="en-US" altLang="ko-KR" sz="2000" b="1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charset="0"/>
                </a:rPr>
                <a:t>Pembelajaran</a:t>
              </a:r>
              <a:r>
                <a:rPr lang="en-US" altLang="ko-KR" sz="2000" b="1" dirty="0">
                  <a:solidFill>
                    <a:schemeClr val="bg1"/>
                  </a:solidFill>
                  <a:cs typeface="Arial" charset="0"/>
                </a:rPr>
                <a:t> 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직사각형 113">
              <a:extLst>
                <a:ext uri="{FF2B5EF4-FFF2-40B4-BE49-F238E27FC236}">
                  <a16:creationId xmlns:a16="http://schemas.microsoft.com/office/drawing/2014/main" id="{65E7E665-3D1A-499A-99E1-4DD964619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283" y="1921437"/>
              <a:ext cx="32170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charset="0"/>
                </a:rPr>
                <a:t>(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charset="0"/>
                </a:rPr>
                <a:t>Pasl</a:t>
              </a:r>
              <a:r>
                <a:rPr lang="en-US" altLang="ko-KR" sz="1200" b="1" dirty="0">
                  <a:solidFill>
                    <a:schemeClr val="bg1"/>
                  </a:solidFill>
                  <a:cs typeface="Arial" charset="0"/>
                </a:rPr>
                <a:t> 14 (5))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59072" y="1604876"/>
            <a:ext cx="3217083" cy="4184499"/>
            <a:chOff x="6259072" y="1604876"/>
            <a:chExt cx="3217083" cy="4184499"/>
          </a:xfrm>
        </p:grpSpPr>
        <p:sp>
          <p:nvSpPr>
            <p:cNvPr id="28" name="직사각형 113">
              <a:extLst>
                <a:ext uri="{FF2B5EF4-FFF2-40B4-BE49-F238E27FC236}">
                  <a16:creationId xmlns:a16="http://schemas.microsoft.com/office/drawing/2014/main" id="{4794DE31-9EA4-4906-9500-7616D82B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6914" y="172714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charset="0"/>
                </a:rPr>
                <a:t>2019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0EC45A9B-DCA6-4F2D-9CBD-1BCF8D9E5336}"/>
                </a:ext>
              </a:extLst>
            </p:cNvPr>
            <p:cNvSpPr/>
            <p:nvPr/>
          </p:nvSpPr>
          <p:spPr>
            <a:xfrm>
              <a:off x="6259072" y="1682215"/>
              <a:ext cx="3217083" cy="4107160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8">
              <a:extLst>
                <a:ext uri="{FF2B5EF4-FFF2-40B4-BE49-F238E27FC236}">
                  <a16:creationId xmlns:a16="http://schemas.microsoft.com/office/drawing/2014/main" id="{1A5C037A-DD2B-45E3-9EC7-4FA8C94C91BE}"/>
                </a:ext>
              </a:extLst>
            </p:cNvPr>
            <p:cNvSpPr/>
            <p:nvPr/>
          </p:nvSpPr>
          <p:spPr>
            <a:xfrm>
              <a:off x="6259074" y="1604876"/>
              <a:ext cx="3217081" cy="581397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6341011" y="2419626"/>
              <a:ext cx="305316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Diskusi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kelompok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Simulasi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bermain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Studi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kasus</a:t>
              </a:r>
              <a:endParaRPr lang="en-US" altLang="ko-KR" sz="1600" dirty="0">
                <a:solidFill>
                  <a:schemeClr val="accent1"/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kolaboratif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kooperatif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berbasis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proyek</a:t>
              </a:r>
              <a:endParaRPr lang="en-US" altLang="ko-KR" sz="1600" dirty="0">
                <a:solidFill>
                  <a:schemeClr val="accent1"/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berbasis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masalah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AutoNum type="arabicPeriod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setar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직사각형 113">
              <a:extLst>
                <a:ext uri="{FF2B5EF4-FFF2-40B4-BE49-F238E27FC236}">
                  <a16:creationId xmlns:a16="http://schemas.microsoft.com/office/drawing/2014/main" id="{65E7E665-3D1A-499A-99E1-4DD964619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072" y="1618434"/>
              <a:ext cx="32170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000" b="1" dirty="0" err="1">
                  <a:solidFill>
                    <a:schemeClr val="bg1"/>
                  </a:solidFill>
                  <a:cs typeface="Arial" charset="0"/>
                </a:rPr>
                <a:t>Metode</a:t>
              </a:r>
              <a:r>
                <a:rPr lang="en-US" altLang="ko-KR" sz="2000" b="1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charset="0"/>
                </a:rPr>
                <a:t>Pembelajaran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직사각형 113">
              <a:extLst>
                <a:ext uri="{FF2B5EF4-FFF2-40B4-BE49-F238E27FC236}">
                  <a16:creationId xmlns:a16="http://schemas.microsoft.com/office/drawing/2014/main" id="{65E7E665-3D1A-499A-99E1-4DD964619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072" y="1915568"/>
              <a:ext cx="32170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charset="0"/>
                </a:rPr>
                <a:t>(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charset="0"/>
                </a:rPr>
                <a:t>Pasl</a:t>
              </a:r>
              <a:r>
                <a:rPr lang="en-US" altLang="ko-KR" sz="1200" b="1" dirty="0">
                  <a:solidFill>
                    <a:schemeClr val="bg1"/>
                  </a:solidFill>
                  <a:cs typeface="Arial" charset="0"/>
                </a:rPr>
                <a:t> 14 (3))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4664" y="1554076"/>
            <a:ext cx="11534678" cy="3421900"/>
            <a:chOff x="144664" y="1554076"/>
            <a:chExt cx="11534678" cy="34219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64" y="1994745"/>
              <a:ext cx="1840077" cy="295314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1074399" y="1554076"/>
              <a:ext cx="604943" cy="3421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PENUGASAN MAHASISWA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64213" y="6585065"/>
            <a:ext cx="11919128" cy="25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 </a:t>
            </a:r>
            <a:r>
              <a:rPr lang="en-GB" altLang="ko-KR" sz="1100" b="1" dirty="0" err="1"/>
              <a:t>Universitas</a:t>
            </a:r>
            <a:r>
              <a:rPr lang="en-GB" altLang="ko-KR" sz="1100" b="1" dirty="0"/>
              <a:t> Lampung 2022_</a:t>
            </a:r>
            <a:endParaRPr lang="ko-KR" altLang="en-US" sz="11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-51516" y="6585065"/>
            <a:ext cx="1864111" cy="2320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7" name="Group 56"/>
          <p:cNvGrpSpPr/>
          <p:nvPr/>
        </p:nvGrpSpPr>
        <p:grpSpPr>
          <a:xfrm>
            <a:off x="9462259" y="215994"/>
            <a:ext cx="2729741" cy="800534"/>
            <a:chOff x="2438083" y="107210"/>
            <a:chExt cx="2794465" cy="808135"/>
          </a:xfrm>
        </p:grpSpPr>
        <p:pic>
          <p:nvPicPr>
            <p:cNvPr id="58" name="Picture 2" descr="D:\ADE\TESSIS\Logo Universitas Lamp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570" y="109261"/>
              <a:ext cx="1023978" cy="76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D:\PNg\OIP (5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084" y="267246"/>
              <a:ext cx="993546" cy="5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083" y="107210"/>
              <a:ext cx="808135" cy="80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6FAF5-7821-A792-FEDF-0483A06EE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2" y="339515"/>
            <a:ext cx="11573197" cy="4983256"/>
          </a:xfrm>
        </p:spPr>
        <p:txBody>
          <a:bodyPr>
            <a:normAutofit/>
          </a:bodyPr>
          <a:lstStyle/>
          <a:p>
            <a:r>
              <a:rPr lang="en-US" sz="6600" dirty="0" err="1"/>
              <a:t>Asesmen</a:t>
            </a:r>
            <a:endParaRPr lang="en-US" sz="6600" dirty="0"/>
          </a:p>
          <a:p>
            <a:r>
              <a:rPr lang="en-US" sz="3200" dirty="0"/>
              <a:t>Rubrik</a:t>
            </a:r>
          </a:p>
          <a:p>
            <a:r>
              <a:rPr lang="en-US" sz="3200" dirty="0" err="1"/>
              <a:t>Portofolio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459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2308</Words>
  <Application>Microsoft Office PowerPoint</Application>
  <PresentationFormat>Widescreen</PresentationFormat>
  <Paragraphs>234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Calibri Light</vt:lpstr>
      <vt:lpstr>ff7</vt:lpstr>
      <vt:lpstr>IBM Plex Sans</vt:lpstr>
      <vt:lpstr>Montserrat</vt:lpstr>
      <vt:lpstr>open sans</vt:lpstr>
      <vt:lpstr>Roboto</vt:lpstr>
      <vt:lpstr>Sarabun</vt:lpstr>
      <vt:lpstr>Symbol</vt:lpstr>
      <vt:lpstr>Times New Roman</vt:lpstr>
      <vt:lpstr>Verdana</vt:lpstr>
      <vt:lpstr>Wingdings</vt:lpstr>
      <vt:lpstr>Office Theme</vt:lpstr>
      <vt:lpstr>Bitmap Image</vt:lpstr>
      <vt:lpstr>METODE METODE PEMBERIAN TUGAS</vt:lpstr>
      <vt:lpstr>Tujuan</vt:lpstr>
      <vt:lpstr>PowerPoint Presentation</vt:lpstr>
      <vt:lpstr>Kurikulum Berbasis  Outcomes Based Education /OBE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Kriteria Pembelajaran</vt:lpstr>
      <vt:lpstr>TRILOGI PEMBELAJARAN/ TYLER</vt:lpstr>
      <vt:lpstr>Proses Pembelajaran</vt:lpstr>
      <vt:lpstr>IKU 7, Terbentuknya kelas kolaboratif  dan partisipatif</vt:lpstr>
      <vt:lpstr>CASE METHOD DAN PROJECT BASED LEARNING  untuk MENDUKUNG TERCAPAINYA IKU 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Portofolio</vt:lpstr>
      <vt:lpstr>Portofolio, proses sosial pedagogis</vt:lpstr>
      <vt:lpstr>Karya portofolio  kelas</vt:lpstr>
      <vt:lpstr>Langkah-Langkah Tugas dengan Portofolio</vt:lpstr>
      <vt:lpstr>Klasifikasi Portofolio</vt:lpstr>
      <vt:lpstr>Kompetensi yang dapat diukur dengan portofolio</vt:lpstr>
      <vt:lpstr>Langkah Langkah ujian dengan portofolio</vt:lpstr>
      <vt:lpstr>Contoh Lembar Instruksi dalam pembuatan portofolio</vt:lpstr>
      <vt:lpstr>Produk</vt:lpstr>
      <vt:lpstr>PowerPoint Presentation</vt:lpstr>
      <vt:lpstr>Manfaat</vt:lpstr>
      <vt:lpstr>Tugas Produk</vt:lpstr>
      <vt:lpstr>PowerPoint Presentation</vt:lpstr>
      <vt:lpstr>PowerPoint Presentation</vt:lpstr>
      <vt:lpstr>Tugas Proyek</vt:lpstr>
      <vt:lpstr> </vt:lpstr>
      <vt:lpstr>Kompetensi yang diukur </vt:lpstr>
      <vt:lpstr>Langkah-langkah ujian tugas proyek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METODE PEMBERIAN TUGAS</dc:title>
  <dc:creator>User</dc:creator>
  <cp:lastModifiedBy>User</cp:lastModifiedBy>
  <cp:revision>30</cp:revision>
  <dcterms:created xsi:type="dcterms:W3CDTF">2022-06-25T03:11:21Z</dcterms:created>
  <dcterms:modified xsi:type="dcterms:W3CDTF">2022-08-10T13:11:20Z</dcterms:modified>
</cp:coreProperties>
</file>