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3" r:id="rId4"/>
    <p:sldId id="379" r:id="rId5"/>
    <p:sldId id="380" r:id="rId6"/>
    <p:sldId id="359" r:id="rId7"/>
    <p:sldId id="381" r:id="rId8"/>
    <p:sldId id="314" r:id="rId9"/>
    <p:sldId id="360" r:id="rId10"/>
    <p:sldId id="361" r:id="rId11"/>
    <p:sldId id="362" r:id="rId12"/>
    <p:sldId id="315" r:id="rId13"/>
    <p:sldId id="316" r:id="rId14"/>
    <p:sldId id="340" r:id="rId15"/>
    <p:sldId id="317" r:id="rId16"/>
    <p:sldId id="341" r:id="rId17"/>
    <p:sldId id="382" r:id="rId18"/>
    <p:sldId id="318" r:id="rId19"/>
    <p:sldId id="383" r:id="rId20"/>
    <p:sldId id="319" r:id="rId21"/>
    <p:sldId id="365" r:id="rId22"/>
    <p:sldId id="384" r:id="rId23"/>
    <p:sldId id="385" r:id="rId24"/>
    <p:sldId id="321" r:id="rId25"/>
    <p:sldId id="363" r:id="rId26"/>
    <p:sldId id="387" r:id="rId27"/>
    <p:sldId id="364" r:id="rId28"/>
    <p:sldId id="323" r:id="rId29"/>
    <p:sldId id="388" r:id="rId30"/>
    <p:sldId id="324" r:id="rId31"/>
    <p:sldId id="386" r:id="rId32"/>
    <p:sldId id="325" r:id="rId33"/>
    <p:sldId id="366" r:id="rId34"/>
    <p:sldId id="367" r:id="rId35"/>
    <p:sldId id="326" r:id="rId36"/>
    <p:sldId id="368" r:id="rId37"/>
    <p:sldId id="369" r:id="rId38"/>
    <p:sldId id="389" r:id="rId39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78" autoAdjust="0"/>
    <p:restoredTop sz="94660"/>
  </p:normalViewPr>
  <p:slideViewPr>
    <p:cSldViewPr>
      <p:cViewPr varScale="1">
        <p:scale>
          <a:sx n="73" d="100"/>
          <a:sy n="73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02D447-CABE-46C4-8061-E469701555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33256-762F-426B-81BC-C8B4197B2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F6520-94AC-4620-ADAF-9A8AF7EFB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8C0D53A5-F3C6-43B9-BE7E-B823CB201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70B722B8-C3D5-4C22-BDCE-121C7F219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3EEC-57BE-4C35-BE36-B7DC242C0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E88AA-8077-4955-855E-32C260F94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44B51-F842-4684-9A19-84DC636E2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38354-E502-496F-A03A-A23F14A5F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C868E-4376-4463-9BB8-846836320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DBCFC-F256-4C04-AAEB-C7EB681DB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637E-7DC5-4473-ABC7-0C19E3CE0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E4440-6BF1-41AC-B0D0-278C01A30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B550F2-3928-4FF5-8B9C-175B466023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01583" y="3717032"/>
            <a:ext cx="31566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id-ID" sz="2000" b="1" dirty="0" smtClean="0">
                <a:solidFill>
                  <a:schemeClr val="tx2"/>
                </a:solidFill>
              </a:rPr>
              <a:t>Dewi Lengkana, M. Sc.</a:t>
            </a:r>
          </a:p>
          <a:p>
            <a:pPr algn="r"/>
            <a:r>
              <a:rPr lang="id-ID" sz="2000" b="1" dirty="0" smtClean="0">
                <a:solidFill>
                  <a:schemeClr val="tx2"/>
                </a:solidFill>
              </a:rPr>
              <a:t>Berti Yolida, M. Pd.</a:t>
            </a:r>
          </a:p>
          <a:p>
            <a:pPr algn="r"/>
            <a:r>
              <a:rPr lang="id-ID" sz="2000" b="1" dirty="0" smtClean="0">
                <a:solidFill>
                  <a:schemeClr val="tx2"/>
                </a:solidFill>
              </a:rPr>
              <a:t>Dina Maulina, M. Si.</a:t>
            </a:r>
          </a:p>
          <a:p>
            <a:pPr algn="r"/>
            <a:r>
              <a:rPr lang="id-ID" sz="2000" b="1" dirty="0" smtClean="0">
                <a:solidFill>
                  <a:schemeClr val="tx2"/>
                </a:solidFill>
              </a:rPr>
              <a:t>Ismi Rakhmawati, M. Pd.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2056" name="Picture 8" descr="E:\gambar\Logo\10. UNI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-24"/>
            <a:ext cx="1007545" cy="91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14612" y="2246309"/>
            <a:ext cx="6096000" cy="682625"/>
          </a:xfrm>
        </p:spPr>
        <p:txBody>
          <a:bodyPr/>
          <a:lstStyle/>
          <a:p>
            <a:r>
              <a:rPr lang="id-ID" sz="4800" dirty="0" smtClean="0"/>
              <a:t>ZOOLOGI INVERTEBRATA</a:t>
            </a:r>
            <a:endParaRPr lang="id-ID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23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23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44824"/>
            <a:ext cx="9144000" cy="269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49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2" y="1571612"/>
            <a:ext cx="8929718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Berlin Sans FB Demi" pitchFamily="34" charset="0"/>
                <a:cs typeface="Times New Roman" pitchFamily="18" charset="0"/>
              </a:rPr>
              <a:t>Contohnya</a:t>
            </a:r>
            <a:r>
              <a:rPr lang="en-US" sz="2400" dirty="0">
                <a:latin typeface="Berlin Sans FB Demi" pitchFamily="34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latin typeface="Berlin Sans FB Demi" pitchFamily="34" charset="0"/>
                <a:cs typeface="Times New Roman" pitchFamily="18" charset="0"/>
              </a:rPr>
              <a:t>Planaria</a:t>
            </a:r>
            <a:r>
              <a:rPr lang="en-US" sz="2400" dirty="0" smtClean="0">
                <a:latin typeface="Berlin Sans FB Demi" pitchFamily="34" charset="0"/>
                <a:cs typeface="Times New Roman" pitchFamily="18" charset="0"/>
              </a:rPr>
              <a:t> </a:t>
            </a:r>
            <a:endParaRPr lang="en-US" sz="2400" dirty="0">
              <a:latin typeface="Berlin Sans FB Dem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id-ID" sz="2400" dirty="0" smtClean="0">
                <a:latin typeface="Berlin Sans FB Demi" pitchFamily="34" charset="0"/>
                <a:cs typeface="Times New Roman" pitchFamily="18" charset="0"/>
              </a:rPr>
              <a:t>Tubuh pipih dorsoventral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Berlin Sans FB Demi" pitchFamily="34" charset="0"/>
                <a:cs typeface="Times New Roman" pitchFamily="18" charset="0"/>
              </a:rPr>
              <a:t>Memiliki</a:t>
            </a:r>
            <a:r>
              <a:rPr lang="en-US" sz="2400" dirty="0" smtClean="0"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  <a:cs typeface="Times New Roman" pitchFamily="18" charset="0"/>
              </a:rPr>
              <a:t>silia</a:t>
            </a:r>
            <a:r>
              <a:rPr lang="en-US" sz="2400" dirty="0" smtClean="0"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  <a:cs typeface="Times New Roman" pitchFamily="18" charset="0"/>
              </a:rPr>
              <a:t>alat</a:t>
            </a:r>
            <a:r>
              <a:rPr lang="en-US" sz="2400" dirty="0" smtClean="0">
                <a:latin typeface="Berlin Sans FB Demi" pitchFamily="34" charset="0"/>
                <a:cs typeface="Times New Roman" pitchFamily="18" charset="0"/>
              </a:rPr>
              <a:t> bantu </a:t>
            </a:r>
            <a:r>
              <a:rPr lang="en-US" sz="2400" dirty="0" err="1" smtClean="0">
                <a:latin typeface="Berlin Sans FB Demi" pitchFamily="34" charset="0"/>
                <a:cs typeface="Times New Roman" pitchFamily="18" charset="0"/>
              </a:rPr>
              <a:t>bergerak</a:t>
            </a:r>
            <a:endParaRPr lang="en-US" sz="2400" dirty="0" smtClean="0">
              <a:latin typeface="Berlin Sans FB Demi" pitchFamily="34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id-ID" sz="2400" dirty="0" smtClean="0">
                <a:latin typeface="Berlin Sans FB Demi" pitchFamily="34" charset="0"/>
                <a:cs typeface="Times New Roman" pitchFamily="18" charset="0"/>
              </a:rPr>
              <a:t>H</a:t>
            </a:r>
            <a:r>
              <a:rPr lang="en-US" sz="2400" dirty="0" err="1" smtClean="0">
                <a:latin typeface="Berlin Sans FB Demi" pitchFamily="34" charset="0"/>
                <a:cs typeface="Times New Roman" pitchFamily="18" charset="0"/>
              </a:rPr>
              <a:t>idup</a:t>
            </a:r>
            <a:r>
              <a:rPr lang="en-US" sz="2400" dirty="0" smtClean="0"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Berlin Sans FB Demi" pitchFamily="34" charset="0"/>
                <a:cs typeface="Times New Roman" pitchFamily="18" charset="0"/>
              </a:rPr>
              <a:t>secara</a:t>
            </a:r>
            <a:r>
              <a:rPr lang="en-US" sz="2400" dirty="0"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Berlin Sans FB Demi" pitchFamily="34" charset="0"/>
                <a:cs typeface="Times New Roman" pitchFamily="18" charset="0"/>
              </a:rPr>
              <a:t>bebas</a:t>
            </a:r>
            <a:r>
              <a:rPr lang="en-US" sz="2400" dirty="0">
                <a:latin typeface="Berlin Sans FB Demi" pitchFamily="34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Berlin Sans FB Demi" pitchFamily="34" charset="0"/>
                <a:cs typeface="Times New Roman" pitchFamily="18" charset="0"/>
              </a:rPr>
              <a:t>tidak</a:t>
            </a:r>
            <a:r>
              <a:rPr lang="en-US" sz="2400" dirty="0"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Berlin Sans FB Demi" pitchFamily="34" charset="0"/>
                <a:cs typeface="Times New Roman" pitchFamily="18" charset="0"/>
              </a:rPr>
              <a:t>parasit</a:t>
            </a:r>
            <a:r>
              <a:rPr lang="en-US" sz="2400" dirty="0">
                <a:latin typeface="Berlin Sans FB Demi" pitchFamily="34" charset="0"/>
                <a:cs typeface="Times New Roman" pitchFamily="18" charset="0"/>
              </a:rPr>
              <a:t>.</a:t>
            </a:r>
            <a:endParaRPr lang="en-US" sz="2400" dirty="0">
              <a:latin typeface="Berlin Sans FB Demi" pitchFamily="34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latin typeface="Berlin Sans FB Demi" pitchFamily="34" charset="0"/>
              </a:rPr>
              <a:t>Habitat </a:t>
            </a:r>
            <a:r>
              <a:rPr lang="en-US" sz="2400" dirty="0" err="1">
                <a:latin typeface="Berlin Sans FB Demi" pitchFamily="34" charset="0"/>
              </a:rPr>
              <a:t>di</a:t>
            </a:r>
            <a:r>
              <a:rPr lang="en-US" sz="2400" dirty="0">
                <a:latin typeface="Berlin Sans FB Demi" pitchFamily="34" charset="0"/>
              </a:rPr>
              <a:t> air </a:t>
            </a:r>
            <a:r>
              <a:rPr lang="en-US" sz="2400" dirty="0" err="1">
                <a:latin typeface="Berlin Sans FB Demi" pitchFamily="34" charset="0"/>
              </a:rPr>
              <a:t>tawar</a:t>
            </a:r>
            <a:r>
              <a:rPr lang="en-US" sz="2400" dirty="0">
                <a:latin typeface="Berlin Sans FB Demi" pitchFamily="34" charset="0"/>
              </a:rPr>
              <a:t> (</a:t>
            </a:r>
            <a:r>
              <a:rPr lang="en-US" sz="2400" dirty="0" err="1">
                <a:latin typeface="Berlin Sans FB Demi" pitchFamily="34" charset="0"/>
              </a:rPr>
              <a:t>kolam</a:t>
            </a:r>
            <a:r>
              <a:rPr lang="en-US" sz="2400" dirty="0">
                <a:latin typeface="Berlin Sans FB Demi" pitchFamily="34" charset="0"/>
              </a:rPr>
              <a:t>, </a:t>
            </a:r>
            <a:r>
              <a:rPr lang="en-US" sz="2400" dirty="0" err="1">
                <a:latin typeface="Berlin Sans FB Demi" pitchFamily="34" charset="0"/>
              </a:rPr>
              <a:t>danau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atau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sungai</a:t>
            </a:r>
            <a:r>
              <a:rPr lang="en-US" sz="2400" dirty="0">
                <a:latin typeface="Berlin Sans FB Demi" pitchFamily="34" charset="0"/>
              </a:rPr>
              <a:t> yang </a:t>
            </a:r>
            <a:r>
              <a:rPr lang="en-US" sz="2400" dirty="0" err="1" smtClean="0">
                <a:latin typeface="Berlin Sans FB Demi" pitchFamily="34" charset="0"/>
              </a:rPr>
              <a:t>bersih</a:t>
            </a:r>
            <a:r>
              <a:rPr lang="en-US" sz="2400" dirty="0" smtClean="0">
                <a:latin typeface="Berlin Sans FB Demi" pitchFamily="34" charset="0"/>
              </a:rPr>
              <a:t>)</a:t>
            </a:r>
            <a:endParaRPr lang="en-US" sz="2400" dirty="0">
              <a:latin typeface="Berlin Sans FB Dem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Berlin Sans FB Demi" pitchFamily="34" charset="0"/>
              </a:rPr>
              <a:t>Hermaprodit</a:t>
            </a:r>
            <a:endParaRPr lang="en-US" sz="2400" dirty="0" smtClean="0">
              <a:latin typeface="Berlin Sans FB Dem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Berlin Sans FB Demi" pitchFamily="34" charset="0"/>
              </a:rPr>
              <a:t>Reproduksi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</a:rPr>
              <a:t>melalui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id-ID" sz="2400" dirty="0" smtClean="0">
                <a:latin typeface="Berlin Sans FB Demi" pitchFamily="34" charset="0"/>
              </a:rPr>
              <a:t>s</a:t>
            </a:r>
            <a:r>
              <a:rPr lang="en-US" sz="2400" dirty="0" err="1" smtClean="0">
                <a:latin typeface="Berlin Sans FB Demi" pitchFamily="34" charset="0"/>
              </a:rPr>
              <a:t>eksual</a:t>
            </a:r>
            <a:r>
              <a:rPr lang="id-ID" sz="2400" dirty="0" smtClean="0">
                <a:latin typeface="Berlin Sans FB Demi" pitchFamily="34" charset="0"/>
              </a:rPr>
              <a:t> &amp;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</a:rPr>
              <a:t>Aseksual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id-ID" sz="2400" dirty="0" smtClean="0">
                <a:latin typeface="Berlin Sans FB Demi" pitchFamily="34" charset="0"/>
              </a:rPr>
              <a:t>(f</a:t>
            </a:r>
            <a:r>
              <a:rPr lang="en-US" sz="2400" dirty="0" err="1" smtClean="0">
                <a:latin typeface="Berlin Sans FB Demi" pitchFamily="34" charset="0"/>
              </a:rPr>
              <a:t>ragmentasi</a:t>
            </a:r>
            <a:r>
              <a:rPr lang="en-US" sz="2400" dirty="0" smtClean="0">
                <a:latin typeface="Berlin Sans FB Demi" pitchFamily="34" charset="0"/>
              </a:rPr>
              <a:t>)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 err="1" smtClean="0">
                <a:latin typeface="Berlin Sans FB Demi" pitchFamily="34" charset="0"/>
              </a:rPr>
              <a:t>Pemakan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sisa-sisa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makhluk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</a:rPr>
              <a:t>hidup</a:t>
            </a:r>
            <a:r>
              <a:rPr lang="id-ID" sz="2400" dirty="0" smtClean="0">
                <a:latin typeface="Berlin Sans FB Demi" pitchFamily="34" charset="0"/>
              </a:rPr>
              <a:t>, karnivor</a:t>
            </a:r>
            <a:endParaRPr lang="en-US" sz="2400" dirty="0">
              <a:latin typeface="Berlin Sans FB Demi" pitchFamily="34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 dirty="0" err="1" smtClean="0">
                <a:latin typeface="Berlin Sans FB Demi" pitchFamily="34" charset="0"/>
              </a:rPr>
              <a:t>Bernafas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melalui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</a:rPr>
              <a:t>difusi</a:t>
            </a:r>
            <a:endParaRPr lang="id-ID" sz="2400" dirty="0" smtClean="0">
              <a:latin typeface="Berlin Sans FB Demi" pitchFamily="34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id-ID" sz="2400" dirty="0" smtClean="0">
                <a:latin typeface="Berlin Sans FB Demi" pitchFamily="34" charset="0"/>
              </a:rPr>
              <a:t>Memiliki kemoreseptor</a:t>
            </a:r>
          </a:p>
          <a:p>
            <a:pPr marL="342900" indent="-342900">
              <a:lnSpc>
                <a:spcPct val="90000"/>
              </a:lnSpc>
            </a:pPr>
            <a:r>
              <a:rPr lang="id-ID" sz="2400" dirty="0" smtClean="0">
                <a:latin typeface="Berlin Sans FB Demi" pitchFamily="34" charset="0"/>
              </a:rPr>
              <a:t>Regenerasi tinggi</a:t>
            </a:r>
            <a:endParaRPr lang="en-US" sz="2400" dirty="0">
              <a:latin typeface="Berlin Sans FB Demi" pitchFamily="34" charset="0"/>
            </a:endParaRPr>
          </a:p>
          <a:p>
            <a:pPr marL="342900" indent="-342900">
              <a:lnSpc>
                <a:spcPct val="90000"/>
              </a:lnSpc>
            </a:pPr>
            <a:endParaRPr lang="en-US" sz="2400" dirty="0">
              <a:latin typeface="Berlin Sans FB Demi" pitchFamily="34" charset="0"/>
            </a:endParaRPr>
          </a:p>
        </p:txBody>
      </p:sp>
      <p:pic>
        <p:nvPicPr>
          <p:cNvPr id="590857" name="Picture 4" descr="014_10dugesia606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420" y="4929198"/>
            <a:ext cx="2357422" cy="17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TURBELLARIA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682" y="428604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Tubuh</a:t>
            </a:r>
            <a:r>
              <a:rPr lang="en-US" sz="3200" dirty="0"/>
              <a:t> </a:t>
            </a:r>
            <a:r>
              <a:rPr lang="en-US" sz="3200" dirty="0" err="1"/>
              <a:t>Planaria</a:t>
            </a:r>
            <a:endParaRPr lang="en-US" sz="3200" dirty="0"/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2" y="4576786"/>
            <a:ext cx="7772400" cy="220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US" sz="1400" b="1" i="1" dirty="0" err="1"/>
              <a:t>Mulut</a:t>
            </a:r>
            <a:r>
              <a:rPr lang="en-US" sz="1400" b="1" i="1" dirty="0"/>
              <a:t> </a:t>
            </a:r>
            <a:r>
              <a:rPr lang="en-US" sz="1400" dirty="0"/>
              <a:t>—</a:t>
            </a:r>
            <a:r>
              <a:rPr lang="en-US" sz="1400" dirty="0" err="1"/>
              <a:t>tempat</a:t>
            </a:r>
            <a:r>
              <a:rPr lang="en-US" sz="1400" dirty="0"/>
              <a:t> </a:t>
            </a:r>
            <a:r>
              <a:rPr lang="en-US" sz="1400" dirty="0" err="1"/>
              <a:t>masuknya</a:t>
            </a:r>
            <a:r>
              <a:rPr lang="en-US" sz="1400" dirty="0"/>
              <a:t> </a:t>
            </a:r>
            <a:r>
              <a:rPr lang="en-US" sz="1400" dirty="0" err="1"/>
              <a:t>makanan</a:t>
            </a:r>
            <a:r>
              <a:rPr lang="en-US" sz="1400" dirty="0"/>
              <a:t>, </a:t>
            </a:r>
            <a:r>
              <a:rPr lang="en-US" sz="1400" dirty="0" err="1"/>
              <a:t>terletak</a:t>
            </a:r>
            <a:r>
              <a:rPr lang="en-US" sz="1400" dirty="0"/>
              <a:t> </a:t>
            </a:r>
            <a:r>
              <a:rPr lang="en-US" sz="1400" dirty="0" err="1"/>
              <a:t>di</a:t>
            </a:r>
            <a:r>
              <a:rPr lang="en-US" sz="1400" dirty="0"/>
              <a:t> </a:t>
            </a:r>
            <a:r>
              <a:rPr lang="en-US" sz="1400" dirty="0" err="1"/>
              <a:t>bagian</a:t>
            </a:r>
            <a:r>
              <a:rPr lang="en-US" sz="1400" dirty="0"/>
              <a:t> ventral.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mulut</a:t>
            </a:r>
            <a:r>
              <a:rPr lang="en-US" sz="1400" dirty="0"/>
              <a:t>,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saluran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dijulurkan</a:t>
            </a:r>
            <a:r>
              <a:rPr lang="en-US" sz="1400" dirty="0"/>
              <a:t> yang </a:t>
            </a:r>
            <a:r>
              <a:rPr lang="en-US" sz="1400" dirty="0" err="1"/>
              <a:t>disebut</a:t>
            </a:r>
            <a:r>
              <a:rPr lang="en-US" sz="1400" dirty="0"/>
              <a:t> faring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menyedot</a:t>
            </a:r>
            <a:r>
              <a:rPr lang="en-US" sz="1400" dirty="0"/>
              <a:t> </a:t>
            </a:r>
            <a:r>
              <a:rPr lang="en-US" sz="1400" dirty="0" err="1"/>
              <a:t>makanan</a:t>
            </a:r>
            <a:r>
              <a:rPr lang="en-US" sz="1400" dirty="0"/>
              <a:t>.</a:t>
            </a:r>
          </a:p>
          <a:p>
            <a:pPr marL="342900" indent="-342900"/>
            <a:r>
              <a:rPr lang="en-US" sz="1400" b="1" dirty="0" err="1"/>
              <a:t>Saluran</a:t>
            </a:r>
            <a:r>
              <a:rPr lang="en-US" sz="1400" b="1" dirty="0"/>
              <a:t> </a:t>
            </a:r>
            <a:r>
              <a:rPr lang="en-US" sz="1400" b="1" dirty="0" err="1"/>
              <a:t>pencernaan</a:t>
            </a:r>
            <a:r>
              <a:rPr lang="en-US" sz="1400" dirty="0"/>
              <a:t> —</a:t>
            </a:r>
            <a:r>
              <a:rPr lang="en-US" sz="1400" dirty="0" err="1"/>
              <a:t>mencerna</a:t>
            </a:r>
            <a:r>
              <a:rPr lang="en-US" sz="1400" dirty="0"/>
              <a:t> </a:t>
            </a:r>
            <a:r>
              <a:rPr lang="en-US" sz="1400" dirty="0" err="1"/>
              <a:t>makanan</a:t>
            </a:r>
            <a:endParaRPr lang="en-US" sz="1400" dirty="0"/>
          </a:p>
          <a:p>
            <a:pPr marL="342900" indent="-342900"/>
            <a:r>
              <a:rPr lang="en-US" sz="1400" b="1" i="1" dirty="0" err="1"/>
              <a:t>Bintik</a:t>
            </a:r>
            <a:r>
              <a:rPr lang="en-US" sz="1400" b="1" i="1" dirty="0"/>
              <a:t> Mata </a:t>
            </a:r>
            <a:r>
              <a:rPr lang="en-US" sz="1400" dirty="0"/>
              <a:t>—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indera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mendeteksi</a:t>
            </a:r>
            <a:r>
              <a:rPr lang="en-US" sz="1400" dirty="0"/>
              <a:t> </a:t>
            </a:r>
            <a:r>
              <a:rPr lang="en-US" sz="1400" dirty="0" err="1"/>
              <a:t>cahaya</a:t>
            </a:r>
            <a:r>
              <a:rPr lang="en-US" sz="1400" dirty="0"/>
              <a:t> (</a:t>
            </a:r>
            <a:r>
              <a:rPr lang="en-US" sz="1400" dirty="0" err="1"/>
              <a:t>planaria</a:t>
            </a:r>
            <a:r>
              <a:rPr lang="en-US" sz="1400" dirty="0"/>
              <a:t> </a:t>
            </a:r>
            <a:r>
              <a:rPr lang="en-US" sz="1400" dirty="0" err="1"/>
              <a:t>menyukai</a:t>
            </a:r>
            <a:r>
              <a:rPr lang="en-US" sz="1400" dirty="0"/>
              <a:t> </a:t>
            </a:r>
            <a:r>
              <a:rPr lang="en-US" sz="1400" dirty="0" err="1"/>
              <a:t>gelap</a:t>
            </a:r>
            <a:r>
              <a:rPr lang="en-US" sz="1400" dirty="0"/>
              <a:t>)</a:t>
            </a:r>
          </a:p>
          <a:p>
            <a:pPr marL="342900" indent="-342900"/>
            <a:r>
              <a:rPr lang="en-US" sz="1400" b="1" i="1" dirty="0" err="1"/>
              <a:t>Aurikel</a:t>
            </a:r>
            <a:r>
              <a:rPr lang="en-US" sz="1400" b="1" i="1" dirty="0"/>
              <a:t> </a:t>
            </a:r>
            <a:r>
              <a:rPr lang="en-US" sz="1400" dirty="0"/>
              <a:t>—organ </a:t>
            </a:r>
            <a:r>
              <a:rPr lang="en-US" sz="1400" dirty="0" err="1"/>
              <a:t>penciuman</a:t>
            </a:r>
            <a:endParaRPr lang="en-US" sz="1400" dirty="0"/>
          </a:p>
          <a:p>
            <a:pPr marL="342900" indent="-342900"/>
            <a:r>
              <a:rPr lang="en-US" sz="1400" b="1" i="1" dirty="0" err="1"/>
              <a:t>Protonephridia</a:t>
            </a:r>
            <a:r>
              <a:rPr lang="en-US" sz="1400" dirty="0"/>
              <a:t>—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saluran</a:t>
            </a:r>
            <a:r>
              <a:rPr lang="en-US" sz="1400" dirty="0"/>
              <a:t> yang </a:t>
            </a:r>
            <a:r>
              <a:rPr lang="en-US" sz="1400" dirty="0" err="1"/>
              <a:t>menghubungkan</a:t>
            </a:r>
            <a:r>
              <a:rPr lang="en-US" sz="1400" dirty="0"/>
              <a:t> </a:t>
            </a:r>
            <a:r>
              <a:rPr lang="en-US" sz="1400" dirty="0" err="1"/>
              <a:t>pori-pori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api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organ </a:t>
            </a:r>
            <a:r>
              <a:rPr lang="en-US" sz="1400" dirty="0" err="1"/>
              <a:t>eskresi</a:t>
            </a:r>
            <a:endParaRPr lang="en-US" sz="1400" dirty="0"/>
          </a:p>
        </p:txBody>
      </p:sp>
      <p:pic>
        <p:nvPicPr>
          <p:cNvPr id="591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482" y="1068411"/>
            <a:ext cx="5029200" cy="3516313"/>
          </a:xfrm>
          <a:prstGeom prst="rect">
            <a:avLst/>
          </a:prstGeom>
          <a:noFill/>
        </p:spPr>
      </p:pic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2728882" y="4271986"/>
            <a:ext cx="914400" cy="27463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Ganglion</a:t>
            </a:r>
          </a:p>
        </p:txBody>
      </p:sp>
      <p:sp>
        <p:nvSpPr>
          <p:cNvPr id="591878" name="Text Box 6"/>
          <p:cNvSpPr txBox="1">
            <a:spLocks noChangeArrowheads="1"/>
          </p:cNvSpPr>
          <p:nvPr/>
        </p:nvSpPr>
        <p:spPr bwMode="auto">
          <a:xfrm>
            <a:off x="4786282" y="4271986"/>
            <a:ext cx="1676400" cy="27463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Tali spinal</a:t>
            </a:r>
          </a:p>
        </p:txBody>
      </p:sp>
      <p:sp>
        <p:nvSpPr>
          <p:cNvPr id="591879" name="Text Box 7"/>
          <p:cNvSpPr txBox="1">
            <a:spLocks noChangeArrowheads="1"/>
          </p:cNvSpPr>
          <p:nvPr/>
        </p:nvSpPr>
        <p:spPr bwMode="auto">
          <a:xfrm>
            <a:off x="2562195" y="1085874"/>
            <a:ext cx="914400" cy="274637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Faring</a:t>
            </a:r>
          </a:p>
        </p:txBody>
      </p:sp>
      <p:sp>
        <p:nvSpPr>
          <p:cNvPr id="591881" name="Text Box 9"/>
          <p:cNvSpPr txBox="1">
            <a:spLocks noChangeArrowheads="1"/>
          </p:cNvSpPr>
          <p:nvPr/>
        </p:nvSpPr>
        <p:spPr bwMode="auto">
          <a:xfrm>
            <a:off x="3471832" y="3333774"/>
            <a:ext cx="1066800" cy="274637"/>
          </a:xfrm>
          <a:prstGeom prst="rect">
            <a:avLst/>
          </a:prstGeom>
          <a:solidFill>
            <a:srgbClr val="66CCFF"/>
          </a:solidFill>
          <a:ln w="254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Bintik mata</a:t>
            </a:r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4100482" y="1328761"/>
            <a:ext cx="1828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id-ID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5186332" y="1081111"/>
            <a:ext cx="1676400" cy="27463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Mulut</a:t>
            </a:r>
          </a:p>
        </p:txBody>
      </p:sp>
      <p:sp>
        <p:nvSpPr>
          <p:cNvPr id="591884" name="Text Box 12"/>
          <p:cNvSpPr txBox="1">
            <a:spLocks noChangeArrowheads="1"/>
          </p:cNvSpPr>
          <p:nvPr/>
        </p:nvSpPr>
        <p:spPr bwMode="auto">
          <a:xfrm>
            <a:off x="1881157" y="1676424"/>
            <a:ext cx="1157288" cy="457200"/>
          </a:xfrm>
          <a:prstGeom prst="rect">
            <a:avLst/>
          </a:prstGeom>
          <a:solidFill>
            <a:srgbClr val="66CCFF"/>
          </a:solidFill>
          <a:ln w="254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Saluran pencernaan</a:t>
            </a:r>
          </a:p>
        </p:txBody>
      </p:sp>
      <p:sp>
        <p:nvSpPr>
          <p:cNvPr id="591885" name="Rectangle 13"/>
          <p:cNvSpPr>
            <a:spLocks noChangeArrowheads="1"/>
          </p:cNvSpPr>
          <p:nvPr/>
        </p:nvSpPr>
        <p:spPr bwMode="auto">
          <a:xfrm>
            <a:off x="3033682" y="1738336"/>
            <a:ext cx="152400" cy="228600"/>
          </a:xfrm>
          <a:prstGeom prst="rect">
            <a:avLst/>
          </a:prstGeom>
          <a:solidFill>
            <a:srgbClr val="66CCFF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id-ID"/>
          </a:p>
        </p:txBody>
      </p:sp>
      <p:sp>
        <p:nvSpPr>
          <p:cNvPr id="591886" name="Line 14"/>
          <p:cNvSpPr>
            <a:spLocks noChangeShapeType="1"/>
          </p:cNvSpPr>
          <p:nvPr/>
        </p:nvSpPr>
        <p:spPr bwMode="auto">
          <a:xfrm flipH="1" flipV="1">
            <a:off x="2347882" y="2824186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id-ID"/>
          </a:p>
        </p:txBody>
      </p:sp>
      <p:sp>
        <p:nvSpPr>
          <p:cNvPr id="591887" name="Text Box 15"/>
          <p:cNvSpPr txBox="1">
            <a:spLocks noChangeArrowheads="1"/>
          </p:cNvSpPr>
          <p:nvPr/>
        </p:nvSpPr>
        <p:spPr bwMode="auto">
          <a:xfrm>
            <a:off x="1890682" y="2519386"/>
            <a:ext cx="762000" cy="274638"/>
          </a:xfrm>
          <a:prstGeom prst="rect">
            <a:avLst/>
          </a:prstGeom>
          <a:solidFill>
            <a:srgbClr val="66CCFF"/>
          </a:solidFill>
          <a:ln w="254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Aurikel</a:t>
            </a:r>
          </a:p>
        </p:txBody>
      </p:sp>
      <p:pic>
        <p:nvPicPr>
          <p:cNvPr id="591888" name="Picture 16"/>
          <p:cNvPicPr>
            <a:picLocks noChangeAspect="1" noChangeArrowheads="1"/>
          </p:cNvPicPr>
          <p:nvPr/>
        </p:nvPicPr>
        <p:blipFill>
          <a:blip r:embed="rId3"/>
          <a:srcRect l="21393" t="8434" r="64345" b="46815"/>
          <a:stretch>
            <a:fillRect/>
          </a:stretch>
        </p:blipFill>
        <p:spPr bwMode="auto">
          <a:xfrm>
            <a:off x="519082" y="1300186"/>
            <a:ext cx="625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C:\WINDOWS\Desktop\Kelly\platyflam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15998" y="2616201"/>
            <a:ext cx="2142201" cy="159861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Pencernaan </a:t>
            </a:r>
            <a:r>
              <a:rPr lang="id-ID" i="1" dirty="0" smtClean="0"/>
              <a:t>Planaria</a:t>
            </a:r>
            <a:endParaRPr lang="id-ID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484784"/>
            <a:ext cx="5218328" cy="4648200"/>
          </a:xfrm>
        </p:spPr>
        <p:txBody>
          <a:bodyPr/>
          <a:lstStyle/>
          <a:p>
            <a:r>
              <a:rPr lang="id-ID" sz="2000" dirty="0" smtClean="0">
                <a:latin typeface="Berlin Sans FB Demi" pitchFamily="34" charset="0"/>
              </a:rPr>
              <a:t>Saluran: mulut, faring, esofagus, usus halus, faringeal</a:t>
            </a:r>
          </a:p>
          <a:p>
            <a:r>
              <a:rPr lang="id-ID" sz="2000" dirty="0" smtClean="0">
                <a:latin typeface="Berlin Sans FB Demi" pitchFamily="34" charset="0"/>
              </a:rPr>
              <a:t>Kemoreseptor - Mangsa tersentuh </a:t>
            </a:r>
          </a:p>
          <a:p>
            <a:r>
              <a:rPr lang="id-ID" sz="2000" dirty="0" smtClean="0">
                <a:latin typeface="Berlin Sans FB Demi" pitchFamily="34" charset="0"/>
              </a:rPr>
              <a:t>ujung anterior membelok ke arah mangsa </a:t>
            </a:r>
          </a:p>
          <a:p>
            <a:r>
              <a:rPr lang="id-ID" sz="2000" dirty="0" smtClean="0">
                <a:latin typeface="Berlin Sans FB Demi" pitchFamily="34" charset="0"/>
              </a:rPr>
              <a:t>tubuh melingkari mangsa</a:t>
            </a:r>
          </a:p>
          <a:p>
            <a:r>
              <a:rPr lang="id-ID" sz="2000" dirty="0" smtClean="0">
                <a:latin typeface="Berlin Sans FB Demi" pitchFamily="34" charset="0"/>
              </a:rPr>
              <a:t>Lendir kelenjar mukosa untuk mengikat mangsa</a:t>
            </a:r>
          </a:p>
          <a:p>
            <a:r>
              <a:rPr lang="id-ID" sz="2000" dirty="0" smtClean="0">
                <a:latin typeface="Berlin Sans FB Demi" pitchFamily="34" charset="0"/>
              </a:rPr>
              <a:t>Faring ditonjolkan untuk menangkap mangsa</a:t>
            </a:r>
          </a:p>
          <a:p>
            <a:r>
              <a:rPr lang="id-ID" sz="2000" dirty="0" smtClean="0">
                <a:latin typeface="Berlin Sans FB Demi" pitchFamily="34" charset="0"/>
              </a:rPr>
              <a:t>Mangsa masuk ke rongga mulut</a:t>
            </a:r>
          </a:p>
          <a:p>
            <a:r>
              <a:rPr lang="id-ID" sz="2000" dirty="0" smtClean="0">
                <a:latin typeface="Berlin Sans FB Demi" pitchFamily="34" charset="0"/>
              </a:rPr>
              <a:t>Epitel usus mencerna mangsa</a:t>
            </a:r>
          </a:p>
          <a:p>
            <a:r>
              <a:rPr lang="id-ID" sz="2000" dirty="0" smtClean="0">
                <a:latin typeface="Berlin Sans FB Demi" pitchFamily="34" charset="0"/>
              </a:rPr>
              <a:t>Nutrisi diserap</a:t>
            </a:r>
          </a:p>
          <a:p>
            <a:r>
              <a:rPr lang="id-ID" sz="2000" dirty="0" smtClean="0">
                <a:latin typeface="Berlin Sans FB Demi" pitchFamily="34" charset="0"/>
              </a:rPr>
              <a:t>Sisa makanan dikeluarkan ke usus – sel api</a:t>
            </a:r>
          </a:p>
          <a:p>
            <a:endParaRPr lang="id-ID" sz="2000" dirty="0" smtClean="0">
              <a:latin typeface="Berlin Sans FB Demi" pitchFamily="34" charset="0"/>
            </a:endParaRPr>
          </a:p>
          <a:p>
            <a:endParaRPr lang="id-ID" sz="2000" dirty="0">
              <a:latin typeface="Berlin Sans FB Dem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840" y="523875"/>
            <a:ext cx="3746160" cy="633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Ekskresi </a:t>
            </a:r>
            <a:r>
              <a:rPr lang="id-ID" i="1" dirty="0" smtClean="0"/>
              <a:t>Planaria</a:t>
            </a:r>
            <a:endParaRPr lang="id-ID" i="1" dirty="0"/>
          </a:p>
        </p:txBody>
      </p:sp>
      <p:pic>
        <p:nvPicPr>
          <p:cNvPr id="593924" name="Picture 4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4771" y="-17802"/>
            <a:ext cx="5410590" cy="3950858"/>
          </a:xfrm>
          <a:noFill/>
          <a:ln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0"/>
            <a:ext cx="4381500" cy="5105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7" r="32676" b="21582"/>
          <a:stretch/>
        </p:blipFill>
        <p:spPr bwMode="auto">
          <a:xfrm>
            <a:off x="-32573" y="3328424"/>
            <a:ext cx="4892605" cy="344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Indera &amp; Syaraf </a:t>
            </a:r>
            <a:r>
              <a:rPr lang="id-ID" i="1" dirty="0" smtClean="0"/>
              <a:t>Planaria</a:t>
            </a:r>
            <a:endParaRPr lang="id-ID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3756640" cy="4648200"/>
          </a:xfrm>
        </p:spPr>
        <p:txBody>
          <a:bodyPr/>
          <a:lstStyle/>
          <a:p>
            <a:r>
              <a:rPr lang="id-ID" sz="2400" dirty="0" smtClean="0">
                <a:latin typeface="Berlin Sans FB Demi" pitchFamily="34" charset="0"/>
              </a:rPr>
              <a:t>Bintik mata &amp; aurikel</a:t>
            </a:r>
          </a:p>
          <a:p>
            <a:r>
              <a:rPr lang="id-ID" sz="2400" dirty="0" smtClean="0">
                <a:latin typeface="Berlin Sans FB Demi" pitchFamily="34" charset="0"/>
              </a:rPr>
              <a:t>Bintik mata terdiri dari sel-sel pigmen yg sensitif terhadap cahaya</a:t>
            </a:r>
          </a:p>
          <a:p>
            <a:r>
              <a:rPr lang="id-ID" sz="2400" dirty="0" smtClean="0">
                <a:latin typeface="Berlin Sans FB Demi" pitchFamily="34" charset="0"/>
              </a:rPr>
              <a:t>Bersifat photonegatif</a:t>
            </a:r>
          </a:p>
          <a:p>
            <a:r>
              <a:rPr lang="id-ID" sz="2400" dirty="0" smtClean="0">
                <a:latin typeface="Berlin Sans FB Demi" pitchFamily="34" charset="0"/>
              </a:rPr>
              <a:t>Aurikel indera rasa, bau, sentuhan </a:t>
            </a:r>
          </a:p>
          <a:p>
            <a:endParaRPr lang="id-ID" sz="2400" dirty="0" smtClean="0">
              <a:latin typeface="Berlin Sans FB Dem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40" y="1576790"/>
            <a:ext cx="5006360" cy="373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INDERA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896" y="1558768"/>
            <a:ext cx="5544616" cy="4815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477" y="1585245"/>
            <a:ext cx="34534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>
                <a:latin typeface="Berlin Sans FB Demi" pitchFamily="34" charset="0"/>
              </a:rPr>
              <a:t>Sistem saraf: ganglion serebral sebagai otak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>
                <a:latin typeface="Berlin Sans FB Demi" pitchFamily="34" charset="0"/>
              </a:rPr>
              <a:t>Cabang-cabang syaraf dari ganglion ke arah lateral (kemoreseptor), anterior (bintik mata), posterior (1 psg sejajar = tali syaraf)</a:t>
            </a:r>
          </a:p>
        </p:txBody>
      </p:sp>
    </p:spTree>
    <p:extLst>
      <p:ext uri="{BB962C8B-B14F-4D97-AF65-F5344CB8AC3E}">
        <p14:creationId xmlns:p14="http://schemas.microsoft.com/office/powerpoint/2010/main" xmlns="" val="128684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Reproduksi </a:t>
            </a:r>
            <a:r>
              <a:rPr lang="id-ID" i="1" dirty="0" smtClean="0"/>
              <a:t>Planaria</a:t>
            </a:r>
            <a:endParaRPr lang="id-ID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44" y="1484784"/>
            <a:ext cx="5066644" cy="4744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829" y="1484784"/>
            <a:ext cx="3863171" cy="425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Reproduksi </a:t>
            </a:r>
            <a:r>
              <a:rPr lang="id-ID" i="1" dirty="0" smtClean="0"/>
              <a:t>Planaria</a:t>
            </a:r>
            <a:endParaRPr lang="id-ID" i="1" dirty="0"/>
          </a:p>
        </p:txBody>
      </p:sp>
      <p:pic>
        <p:nvPicPr>
          <p:cNvPr id="628739" name="Picture 5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 contrast="36000"/>
          </a:blip>
          <a:stretch>
            <a:fillRect/>
          </a:stretch>
        </p:blipFill>
        <p:spPr bwMode="auto">
          <a:xfrm>
            <a:off x="4139952" y="188639"/>
            <a:ext cx="4932040" cy="6256575"/>
          </a:xfrm>
          <a:noFill/>
          <a:ln>
            <a:miter lim="800000"/>
            <a:headEnd/>
            <a:tailEnd/>
          </a:ln>
        </p:spPr>
      </p:pic>
      <p:sp>
        <p:nvSpPr>
          <p:cNvPr id="628742" name="Text Box 6"/>
          <p:cNvSpPr txBox="1">
            <a:spLocks noChangeArrowheads="1"/>
          </p:cNvSpPr>
          <p:nvPr/>
        </p:nvSpPr>
        <p:spPr bwMode="auto">
          <a:xfrm>
            <a:off x="304800" y="1686199"/>
            <a:ext cx="3907160" cy="10778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, </a:t>
            </a:r>
            <a:r>
              <a:rPr lang="en-US" sz="1600" dirty="0" err="1"/>
              <a:t>planaria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2 </a:t>
            </a:r>
            <a:r>
              <a:rPr lang="en-US" sz="1600" dirty="0" smtClean="0"/>
              <a:t>m</a:t>
            </a:r>
            <a:r>
              <a:rPr lang="id-ID" sz="1600" dirty="0" smtClean="0"/>
              <a:t>a</a:t>
            </a:r>
            <a:r>
              <a:rPr lang="en-US" sz="1600" dirty="0" smtClean="0"/>
              <a:t>cam </a:t>
            </a:r>
            <a:r>
              <a:rPr lang="en-US" sz="1600" dirty="0" err="1" smtClean="0"/>
              <a:t>gamet</a:t>
            </a:r>
            <a:r>
              <a:rPr lang="en-US" sz="1600" dirty="0"/>
              <a:t>.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gamet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pernah</a:t>
            </a:r>
            <a:r>
              <a:rPr lang="en-US" sz="1600" dirty="0"/>
              <a:t> </a:t>
            </a:r>
            <a:r>
              <a:rPr lang="en-US" sz="1600" dirty="0" err="1"/>
              <a:t>saling</a:t>
            </a:r>
            <a:r>
              <a:rPr lang="en-US" sz="1600" dirty="0"/>
              <a:t> </a:t>
            </a:r>
            <a:r>
              <a:rPr lang="en-US" sz="1600" dirty="0" err="1"/>
              <a:t>membuahi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754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:\gambar\Logo\10. UNI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-24"/>
            <a:ext cx="1007545" cy="91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14612" y="2246309"/>
            <a:ext cx="6096000" cy="682625"/>
          </a:xfrm>
        </p:spPr>
        <p:txBody>
          <a:bodyPr/>
          <a:lstStyle/>
          <a:p>
            <a:r>
              <a:rPr lang="id-ID" sz="4400" dirty="0" smtClean="0"/>
              <a:t>PLATYHELMINTES</a:t>
            </a:r>
            <a:endParaRPr lang="id-ID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609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err="1"/>
              <a:t>Kelas</a:t>
            </a:r>
            <a:r>
              <a:rPr lang="en-US" sz="3200" dirty="0"/>
              <a:t> </a:t>
            </a:r>
            <a:r>
              <a:rPr lang="en-US" sz="3200" dirty="0" err="1" smtClean="0"/>
              <a:t>Trematoda</a:t>
            </a:r>
            <a:endParaRPr lang="en-US" sz="3200" dirty="0"/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cacing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(</a:t>
            </a:r>
            <a:r>
              <a:rPr lang="en-US" i="1" dirty="0" err="1"/>
              <a:t>Fasciola</a:t>
            </a:r>
            <a:r>
              <a:rPr lang="en-US" i="1" dirty="0"/>
              <a:t> hepatica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Clonorchis</a:t>
            </a:r>
            <a:r>
              <a:rPr lang="en-US" i="1" dirty="0"/>
              <a:t> sp</a:t>
            </a:r>
            <a:r>
              <a:rPr lang="en-US" dirty="0"/>
              <a:t>)</a:t>
            </a:r>
          </a:p>
          <a:p>
            <a:pPr marL="342900" indent="-342900"/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cacing</a:t>
            </a:r>
            <a:r>
              <a:rPr lang="en-US" sz="2000" dirty="0"/>
              <a:t> </a:t>
            </a:r>
            <a:r>
              <a:rPr lang="en-US" sz="2000" dirty="0" err="1"/>
              <a:t>parasit</a:t>
            </a:r>
            <a:r>
              <a:rPr lang="en-US" sz="2000" dirty="0"/>
              <a:t> (</a:t>
            </a:r>
            <a:r>
              <a:rPr lang="en-US" sz="2000" b="1" i="1" dirty="0" err="1"/>
              <a:t>parasit</a:t>
            </a:r>
            <a:r>
              <a:rPr lang="en-US" sz="2000" b="1" i="1" dirty="0"/>
              <a:t> internal</a:t>
            </a:r>
            <a:r>
              <a:rPr lang="en-US" sz="2000" dirty="0"/>
              <a:t>); </a:t>
            </a:r>
            <a:r>
              <a:rPr lang="en-US" sz="2000" dirty="0" err="1"/>
              <a:t>cacing</a:t>
            </a:r>
            <a:r>
              <a:rPr lang="en-US" sz="2000" dirty="0"/>
              <a:t> </a:t>
            </a:r>
            <a:r>
              <a:rPr lang="en-US" sz="2000" dirty="0" err="1"/>
              <a:t>hati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menginfeksi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</a:t>
            </a:r>
          </a:p>
          <a:p>
            <a:pPr marL="342900" indent="-342900"/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penghisap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mulutnya</a:t>
            </a:r>
            <a:r>
              <a:rPr lang="en-US" sz="2000" dirty="0"/>
              <a:t>,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menempelkan</a:t>
            </a:r>
            <a:r>
              <a:rPr lang="en-US" sz="2000" dirty="0"/>
              <a:t> </a:t>
            </a:r>
            <a:r>
              <a:rPr lang="en-US" sz="2000" dirty="0" err="1"/>
              <a:t>cacing</a:t>
            </a:r>
            <a:r>
              <a:rPr lang="en-US" sz="2000" dirty="0"/>
              <a:t> </a:t>
            </a:r>
            <a:r>
              <a:rPr lang="en-US" sz="2000" dirty="0" err="1"/>
              <a:t>hati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inangnya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.</a:t>
            </a:r>
          </a:p>
          <a:p>
            <a:pPr marL="342900" indent="-342900"/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hermaprodit</a:t>
            </a:r>
            <a:r>
              <a:rPr lang="en-US" sz="2000" dirty="0"/>
              <a:t>;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dilengkapi</a:t>
            </a:r>
            <a:r>
              <a:rPr lang="en-US" sz="2000" dirty="0"/>
              <a:t> organ </a:t>
            </a:r>
            <a:r>
              <a:rPr lang="en-US" sz="2000" dirty="0" err="1"/>
              <a:t>reproduksi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2 </a:t>
            </a:r>
            <a:r>
              <a:rPr lang="en-US" sz="2000" dirty="0" err="1"/>
              <a:t>macam</a:t>
            </a:r>
            <a:r>
              <a:rPr lang="en-US" sz="2000" dirty="0"/>
              <a:t> </a:t>
            </a:r>
            <a:r>
              <a:rPr lang="en-US" sz="2000" dirty="0" err="1"/>
              <a:t>gamet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3085"/>
            <a:ext cx="7377608" cy="68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18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4442005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005" y="5643"/>
            <a:ext cx="4701996" cy="46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652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1607"/>
            <a:ext cx="9144000" cy="584679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Miller &amp; Harley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991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50642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err="1" smtClean="0"/>
              <a:t>Clonorchis</a:t>
            </a:r>
            <a:r>
              <a:rPr lang="en-US" sz="1900" dirty="0" smtClean="0"/>
              <a:t> </a:t>
            </a:r>
            <a:endParaRPr lang="en-US" sz="1900" dirty="0"/>
          </a:p>
        </p:txBody>
      </p:sp>
      <p:sp>
        <p:nvSpPr>
          <p:cNvPr id="595975" name="Text Box 7"/>
          <p:cNvSpPr txBox="1">
            <a:spLocks noChangeArrowheads="1"/>
          </p:cNvSpPr>
          <p:nvPr/>
        </p:nvSpPr>
        <p:spPr bwMode="auto">
          <a:xfrm>
            <a:off x="228100" y="4077072"/>
            <a:ext cx="8915900" cy="310918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 err="1"/>
              <a:t>Telur</a:t>
            </a:r>
            <a:r>
              <a:rPr lang="en-US" sz="1400" b="1" dirty="0"/>
              <a:t> </a:t>
            </a:r>
            <a:r>
              <a:rPr lang="en-US" sz="1400" b="1" dirty="0" err="1"/>
              <a:t>dilepaskan</a:t>
            </a:r>
            <a:r>
              <a:rPr lang="en-US" sz="1400" b="1" dirty="0"/>
              <a:t> </a:t>
            </a:r>
            <a:r>
              <a:rPr lang="en-US" sz="1400" b="1" dirty="0" err="1"/>
              <a:t>bersamaan</a:t>
            </a:r>
            <a:r>
              <a:rPr lang="en-US" sz="1400" b="1" dirty="0"/>
              <a:t> </a:t>
            </a:r>
            <a:r>
              <a:rPr lang="en-US" sz="1400" b="1" dirty="0" err="1"/>
              <a:t>dengan</a:t>
            </a:r>
            <a:r>
              <a:rPr lang="en-US" sz="1400" b="1" dirty="0"/>
              <a:t> </a:t>
            </a:r>
            <a:r>
              <a:rPr lang="en-US" sz="1400" b="1" dirty="0" err="1"/>
              <a:t>kotoran</a:t>
            </a:r>
            <a:r>
              <a:rPr lang="en-US" sz="1400" b="1" dirty="0"/>
              <a:t> </a:t>
            </a:r>
            <a:r>
              <a:rPr lang="en-US" sz="1400" b="1" dirty="0" err="1"/>
              <a:t>dari</a:t>
            </a:r>
            <a:r>
              <a:rPr lang="en-US" sz="1400" b="1" dirty="0"/>
              <a:t> </a:t>
            </a:r>
            <a:r>
              <a:rPr lang="en-US" sz="1400" b="1" dirty="0" err="1"/>
              <a:t>penderita</a:t>
            </a:r>
            <a:endParaRPr lang="en-US" sz="1400" b="1" dirty="0"/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 err="1"/>
              <a:t>Telur</a:t>
            </a:r>
            <a:r>
              <a:rPr lang="en-US" sz="1400" b="1" dirty="0"/>
              <a:t>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berkembang</a:t>
            </a:r>
            <a:r>
              <a:rPr lang="en-US" sz="1400" b="1" dirty="0"/>
              <a:t> </a:t>
            </a:r>
            <a:r>
              <a:rPr lang="en-US" sz="1400" b="1" dirty="0" err="1"/>
              <a:t>menjadi</a:t>
            </a:r>
            <a:r>
              <a:rPr lang="en-US" sz="1400" b="1" dirty="0"/>
              <a:t> larva </a:t>
            </a:r>
            <a:r>
              <a:rPr lang="en-US" sz="1400" b="1" dirty="0" err="1"/>
              <a:t>mirasidium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masuk</a:t>
            </a:r>
            <a:r>
              <a:rPr lang="en-US" sz="1400" b="1" dirty="0"/>
              <a:t> </a:t>
            </a:r>
            <a:r>
              <a:rPr lang="en-US" sz="1400" b="1" dirty="0" err="1"/>
              <a:t>ke</a:t>
            </a:r>
            <a:r>
              <a:rPr lang="en-US" sz="1400" b="1" dirty="0"/>
              <a:t> </a:t>
            </a:r>
            <a:r>
              <a:rPr lang="en-US" sz="1400" b="1" dirty="0" err="1"/>
              <a:t>inang</a:t>
            </a:r>
            <a:r>
              <a:rPr lang="en-US" sz="1400" b="1" dirty="0"/>
              <a:t> </a:t>
            </a:r>
            <a:r>
              <a:rPr lang="en-US" sz="1400" b="1" dirty="0" err="1"/>
              <a:t>perantara</a:t>
            </a:r>
            <a:r>
              <a:rPr lang="en-US" sz="1400" b="1" dirty="0"/>
              <a:t> 1, </a:t>
            </a:r>
            <a:r>
              <a:rPr lang="en-US" sz="1400" b="1" dirty="0" err="1"/>
              <a:t>biasanya</a:t>
            </a:r>
            <a:r>
              <a:rPr lang="en-US" sz="1400" b="1" dirty="0"/>
              <a:t> </a:t>
            </a:r>
            <a:r>
              <a:rPr lang="en-US" sz="1400" b="1" dirty="0" err="1"/>
              <a:t>adalah</a:t>
            </a:r>
            <a:r>
              <a:rPr lang="en-US" sz="1400" b="1" dirty="0"/>
              <a:t> </a:t>
            </a:r>
            <a:r>
              <a:rPr lang="en-US" sz="1400" b="1" dirty="0" err="1"/>
              <a:t>siput</a:t>
            </a:r>
            <a:endParaRPr lang="en-US" sz="1400" b="1" dirty="0"/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Di </a:t>
            </a:r>
            <a:r>
              <a:rPr lang="en-US" sz="1400" b="1" dirty="0" err="1"/>
              <a:t>tubuh</a:t>
            </a:r>
            <a:r>
              <a:rPr lang="en-US" sz="1400" b="1" dirty="0"/>
              <a:t> </a:t>
            </a:r>
            <a:r>
              <a:rPr lang="en-US" sz="1400" b="1" dirty="0" err="1"/>
              <a:t>siput</a:t>
            </a:r>
            <a:r>
              <a:rPr lang="en-US" sz="1400" b="1" dirty="0"/>
              <a:t>, larva </a:t>
            </a:r>
            <a:r>
              <a:rPr lang="en-US" sz="1400" b="1" dirty="0" err="1"/>
              <a:t>myrasidium</a:t>
            </a:r>
            <a:r>
              <a:rPr lang="en-US" sz="1400" b="1" dirty="0"/>
              <a:t>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bermetamorfosis</a:t>
            </a:r>
            <a:r>
              <a:rPr lang="en-US" sz="1400" b="1" dirty="0"/>
              <a:t>  </a:t>
            </a:r>
            <a:r>
              <a:rPr lang="en-US" sz="1400" b="1" dirty="0" err="1"/>
              <a:t>menjadi</a:t>
            </a:r>
            <a:r>
              <a:rPr lang="en-US" sz="1400" b="1" dirty="0"/>
              <a:t> </a:t>
            </a:r>
            <a:r>
              <a:rPr lang="en-US" sz="1400" b="1" dirty="0" err="1"/>
              <a:t>sporosit</a:t>
            </a:r>
            <a:endParaRPr lang="en-US" sz="1400" b="1" dirty="0"/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 err="1"/>
              <a:t>Sporosit</a:t>
            </a:r>
            <a:r>
              <a:rPr lang="en-US" sz="1400" b="1" dirty="0"/>
              <a:t> </a:t>
            </a:r>
            <a:r>
              <a:rPr lang="en-US" sz="1400" b="1" dirty="0" err="1"/>
              <a:t>ini</a:t>
            </a:r>
            <a:r>
              <a:rPr lang="en-US" sz="1400" b="1" dirty="0"/>
              <a:t> </a:t>
            </a:r>
            <a:r>
              <a:rPr lang="en-US" sz="1400" b="1" dirty="0" err="1"/>
              <a:t>mengandung</a:t>
            </a:r>
            <a:r>
              <a:rPr lang="en-US" sz="1400" b="1" dirty="0"/>
              <a:t> </a:t>
            </a:r>
            <a:r>
              <a:rPr lang="en-US" sz="1400" b="1" dirty="0" err="1"/>
              <a:t>banyak</a:t>
            </a:r>
            <a:r>
              <a:rPr lang="en-US" sz="1400" b="1" dirty="0"/>
              <a:t> </a:t>
            </a:r>
            <a:r>
              <a:rPr lang="en-US" sz="1400" b="1" dirty="0" err="1"/>
              <a:t>kantung</a:t>
            </a:r>
            <a:r>
              <a:rPr lang="en-US" sz="1400" b="1" dirty="0"/>
              <a:t> </a:t>
            </a:r>
            <a:r>
              <a:rPr lang="en-US" sz="1400" b="1" dirty="0" err="1"/>
              <a:t>embrio</a:t>
            </a:r>
            <a:r>
              <a:rPr lang="en-US" sz="1400" b="1" dirty="0"/>
              <a:t>, yang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tumbuh</a:t>
            </a:r>
            <a:r>
              <a:rPr lang="en-US" sz="1400" b="1" dirty="0"/>
              <a:t> </a:t>
            </a:r>
            <a:r>
              <a:rPr lang="en-US" sz="1400" b="1" dirty="0" err="1"/>
              <a:t>menjadi</a:t>
            </a:r>
            <a:r>
              <a:rPr lang="en-US" sz="1400" b="1" dirty="0"/>
              <a:t> </a:t>
            </a:r>
            <a:r>
              <a:rPr lang="en-US" sz="1400" b="1" dirty="0" err="1"/>
              <a:t>Redia</a:t>
            </a:r>
            <a:endParaRPr lang="en-US" sz="1400" b="1" dirty="0"/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 err="1"/>
              <a:t>Redia</a:t>
            </a:r>
            <a:r>
              <a:rPr lang="en-US" sz="1400" b="1" dirty="0"/>
              <a:t>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tumbuh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mengandung</a:t>
            </a:r>
            <a:r>
              <a:rPr lang="en-US" sz="1400" b="1" dirty="0"/>
              <a:t> </a:t>
            </a:r>
            <a:r>
              <a:rPr lang="en-US" sz="1400" b="1" dirty="0" err="1"/>
              <a:t>embrio</a:t>
            </a:r>
            <a:r>
              <a:rPr lang="en-US" sz="1400" b="1" dirty="0"/>
              <a:t> yang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berkembang</a:t>
            </a:r>
            <a:r>
              <a:rPr lang="en-US" sz="1400" b="1" dirty="0"/>
              <a:t> </a:t>
            </a:r>
            <a:r>
              <a:rPr lang="en-US" sz="1400" b="1" dirty="0" err="1"/>
              <a:t>menjadi</a:t>
            </a:r>
            <a:r>
              <a:rPr lang="en-US" sz="1400" b="1" dirty="0"/>
              <a:t> </a:t>
            </a:r>
            <a:r>
              <a:rPr lang="en-US" sz="1400" b="1" dirty="0" err="1"/>
              <a:t>Sercaria</a:t>
            </a:r>
            <a:endParaRPr lang="en-US" sz="1400" b="1" dirty="0"/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 err="1"/>
              <a:t>Sercaria</a:t>
            </a:r>
            <a:r>
              <a:rPr lang="en-US" sz="1400" b="1" dirty="0"/>
              <a:t> yang </a:t>
            </a:r>
            <a:r>
              <a:rPr lang="en-US" sz="1400" b="1" dirty="0" err="1"/>
              <a:t>dihasilkan</a:t>
            </a:r>
            <a:r>
              <a:rPr lang="en-US" sz="1400" b="1" dirty="0"/>
              <a:t>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berpindah</a:t>
            </a:r>
            <a:r>
              <a:rPr lang="en-US" sz="1400" b="1" dirty="0"/>
              <a:t> </a:t>
            </a:r>
            <a:r>
              <a:rPr lang="en-US" sz="1400" b="1" dirty="0" err="1"/>
              <a:t>inang</a:t>
            </a:r>
            <a:r>
              <a:rPr lang="en-US" sz="1400" b="1" dirty="0"/>
              <a:t> </a:t>
            </a:r>
            <a:r>
              <a:rPr lang="en-US" sz="1400" b="1" dirty="0" err="1"/>
              <a:t>ke</a:t>
            </a:r>
            <a:r>
              <a:rPr lang="en-US" sz="1400" b="1" dirty="0"/>
              <a:t> </a:t>
            </a:r>
            <a:r>
              <a:rPr lang="en-US" sz="1400" b="1" dirty="0" err="1"/>
              <a:t>inang</a:t>
            </a:r>
            <a:r>
              <a:rPr lang="en-US" sz="1400" b="1" dirty="0"/>
              <a:t> </a:t>
            </a:r>
            <a:r>
              <a:rPr lang="en-US" sz="1400" b="1" dirty="0" err="1"/>
              <a:t>perantara</a:t>
            </a:r>
            <a:r>
              <a:rPr lang="en-US" sz="1400" b="1" dirty="0"/>
              <a:t> 2, </a:t>
            </a:r>
            <a:r>
              <a:rPr lang="en-US" sz="1400" b="1" dirty="0" err="1"/>
              <a:t>biasanya</a:t>
            </a:r>
            <a:r>
              <a:rPr lang="en-US" sz="1400" b="1" dirty="0"/>
              <a:t> </a:t>
            </a:r>
            <a:r>
              <a:rPr lang="en-US" sz="1400" b="1" dirty="0" err="1"/>
              <a:t>ikan</a:t>
            </a:r>
            <a:endParaRPr lang="en-US" sz="1400" b="1" dirty="0"/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 err="1"/>
              <a:t>Pada</a:t>
            </a:r>
            <a:r>
              <a:rPr lang="en-US" sz="1400" b="1" dirty="0"/>
              <a:t> </a:t>
            </a:r>
            <a:r>
              <a:rPr lang="en-US" sz="1400" b="1" dirty="0" err="1"/>
              <a:t>tubuh</a:t>
            </a:r>
            <a:r>
              <a:rPr lang="en-US" sz="1400" b="1" dirty="0"/>
              <a:t> </a:t>
            </a:r>
            <a:r>
              <a:rPr lang="en-US" sz="1400" b="1" dirty="0" err="1"/>
              <a:t>ikan</a:t>
            </a:r>
            <a:r>
              <a:rPr lang="en-US" sz="1400" b="1" dirty="0"/>
              <a:t>, </a:t>
            </a:r>
            <a:r>
              <a:rPr lang="en-US" sz="1400" b="1" dirty="0" err="1"/>
              <a:t>metaserkaria</a:t>
            </a:r>
            <a:r>
              <a:rPr lang="en-US" sz="1400" b="1" dirty="0"/>
              <a:t>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membentuk</a:t>
            </a:r>
            <a:r>
              <a:rPr lang="en-US" sz="1400" b="1" dirty="0"/>
              <a:t> </a:t>
            </a:r>
            <a:r>
              <a:rPr lang="en-US" sz="1400" b="1" dirty="0" err="1"/>
              <a:t>kista</a:t>
            </a:r>
            <a:r>
              <a:rPr lang="en-US" sz="1400" b="1" dirty="0"/>
              <a:t>.</a:t>
            </a:r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 err="1"/>
              <a:t>Ikan</a:t>
            </a:r>
            <a:r>
              <a:rPr lang="en-US" sz="1400" b="1" dirty="0"/>
              <a:t> yang </a:t>
            </a:r>
            <a:r>
              <a:rPr lang="en-US" sz="1400" b="1" dirty="0" err="1"/>
              <a:t>terinfeksi</a:t>
            </a:r>
            <a:r>
              <a:rPr lang="en-US" sz="1400" b="1" dirty="0"/>
              <a:t> </a:t>
            </a:r>
            <a:r>
              <a:rPr lang="en-US" sz="1400" b="1" dirty="0" err="1"/>
              <a:t>di</a:t>
            </a:r>
            <a:r>
              <a:rPr lang="en-US" sz="1400" b="1" dirty="0"/>
              <a:t> </a:t>
            </a:r>
            <a:r>
              <a:rPr lang="en-US" sz="1400" b="1" dirty="0" err="1"/>
              <a:t>makan</a:t>
            </a:r>
            <a:r>
              <a:rPr lang="en-US" sz="1400" b="1" dirty="0"/>
              <a:t> </a:t>
            </a:r>
            <a:r>
              <a:rPr lang="en-US" sz="1400" b="1" dirty="0" err="1"/>
              <a:t>oleh</a:t>
            </a:r>
            <a:r>
              <a:rPr lang="en-US" sz="1400" b="1" dirty="0"/>
              <a:t> </a:t>
            </a:r>
            <a:r>
              <a:rPr lang="en-US" sz="1400" b="1" dirty="0" err="1"/>
              <a:t>manusia</a:t>
            </a:r>
            <a:r>
              <a:rPr lang="en-US" sz="1400" b="1" dirty="0"/>
              <a:t>, </a:t>
            </a:r>
            <a:r>
              <a:rPr lang="en-US" sz="1400" b="1" dirty="0" err="1"/>
              <a:t>maka</a:t>
            </a:r>
            <a:r>
              <a:rPr lang="en-US" sz="1400" b="1" dirty="0"/>
              <a:t> </a:t>
            </a:r>
            <a:r>
              <a:rPr lang="en-US" sz="1400" b="1" dirty="0" err="1"/>
              <a:t>kista</a:t>
            </a:r>
            <a:r>
              <a:rPr lang="en-US" sz="1400" b="1" dirty="0"/>
              <a:t>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berkembang</a:t>
            </a:r>
            <a:r>
              <a:rPr lang="en-US" sz="1400" b="1" dirty="0"/>
              <a:t> </a:t>
            </a:r>
            <a:r>
              <a:rPr lang="en-US" sz="1400" b="1" dirty="0" err="1"/>
              <a:t>menjadi</a:t>
            </a:r>
            <a:r>
              <a:rPr lang="en-US" sz="1400" b="1" dirty="0"/>
              <a:t> </a:t>
            </a:r>
            <a:r>
              <a:rPr lang="en-US" sz="1400" b="1" dirty="0" err="1"/>
              <a:t>cacing</a:t>
            </a:r>
            <a:r>
              <a:rPr lang="en-US" sz="1400" b="1" dirty="0"/>
              <a:t> </a:t>
            </a:r>
            <a:r>
              <a:rPr lang="en-US" sz="1400" b="1" dirty="0" err="1"/>
              <a:t>ati</a:t>
            </a:r>
            <a:r>
              <a:rPr lang="en-US" sz="1400" b="1" dirty="0"/>
              <a:t> </a:t>
            </a:r>
            <a:r>
              <a:rPr lang="en-US" sz="1400" b="1" dirty="0" err="1"/>
              <a:t>dewasa</a:t>
            </a:r>
            <a:r>
              <a:rPr lang="en-US" sz="1400" b="1" dirty="0"/>
              <a:t>.</a:t>
            </a:r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228100" y="1556792"/>
            <a:ext cx="2039644" cy="19396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kumimoji="0" lang="en-US" sz="1200" b="1" dirty="0" err="1"/>
              <a:t>Zygot</a:t>
            </a:r>
            <a:r>
              <a:rPr kumimoji="0" lang="en-US" sz="1200" b="1" dirty="0"/>
              <a:t> </a:t>
            </a:r>
            <a:endParaRPr lang="id-ID" sz="1200" b="1" dirty="0"/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kumimoji="0" lang="en-US" sz="1200" b="1" dirty="0" smtClean="0"/>
              <a:t>Larva </a:t>
            </a:r>
            <a:endParaRPr kumimoji="0" lang="id-ID" sz="1200" b="1" dirty="0" smtClean="0"/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kumimoji="0" lang="en-US" sz="1200" b="1" dirty="0" err="1" smtClean="0"/>
              <a:t>Myrasidium</a:t>
            </a:r>
            <a:r>
              <a:rPr kumimoji="0" lang="en-US" sz="1200" b="1" dirty="0" smtClean="0"/>
              <a:t> </a:t>
            </a:r>
            <a:endParaRPr kumimoji="0" lang="id-ID" sz="1200" b="1" dirty="0" smtClean="0"/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kumimoji="0" lang="id-ID" sz="1200" b="1" dirty="0" smtClean="0"/>
              <a:t>S</a:t>
            </a:r>
            <a:r>
              <a:rPr kumimoji="0" lang="en-US" sz="1200" b="1" dirty="0" err="1" smtClean="0"/>
              <a:t>porokis</a:t>
            </a:r>
            <a:endParaRPr lang="id-ID" sz="1200" b="1" dirty="0"/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kumimoji="0" lang="en-US" sz="1200" b="1" dirty="0" err="1" smtClean="0"/>
              <a:t>Redia</a:t>
            </a:r>
            <a:r>
              <a:rPr kumimoji="0" lang="en-US" sz="1200" b="1" dirty="0" smtClean="0"/>
              <a:t> </a:t>
            </a:r>
            <a:endParaRPr kumimoji="0" lang="id-ID" sz="1200" b="1" dirty="0" smtClean="0"/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kumimoji="0" lang="en-US" sz="1200" b="1" dirty="0" err="1" smtClean="0"/>
              <a:t>Sercaria</a:t>
            </a:r>
            <a:r>
              <a:rPr kumimoji="0" lang="en-US" sz="1200" b="1" dirty="0" smtClean="0"/>
              <a:t>  </a:t>
            </a:r>
            <a:r>
              <a:rPr kumimoji="0" lang="en-US" sz="1200" b="1" dirty="0" err="1"/>
              <a:t>Metacercaria</a:t>
            </a:r>
            <a:r>
              <a:rPr kumimoji="0" lang="en-US" sz="1200" b="1" dirty="0"/>
              <a:t> </a:t>
            </a:r>
            <a:endParaRPr kumimoji="0" lang="id-ID" sz="1200" b="1" dirty="0" smtClean="0"/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kumimoji="0" lang="en-US" sz="1200" b="1" dirty="0" err="1" smtClean="0"/>
              <a:t>Cacing</a:t>
            </a:r>
            <a:r>
              <a:rPr kumimoji="0" lang="en-US" sz="1200" b="1" dirty="0" smtClean="0"/>
              <a:t> </a:t>
            </a:r>
            <a:r>
              <a:rPr kumimoji="0" lang="en-US" sz="1200" b="1" dirty="0" err="1"/>
              <a:t>Dewasa</a:t>
            </a:r>
            <a:endParaRPr kumimoji="0"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161" y="-1993"/>
            <a:ext cx="6811416" cy="4079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5742"/>
            <a:ext cx="8460432" cy="635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47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25" y="28182"/>
            <a:ext cx="8830471" cy="67987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381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575"/>
            <a:ext cx="5580112" cy="68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64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" y="1682775"/>
            <a:ext cx="54864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-32" y="42861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kumimoji="0" lang="en-US" sz="3200" b="1" dirty="0" err="1">
                <a:solidFill>
                  <a:schemeClr val="tx2"/>
                </a:solidFill>
                <a:latin typeface="Times New Roman" pitchFamily="18" charset="0"/>
              </a:rPr>
              <a:t>Siklus</a:t>
            </a:r>
            <a:r>
              <a:rPr kumimoji="0"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kumimoji="0" lang="en-US" sz="3200" b="1" dirty="0" err="1">
                <a:solidFill>
                  <a:schemeClr val="tx2"/>
                </a:solidFill>
                <a:latin typeface="Times New Roman" pitchFamily="18" charset="0"/>
              </a:rPr>
              <a:t>Hidup</a:t>
            </a:r>
            <a:r>
              <a:rPr kumimoji="0"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kumimoji="0" lang="en-US" sz="3200" b="1" dirty="0" err="1">
                <a:solidFill>
                  <a:schemeClr val="tx2"/>
                </a:solidFill>
                <a:latin typeface="Times New Roman" pitchFamily="18" charset="0"/>
              </a:rPr>
              <a:t>Fasciola</a:t>
            </a:r>
            <a:r>
              <a:rPr kumimoji="0"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kumimoji="0"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>Hepatica</a:t>
            </a:r>
            <a:r>
              <a:rPr kumimoji="0" lang="id-ID" sz="3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kumimoji="0" lang="en-US" sz="19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5405470" y="1697063"/>
            <a:ext cx="3810000" cy="49404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AutoNum type="arabicPeriod"/>
            </a:pPr>
            <a:r>
              <a:rPr lang="en-US" sz="1400" dirty="0" err="1"/>
              <a:t>Telur</a:t>
            </a:r>
            <a:r>
              <a:rPr lang="en-US" sz="1400" dirty="0"/>
              <a:t> </a:t>
            </a:r>
            <a:r>
              <a:rPr lang="en-US" sz="1400" dirty="0" err="1"/>
              <a:t>dilepaskan</a:t>
            </a:r>
            <a:r>
              <a:rPr lang="en-US" sz="1400" dirty="0"/>
              <a:t> </a:t>
            </a:r>
            <a:r>
              <a:rPr lang="en-US" sz="1400" dirty="0" err="1"/>
              <a:t>bersamaan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kotoran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penderita</a:t>
            </a:r>
            <a:endParaRPr lang="en-US" sz="1400" dirty="0"/>
          </a:p>
          <a:p>
            <a:pPr marL="171450" indent="-171450">
              <a:spcBef>
                <a:spcPct val="50000"/>
              </a:spcBef>
              <a:buFontTx/>
              <a:buAutoNum type="arabicPeriod"/>
            </a:pPr>
            <a:r>
              <a:rPr lang="en-US" sz="1400" dirty="0" err="1"/>
              <a:t>Telur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berkembang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larva </a:t>
            </a:r>
            <a:r>
              <a:rPr lang="en-US" sz="1400" dirty="0" err="1"/>
              <a:t>mirasidium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inang</a:t>
            </a:r>
            <a:r>
              <a:rPr lang="en-US" sz="1400" dirty="0"/>
              <a:t> </a:t>
            </a:r>
            <a:r>
              <a:rPr lang="en-US" sz="1400" dirty="0" err="1"/>
              <a:t>perantara</a:t>
            </a:r>
            <a:r>
              <a:rPr lang="en-US" sz="1400" dirty="0"/>
              <a:t> 1,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siput</a:t>
            </a:r>
            <a:endParaRPr lang="en-US" sz="1400" dirty="0"/>
          </a:p>
          <a:p>
            <a:pPr marL="171450" indent="-171450">
              <a:spcBef>
                <a:spcPct val="50000"/>
              </a:spcBef>
              <a:buFontTx/>
              <a:buAutoNum type="arabicPeriod"/>
            </a:pPr>
            <a:r>
              <a:rPr lang="en-US" sz="1400" dirty="0"/>
              <a:t>Di </a:t>
            </a:r>
            <a:r>
              <a:rPr lang="en-US" sz="1400" dirty="0" err="1"/>
              <a:t>tubuh</a:t>
            </a:r>
            <a:r>
              <a:rPr lang="en-US" sz="1400" dirty="0"/>
              <a:t> </a:t>
            </a:r>
            <a:r>
              <a:rPr lang="en-US" sz="1400" dirty="0" err="1"/>
              <a:t>siput</a:t>
            </a:r>
            <a:r>
              <a:rPr lang="en-US" sz="1400" dirty="0"/>
              <a:t>, larva </a:t>
            </a:r>
            <a:r>
              <a:rPr lang="en-US" sz="1400" dirty="0" err="1"/>
              <a:t>myrasidium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bermetamorfosis</a:t>
            </a:r>
            <a:r>
              <a:rPr lang="en-US" sz="1400" dirty="0"/>
              <a:t> 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sporosit</a:t>
            </a:r>
            <a:endParaRPr lang="en-US" sz="1400" dirty="0"/>
          </a:p>
          <a:p>
            <a:pPr marL="171450" indent="-171450">
              <a:spcBef>
                <a:spcPct val="50000"/>
              </a:spcBef>
              <a:buFontTx/>
              <a:buAutoNum type="arabicPeriod"/>
            </a:pPr>
            <a:r>
              <a:rPr lang="en-US" sz="1400" dirty="0" err="1"/>
              <a:t>Sporosit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mengandung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kantung</a:t>
            </a:r>
            <a:r>
              <a:rPr lang="en-US" sz="1400" dirty="0"/>
              <a:t> </a:t>
            </a:r>
            <a:r>
              <a:rPr lang="en-US" sz="1400" dirty="0" err="1"/>
              <a:t>embrio</a:t>
            </a:r>
            <a:r>
              <a:rPr lang="en-US" sz="1400" dirty="0"/>
              <a:t>,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Redia</a:t>
            </a:r>
            <a:endParaRPr lang="en-US" sz="1400" dirty="0"/>
          </a:p>
          <a:p>
            <a:pPr marL="171450" indent="-171450">
              <a:spcBef>
                <a:spcPct val="50000"/>
              </a:spcBef>
              <a:buFontTx/>
              <a:buAutoNum type="arabicPeriod"/>
            </a:pPr>
            <a:r>
              <a:rPr lang="en-US" sz="1400" dirty="0" err="1"/>
              <a:t>Redia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mengandung</a:t>
            </a:r>
            <a:r>
              <a:rPr lang="en-US" sz="1400" dirty="0"/>
              <a:t> </a:t>
            </a:r>
            <a:r>
              <a:rPr lang="en-US" sz="1400" dirty="0" err="1"/>
              <a:t>embrio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berkembang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Sercaria</a:t>
            </a:r>
            <a:endParaRPr lang="en-US" sz="1400" dirty="0"/>
          </a:p>
          <a:p>
            <a:pPr marL="171450" indent="-171450">
              <a:spcBef>
                <a:spcPct val="50000"/>
              </a:spcBef>
              <a:buFontTx/>
              <a:buAutoNum type="arabicPeriod"/>
            </a:pPr>
            <a:r>
              <a:rPr lang="en-US" sz="1400" dirty="0" err="1"/>
              <a:t>Sercaria</a:t>
            </a:r>
            <a:r>
              <a:rPr lang="en-US" sz="1400" dirty="0"/>
              <a:t> yang </a:t>
            </a:r>
            <a:r>
              <a:rPr lang="en-US" sz="1400" dirty="0" err="1"/>
              <a:t>dihasilkan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berpindah</a:t>
            </a:r>
            <a:r>
              <a:rPr lang="en-US" sz="1400" dirty="0"/>
              <a:t> </a:t>
            </a:r>
            <a:r>
              <a:rPr lang="en-US" sz="1400" dirty="0" err="1"/>
              <a:t>menempel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tumbuhan</a:t>
            </a:r>
            <a:r>
              <a:rPr lang="en-US" sz="1400" dirty="0"/>
              <a:t> air </a:t>
            </a:r>
            <a:r>
              <a:rPr lang="en-US" sz="1400" dirty="0" err="1"/>
              <a:t>membentuk</a:t>
            </a:r>
            <a:r>
              <a:rPr lang="en-US" sz="1400" dirty="0"/>
              <a:t> </a:t>
            </a:r>
            <a:r>
              <a:rPr lang="en-US" sz="1400" dirty="0" err="1"/>
              <a:t>kista</a:t>
            </a:r>
            <a:r>
              <a:rPr lang="en-US" sz="1400" dirty="0"/>
              <a:t> </a:t>
            </a:r>
            <a:r>
              <a:rPr lang="en-US" sz="1400" dirty="0" err="1"/>
              <a:t>metasercaria</a:t>
            </a:r>
            <a:endParaRPr lang="en-US" sz="1400" dirty="0"/>
          </a:p>
          <a:p>
            <a:pPr marL="171450" indent="-171450">
              <a:spcBef>
                <a:spcPct val="50000"/>
              </a:spcBef>
              <a:buFontTx/>
              <a:buAutoNum type="arabicPeriod"/>
            </a:pPr>
            <a:r>
              <a:rPr lang="en-US" sz="1400" dirty="0" err="1"/>
              <a:t>Tumbuhan</a:t>
            </a:r>
            <a:r>
              <a:rPr lang="en-US" sz="1400" dirty="0"/>
              <a:t> yang </a:t>
            </a:r>
            <a:r>
              <a:rPr lang="en-US" sz="1400" dirty="0" err="1"/>
              <a:t>mengandung</a:t>
            </a:r>
            <a:r>
              <a:rPr lang="en-US" sz="1400" dirty="0"/>
              <a:t> </a:t>
            </a:r>
            <a:r>
              <a:rPr lang="en-US" sz="1400" dirty="0" err="1"/>
              <a:t>kista</a:t>
            </a:r>
            <a:r>
              <a:rPr lang="en-US" sz="1400" dirty="0"/>
              <a:t> </a:t>
            </a:r>
            <a:r>
              <a:rPr lang="en-US" sz="1400" dirty="0" err="1"/>
              <a:t>di</a:t>
            </a:r>
            <a:r>
              <a:rPr lang="en-US" sz="1400" dirty="0"/>
              <a:t> </a:t>
            </a:r>
            <a:r>
              <a:rPr lang="en-US" sz="1400" dirty="0" err="1"/>
              <a:t>makan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domba</a:t>
            </a:r>
            <a:r>
              <a:rPr lang="en-US" sz="1400" dirty="0"/>
              <a:t>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kista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berkembang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cacing</a:t>
            </a:r>
            <a:r>
              <a:rPr lang="en-US" sz="1400" dirty="0"/>
              <a:t> </a:t>
            </a:r>
            <a:r>
              <a:rPr lang="en-US" sz="1400" dirty="0" err="1"/>
              <a:t>hati</a:t>
            </a:r>
            <a:r>
              <a:rPr lang="en-US" sz="1400" dirty="0"/>
              <a:t> </a:t>
            </a:r>
            <a:r>
              <a:rPr lang="en-US" sz="1400" dirty="0" err="1"/>
              <a:t>dewasa</a:t>
            </a:r>
            <a:r>
              <a:rPr lang="en-US" sz="1400" dirty="0"/>
              <a:t>.</a:t>
            </a:r>
          </a:p>
          <a:p>
            <a:pPr marL="171450" indent="-171450">
              <a:spcBef>
                <a:spcPct val="50000"/>
              </a:spcBef>
              <a:buFontTx/>
              <a:buAutoNum type="arabicPeriod"/>
            </a:pPr>
            <a:endParaRPr lang="en-US" sz="1400" dirty="0"/>
          </a:p>
        </p:txBody>
      </p:sp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71406" y="1409688"/>
            <a:ext cx="76962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400" b="1" dirty="0" err="1"/>
              <a:t>Zygot</a:t>
            </a:r>
            <a:r>
              <a:rPr kumimoji="0" lang="en-US" sz="1400" b="1" dirty="0"/>
              <a:t> – Larva </a:t>
            </a:r>
            <a:r>
              <a:rPr kumimoji="0" lang="en-US" sz="1400" b="1" dirty="0" err="1"/>
              <a:t>Myrasidium</a:t>
            </a:r>
            <a:r>
              <a:rPr kumimoji="0" lang="en-US" sz="1400" b="1" dirty="0"/>
              <a:t> – </a:t>
            </a:r>
            <a:r>
              <a:rPr kumimoji="0" lang="en-US" sz="1400" b="1" dirty="0" err="1"/>
              <a:t>Sporosit</a:t>
            </a:r>
            <a:r>
              <a:rPr kumimoji="0" lang="en-US" sz="1400" b="1" dirty="0"/>
              <a:t> – </a:t>
            </a:r>
            <a:r>
              <a:rPr kumimoji="0" lang="en-US" sz="1400" b="1" dirty="0" err="1"/>
              <a:t>Redia</a:t>
            </a:r>
            <a:r>
              <a:rPr kumimoji="0" lang="en-US" sz="1400" b="1" dirty="0"/>
              <a:t> – </a:t>
            </a:r>
            <a:r>
              <a:rPr kumimoji="0" lang="en-US" sz="1400" b="1" dirty="0" err="1"/>
              <a:t>Sercaria</a:t>
            </a:r>
            <a:r>
              <a:rPr kumimoji="0" lang="en-US" sz="1400" b="1" dirty="0"/>
              <a:t> – </a:t>
            </a:r>
            <a:r>
              <a:rPr kumimoji="0" lang="en-US" sz="1400" b="1" dirty="0" err="1"/>
              <a:t>Metacercaria</a:t>
            </a:r>
            <a:r>
              <a:rPr kumimoji="0" lang="en-US" sz="1400" b="1" dirty="0"/>
              <a:t> – </a:t>
            </a:r>
            <a:r>
              <a:rPr kumimoji="0" lang="en-US" sz="1400" b="1" dirty="0" err="1"/>
              <a:t>Cacing</a:t>
            </a:r>
            <a:r>
              <a:rPr kumimoji="0" lang="en-US" sz="1400" b="1" dirty="0"/>
              <a:t> </a:t>
            </a:r>
            <a:r>
              <a:rPr kumimoji="0" lang="en-US" sz="1400" b="1" dirty="0" err="1"/>
              <a:t>Dewasa</a:t>
            </a:r>
            <a:endParaRPr kumimoji="0"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63" y="1125120"/>
            <a:ext cx="9183563" cy="57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77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20" y="1524000"/>
            <a:ext cx="857256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US" sz="2400" dirty="0" err="1" smtClean="0">
                <a:latin typeface="Berlin Sans FB Demi" pitchFamily="34" charset="0"/>
              </a:rPr>
              <a:t>Bentuk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tubuh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pipih</a:t>
            </a:r>
            <a:r>
              <a:rPr lang="en-US" sz="2400" dirty="0">
                <a:latin typeface="Berlin Sans FB Demi" pitchFamily="34" charset="0"/>
              </a:rPr>
              <a:t>, </a:t>
            </a:r>
            <a:r>
              <a:rPr lang="en-US" sz="2400" dirty="0" err="1">
                <a:latin typeface="Berlin Sans FB Demi" pitchFamily="34" charset="0"/>
              </a:rPr>
              <a:t>dan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simetri</a:t>
            </a:r>
            <a:r>
              <a:rPr lang="en-US" sz="2400" dirty="0">
                <a:latin typeface="Berlin Sans FB Demi" pitchFamily="34" charset="0"/>
              </a:rPr>
              <a:t> bilateral.</a:t>
            </a:r>
          </a:p>
          <a:p>
            <a:pPr marL="342900" indent="-342900"/>
            <a:r>
              <a:rPr lang="en-US" sz="2400" dirty="0" err="1">
                <a:latin typeface="Berlin Sans FB Demi" pitchFamily="34" charset="0"/>
              </a:rPr>
              <a:t>Aselomata</a:t>
            </a:r>
            <a:r>
              <a:rPr lang="en-US" sz="2400" dirty="0">
                <a:latin typeface="Berlin Sans FB Demi" pitchFamily="34" charset="0"/>
              </a:rPr>
              <a:t> (</a:t>
            </a:r>
            <a:r>
              <a:rPr lang="en-US" sz="2400" dirty="0" err="1">
                <a:latin typeface="Berlin Sans FB Demi" pitchFamily="34" charset="0"/>
              </a:rPr>
              <a:t>belum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memiliki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rongga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tubuh</a:t>
            </a:r>
            <a:r>
              <a:rPr lang="en-US" sz="2400" dirty="0">
                <a:latin typeface="Berlin Sans FB Demi" pitchFamily="34" charset="0"/>
              </a:rPr>
              <a:t>).</a:t>
            </a:r>
          </a:p>
          <a:p>
            <a:pPr marL="342900" indent="-342900"/>
            <a:r>
              <a:rPr lang="en-US" sz="2400" dirty="0" err="1">
                <a:latin typeface="Berlin Sans FB Demi" pitchFamily="34" charset="0"/>
              </a:rPr>
              <a:t>Bersifat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hermaprodit</a:t>
            </a:r>
            <a:r>
              <a:rPr lang="en-US" sz="2400" dirty="0">
                <a:latin typeface="Berlin Sans FB Demi" pitchFamily="34" charset="0"/>
              </a:rPr>
              <a:t>.</a:t>
            </a:r>
          </a:p>
          <a:p>
            <a:pPr marL="342900" indent="-342900"/>
            <a:r>
              <a:rPr lang="en-US" sz="2400" dirty="0" err="1">
                <a:latin typeface="Berlin Sans FB Demi" pitchFamily="34" charset="0"/>
              </a:rPr>
              <a:t>Memiliki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sistem</a:t>
            </a:r>
            <a:r>
              <a:rPr lang="en-US" sz="2400" dirty="0">
                <a:latin typeface="Berlin Sans FB Demi" pitchFamily="34" charset="0"/>
              </a:rPr>
              <a:t> organ </a:t>
            </a:r>
            <a:r>
              <a:rPr lang="en-US" sz="2400" dirty="0" err="1">
                <a:latin typeface="Berlin Sans FB Demi" pitchFamily="34" charset="0"/>
              </a:rPr>
              <a:t>sederhana</a:t>
            </a:r>
            <a:r>
              <a:rPr lang="en-US" sz="2400" dirty="0">
                <a:latin typeface="Berlin Sans FB Demi" pitchFamily="34" charset="0"/>
              </a:rPr>
              <a:t> </a:t>
            </a:r>
            <a:endParaRPr lang="id-ID" sz="2400" dirty="0" smtClean="0">
              <a:latin typeface="Berlin Sans FB Demi" pitchFamily="34" charset="0"/>
            </a:endParaRPr>
          </a:p>
          <a:p>
            <a:pPr marL="363538" indent="0">
              <a:buNone/>
            </a:pPr>
            <a:r>
              <a:rPr lang="id-ID" sz="2400" dirty="0">
                <a:latin typeface="Berlin Sans FB Demi" pitchFamily="34" charset="0"/>
              </a:rPr>
              <a:t> </a:t>
            </a:r>
            <a:r>
              <a:rPr lang="id-ID" sz="2400" dirty="0" smtClean="0">
                <a:latin typeface="Berlin Sans FB Demi" pitchFamily="34" charset="0"/>
              </a:rPr>
              <a:t>S</a:t>
            </a:r>
            <a:r>
              <a:rPr lang="en-US" sz="2400" dirty="0" err="1" smtClean="0">
                <a:latin typeface="Berlin Sans FB Demi" pitchFamily="34" charset="0"/>
              </a:rPr>
              <a:t>istem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pencernaan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terdiri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atas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mulut</a:t>
            </a:r>
            <a:r>
              <a:rPr lang="en-US" sz="2400" dirty="0">
                <a:latin typeface="Berlin Sans FB Demi" pitchFamily="34" charset="0"/>
              </a:rPr>
              <a:t>, faring, </a:t>
            </a:r>
            <a:r>
              <a:rPr lang="en-US" sz="2400" dirty="0" err="1">
                <a:latin typeface="Berlin Sans FB Demi" pitchFamily="34" charset="0"/>
              </a:rPr>
              <a:t>usus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dan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tanpa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smtClean="0">
                <a:latin typeface="Berlin Sans FB Demi" pitchFamily="34" charset="0"/>
              </a:rPr>
              <a:t>anus</a:t>
            </a:r>
            <a:endParaRPr lang="id-ID" sz="2400" dirty="0" smtClean="0">
              <a:latin typeface="Berlin Sans FB Demi" pitchFamily="34" charset="0"/>
            </a:endParaRPr>
          </a:p>
          <a:p>
            <a:pPr marL="363538" indent="0">
              <a:buNone/>
            </a:pPr>
            <a:r>
              <a:rPr lang="en-US" sz="2400" dirty="0" err="1" smtClean="0">
                <a:latin typeface="Berlin Sans FB Demi" pitchFamily="34" charset="0"/>
              </a:rPr>
              <a:t>Respirasi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melalui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difusi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dari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permukaan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</a:rPr>
              <a:t>tubuhnya</a:t>
            </a:r>
            <a:endParaRPr lang="en-US" sz="2400" dirty="0">
              <a:latin typeface="Berlin Sans FB Demi" pitchFamily="34" charset="0"/>
            </a:endParaRPr>
          </a:p>
          <a:p>
            <a:pPr marL="342900" indent="-342900"/>
            <a:r>
              <a:rPr lang="en-US" sz="2400" dirty="0" err="1">
                <a:latin typeface="Berlin Sans FB Demi" pitchFamily="34" charset="0"/>
              </a:rPr>
              <a:t>Hidup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secara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bebas</a:t>
            </a:r>
            <a:r>
              <a:rPr lang="en-US" sz="2400" dirty="0">
                <a:latin typeface="Berlin Sans FB Demi" pitchFamily="34" charset="0"/>
              </a:rPr>
              <a:t>, </a:t>
            </a:r>
            <a:r>
              <a:rPr lang="en-US" sz="2400" dirty="0" err="1">
                <a:latin typeface="Berlin Sans FB Demi" pitchFamily="34" charset="0"/>
              </a:rPr>
              <a:t>dan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ada</a:t>
            </a:r>
            <a:r>
              <a:rPr lang="en-US" sz="2400" dirty="0">
                <a:latin typeface="Berlin Sans FB Demi" pitchFamily="34" charset="0"/>
              </a:rPr>
              <a:t> pula yang </a:t>
            </a:r>
            <a:r>
              <a:rPr lang="en-US" sz="2400" dirty="0" err="1">
                <a:latin typeface="Berlin Sans FB Demi" pitchFamily="34" charset="0"/>
              </a:rPr>
              <a:t>parasit</a:t>
            </a:r>
            <a:r>
              <a:rPr lang="en-US" sz="2400" dirty="0">
                <a:latin typeface="Berlin Sans FB Demi" pitchFamily="34" charset="0"/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4" y="650860"/>
            <a:ext cx="4953000" cy="563562"/>
          </a:xfrm>
        </p:spPr>
        <p:txBody>
          <a:bodyPr/>
          <a:lstStyle/>
          <a:p>
            <a:r>
              <a:rPr lang="id-ID" dirty="0" smtClean="0"/>
              <a:t>PLATYHELMINTES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20" y="642926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err="1"/>
              <a:t>Kelas</a:t>
            </a:r>
            <a:r>
              <a:rPr lang="en-US" sz="3200" dirty="0"/>
              <a:t> </a:t>
            </a:r>
            <a:r>
              <a:rPr lang="en-US" sz="3200" dirty="0" err="1"/>
              <a:t>Cestoda</a:t>
            </a:r>
            <a:endParaRPr lang="en-US" sz="3200" dirty="0"/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1719282"/>
            <a:ext cx="77724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cacing</a:t>
            </a:r>
            <a:r>
              <a:rPr lang="en-US" dirty="0"/>
              <a:t> pita (</a:t>
            </a:r>
            <a:r>
              <a:rPr lang="en-US" i="1" dirty="0" err="1"/>
              <a:t>Taenia</a:t>
            </a:r>
            <a:r>
              <a:rPr lang="en-US" i="1" dirty="0"/>
              <a:t> </a:t>
            </a:r>
            <a:r>
              <a:rPr lang="en-US" i="1" dirty="0" err="1"/>
              <a:t>solium</a:t>
            </a:r>
            <a:r>
              <a:rPr lang="en-US" dirty="0"/>
              <a:t>)</a:t>
            </a:r>
          </a:p>
          <a:p>
            <a:pPr marL="342900" indent="-342900">
              <a:lnSpc>
                <a:spcPct val="90000"/>
              </a:lnSpc>
            </a:pP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cacing</a:t>
            </a:r>
            <a:r>
              <a:rPr lang="en-US" sz="2000" dirty="0"/>
              <a:t> </a:t>
            </a:r>
            <a:r>
              <a:rPr lang="en-US" sz="2000" dirty="0" err="1"/>
              <a:t>pipih</a:t>
            </a:r>
            <a:r>
              <a:rPr lang="en-US" sz="2000" dirty="0"/>
              <a:t> </a:t>
            </a:r>
            <a:r>
              <a:rPr lang="en-US" sz="2000" dirty="0" err="1"/>
              <a:t>parasit</a:t>
            </a:r>
            <a:r>
              <a:rPr lang="en-US" sz="2000" dirty="0"/>
              <a:t> (</a:t>
            </a:r>
            <a:r>
              <a:rPr lang="en-US" sz="2000" dirty="0" err="1"/>
              <a:t>parasit</a:t>
            </a:r>
            <a:r>
              <a:rPr lang="en-US" sz="2000" dirty="0"/>
              <a:t> internal);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babi</a:t>
            </a:r>
            <a:r>
              <a:rPr lang="en-US" sz="2000" dirty="0"/>
              <a:t>, </a:t>
            </a:r>
            <a:r>
              <a:rPr lang="en-US" sz="2000" dirty="0" err="1"/>
              <a:t>ikan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sapi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menginfeksi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pipih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(</a:t>
            </a:r>
            <a:r>
              <a:rPr lang="en-US" sz="2000" dirty="0" err="1"/>
              <a:t>scolex</a:t>
            </a:r>
            <a:r>
              <a:rPr lang="en-US" sz="2000" dirty="0"/>
              <a:t>) </a:t>
            </a:r>
            <a:r>
              <a:rPr lang="en-US" sz="2000" dirty="0" err="1"/>
              <a:t>dilengkapi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pengait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penghisap</a:t>
            </a:r>
            <a:r>
              <a:rPr lang="en-US" sz="2000" dirty="0"/>
              <a:t>,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melekat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usus</a:t>
            </a:r>
            <a:r>
              <a:rPr lang="en-US" sz="2000" dirty="0"/>
              <a:t> </a:t>
            </a:r>
            <a:r>
              <a:rPr lang="en-US" sz="2000" dirty="0" err="1"/>
              <a:t>inangnya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sz="2000" dirty="0" err="1"/>
              <a:t>Selain</a:t>
            </a:r>
            <a:r>
              <a:rPr lang="en-US" sz="2000" dirty="0"/>
              <a:t> </a:t>
            </a:r>
            <a:r>
              <a:rPr lang="en-US" sz="2000" dirty="0" err="1"/>
              <a:t>scolex</a:t>
            </a:r>
            <a:r>
              <a:rPr lang="en-US" sz="2000" dirty="0"/>
              <a:t>,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disusun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rantai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yang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proglotid</a:t>
            </a:r>
            <a:r>
              <a:rPr lang="en-US" sz="2000" dirty="0"/>
              <a:t>,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proglotid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2 </a:t>
            </a:r>
            <a:r>
              <a:rPr lang="en-US" sz="2000" dirty="0" err="1"/>
              <a:t>macam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kelamin</a:t>
            </a:r>
            <a:r>
              <a:rPr lang="en-US" sz="2000" dirty="0"/>
              <a:t> (</a:t>
            </a:r>
            <a:r>
              <a:rPr lang="en-US" sz="2000" dirty="0" err="1"/>
              <a:t>hermaprodit</a:t>
            </a:r>
            <a:r>
              <a:rPr lang="en-US" sz="2000" dirty="0"/>
              <a:t>).</a:t>
            </a:r>
          </a:p>
          <a:p>
            <a:pPr marL="342900" indent="-342900">
              <a:lnSpc>
                <a:spcPct val="90000"/>
              </a:lnSpc>
            </a:pPr>
            <a:r>
              <a:rPr lang="en-US" sz="2000" dirty="0" err="1"/>
              <a:t>Proglotid</a:t>
            </a:r>
            <a:r>
              <a:rPr lang="en-US" sz="2000" dirty="0"/>
              <a:t> paling </a:t>
            </a:r>
            <a:r>
              <a:rPr lang="en-US" sz="2000" dirty="0" err="1"/>
              <a:t>ujung</a:t>
            </a:r>
            <a:r>
              <a:rPr lang="en-US" sz="2000" dirty="0"/>
              <a:t>, </a:t>
            </a:r>
            <a:r>
              <a:rPr lang="en-US" sz="2000" dirty="0" err="1"/>
              <a:t>mengandung</a:t>
            </a:r>
            <a:r>
              <a:rPr lang="en-US" sz="2000" dirty="0"/>
              <a:t> </a:t>
            </a:r>
            <a:r>
              <a:rPr lang="en-US" sz="2000" dirty="0" err="1"/>
              <a:t>telur</a:t>
            </a:r>
            <a:r>
              <a:rPr lang="en-US" sz="2000" dirty="0"/>
              <a:t> yang </a:t>
            </a:r>
            <a:r>
              <a:rPr lang="en-US" sz="2000" dirty="0" err="1"/>
              <a:t>matang</a:t>
            </a:r>
            <a:r>
              <a:rPr lang="en-US" sz="2000" dirty="0"/>
              <a:t> yang </a:t>
            </a:r>
            <a:r>
              <a:rPr lang="en-US" sz="2000" dirty="0" err="1"/>
              <a:t>siap</a:t>
            </a:r>
            <a:r>
              <a:rPr lang="en-US" sz="2000" dirty="0"/>
              <a:t> </a:t>
            </a:r>
            <a:r>
              <a:rPr lang="en-US" sz="2000" dirty="0" err="1"/>
              <a:t>dikeluarkan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inang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</a:t>
            </a:r>
            <a:r>
              <a:rPr lang="en-US" sz="2000" dirty="0" err="1"/>
              <a:t>feses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menginfeksi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0"/>
            <a:ext cx="8692099" cy="68162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44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2" name="Picture 2" descr="Imag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700963" cy="4525963"/>
          </a:xfrm>
          <a:prstGeom prst="rect">
            <a:avLst/>
          </a:prstGeom>
          <a:noFill/>
        </p:spPr>
      </p:pic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71406" y="64291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kumimoji="0" lang="en-US" sz="3200" b="1" dirty="0" err="1">
                <a:solidFill>
                  <a:schemeClr val="tx2"/>
                </a:solidFill>
                <a:latin typeface="Times New Roman" pitchFamily="18" charset="0"/>
              </a:rPr>
              <a:t>Struktur</a:t>
            </a:r>
            <a:r>
              <a:rPr kumimoji="0"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kumimoji="0" lang="en-US" sz="3200" b="1" dirty="0" err="1">
                <a:solidFill>
                  <a:schemeClr val="tx2"/>
                </a:solidFill>
                <a:latin typeface="Times New Roman" pitchFamily="18" charset="0"/>
              </a:rPr>
              <a:t>Tubuh</a:t>
            </a:r>
            <a:r>
              <a:rPr kumimoji="0"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kumimoji="0" lang="en-US" sz="3200" b="1" dirty="0" err="1">
                <a:solidFill>
                  <a:schemeClr val="tx2"/>
                </a:solidFill>
                <a:latin typeface="Times New Roman" pitchFamily="18" charset="0"/>
              </a:rPr>
              <a:t>Taenia</a:t>
            </a:r>
            <a:r>
              <a:rPr kumimoji="0" lang="en-US" sz="3200" b="1" dirty="0">
                <a:solidFill>
                  <a:schemeClr val="tx2"/>
                </a:solidFill>
                <a:latin typeface="Times New Roman" pitchFamily="18" charset="0"/>
              </a:rPr>
              <a:t> 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2794" y="0"/>
            <a:ext cx="63412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17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5" t="8621" r="30324" b="26627"/>
          <a:stretch/>
        </p:blipFill>
        <p:spPr bwMode="auto">
          <a:xfrm>
            <a:off x="3779912" y="2546"/>
            <a:ext cx="5364088" cy="686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08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 descr="2211 none"/>
          <p:cNvSpPr>
            <a:spLocks noGrp="1" noChangeAspect="1" noChangeArrowheads="1"/>
          </p:cNvSpPr>
          <p:nvPr/>
        </p:nvSpPr>
        <p:spPr bwMode="auto">
          <a:xfrm>
            <a:off x="0" y="1279553"/>
            <a:ext cx="9144000" cy="5449887"/>
          </a:xfrm>
          <a:prstGeom prst="rect">
            <a:avLst/>
          </a:prstGeom>
          <a:blipFill dpi="0" rotWithShape="1">
            <a:blip r:embed="rId2"/>
            <a:srcRect/>
            <a:stretch>
              <a:fillRect r="-1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152400" y="2352703"/>
            <a:ext cx="12477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sz="1000" b="1">
                <a:solidFill>
                  <a:srgbClr val="FF0000"/>
                </a:solidFill>
              </a:rPr>
              <a:t>a</a:t>
            </a:r>
            <a:r>
              <a:rPr kumimoji="0" lang="en-US" sz="1000" b="1"/>
              <a:t>  Larva, yang dilengkapi dengan scolex akan berkembang menjadi kista pada jaringan tubuh inang, misal pada otot</a:t>
            </a: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1371600" y="2271740"/>
            <a:ext cx="254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sz="1200" b="1">
                <a:solidFill>
                  <a:srgbClr val="FF0000"/>
                </a:solidFill>
              </a:rPr>
              <a:t>b</a:t>
            </a:r>
            <a:r>
              <a:rPr kumimoji="0" lang="en-US" sz="1200" b="1"/>
              <a:t>  Manusia yang memakan daging yang terinfeksi, akan menyebabkan kista berkembang menjadi cacing pita  dewasa</a:t>
            </a:r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6210300" y="174786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sz="1200" b="1"/>
              <a:t>proglottids</a:t>
            </a:r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6858000" y="4919690"/>
            <a:ext cx="1981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sz="1200" b="1">
                <a:solidFill>
                  <a:srgbClr val="FF0000"/>
                </a:solidFill>
              </a:rPr>
              <a:t>c</a:t>
            </a:r>
            <a:r>
              <a:rPr kumimoji="0" lang="en-US" sz="1200" b="1"/>
              <a:t>  Cacing pita dewasa terdiri dari scolex dan proglotid.Proglotid pada bagian ujung mengandung telur yang telah dibuahi yang siap dikeluarkan bersama feses untuk menginfeksi kembali</a:t>
            </a:r>
          </a:p>
        </p:txBody>
      </p:sp>
      <p:sp>
        <p:nvSpPr>
          <p:cNvPr id="599047" name="Text Box 7"/>
          <p:cNvSpPr txBox="1">
            <a:spLocks noChangeArrowheads="1"/>
          </p:cNvSpPr>
          <p:nvPr/>
        </p:nvSpPr>
        <p:spPr bwMode="auto">
          <a:xfrm>
            <a:off x="2795588" y="4786340"/>
            <a:ext cx="32242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sz="1200" b="1" dirty="0">
                <a:solidFill>
                  <a:srgbClr val="FF0000"/>
                </a:solidFill>
              </a:rPr>
              <a:t>d</a:t>
            </a:r>
            <a:r>
              <a:rPr kumimoji="0" lang="en-US" sz="1200" b="1" dirty="0"/>
              <a:t>  Di </a:t>
            </a:r>
            <a:r>
              <a:rPr kumimoji="0" lang="en-US" sz="1200" b="1" dirty="0" err="1"/>
              <a:t>dalam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telur</a:t>
            </a:r>
            <a:r>
              <a:rPr kumimoji="0" lang="en-US" sz="1200" b="1" dirty="0"/>
              <a:t> yang </a:t>
            </a:r>
            <a:r>
              <a:rPr kumimoji="0" lang="en-US" sz="1200" b="1" dirty="0" err="1"/>
              <a:t>telah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dibuahi</a:t>
            </a:r>
            <a:r>
              <a:rPr kumimoji="0" lang="en-US" sz="1200" b="1" dirty="0"/>
              <a:t>, </a:t>
            </a:r>
            <a:r>
              <a:rPr kumimoji="0" lang="en-US" sz="1200" b="1" dirty="0" err="1"/>
              <a:t>embrio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berkembang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menjadi</a:t>
            </a:r>
            <a:r>
              <a:rPr kumimoji="0" lang="en-US" sz="1200" b="1" dirty="0"/>
              <a:t> larva. </a:t>
            </a:r>
            <a:r>
              <a:rPr kumimoji="0" lang="en-US" sz="1200" b="1" dirty="0" err="1"/>
              <a:t>Sapi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mungkin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akan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memakan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telur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bersama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rumput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dan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akan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menjadi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inang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sementara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bagi</a:t>
            </a:r>
            <a:r>
              <a:rPr kumimoji="0" lang="en-US" sz="1200" b="1" dirty="0"/>
              <a:t> </a:t>
            </a:r>
            <a:r>
              <a:rPr kumimoji="0" lang="en-US" sz="1200" b="1" dirty="0" err="1"/>
              <a:t>cacing</a:t>
            </a:r>
            <a:r>
              <a:rPr kumimoji="0" lang="en-US" sz="1200" b="1" dirty="0"/>
              <a:t> pita</a:t>
            </a:r>
          </a:p>
        </p:txBody>
      </p:sp>
      <p:sp>
        <p:nvSpPr>
          <p:cNvPr id="599049" name="Text Box 9"/>
          <p:cNvSpPr txBox="1">
            <a:spLocks noChangeArrowheads="1"/>
          </p:cNvSpPr>
          <p:nvPr/>
        </p:nvSpPr>
        <p:spPr bwMode="auto">
          <a:xfrm>
            <a:off x="7810500" y="174786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sz="1200" b="1"/>
              <a:t>scolex</a:t>
            </a:r>
          </a:p>
        </p:txBody>
      </p:sp>
      <p:sp>
        <p:nvSpPr>
          <p:cNvPr id="599050" name="Line 10"/>
          <p:cNvSpPr>
            <a:spLocks noChangeShapeType="1"/>
          </p:cNvSpPr>
          <p:nvPr/>
        </p:nvSpPr>
        <p:spPr bwMode="auto">
          <a:xfrm flipV="1">
            <a:off x="6705600" y="2024090"/>
            <a:ext cx="0" cy="99060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99051" name="Line 11"/>
          <p:cNvSpPr>
            <a:spLocks noChangeShapeType="1"/>
          </p:cNvSpPr>
          <p:nvPr/>
        </p:nvSpPr>
        <p:spPr bwMode="auto">
          <a:xfrm flipV="1">
            <a:off x="8382000" y="2014565"/>
            <a:ext cx="0" cy="38100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99052" name="Line 12"/>
          <p:cNvSpPr>
            <a:spLocks noChangeShapeType="1"/>
          </p:cNvSpPr>
          <p:nvPr/>
        </p:nvSpPr>
        <p:spPr bwMode="auto">
          <a:xfrm flipH="1">
            <a:off x="5867400" y="438629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99053" name="Rectangle 13" descr="22COa"/>
          <p:cNvSpPr>
            <a:spLocks noChangeArrowheads="1"/>
          </p:cNvSpPr>
          <p:nvPr/>
        </p:nvSpPr>
        <p:spPr bwMode="auto">
          <a:xfrm>
            <a:off x="5257800" y="4262465"/>
            <a:ext cx="609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99054" name="Rectangle 14"/>
          <p:cNvSpPr>
            <a:spLocks noChangeArrowheads="1"/>
          </p:cNvSpPr>
          <p:nvPr/>
        </p:nvSpPr>
        <p:spPr bwMode="auto">
          <a:xfrm>
            <a:off x="171450" y="571488"/>
            <a:ext cx="7772400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kumimoji="0" lang="en-US" sz="3200" b="1" dirty="0" err="1">
                <a:solidFill>
                  <a:schemeClr val="tx2"/>
                </a:solidFill>
                <a:latin typeface="Times New Roman" pitchFamily="18" charset="0"/>
              </a:rPr>
              <a:t>Siklus</a:t>
            </a:r>
            <a:r>
              <a:rPr kumimoji="0"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kumimoji="0" lang="en-US" sz="3200" b="1" dirty="0" err="1">
                <a:solidFill>
                  <a:schemeClr val="tx2"/>
                </a:solidFill>
                <a:latin typeface="Times New Roman" pitchFamily="18" charset="0"/>
              </a:rPr>
              <a:t>Hidup</a:t>
            </a:r>
            <a:r>
              <a:rPr kumimoji="0"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kumimoji="0" lang="en-US" sz="3200" b="1" dirty="0" err="1">
                <a:solidFill>
                  <a:schemeClr val="tx2"/>
                </a:solidFill>
                <a:latin typeface="Times New Roman" pitchFamily="18" charset="0"/>
              </a:rPr>
              <a:t>Taenia</a:t>
            </a:r>
            <a:endParaRPr kumimoji="0"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7853"/>
            <a:ext cx="9166678" cy="5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09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130" y="116632"/>
            <a:ext cx="7437870" cy="66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32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70"/>
            <a:ext cx="5666940" cy="593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108" y="1407565"/>
            <a:ext cx="3673892" cy="54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6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" y="0"/>
            <a:ext cx="4777190" cy="68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96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79" y="-1"/>
            <a:ext cx="8904159" cy="67764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81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81124" cy="448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03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122" y="-1"/>
            <a:ext cx="4378097" cy="6875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110" y="1988839"/>
            <a:ext cx="1283965" cy="3468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534" y="175418"/>
            <a:ext cx="2663462" cy="1813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286" y="231477"/>
            <a:ext cx="1335785" cy="2693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250" y="3356992"/>
            <a:ext cx="1982750" cy="3501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210" y="2071104"/>
            <a:ext cx="1501110" cy="33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56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2600348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lvl="1" indent="-266700"/>
            <a:r>
              <a:rPr lang="en-US" sz="2400" b="1" i="1" dirty="0" err="1" smtClean="0"/>
              <a:t>Turbellaria</a:t>
            </a:r>
            <a:r>
              <a:rPr lang="en-US" sz="2400" dirty="0" err="1" smtClean="0"/>
              <a:t>—diwakili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planaria</a:t>
            </a:r>
            <a:r>
              <a:rPr lang="en-US" sz="2400" dirty="0"/>
              <a:t> (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)</a:t>
            </a:r>
          </a:p>
          <a:p>
            <a:pPr marL="266700" lvl="1" indent="-266700"/>
            <a:r>
              <a:rPr lang="en-US" sz="2400" b="1" i="1" dirty="0" err="1"/>
              <a:t>Trematoda</a:t>
            </a:r>
            <a:r>
              <a:rPr lang="en-US" sz="2400" dirty="0" err="1"/>
              <a:t>—diwakili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cacing</a:t>
            </a:r>
            <a:r>
              <a:rPr lang="en-US" sz="2400" dirty="0"/>
              <a:t> </a:t>
            </a:r>
            <a:r>
              <a:rPr lang="en-US" sz="2400" dirty="0" err="1"/>
              <a:t>hisap</a:t>
            </a:r>
            <a:r>
              <a:rPr lang="en-US" sz="2400" dirty="0"/>
              <a:t> (</a:t>
            </a:r>
            <a:r>
              <a:rPr lang="en-US" sz="2400" dirty="0" err="1"/>
              <a:t>parasit</a:t>
            </a:r>
            <a:r>
              <a:rPr lang="en-US" sz="2400" dirty="0"/>
              <a:t>)</a:t>
            </a:r>
          </a:p>
          <a:p>
            <a:pPr marL="266700" lvl="1" indent="-266700"/>
            <a:r>
              <a:rPr lang="en-US" sz="2400" b="1" i="1" dirty="0" err="1"/>
              <a:t>Cestoda</a:t>
            </a:r>
            <a:r>
              <a:rPr lang="en-US" sz="2400" dirty="0" err="1"/>
              <a:t>—diwakili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cacing</a:t>
            </a:r>
            <a:r>
              <a:rPr lang="en-US" sz="2400" dirty="0"/>
              <a:t> pita (</a:t>
            </a:r>
            <a:r>
              <a:rPr lang="en-US" sz="2400" dirty="0" err="1"/>
              <a:t>parasit</a:t>
            </a:r>
            <a:r>
              <a:rPr lang="en-US" sz="2400" dirty="0"/>
              <a:t>)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357158" y="1785926"/>
            <a:ext cx="7772400" cy="974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PLATYHELMINTES</a:t>
            </a:r>
            <a:endParaRPr lang="id-ID" dirty="0"/>
          </a:p>
        </p:txBody>
      </p:sp>
      <p:pic>
        <p:nvPicPr>
          <p:cNvPr id="6" name="Picture 3" descr="14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9080"/>
            <a:ext cx="3428969" cy="195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14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929066"/>
            <a:ext cx="228920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21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58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4e8afc9219fdc894ae56414a7f625145f82946"/>
</p:tagLst>
</file>

<file path=ppt/theme/theme1.xml><?xml version="1.0" encoding="utf-8"?>
<a:theme xmlns:a="http://schemas.openxmlformats.org/drawingml/2006/main" name="cdb2004211g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3525</TotalTime>
  <Words>864</Words>
  <Application>Microsoft Office PowerPoint</Application>
  <PresentationFormat>On-screen Show (4:3)</PresentationFormat>
  <Paragraphs>127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cdb2004211gl</vt:lpstr>
      <vt:lpstr>ZOOLOGI INVERTEBRATA</vt:lpstr>
      <vt:lpstr>PLATYHELMINTES</vt:lpstr>
      <vt:lpstr>PLATYHELMINTES</vt:lpstr>
      <vt:lpstr>Slide 4</vt:lpstr>
      <vt:lpstr>Slide 5</vt:lpstr>
      <vt:lpstr>Slide 6</vt:lpstr>
      <vt:lpstr>Slide 7</vt:lpstr>
      <vt:lpstr>PLATYHELMINTES</vt:lpstr>
      <vt:lpstr>Slide 9</vt:lpstr>
      <vt:lpstr>Slide 10</vt:lpstr>
      <vt:lpstr>Slide 11</vt:lpstr>
      <vt:lpstr>TURBELLARIA</vt:lpstr>
      <vt:lpstr>Struktur Tubuh Planaria</vt:lpstr>
      <vt:lpstr>Pencernaan Planaria</vt:lpstr>
      <vt:lpstr>Ekskresi Planaria</vt:lpstr>
      <vt:lpstr>Indera &amp; Syaraf Planaria</vt:lpstr>
      <vt:lpstr>INDERA</vt:lpstr>
      <vt:lpstr>Reproduksi Planaria</vt:lpstr>
      <vt:lpstr>Reproduksi Planaria</vt:lpstr>
      <vt:lpstr>Kelas Trematoda</vt:lpstr>
      <vt:lpstr>Slide 21</vt:lpstr>
      <vt:lpstr>Slide 22</vt:lpstr>
      <vt:lpstr>Slide 23</vt:lpstr>
      <vt:lpstr>Clonorchis </vt:lpstr>
      <vt:lpstr>Slide 25</vt:lpstr>
      <vt:lpstr>Slide 26</vt:lpstr>
      <vt:lpstr>Slide 27</vt:lpstr>
      <vt:lpstr>Slide 28</vt:lpstr>
      <vt:lpstr>Slide 29</vt:lpstr>
      <vt:lpstr>Kelas Cestoda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Amihnah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Amih</dc:creator>
  <cp:lastModifiedBy>Windows User</cp:lastModifiedBy>
  <cp:revision>94</cp:revision>
  <dcterms:created xsi:type="dcterms:W3CDTF">2014-09-19T22:55:37Z</dcterms:created>
  <dcterms:modified xsi:type="dcterms:W3CDTF">2020-11-08T10:31:25Z</dcterms:modified>
</cp:coreProperties>
</file>