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1" r:id="rId6"/>
    <p:sldId id="262" r:id="rId7"/>
    <p:sldId id="263" r:id="rId8"/>
    <p:sldId id="277" r:id="rId9"/>
    <p:sldId id="276" r:id="rId10"/>
    <p:sldId id="265" r:id="rId11"/>
    <p:sldId id="266" r:id="rId12"/>
    <p:sldId id="267" r:id="rId13"/>
    <p:sldId id="268" r:id="rId14"/>
    <p:sldId id="269" r:id="rId15"/>
    <p:sldId id="270" r:id="rId16"/>
    <p:sldId id="278" r:id="rId17"/>
    <p:sldId id="279" r:id="rId18"/>
    <p:sldId id="280" r:id="rId19"/>
    <p:sldId id="281" r:id="rId20"/>
    <p:sldId id="260" r:id="rId2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EB6090-8A8F-45D9-A376-134555E96453}" type="datetimeFigureOut">
              <a:rPr lang="id-ID" smtClean="0"/>
              <a:pPr/>
              <a:t>29/10/2021</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B0BF99-1D8A-46D4-814B-78AE1B5DF91C}"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1</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10</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11</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12</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13</a:t>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14</a:t>
            </a:fld>
            <a:endParaRPr lang="id-ID"/>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15</a:t>
            </a:fld>
            <a:endParaRPr lang="id-ID"/>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4E3168AE-DEC5-4721-87D7-9152961E11C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A1E5B9ED-E305-41B0-B783-D3E67B7983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3316" name="Slide Number Placeholder 3">
            <a:extLst>
              <a:ext uri="{FF2B5EF4-FFF2-40B4-BE49-F238E27FC236}">
                <a16:creationId xmlns:a16="http://schemas.microsoft.com/office/drawing/2014/main" id="{91ACC3E3-8646-41D6-A61B-48C680C95A3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04AED3A4-357E-43DD-8A19-96ED8A237B41}" type="slidenum">
              <a:rPr lang="id-ID" altLang="en-US"/>
              <a:pPr/>
              <a:t>16</a:t>
            </a:fld>
            <a:endParaRPr lang="id-ID"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2B9D3EB7-D2B6-4A73-9EBF-95AA324707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17326388-568B-4628-9C6F-91E0B8743B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4340" name="Slide Number Placeholder 3">
            <a:extLst>
              <a:ext uri="{FF2B5EF4-FFF2-40B4-BE49-F238E27FC236}">
                <a16:creationId xmlns:a16="http://schemas.microsoft.com/office/drawing/2014/main" id="{2CFC8866-8D29-4BBA-9913-589FDC9986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42F9D0CE-EF88-4972-B504-B06ECDA97E3F}" type="slidenum">
              <a:rPr lang="id-ID" altLang="en-US"/>
              <a:pPr/>
              <a:t>17</a:t>
            </a:fld>
            <a:endParaRPr lang="id-ID"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75142E10-D7FF-409B-A6AD-0749AF8983A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6F256AB0-3A4C-4956-8E61-D390C494B9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5364" name="Slide Number Placeholder 3">
            <a:extLst>
              <a:ext uri="{FF2B5EF4-FFF2-40B4-BE49-F238E27FC236}">
                <a16:creationId xmlns:a16="http://schemas.microsoft.com/office/drawing/2014/main" id="{809CF9E3-2BEC-4BC8-B0C7-70C0C07BA3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1EBBCE20-4735-426B-918A-C43274E99DE6}" type="slidenum">
              <a:rPr lang="id-ID" altLang="en-US"/>
              <a:pPr/>
              <a:t>18</a:t>
            </a:fld>
            <a:endParaRPr lang="id-ID"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E40BE9D-48F3-493F-9019-8C6503E6A7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937C1A9B-DADA-4577-83E8-5457E10A20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6388" name="Slide Number Placeholder 3">
            <a:extLst>
              <a:ext uri="{FF2B5EF4-FFF2-40B4-BE49-F238E27FC236}">
                <a16:creationId xmlns:a16="http://schemas.microsoft.com/office/drawing/2014/main" id="{EE731958-9D14-45C6-B232-6C187E01E6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7A34DD7A-E496-4CEE-A2E1-E8DCD7541649}" type="slidenum">
              <a:rPr lang="id-ID" altLang="en-US"/>
              <a:pPr/>
              <a:t>19</a:t>
            </a:fld>
            <a:endParaRPr lang="id-ID"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2</a:t>
            </a:fld>
            <a:endParaRPr lang="id-ID"/>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E29FC333-0AB8-4F40-AB85-84A6499241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4C6B0B90-80D8-47D8-9DB7-866D1D36E5D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7412" name="Slide Number Placeholder 3">
            <a:extLst>
              <a:ext uri="{FF2B5EF4-FFF2-40B4-BE49-F238E27FC236}">
                <a16:creationId xmlns:a16="http://schemas.microsoft.com/office/drawing/2014/main" id="{CBE45984-ECBD-456A-AB67-06672AFCDD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CE6FA9C-6AE4-41E7-A17B-57AE450A9B23}" type="slidenum">
              <a:rPr lang="id-ID" altLang="en-US"/>
              <a:pPr/>
              <a:t>20</a:t>
            </a:fld>
            <a:endParaRPr lang="id-ID"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3</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4</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5</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6</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7</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8</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B3B0BF99-1D8A-46D4-814B-78AE1B5DF91C}" type="slidenum">
              <a:rPr lang="id-ID" smtClean="0"/>
              <a:pPr/>
              <a:t>9</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DB6044CB-6181-49CF-9D7C-A28A7C32749C}" type="datetimeFigureOut">
              <a:rPr lang="id-ID" smtClean="0"/>
              <a:pPr/>
              <a:t>29/10/2021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C24723D-D6E4-4EA1-8D73-693A80B81A50}"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DB6044CB-6181-49CF-9D7C-A28A7C32749C}" type="datetimeFigureOut">
              <a:rPr lang="id-ID" smtClean="0"/>
              <a:pPr/>
              <a:t>29/10/2021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C24723D-D6E4-4EA1-8D73-693A80B81A50}"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DB6044CB-6181-49CF-9D7C-A28A7C32749C}" type="datetimeFigureOut">
              <a:rPr lang="id-ID" smtClean="0"/>
              <a:pPr/>
              <a:t>29/10/2021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C24723D-D6E4-4EA1-8D73-693A80B81A50}"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DB6044CB-6181-49CF-9D7C-A28A7C32749C}" type="datetimeFigureOut">
              <a:rPr lang="id-ID" smtClean="0"/>
              <a:pPr/>
              <a:t>29/10/2021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C24723D-D6E4-4EA1-8D73-693A80B81A50}"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6044CB-6181-49CF-9D7C-A28A7C32749C}" type="datetimeFigureOut">
              <a:rPr lang="id-ID" smtClean="0"/>
              <a:pPr/>
              <a:t>29/10/2021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C24723D-D6E4-4EA1-8D73-693A80B81A50}"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DB6044CB-6181-49CF-9D7C-A28A7C32749C}" type="datetimeFigureOut">
              <a:rPr lang="id-ID" smtClean="0"/>
              <a:pPr/>
              <a:t>29/10/2021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C24723D-D6E4-4EA1-8D73-693A80B81A50}"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DB6044CB-6181-49CF-9D7C-A28A7C32749C}" type="datetimeFigureOut">
              <a:rPr lang="id-ID" smtClean="0"/>
              <a:pPr/>
              <a:t>29/10/2021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C24723D-D6E4-4EA1-8D73-693A80B81A50}"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DB6044CB-6181-49CF-9D7C-A28A7C32749C}" type="datetimeFigureOut">
              <a:rPr lang="id-ID" smtClean="0"/>
              <a:pPr/>
              <a:t>29/10/2021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C24723D-D6E4-4EA1-8D73-693A80B81A50}"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6044CB-6181-49CF-9D7C-A28A7C32749C}" type="datetimeFigureOut">
              <a:rPr lang="id-ID" smtClean="0"/>
              <a:pPr/>
              <a:t>29/10/2021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C24723D-D6E4-4EA1-8D73-693A80B81A50}"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6044CB-6181-49CF-9D7C-A28A7C32749C}" type="datetimeFigureOut">
              <a:rPr lang="id-ID" smtClean="0"/>
              <a:pPr/>
              <a:t>29/10/2021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C24723D-D6E4-4EA1-8D73-693A80B81A50}"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6044CB-6181-49CF-9D7C-A28A7C32749C}" type="datetimeFigureOut">
              <a:rPr lang="id-ID" smtClean="0"/>
              <a:pPr/>
              <a:t>29/10/2021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C24723D-D6E4-4EA1-8D73-693A80B81A50}"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044CB-6181-49CF-9D7C-A28A7C32749C}" type="datetimeFigureOut">
              <a:rPr lang="id-ID" smtClean="0"/>
              <a:pPr/>
              <a:t>29/10/2021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24723D-D6E4-4EA1-8D73-693A80B81A50}"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642918"/>
            <a:ext cx="7772400" cy="1470025"/>
          </a:xfrm>
        </p:spPr>
        <p:txBody>
          <a:bodyPr/>
          <a:lstStyle/>
          <a:p>
            <a:r>
              <a:rPr lang="id-ID" b="1" dirty="0"/>
              <a:t>KEKUASAAN DAN WEWENANG</a:t>
            </a:r>
          </a:p>
        </p:txBody>
      </p:sp>
      <p:sp>
        <p:nvSpPr>
          <p:cNvPr id="3" name="Subtitle 2"/>
          <p:cNvSpPr>
            <a:spLocks noGrp="1"/>
          </p:cNvSpPr>
          <p:nvPr>
            <p:ph type="subTitle" idx="1"/>
          </p:nvPr>
        </p:nvSpPr>
        <p:spPr>
          <a:xfrm>
            <a:off x="285720" y="2928934"/>
            <a:ext cx="8572560" cy="2709866"/>
          </a:xfrm>
        </p:spPr>
        <p:txBody>
          <a:bodyPr>
            <a:normAutofit fontScale="92500" lnSpcReduction="20000"/>
          </a:bodyPr>
          <a:lstStyle/>
          <a:p>
            <a:pPr marL="514350" indent="-514350" algn="l">
              <a:buAutoNum type="alphaUcPeriod"/>
            </a:pPr>
            <a:r>
              <a:rPr lang="id-ID" b="1" dirty="0">
                <a:solidFill>
                  <a:schemeClr val="tx1"/>
                </a:solidFill>
              </a:rPr>
              <a:t>HAKEKAT KEKUASAAN DAN SUMBER-SUMBER KEKUASAAN</a:t>
            </a:r>
          </a:p>
          <a:p>
            <a:pPr marL="514350" indent="-514350" algn="l">
              <a:buAutoNum type="alphaUcPeriod"/>
            </a:pPr>
            <a:r>
              <a:rPr lang="id-ID" b="1" dirty="0">
                <a:solidFill>
                  <a:schemeClr val="tx1"/>
                </a:solidFill>
              </a:rPr>
              <a:t>UNSUR-UNSURE SALURAN KEKUASAAN DAN DIMENSINYA</a:t>
            </a:r>
          </a:p>
          <a:p>
            <a:pPr marL="514350" indent="-514350" algn="l">
              <a:buAutoNum type="alphaUcPeriod"/>
            </a:pPr>
            <a:r>
              <a:rPr lang="id-ID" b="1" dirty="0">
                <a:solidFill>
                  <a:schemeClr val="tx1"/>
                </a:solidFill>
              </a:rPr>
              <a:t>USAHA-USAHA MEMPERTAHANKAN KEKUASAAN</a:t>
            </a:r>
          </a:p>
          <a:p>
            <a:pPr marL="514350" indent="-514350" algn="l">
              <a:buAutoNum type="alphaUcPeriod"/>
            </a:pPr>
            <a:r>
              <a:rPr lang="id-ID" b="1" dirty="0">
                <a:solidFill>
                  <a:schemeClr val="tx1"/>
                </a:solidFill>
              </a:rPr>
              <a:t>PENGERTIAN DAN HAKEKAT WEWENANG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857364"/>
          </a:xfrm>
        </p:spPr>
        <p:txBody>
          <a:bodyPr>
            <a:normAutofit/>
          </a:bodyPr>
          <a:lstStyle/>
          <a:p>
            <a:r>
              <a:rPr lang="id-ID" sz="1800" b="1" dirty="0"/>
              <a:t>Bentuk-bentuk lapisan masyarakat tertentu didunia ini berbeda2 dg masing2 polanya, dan biasanya ada satu pola yg bersifat umum pd setiap masyarakat, dan dpt dikatakan bahwa bentuk dan sistem kekuasaan sll menyesuaikan diri pada masyarakat dg adat istiadat dan pola2 prilakunya, dan gejala inilah yg menimbulkan lapisan kekuasaan</a:t>
            </a:r>
          </a:p>
        </p:txBody>
      </p:sp>
      <p:sp>
        <p:nvSpPr>
          <p:cNvPr id="3" name="Subtitle 2"/>
          <p:cNvSpPr>
            <a:spLocks noGrp="1"/>
          </p:cNvSpPr>
          <p:nvPr>
            <p:ph type="subTitle" idx="1"/>
          </p:nvPr>
        </p:nvSpPr>
        <p:spPr>
          <a:xfrm>
            <a:off x="0" y="2428868"/>
            <a:ext cx="9144000" cy="4071966"/>
          </a:xfrm>
        </p:spPr>
        <p:txBody>
          <a:bodyPr>
            <a:normAutofit/>
          </a:bodyPr>
          <a:lstStyle/>
          <a:p>
            <a:pPr algn="l"/>
            <a:r>
              <a:rPr lang="id-ID" sz="2400" b="1" dirty="0">
                <a:solidFill>
                  <a:schemeClr val="tx1"/>
                </a:solidFill>
              </a:rPr>
              <a:t>Menurut maclver, ada tiga pola umum sistem lapisan kekuasaan atau piramida kekuasaan</a:t>
            </a:r>
          </a:p>
          <a:p>
            <a:pPr marL="342900" indent="-342900" algn="l">
              <a:buFont typeface="+mj-lt"/>
              <a:buAutoNum type="arabicPeriod"/>
            </a:pPr>
            <a:r>
              <a:rPr lang="id-ID" sz="1800" b="1" dirty="0">
                <a:solidFill>
                  <a:schemeClr val="tx1"/>
                </a:solidFill>
              </a:rPr>
              <a:t> tipe kata, sistem lapisan kekuasaan dg garis2 pemisahan yg tegas dan kaku.  tipe ini dijumpai pada masyarakat2 yg berkasta misalnya maharaja, raja sbg penguasa tertinggi, dg lingkungan kaum bangsawan, tentara dan para pendeta</a:t>
            </a:r>
          </a:p>
          <a:p>
            <a:pPr marL="342900" indent="-342900" algn="l">
              <a:buFont typeface="+mj-lt"/>
              <a:buAutoNum type="arabicPeriod"/>
            </a:pPr>
            <a:r>
              <a:rPr lang="id-ID" sz="1800" b="1" dirty="0">
                <a:solidFill>
                  <a:schemeClr val="tx1"/>
                </a:solidFill>
              </a:rPr>
              <a:t> tipe oligarkis, masih mempunyai garis2 pemisah yg tegas akan tetapi dasar pembedaan kelas2 sosial ditentukan oleh kebudayaan masyarakat tersebut terutama dalam hal kesempatan yg diberikan kepada para warga masy untuk memperoleh kekuasaan2 yg tertentu</a:t>
            </a:r>
          </a:p>
          <a:p>
            <a:pPr marL="342900" indent="-342900" algn="l">
              <a:buFont typeface="+mj-lt"/>
              <a:buAutoNum type="arabicPeriod"/>
            </a:pPr>
            <a:r>
              <a:rPr lang="id-ID" sz="1800" b="1" dirty="0">
                <a:solidFill>
                  <a:schemeClr val="tx1"/>
                </a:solidFill>
              </a:rPr>
              <a:t> tipe demokrasi, menunjukan kenyataan2 akan adanya garis2 pemisah antara  lapisan yg sifatnya mobil saja. Kelahiran tidak menentukan seseorang yg terpenting justru kemampuan dan kadang2 faktor keberuntungan, misalnya terbukti dari anggota2 partai politik yg dpt mencapai kedudukan melalui partainya.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lstStyle/>
          <a:p>
            <a:r>
              <a:rPr lang="id-ID" dirty="0"/>
              <a:t>D. PENGERTIAN DAN HAKEKAT WEWENANG</a:t>
            </a:r>
          </a:p>
        </p:txBody>
      </p:sp>
      <p:sp>
        <p:nvSpPr>
          <p:cNvPr id="3" name="Subtitle 2"/>
          <p:cNvSpPr>
            <a:spLocks noGrp="1"/>
          </p:cNvSpPr>
          <p:nvPr>
            <p:ph type="subTitle" idx="1"/>
          </p:nvPr>
        </p:nvSpPr>
        <p:spPr>
          <a:xfrm>
            <a:off x="0" y="1857364"/>
            <a:ext cx="9144000" cy="4500594"/>
          </a:xfrm>
        </p:spPr>
        <p:txBody>
          <a:bodyPr>
            <a:normAutofit lnSpcReduction="10000"/>
          </a:bodyPr>
          <a:lstStyle/>
          <a:p>
            <a:pPr>
              <a:buBlip>
                <a:blip r:embed="rId3"/>
              </a:buBlip>
            </a:pPr>
            <a:r>
              <a:rPr lang="id-ID" sz="1800" b="1" dirty="0">
                <a:solidFill>
                  <a:schemeClr val="tx1"/>
                </a:solidFill>
              </a:rPr>
              <a:t> </a:t>
            </a:r>
            <a:r>
              <a:rPr lang="id-ID" b="1" dirty="0">
                <a:solidFill>
                  <a:schemeClr val="tx1"/>
                </a:solidFill>
              </a:rPr>
              <a:t>wewenang</a:t>
            </a:r>
            <a:r>
              <a:rPr lang="id-ID" sz="1800" b="1" dirty="0">
                <a:solidFill>
                  <a:schemeClr val="tx1"/>
                </a:solidFill>
              </a:rPr>
              <a:t> merupakan suatu hak yg tlah ditetapkan dlm tata tertib sosial untuk menetapkan kebijaksanaan, menentukan keputusan 2 mengenai masalah2 penting dan untuk menyelesaikan pertentangan2 atau orang yg mempunyai wewenang bertindak sebagai orang yg memimpin atau membimbing orang banyak. Jelas penekanannya pada hak bukan kekuasaan</a:t>
            </a:r>
          </a:p>
          <a:p>
            <a:pPr>
              <a:buBlip>
                <a:blip r:embed="rId3"/>
              </a:buBlip>
            </a:pPr>
            <a:r>
              <a:rPr lang="id-ID" sz="1800" b="1" dirty="0">
                <a:solidFill>
                  <a:schemeClr val="tx1"/>
                </a:solidFill>
              </a:rPr>
              <a:t> </a:t>
            </a:r>
            <a:r>
              <a:rPr lang="id-ID" sz="2800" b="1" dirty="0">
                <a:solidFill>
                  <a:schemeClr val="tx1"/>
                </a:solidFill>
              </a:rPr>
              <a:t>dipandang dari masyarakat</a:t>
            </a:r>
            <a:r>
              <a:rPr lang="id-ID" sz="1800" b="1" dirty="0">
                <a:solidFill>
                  <a:schemeClr val="tx1"/>
                </a:solidFill>
              </a:rPr>
              <a:t>, kekuasaan tanpa wewenang merupakan kekuatan yg tidak sah, karena kekuasaan harus ada pengakuan dan pengesahan dari masyarakat agar menjadi wewenang, perkembangan dr wewenang terletak pada arah serta tujuannya untuk sebanyak mungkin memenuhi bentuk yg diidam2kan masyarakat.</a:t>
            </a:r>
          </a:p>
          <a:p>
            <a:pPr algn="l">
              <a:buBlip>
                <a:blip r:embed="rId3"/>
              </a:buBlip>
            </a:pPr>
            <a:r>
              <a:rPr lang="id-ID" b="1" dirty="0">
                <a:solidFill>
                  <a:schemeClr val="tx1"/>
                </a:solidFill>
              </a:rPr>
              <a:t> Bentuk-bentuk wewenang;</a:t>
            </a:r>
          </a:p>
          <a:p>
            <a:pPr marL="342900" indent="-342900" algn="l">
              <a:buFont typeface="+mj-lt"/>
              <a:buAutoNum type="arabicPeriod"/>
            </a:pPr>
            <a:r>
              <a:rPr lang="id-ID" sz="1800" b="1" dirty="0">
                <a:solidFill>
                  <a:schemeClr val="tx1"/>
                </a:solidFill>
              </a:rPr>
              <a:t> Kharismatis, Tradisional dan Rasional (legal)</a:t>
            </a:r>
          </a:p>
          <a:p>
            <a:pPr marL="342900" indent="-342900" algn="l">
              <a:buFont typeface="+mj-lt"/>
              <a:buAutoNum type="arabicPeriod"/>
            </a:pPr>
            <a:r>
              <a:rPr lang="id-ID" sz="1800" b="1" dirty="0">
                <a:solidFill>
                  <a:schemeClr val="tx1"/>
                </a:solidFill>
              </a:rPr>
              <a:t> Wewenang Resmi dan Tidak Resmi</a:t>
            </a:r>
          </a:p>
          <a:p>
            <a:pPr marL="342900" indent="-342900" algn="l">
              <a:buFont typeface="+mj-lt"/>
              <a:buAutoNum type="arabicPeriod"/>
            </a:pPr>
            <a:r>
              <a:rPr lang="id-ID" sz="1800" b="1" dirty="0">
                <a:solidFill>
                  <a:schemeClr val="tx1"/>
                </a:solidFill>
              </a:rPr>
              <a:t> wewenang pribadi dan teritorial</a:t>
            </a:r>
          </a:p>
          <a:p>
            <a:pPr marL="342900" indent="-342900" algn="l">
              <a:buFont typeface="+mj-lt"/>
              <a:buAutoNum type="arabicPeriod"/>
            </a:pPr>
            <a:r>
              <a:rPr lang="id-ID" sz="1800" b="1" dirty="0">
                <a:solidFill>
                  <a:schemeClr val="tx1"/>
                </a:solidFill>
              </a:rPr>
              <a:t> wewenang </a:t>
            </a:r>
            <a:r>
              <a:rPr lang="id-ID" sz="1700" b="1" dirty="0">
                <a:solidFill>
                  <a:schemeClr val="tx1"/>
                </a:solidFill>
              </a:rPr>
              <a:t>Terbatas</a:t>
            </a:r>
            <a:r>
              <a:rPr lang="id-ID" sz="1800" b="1" dirty="0">
                <a:solidFill>
                  <a:schemeClr val="tx1"/>
                </a:solidFill>
              </a:rPr>
              <a:t> dan Menyeluruh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500306"/>
            <a:ext cx="7772400" cy="1470025"/>
          </a:xfrm>
        </p:spPr>
        <p:txBody>
          <a:bodyPr>
            <a:normAutofit fontScale="90000"/>
          </a:bodyPr>
          <a:lstStyle/>
          <a:p>
            <a:r>
              <a:rPr lang="id-ID" b="1" dirty="0"/>
              <a:t>Wewenang kharisma</a:t>
            </a:r>
            <a:r>
              <a:rPr lang="id-ID" dirty="0"/>
              <a:t>, </a:t>
            </a:r>
            <a:r>
              <a:rPr lang="id-ID" sz="2000" dirty="0"/>
              <a:t>merupakan ww yg didasarkan pada suatu kemampuan khusus yg ada pd diri seseorang,krn anugrah dari Tuhan YME .</a:t>
            </a:r>
            <a:br>
              <a:rPr lang="id-ID" sz="2000" dirty="0"/>
            </a:br>
            <a:br>
              <a:rPr lang="id-ID" sz="2000" dirty="0"/>
            </a:br>
            <a:r>
              <a:rPr lang="id-ID" sz="3600" b="1" dirty="0"/>
              <a:t>Wewenang Tradisional</a:t>
            </a:r>
            <a:r>
              <a:rPr lang="id-ID" sz="2000" dirty="0"/>
              <a:t>, ciri-ciri wwt yaitu; adanya ketentuan22 tradisional yg mengikat penguasa yg memiliki ww serta orang2 lainnya dlm masyarakat; adanya ww yg lebih tinggi ketimbang kedudukan seseorang yg hadir secara pribadi; selama tidak ada pertentangan dg ketentuan2 tradisional orng2 dpt bertindak bebas. Wwt seseorg atau kelompok have kekuasaan dan ww yg tlah melembaga dan bahkan menjiwai masyarakat</a:t>
            </a:r>
            <a:br>
              <a:rPr lang="id-ID" sz="2000" dirty="0"/>
            </a:br>
            <a:br>
              <a:rPr lang="id-ID" sz="2000" dirty="0"/>
            </a:br>
            <a:r>
              <a:rPr lang="id-ID" sz="3600" b="1" dirty="0"/>
              <a:t>Wewenang Rasional atau Legal</a:t>
            </a:r>
            <a:r>
              <a:rPr lang="id-ID" sz="2000" dirty="0"/>
              <a:t>, ww yg disandarkan pd sistem hukum yg berlaku dalam masyarakat.  SH ini sbg kaidah2 yg tlah diakui serta ditaati masy dan bahkan telah diperkuat oleh negara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357166"/>
            <a:ext cx="8458200" cy="1470025"/>
          </a:xfrm>
        </p:spPr>
        <p:txBody>
          <a:bodyPr/>
          <a:lstStyle/>
          <a:p>
            <a:r>
              <a:rPr lang="id-ID" dirty="0"/>
              <a:t>Wewenang Resmi dan Tidak Resmi</a:t>
            </a:r>
          </a:p>
        </p:txBody>
      </p:sp>
      <p:sp>
        <p:nvSpPr>
          <p:cNvPr id="3" name="Subtitle 2"/>
          <p:cNvSpPr>
            <a:spLocks noGrp="1"/>
          </p:cNvSpPr>
          <p:nvPr>
            <p:ph type="subTitle" idx="1"/>
          </p:nvPr>
        </p:nvSpPr>
        <p:spPr>
          <a:xfrm>
            <a:off x="1371600" y="2500306"/>
            <a:ext cx="6400800" cy="3138494"/>
          </a:xfrm>
        </p:spPr>
        <p:txBody>
          <a:bodyPr>
            <a:normAutofit fontScale="85000" lnSpcReduction="20000"/>
          </a:bodyPr>
          <a:lstStyle/>
          <a:p>
            <a:r>
              <a:rPr lang="id-ID" sz="5100" b="1" dirty="0">
                <a:solidFill>
                  <a:schemeClr val="tx1"/>
                </a:solidFill>
              </a:rPr>
              <a:t>Wewenang Resmi</a:t>
            </a:r>
            <a:r>
              <a:rPr lang="id-ID" b="1" dirty="0">
                <a:solidFill>
                  <a:schemeClr val="tx1"/>
                </a:solidFill>
              </a:rPr>
              <a:t>, sifatnya sistematis, diperhitungkan dan rasional</a:t>
            </a:r>
          </a:p>
          <a:p>
            <a:endParaRPr lang="id-ID" b="1" dirty="0">
              <a:solidFill>
                <a:schemeClr val="tx1"/>
              </a:solidFill>
            </a:endParaRPr>
          </a:p>
          <a:p>
            <a:r>
              <a:rPr lang="id-ID" sz="3900" b="1" dirty="0">
                <a:solidFill>
                  <a:schemeClr val="tx1"/>
                </a:solidFill>
              </a:rPr>
              <a:t>Wewenang Tidak Resmi</a:t>
            </a:r>
            <a:r>
              <a:rPr lang="id-ID" b="1" dirty="0">
                <a:solidFill>
                  <a:schemeClr val="tx1"/>
                </a:solidFill>
              </a:rPr>
              <a:t>, timbul dlm hubungan2 antarpribadi yg sifatnya situsional dan sangat ditentukan oleh kepribadian para pihak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85728"/>
            <a:ext cx="7772400" cy="1470025"/>
          </a:xfrm>
        </p:spPr>
        <p:txBody>
          <a:bodyPr/>
          <a:lstStyle/>
          <a:p>
            <a:r>
              <a:rPr lang="id-ID" dirty="0"/>
              <a:t>Wewenang pribadi dan teritorial</a:t>
            </a:r>
          </a:p>
        </p:txBody>
      </p:sp>
      <p:sp>
        <p:nvSpPr>
          <p:cNvPr id="3" name="Subtitle 2"/>
          <p:cNvSpPr>
            <a:spLocks noGrp="1"/>
          </p:cNvSpPr>
          <p:nvPr>
            <p:ph type="subTitle" idx="1"/>
          </p:nvPr>
        </p:nvSpPr>
        <p:spPr>
          <a:xfrm>
            <a:off x="1371600" y="2214554"/>
            <a:ext cx="6400800" cy="4143404"/>
          </a:xfrm>
        </p:spPr>
        <p:txBody>
          <a:bodyPr>
            <a:normAutofit fontScale="77500" lnSpcReduction="20000"/>
          </a:bodyPr>
          <a:lstStyle/>
          <a:p>
            <a:r>
              <a:rPr lang="id-ID" sz="4100" b="1" dirty="0">
                <a:solidFill>
                  <a:schemeClr val="tx1"/>
                </a:solidFill>
              </a:rPr>
              <a:t>Wewenang pribadi</a:t>
            </a:r>
            <a:r>
              <a:rPr lang="id-ID" b="1" dirty="0">
                <a:solidFill>
                  <a:schemeClr val="tx1"/>
                </a:solidFill>
              </a:rPr>
              <a:t>,  lebih didasarkan pd tradisi drpd peraturan2 bahkan pada kharisma seseorang atau tergantung pd solidaritas antara anggota krlompok  dan unsur kebersamaan sangat memegang peranan</a:t>
            </a:r>
          </a:p>
          <a:p>
            <a:endParaRPr lang="id-ID" b="1" dirty="0">
              <a:solidFill>
                <a:schemeClr val="tx1"/>
              </a:solidFill>
            </a:endParaRPr>
          </a:p>
          <a:p>
            <a:r>
              <a:rPr lang="id-ID" sz="4100" b="1" dirty="0">
                <a:solidFill>
                  <a:schemeClr val="tx1"/>
                </a:solidFill>
              </a:rPr>
              <a:t>Wewenang teritorial</a:t>
            </a:r>
            <a:r>
              <a:rPr lang="id-ID" b="1" dirty="0">
                <a:solidFill>
                  <a:schemeClr val="tx1"/>
                </a:solidFill>
              </a:rPr>
              <a:t>, wilayah tempat tinggal memegang peranan yg sangat penting dan ada kecenderungan untuk mengadakan sentralisasi wewenang yg memungkinkan hubungan langsung dg para warga kelompok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4290"/>
            <a:ext cx="9144000" cy="1470025"/>
          </a:xfrm>
        </p:spPr>
        <p:txBody>
          <a:bodyPr/>
          <a:lstStyle/>
          <a:p>
            <a:r>
              <a:rPr lang="id-ID" dirty="0"/>
              <a:t>Wewenang Terbatas dan Menyeluruh</a:t>
            </a:r>
          </a:p>
        </p:txBody>
      </p:sp>
      <p:sp>
        <p:nvSpPr>
          <p:cNvPr id="3" name="Subtitle 2"/>
          <p:cNvSpPr>
            <a:spLocks noGrp="1"/>
          </p:cNvSpPr>
          <p:nvPr>
            <p:ph type="subTitle" idx="1"/>
          </p:nvPr>
        </p:nvSpPr>
        <p:spPr>
          <a:xfrm>
            <a:off x="1371600" y="1785926"/>
            <a:ext cx="6400800" cy="3852874"/>
          </a:xfrm>
        </p:spPr>
        <p:txBody>
          <a:bodyPr>
            <a:normAutofit lnSpcReduction="10000"/>
          </a:bodyPr>
          <a:lstStyle/>
          <a:p>
            <a:r>
              <a:rPr lang="id-ID" b="1" dirty="0">
                <a:solidFill>
                  <a:schemeClr val="tx1"/>
                </a:solidFill>
              </a:rPr>
              <a:t>Wewenang Terbatas</a:t>
            </a:r>
            <a:r>
              <a:rPr lang="id-ID" sz="2000" b="1" dirty="0">
                <a:solidFill>
                  <a:schemeClr val="tx1"/>
                </a:solidFill>
              </a:rPr>
              <a:t>, tidak mencakup semua sektor atau bidang kehidupan, dan hanya terbatas pd satu sektor atau bidang, misalnya jaksa have wewenang dlm menuntut seorng warga masyarakat yg melakukan tindak pidana namun tidak berwenang mengadili</a:t>
            </a:r>
          </a:p>
          <a:p>
            <a:endParaRPr lang="id-ID" sz="2000" b="1" dirty="0">
              <a:solidFill>
                <a:schemeClr val="tx1"/>
              </a:solidFill>
            </a:endParaRPr>
          </a:p>
          <a:p>
            <a:r>
              <a:rPr lang="id-ID" b="1" dirty="0">
                <a:solidFill>
                  <a:schemeClr val="tx1"/>
                </a:solidFill>
              </a:rPr>
              <a:t>Wewenang Menyeluruh</a:t>
            </a:r>
            <a:r>
              <a:rPr lang="id-ID" sz="2000" b="1" dirty="0">
                <a:solidFill>
                  <a:schemeClr val="tx1"/>
                </a:solidFill>
              </a:rPr>
              <a:t>, suatu wewenang yg tidak dibatasi oleh bidang2 kehidupan tertentu, misalnya setiap negara mempunyai wewenang  mutlak untuk mempertahankan kedaulatan wilayahnya dan ini tergantung dr sudut penglihatan pihak2 yg menyorotinya.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FE645F75-B0B5-421F-A2E0-56CAB8582778}"/>
              </a:ext>
            </a:extLst>
          </p:cNvPr>
          <p:cNvSpPr>
            <a:spLocks noGrp="1"/>
          </p:cNvSpPr>
          <p:nvPr>
            <p:ph type="ctrTitle"/>
          </p:nvPr>
        </p:nvSpPr>
        <p:spPr>
          <a:xfrm>
            <a:off x="642938" y="357188"/>
            <a:ext cx="7772400" cy="1470025"/>
          </a:xfrm>
        </p:spPr>
        <p:txBody>
          <a:bodyPr/>
          <a:lstStyle/>
          <a:p>
            <a:r>
              <a:rPr lang="id-ID" altLang="en-US" b="1"/>
              <a:t>KEPEMIMPINAN </a:t>
            </a:r>
            <a:r>
              <a:rPr lang="id-ID" altLang="en-US"/>
              <a:t>(</a:t>
            </a:r>
            <a:r>
              <a:rPr lang="id-ID" altLang="en-US" b="1" i="1"/>
              <a:t>LEADERSHIP</a:t>
            </a:r>
            <a:r>
              <a:rPr lang="id-ID" altLang="en-US"/>
              <a:t>)</a:t>
            </a:r>
          </a:p>
        </p:txBody>
      </p:sp>
      <p:sp>
        <p:nvSpPr>
          <p:cNvPr id="3" name="Subtitle 2">
            <a:extLst>
              <a:ext uri="{FF2B5EF4-FFF2-40B4-BE49-F238E27FC236}">
                <a16:creationId xmlns:a16="http://schemas.microsoft.com/office/drawing/2014/main" id="{38CAAEAB-0082-44F9-9358-F12F9BF1A4C3}"/>
              </a:ext>
            </a:extLst>
          </p:cNvPr>
          <p:cNvSpPr>
            <a:spLocks noGrp="1"/>
          </p:cNvSpPr>
          <p:nvPr>
            <p:ph type="subTitle" idx="1"/>
          </p:nvPr>
        </p:nvSpPr>
        <p:spPr>
          <a:xfrm>
            <a:off x="1371600" y="2286000"/>
            <a:ext cx="6400800" cy="3352800"/>
          </a:xfrm>
        </p:spPr>
        <p:txBody>
          <a:bodyPr rtlCol="0">
            <a:normAutofit/>
          </a:bodyPr>
          <a:lstStyle/>
          <a:p>
            <a:pPr marL="514350" indent="-514350" algn="l" fontAlgn="auto">
              <a:spcAft>
                <a:spcPts val="0"/>
              </a:spcAft>
              <a:buFont typeface="Arial" charset="0"/>
              <a:buAutoNum type="alphaUcPeriod"/>
              <a:defRPr/>
            </a:pPr>
            <a:r>
              <a:rPr lang="id-ID" b="1" dirty="0">
                <a:solidFill>
                  <a:schemeClr val="tx1"/>
                </a:solidFill>
              </a:rPr>
              <a:t>Pengertian Kepemimpinan</a:t>
            </a:r>
          </a:p>
          <a:p>
            <a:pPr marL="514350" indent="-514350" algn="l" fontAlgn="auto">
              <a:spcAft>
                <a:spcPts val="0"/>
              </a:spcAft>
              <a:buFont typeface="Arial" charset="0"/>
              <a:buAutoNum type="alphaUcPeriod"/>
              <a:defRPr/>
            </a:pPr>
            <a:r>
              <a:rPr lang="id-ID" b="1" dirty="0">
                <a:solidFill>
                  <a:schemeClr val="tx1"/>
                </a:solidFill>
              </a:rPr>
              <a:t>Tipe-tipe Kepemimpinan</a:t>
            </a:r>
          </a:p>
          <a:p>
            <a:pPr marL="514350" indent="-514350" algn="l" fontAlgn="auto">
              <a:spcAft>
                <a:spcPts val="0"/>
              </a:spcAft>
              <a:buFont typeface="Arial" charset="0"/>
              <a:buAutoNum type="alphaUcPeriod"/>
              <a:defRPr/>
            </a:pPr>
            <a:r>
              <a:rPr lang="id-ID" b="1" dirty="0">
                <a:solidFill>
                  <a:schemeClr val="tx1"/>
                </a:solidFill>
              </a:rPr>
              <a:t>Perkembangan Kepemimpinan dan Sifat-sifat Seorang Pemimpin</a:t>
            </a:r>
          </a:p>
          <a:p>
            <a:pPr marL="514350" indent="-514350" algn="l" fontAlgn="auto">
              <a:spcAft>
                <a:spcPts val="0"/>
              </a:spcAft>
              <a:buFont typeface="Arial" charset="0"/>
              <a:buAutoNum type="alphaUcPeriod"/>
              <a:defRPr/>
            </a:pPr>
            <a:r>
              <a:rPr lang="id-ID" b="1" dirty="0">
                <a:solidFill>
                  <a:schemeClr val="tx1"/>
                </a:solidFill>
              </a:rPr>
              <a:t>Model Kepemimpinan yang Dianggap Efektif</a:t>
            </a:r>
          </a:p>
          <a:p>
            <a:pPr fontAlgn="auto">
              <a:spcAft>
                <a:spcPts val="0"/>
              </a:spcAft>
              <a:defRPr/>
            </a:pPr>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4D005C93-7699-4C26-89B1-455DCEFDF4B4}"/>
              </a:ext>
            </a:extLst>
          </p:cNvPr>
          <p:cNvSpPr>
            <a:spLocks noGrp="1"/>
          </p:cNvSpPr>
          <p:nvPr>
            <p:ph type="ctrTitle"/>
          </p:nvPr>
        </p:nvSpPr>
        <p:spPr>
          <a:xfrm>
            <a:off x="714375" y="500063"/>
            <a:ext cx="7772400" cy="1470025"/>
          </a:xfrm>
        </p:spPr>
        <p:txBody>
          <a:bodyPr/>
          <a:lstStyle/>
          <a:p>
            <a:r>
              <a:rPr lang="id-ID" altLang="en-US" b="1" i="1"/>
              <a:t>A. PENGERTIAN LEADERSHIP</a:t>
            </a:r>
          </a:p>
        </p:txBody>
      </p:sp>
      <p:sp>
        <p:nvSpPr>
          <p:cNvPr id="3" name="Subtitle 2">
            <a:extLst>
              <a:ext uri="{FF2B5EF4-FFF2-40B4-BE49-F238E27FC236}">
                <a16:creationId xmlns:a16="http://schemas.microsoft.com/office/drawing/2014/main" id="{AE74ADA5-03E2-42FC-91E8-B7122E32E8C6}"/>
              </a:ext>
            </a:extLst>
          </p:cNvPr>
          <p:cNvSpPr>
            <a:spLocks noGrp="1"/>
          </p:cNvSpPr>
          <p:nvPr>
            <p:ph type="subTitle" idx="1"/>
          </p:nvPr>
        </p:nvSpPr>
        <p:spPr>
          <a:xfrm>
            <a:off x="1357313" y="2643188"/>
            <a:ext cx="6400800" cy="2500312"/>
          </a:xfrm>
        </p:spPr>
        <p:txBody>
          <a:bodyPr rtlCol="0">
            <a:normAutofit fontScale="85000" lnSpcReduction="10000"/>
          </a:bodyPr>
          <a:lstStyle/>
          <a:p>
            <a:pPr fontAlgn="auto">
              <a:spcAft>
                <a:spcPts val="0"/>
              </a:spcAft>
              <a:defRPr/>
            </a:pPr>
            <a:r>
              <a:rPr lang="id-ID" b="1" dirty="0">
                <a:solidFill>
                  <a:schemeClr val="tx1"/>
                </a:solidFill>
              </a:rPr>
              <a:t>KEMAMPUAN SESEORANG (PEMIMPIN) UNTUK MEMPENGARUHI ORANG LAIN (YG DIPIMPIN ATAU PENGIKUT) SEHINGGA ORANG LAIN TERSEBUT BERTINGKAH LAKU SEBAGAIMANA DIKEHENDAKI OLEH PEMIMPIN TERSEBUT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2CE7C29B-89C3-4895-BBBB-8BECED3BAEF1}"/>
              </a:ext>
            </a:extLst>
          </p:cNvPr>
          <p:cNvSpPr>
            <a:spLocks noGrp="1"/>
          </p:cNvSpPr>
          <p:nvPr>
            <p:ph type="ctrTitle"/>
          </p:nvPr>
        </p:nvSpPr>
        <p:spPr>
          <a:xfrm>
            <a:off x="714375" y="214313"/>
            <a:ext cx="7772400" cy="1470025"/>
          </a:xfrm>
        </p:spPr>
        <p:txBody>
          <a:bodyPr/>
          <a:lstStyle/>
          <a:p>
            <a:r>
              <a:rPr lang="id-ID" altLang="en-US" b="1"/>
              <a:t>B. KEPEMIMPINAN DAPAT DIBEDAKAN MENJADI 2(DUA)</a:t>
            </a:r>
          </a:p>
        </p:txBody>
      </p:sp>
      <p:sp>
        <p:nvSpPr>
          <p:cNvPr id="3" name="Subtitle 2">
            <a:extLst>
              <a:ext uri="{FF2B5EF4-FFF2-40B4-BE49-F238E27FC236}">
                <a16:creationId xmlns:a16="http://schemas.microsoft.com/office/drawing/2014/main" id="{50E59C1E-B637-4C03-90CD-97B4432EB9D1}"/>
              </a:ext>
            </a:extLst>
          </p:cNvPr>
          <p:cNvSpPr>
            <a:spLocks noGrp="1"/>
          </p:cNvSpPr>
          <p:nvPr>
            <p:ph type="subTitle" idx="1"/>
          </p:nvPr>
        </p:nvSpPr>
        <p:spPr>
          <a:xfrm>
            <a:off x="1285875" y="2571750"/>
            <a:ext cx="6400800" cy="3929063"/>
          </a:xfrm>
        </p:spPr>
        <p:txBody>
          <a:bodyPr rtlCol="0">
            <a:normAutofit fontScale="62500" lnSpcReduction="20000"/>
          </a:bodyPr>
          <a:lstStyle/>
          <a:p>
            <a:pPr marL="514350" indent="-514350" fontAlgn="auto">
              <a:spcAft>
                <a:spcPts val="0"/>
              </a:spcAft>
              <a:buFont typeface="Arial" panose="020B0604020202020204" pitchFamily="34" charset="0"/>
              <a:buAutoNum type="arabicPeriod"/>
              <a:defRPr/>
            </a:pPr>
            <a:r>
              <a:rPr lang="id-ID" sz="5100" b="1" dirty="0">
                <a:solidFill>
                  <a:schemeClr val="tx1"/>
                </a:solidFill>
              </a:rPr>
              <a:t>KEDUDUKAN</a:t>
            </a:r>
            <a:r>
              <a:rPr lang="id-ID" b="1" dirty="0">
                <a:solidFill>
                  <a:schemeClr val="tx1"/>
                </a:solidFill>
              </a:rPr>
              <a:t>, KEPEMIMPINAN MERUPAKAN SUATU KOMPLEKS DARI HAK2 DAN KEWAJIBAN2 YG DAPAT DIMILIKI OLEH ORANG ATAU BADAN</a:t>
            </a:r>
          </a:p>
          <a:p>
            <a:pPr marL="514350" indent="-514350" fontAlgn="auto">
              <a:spcAft>
                <a:spcPts val="0"/>
              </a:spcAft>
              <a:buFont typeface="Arial" panose="020B0604020202020204" pitchFamily="34" charset="0"/>
              <a:buAutoNum type="arabicPeriod"/>
              <a:defRPr/>
            </a:pPr>
            <a:endParaRPr lang="id-ID" b="1" dirty="0">
              <a:solidFill>
                <a:schemeClr val="tx1"/>
              </a:solidFill>
            </a:endParaRPr>
          </a:p>
          <a:p>
            <a:pPr marL="514350" indent="-514350" fontAlgn="auto">
              <a:spcAft>
                <a:spcPts val="0"/>
              </a:spcAft>
              <a:buFont typeface="Arial" panose="020B0604020202020204" pitchFamily="34" charset="0"/>
              <a:buAutoNum type="arabicPeriod"/>
              <a:defRPr/>
            </a:pPr>
            <a:endParaRPr lang="id-ID" b="1" dirty="0">
              <a:solidFill>
                <a:schemeClr val="tx1"/>
              </a:solidFill>
            </a:endParaRPr>
          </a:p>
          <a:p>
            <a:pPr marL="514350" indent="-514350" fontAlgn="auto">
              <a:spcAft>
                <a:spcPts val="0"/>
              </a:spcAft>
              <a:buFont typeface="Arial" panose="020B0604020202020204" pitchFamily="34" charset="0"/>
              <a:buAutoNum type="arabicPeriod"/>
              <a:defRPr/>
            </a:pPr>
            <a:endParaRPr lang="id-ID" b="1" dirty="0">
              <a:solidFill>
                <a:schemeClr val="tx1"/>
              </a:solidFill>
            </a:endParaRPr>
          </a:p>
          <a:p>
            <a:pPr marL="514350" indent="-514350" fontAlgn="auto">
              <a:spcAft>
                <a:spcPts val="0"/>
              </a:spcAft>
              <a:buFont typeface="Arial" panose="020B0604020202020204" pitchFamily="34" charset="0"/>
              <a:buAutoNum type="arabicPeriod"/>
              <a:defRPr/>
            </a:pPr>
            <a:r>
              <a:rPr lang="id-ID" sz="5100" b="1" dirty="0">
                <a:solidFill>
                  <a:schemeClr val="tx1"/>
                </a:solidFill>
              </a:rPr>
              <a:t>PROSES SOSIAL</a:t>
            </a:r>
            <a:r>
              <a:rPr lang="id-ID" b="1" dirty="0">
                <a:solidFill>
                  <a:schemeClr val="tx1"/>
                </a:solidFill>
              </a:rPr>
              <a:t>, KEPEMIMPINAN MELIPUTI SEGALA TINDAKAN YANG DILAKUKAN SESEORANG ATAU BADAN HUKUM YANG MENYEBABKAN GERAK DARI WARGA MASYARAKAT</a:t>
            </a:r>
          </a:p>
          <a:p>
            <a:pPr marL="514350" indent="-514350" fontAlgn="auto">
              <a:spcAft>
                <a:spcPts val="0"/>
              </a:spcAft>
              <a:defRPr/>
            </a:pPr>
            <a:endParaRPr lang="id-ID" b="1" dirty="0">
              <a:solidFill>
                <a:schemeClr val="tx1"/>
              </a:solidFill>
            </a:endParaRPr>
          </a:p>
          <a:p>
            <a:pPr marL="514350" indent="-514350" fontAlgn="auto">
              <a:spcAft>
                <a:spcPts val="0"/>
              </a:spcAft>
              <a:defRPr/>
            </a:pPr>
            <a:r>
              <a:rPr lang="id-ID" b="1" dirty="0">
                <a:solidFill>
                  <a:schemeClr val="tx1"/>
                </a:solidFill>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AAF46-6A30-4668-AEB6-E90C60B2DA79}"/>
              </a:ext>
            </a:extLst>
          </p:cNvPr>
          <p:cNvSpPr>
            <a:spLocks noGrp="1"/>
          </p:cNvSpPr>
          <p:nvPr>
            <p:ph type="ctrTitle"/>
          </p:nvPr>
        </p:nvSpPr>
        <p:spPr>
          <a:xfrm>
            <a:off x="714375" y="285750"/>
            <a:ext cx="7772400" cy="500063"/>
          </a:xfrm>
        </p:spPr>
        <p:txBody>
          <a:bodyPr rtlCol="0">
            <a:normAutofit fontScale="90000"/>
          </a:bodyPr>
          <a:lstStyle/>
          <a:p>
            <a:pPr fontAlgn="auto">
              <a:spcAft>
                <a:spcPts val="0"/>
              </a:spcAft>
              <a:defRPr/>
            </a:pPr>
            <a:r>
              <a:rPr lang="id-ID" b="1" dirty="0"/>
              <a:t>SIFAT KEPEMIMPINAN</a:t>
            </a:r>
          </a:p>
        </p:txBody>
      </p:sp>
      <p:sp>
        <p:nvSpPr>
          <p:cNvPr id="3" name="Subtitle 2">
            <a:extLst>
              <a:ext uri="{FF2B5EF4-FFF2-40B4-BE49-F238E27FC236}">
                <a16:creationId xmlns:a16="http://schemas.microsoft.com/office/drawing/2014/main" id="{5BFE3CE5-9947-473D-83FB-2AB6AED3DEB8}"/>
              </a:ext>
            </a:extLst>
          </p:cNvPr>
          <p:cNvSpPr>
            <a:spLocks noGrp="1"/>
          </p:cNvSpPr>
          <p:nvPr>
            <p:ph type="subTitle" idx="1"/>
          </p:nvPr>
        </p:nvSpPr>
        <p:spPr>
          <a:xfrm>
            <a:off x="1571625" y="1143000"/>
            <a:ext cx="6400800" cy="5500688"/>
          </a:xfrm>
        </p:spPr>
        <p:txBody>
          <a:bodyPr rtlCol="0">
            <a:normAutofit fontScale="32500" lnSpcReduction="20000"/>
          </a:bodyPr>
          <a:lstStyle/>
          <a:p>
            <a:pPr fontAlgn="auto">
              <a:spcAft>
                <a:spcPts val="0"/>
              </a:spcAft>
              <a:buFont typeface="Wingdings" pitchFamily="2" charset="2"/>
              <a:buChar char="Ø"/>
              <a:defRPr/>
            </a:pPr>
            <a:r>
              <a:rPr lang="id-ID" sz="7400" b="1" dirty="0">
                <a:solidFill>
                  <a:schemeClr val="tx1"/>
                </a:solidFill>
              </a:rPr>
              <a:t> formal leadership</a:t>
            </a:r>
            <a:r>
              <a:rPr lang="id-ID" b="1" dirty="0">
                <a:solidFill>
                  <a:schemeClr val="tx1"/>
                </a:solidFill>
              </a:rPr>
              <a:t>, </a:t>
            </a:r>
            <a:r>
              <a:rPr lang="id-ID" sz="4000" b="1" dirty="0">
                <a:solidFill>
                  <a:schemeClr val="tx1"/>
                </a:solidFill>
              </a:rPr>
              <a:t>kepemimpinan yang tersimpul di dalam suatu jabatan,dan dlm pelaksanaannya harus berada diatas landasan atau peraturan resmi</a:t>
            </a:r>
          </a:p>
          <a:p>
            <a:pPr fontAlgn="auto">
              <a:spcAft>
                <a:spcPts val="0"/>
              </a:spcAft>
              <a:buFont typeface="Wingdings" pitchFamily="2" charset="2"/>
              <a:buChar char="Ø"/>
              <a:defRPr/>
            </a:pPr>
            <a:r>
              <a:rPr lang="id-ID" sz="4000" b="1" dirty="0">
                <a:solidFill>
                  <a:schemeClr val="tx1"/>
                </a:solidFill>
              </a:rPr>
              <a:t> </a:t>
            </a:r>
            <a:r>
              <a:rPr lang="id-ID" sz="7400" b="1" dirty="0">
                <a:solidFill>
                  <a:schemeClr val="tx1"/>
                </a:solidFill>
              </a:rPr>
              <a:t>informal leadership</a:t>
            </a:r>
            <a:r>
              <a:rPr lang="id-ID" sz="4000" b="1" dirty="0">
                <a:solidFill>
                  <a:schemeClr val="tx1"/>
                </a:solidFill>
              </a:rPr>
              <a:t>, kepemimpinan karena pengakuan masyarakat dan kemampuan seseorang untuk menjalankan kepemimpianan</a:t>
            </a:r>
          </a:p>
          <a:p>
            <a:pPr fontAlgn="auto">
              <a:spcAft>
                <a:spcPts val="0"/>
              </a:spcAft>
              <a:buFont typeface="Wingdings" pitchFamily="2" charset="2"/>
              <a:buChar char="Ø"/>
              <a:defRPr/>
            </a:pPr>
            <a:endParaRPr lang="id-ID" b="1" dirty="0">
              <a:solidFill>
                <a:schemeClr val="tx1"/>
              </a:solidFill>
            </a:endParaRPr>
          </a:p>
          <a:p>
            <a:pPr fontAlgn="auto">
              <a:spcAft>
                <a:spcPts val="0"/>
              </a:spcAft>
              <a:defRPr/>
            </a:pPr>
            <a:endParaRPr lang="id-ID" b="1" dirty="0">
              <a:solidFill>
                <a:schemeClr val="tx1"/>
              </a:solidFill>
            </a:endParaRPr>
          </a:p>
          <a:p>
            <a:pPr fontAlgn="auto">
              <a:spcAft>
                <a:spcPts val="0"/>
              </a:spcAft>
              <a:defRPr/>
            </a:pPr>
            <a:r>
              <a:rPr lang="id-ID" sz="7400" b="1" dirty="0">
                <a:solidFill>
                  <a:schemeClr val="tx1"/>
                </a:solidFill>
              </a:rPr>
              <a:t>Sifat atau syarat oleh seorang pemimpin, menurut mitologi Indonesia yaitu;</a:t>
            </a:r>
          </a:p>
          <a:p>
            <a:pPr marL="514350" indent="-514350" algn="l" fontAlgn="auto">
              <a:spcAft>
                <a:spcPts val="0"/>
              </a:spcAft>
              <a:buFont typeface="Arial" panose="020B0604020202020204" pitchFamily="34" charset="0"/>
              <a:buAutoNum type="arabicPeriod"/>
              <a:defRPr/>
            </a:pPr>
            <a:r>
              <a:rPr lang="id-ID" sz="7400" b="1" dirty="0">
                <a:solidFill>
                  <a:schemeClr val="tx1"/>
                </a:solidFill>
              </a:rPr>
              <a:t>Indra brata</a:t>
            </a:r>
            <a:r>
              <a:rPr lang="id-ID" sz="4000" b="1" dirty="0">
                <a:solidFill>
                  <a:schemeClr val="tx1"/>
                </a:solidFill>
              </a:rPr>
              <a:t>, memberi kesenangan dalam jasmani</a:t>
            </a:r>
          </a:p>
          <a:p>
            <a:pPr marL="514350" indent="-514350" algn="l" fontAlgn="auto">
              <a:spcAft>
                <a:spcPts val="0"/>
              </a:spcAft>
              <a:buFont typeface="Arial" panose="020B0604020202020204" pitchFamily="34" charset="0"/>
              <a:buAutoNum type="arabicPeriod"/>
              <a:defRPr/>
            </a:pPr>
            <a:r>
              <a:rPr lang="id-ID" sz="7400" b="1" dirty="0">
                <a:solidFill>
                  <a:schemeClr val="tx1"/>
                </a:solidFill>
              </a:rPr>
              <a:t>Yama brata</a:t>
            </a:r>
            <a:r>
              <a:rPr lang="id-ID" sz="4000" b="1" dirty="0">
                <a:solidFill>
                  <a:schemeClr val="tx1"/>
                </a:solidFill>
              </a:rPr>
              <a:t>, keahlian dan kepastian hukum</a:t>
            </a:r>
          </a:p>
          <a:p>
            <a:pPr marL="514350" indent="-514350" algn="l" fontAlgn="auto">
              <a:spcAft>
                <a:spcPts val="0"/>
              </a:spcAft>
              <a:buFont typeface="Arial" panose="020B0604020202020204" pitchFamily="34" charset="0"/>
              <a:buAutoNum type="arabicPeriod"/>
              <a:defRPr/>
            </a:pPr>
            <a:r>
              <a:rPr lang="id-ID" sz="7400" b="1" dirty="0">
                <a:solidFill>
                  <a:schemeClr val="tx1"/>
                </a:solidFill>
              </a:rPr>
              <a:t>Surya brata</a:t>
            </a:r>
            <a:r>
              <a:rPr lang="id-ID" sz="4000" b="1" dirty="0">
                <a:solidFill>
                  <a:schemeClr val="tx1"/>
                </a:solidFill>
              </a:rPr>
              <a:t>, menggerakkan bawahan dg mengajak mereka untuk bekerja persuasif</a:t>
            </a:r>
          </a:p>
          <a:p>
            <a:pPr marL="514350" indent="-514350" algn="l" fontAlgn="auto">
              <a:spcAft>
                <a:spcPts val="0"/>
              </a:spcAft>
              <a:buFont typeface="Arial" panose="020B0604020202020204" pitchFamily="34" charset="0"/>
              <a:buAutoNum type="arabicPeriod"/>
              <a:defRPr/>
            </a:pPr>
            <a:r>
              <a:rPr lang="id-ID" sz="7400" b="1" dirty="0">
                <a:solidFill>
                  <a:schemeClr val="tx1"/>
                </a:solidFill>
              </a:rPr>
              <a:t>Caci brata</a:t>
            </a:r>
            <a:r>
              <a:rPr lang="id-ID" sz="4000" b="1" dirty="0">
                <a:solidFill>
                  <a:schemeClr val="tx1"/>
                </a:solidFill>
              </a:rPr>
              <a:t>, kesenanagan rohani</a:t>
            </a:r>
          </a:p>
          <a:p>
            <a:pPr marL="514350" indent="-514350" algn="l" fontAlgn="auto">
              <a:spcAft>
                <a:spcPts val="0"/>
              </a:spcAft>
              <a:buFont typeface="Arial" panose="020B0604020202020204" pitchFamily="34" charset="0"/>
              <a:buAutoNum type="arabicPeriod"/>
              <a:defRPr/>
            </a:pPr>
            <a:r>
              <a:rPr lang="id-ID" sz="7400" b="1" dirty="0">
                <a:solidFill>
                  <a:schemeClr val="tx1"/>
                </a:solidFill>
              </a:rPr>
              <a:t>Bayu brata</a:t>
            </a:r>
            <a:r>
              <a:rPr lang="id-ID" sz="4000" b="1" dirty="0">
                <a:solidFill>
                  <a:schemeClr val="tx1"/>
                </a:solidFill>
              </a:rPr>
              <a:t>, keteguhan pendidikan dan rasa tidak segan2 untuk turut merasakan kesukaran2 pengikut2nya</a:t>
            </a:r>
          </a:p>
          <a:p>
            <a:pPr marL="514350" indent="-514350" algn="l" fontAlgn="auto">
              <a:spcAft>
                <a:spcPts val="0"/>
              </a:spcAft>
              <a:buFont typeface="Arial" panose="020B0604020202020204" pitchFamily="34" charset="0"/>
              <a:buAutoNum type="arabicPeriod"/>
              <a:defRPr/>
            </a:pPr>
            <a:r>
              <a:rPr lang="id-ID" sz="7400" b="1" dirty="0">
                <a:solidFill>
                  <a:schemeClr val="tx1"/>
                </a:solidFill>
              </a:rPr>
              <a:t>Dhana brata</a:t>
            </a:r>
            <a:r>
              <a:rPr lang="id-ID" sz="4000" b="1" dirty="0">
                <a:solidFill>
                  <a:schemeClr val="tx1"/>
                </a:solidFill>
              </a:rPr>
              <a:t>, suatu sikap yang patut dihormati</a:t>
            </a:r>
          </a:p>
          <a:p>
            <a:pPr marL="514350" indent="-514350" algn="l" fontAlgn="auto">
              <a:spcAft>
                <a:spcPts val="0"/>
              </a:spcAft>
              <a:buFont typeface="Arial" panose="020B0604020202020204" pitchFamily="34" charset="0"/>
              <a:buAutoNum type="arabicPeriod"/>
              <a:defRPr/>
            </a:pPr>
            <a:r>
              <a:rPr lang="id-ID" sz="7400" b="1" dirty="0">
                <a:solidFill>
                  <a:schemeClr val="tx1"/>
                </a:solidFill>
              </a:rPr>
              <a:t>Paca brata</a:t>
            </a:r>
            <a:r>
              <a:rPr lang="id-ID" sz="4000" b="1" dirty="0">
                <a:solidFill>
                  <a:schemeClr val="tx1"/>
                </a:solidFill>
              </a:rPr>
              <a:t>, kelebihan dalam ilmu pengetahuan, kepandaian dan keterampilan</a:t>
            </a:r>
          </a:p>
          <a:p>
            <a:pPr marL="514350" indent="-514350" algn="l" fontAlgn="auto">
              <a:spcAft>
                <a:spcPts val="0"/>
              </a:spcAft>
              <a:buFont typeface="Arial" panose="020B0604020202020204" pitchFamily="34" charset="0"/>
              <a:buAutoNum type="arabicPeriod"/>
              <a:defRPr/>
            </a:pPr>
            <a:r>
              <a:rPr lang="id-ID" sz="7400" b="1" dirty="0">
                <a:solidFill>
                  <a:schemeClr val="tx1"/>
                </a:solidFill>
              </a:rPr>
              <a:t>Agni brata</a:t>
            </a:r>
            <a:r>
              <a:rPr lang="id-ID" sz="4000" b="1" dirty="0">
                <a:solidFill>
                  <a:schemeClr val="tx1"/>
                </a:solidFill>
              </a:rPr>
              <a:t>, sifat memberikan semangat kepada anak buah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0"/>
            <a:ext cx="8643998" cy="6643710"/>
          </a:xfrm>
        </p:spPr>
        <p:txBody>
          <a:bodyPr>
            <a:noAutofit/>
          </a:bodyPr>
          <a:lstStyle/>
          <a:p>
            <a:r>
              <a:rPr lang="id-ID" sz="2000" b="1" dirty="0"/>
              <a:t>Secara intuitif, semua lapisan masyarakat mengerti apa yg dimaksud dg kekuasaan. Kekuasaan (power) senantiasa ada didlm setiap masyarakat, baik yg masih bersahaja maupun yg sudah besar atau sudah rumit susunannya. Akan tetapi fakta  berbicara walaupun selalu ada kekuasaan tetapi tidak dapat dibagi rata kepada semua anggota masyarakat, tetapi justru krn pembagian yg tidak merata inilah timbul makna yg pokok dr kekuasaan, yaitu kemampuan untuk mempengaruhi pihak lain menurut kehendak yg ada pada pemegang kekuasaan.</a:t>
            </a:r>
            <a:br>
              <a:rPr lang="id-ID" sz="2000" b="1" dirty="0"/>
            </a:br>
            <a:r>
              <a:rPr lang="id-ID" sz="2000" b="1" dirty="0"/>
              <a:t>Selanjutnya apabila kekuasaan dijelmakan pada diri seseorang, biasanya orang tersebut dinamakan pemimpin dan mereka yg menerima pengaruhnya adalah pengikut2nya. Dan pada saat masyarakat mulai mengatur  mengenai pembagian kekuasaan dan menentukan penggunaannya  maka disini akan timbul apa yg dinamakan dg wewenang, jadi wewenang merupakan kekuasaan yg ada pada seseorang atau sekelompok orang yg mempunyai dukungan atau mendapat pengakuan dari masyarakat.</a:t>
            </a:r>
          </a:p>
        </p:txBody>
      </p:sp>
      <p:sp>
        <p:nvSpPr>
          <p:cNvPr id="3" name="Subtitle 2"/>
          <p:cNvSpPr>
            <a:spLocks noGrp="1"/>
          </p:cNvSpPr>
          <p:nvPr>
            <p:ph type="subTitle" idx="1"/>
          </p:nvPr>
        </p:nvSpPr>
        <p:spPr/>
        <p:txBody>
          <a:bodyPr/>
          <a:lstStyle/>
          <a:p>
            <a:endParaRPr lang="id-ID"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87A0E-8A56-4AC9-A037-CB7FDD4F5B33}"/>
              </a:ext>
            </a:extLst>
          </p:cNvPr>
          <p:cNvSpPr>
            <a:spLocks noGrp="1"/>
          </p:cNvSpPr>
          <p:nvPr>
            <p:ph type="ctrTitle"/>
          </p:nvPr>
        </p:nvSpPr>
        <p:spPr>
          <a:xfrm>
            <a:off x="0" y="2130425"/>
            <a:ext cx="9144000" cy="1470025"/>
          </a:xfrm>
        </p:spPr>
        <p:txBody>
          <a:bodyPr rtlCol="0">
            <a:normAutofit fontScale="90000"/>
          </a:bodyPr>
          <a:lstStyle/>
          <a:p>
            <a:pPr fontAlgn="auto">
              <a:spcAft>
                <a:spcPts val="0"/>
              </a:spcAft>
              <a:defRPr/>
            </a:pPr>
            <a:r>
              <a:rPr lang="id-ID" b="1" dirty="0"/>
              <a:t>Tugas seorang pemimpin melalui pepatah jawa yg terjemahannya yaitu</a:t>
            </a:r>
            <a:br>
              <a:rPr lang="id-ID" b="1" dirty="0"/>
            </a:br>
            <a:br>
              <a:rPr lang="id-ID" b="1" dirty="0"/>
            </a:br>
            <a:br>
              <a:rPr lang="id-ID" b="1" dirty="0"/>
            </a:br>
            <a:r>
              <a:rPr lang="id-ID" sz="3600" b="1" dirty="0"/>
              <a:t>dimuka memberi tauladan (front leader)</a:t>
            </a:r>
            <a:br>
              <a:rPr lang="id-ID" sz="3600" b="1" dirty="0"/>
            </a:br>
            <a:r>
              <a:rPr lang="id-ID" sz="3600" b="1" dirty="0"/>
              <a:t>ditengah2 membangun semangat (social leader)</a:t>
            </a:r>
            <a:br>
              <a:rPr lang="id-ID" sz="3600" b="1" dirty="0"/>
            </a:br>
            <a:r>
              <a:rPr lang="id-ID" sz="3600" b="1" dirty="0"/>
              <a:t>dari belakang memberikan pengaruh (rear leader)</a:t>
            </a:r>
          </a:p>
        </p:txBody>
      </p:sp>
      <p:sp>
        <p:nvSpPr>
          <p:cNvPr id="3" name="Subtitle 2">
            <a:extLst>
              <a:ext uri="{FF2B5EF4-FFF2-40B4-BE49-F238E27FC236}">
                <a16:creationId xmlns:a16="http://schemas.microsoft.com/office/drawing/2014/main" id="{921CA69D-70B7-421C-8EE3-E8C9704F383B}"/>
              </a:ext>
            </a:extLst>
          </p:cNvPr>
          <p:cNvSpPr>
            <a:spLocks noGrp="1"/>
          </p:cNvSpPr>
          <p:nvPr>
            <p:ph type="subTitle" idx="1"/>
          </p:nvPr>
        </p:nvSpPr>
        <p:spPr/>
        <p:txBody>
          <a:bodyPr rtlCol="0">
            <a:normAutofit/>
          </a:bodyPr>
          <a:lstStyle/>
          <a:p>
            <a:pPr fontAlgn="auto">
              <a:spcAft>
                <a:spcPts val="0"/>
              </a:spcAft>
              <a:defRPr/>
            </a:pPr>
            <a:endParaRPr lang="id-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85728"/>
            <a:ext cx="9144000" cy="1470025"/>
          </a:xfrm>
        </p:spPr>
        <p:txBody>
          <a:bodyPr/>
          <a:lstStyle/>
          <a:p>
            <a:r>
              <a:rPr lang="id-ID" dirty="0"/>
              <a:t>A. HAKEKAT KEKUASAAN DAN SUMBER-SUMBER KEKUASAAN</a:t>
            </a:r>
          </a:p>
        </p:txBody>
      </p:sp>
      <p:sp>
        <p:nvSpPr>
          <p:cNvPr id="3" name="Subtitle 2"/>
          <p:cNvSpPr>
            <a:spLocks noGrp="1"/>
          </p:cNvSpPr>
          <p:nvPr>
            <p:ph type="subTitle" idx="1"/>
          </p:nvPr>
        </p:nvSpPr>
        <p:spPr>
          <a:xfrm>
            <a:off x="0" y="1857364"/>
            <a:ext cx="9144000" cy="4714908"/>
          </a:xfrm>
        </p:spPr>
        <p:txBody>
          <a:bodyPr>
            <a:normAutofit fontScale="92500" lnSpcReduction="10000"/>
          </a:bodyPr>
          <a:lstStyle/>
          <a:p>
            <a:pPr>
              <a:buFont typeface="Arial" pitchFamily="34" charset="0"/>
              <a:buChar char="•"/>
            </a:pPr>
            <a:r>
              <a:rPr lang="id-ID" sz="2000" b="1" dirty="0">
                <a:solidFill>
                  <a:schemeClr val="tx1"/>
                </a:solidFill>
              </a:rPr>
              <a:t>Dlm setiap hubungan antar manusia maupun antar kelompok sosial, sll tersimpul pengertian2 kekuasaan dan wewenang, kita fokus dhl pd kekuasaan</a:t>
            </a:r>
          </a:p>
          <a:p>
            <a:pPr>
              <a:buFont typeface="Arial" pitchFamily="34" charset="0"/>
              <a:buChar char="•"/>
            </a:pPr>
            <a:r>
              <a:rPr lang="id-ID" sz="2000" b="1" dirty="0">
                <a:solidFill>
                  <a:schemeClr val="tx1"/>
                </a:solidFill>
              </a:rPr>
              <a:t>Kekuasaan terdpt pd semua bidang kehidupan dan dijalankan apabila mencakup baik suatu kemampuan untuk memerintah, ataupun memberikan keputusan2 yg secara langsung atau tdk langsung mempengaruhi tindakan2 pada pihak-pihak lainnya.misalnya saat DPR mengesahkan suatu RUU , seorg guru mewajibkan murudnya ut mengerjakan PR, sutradara memimpin pemain2 film, sekelompok buruh mengadakan pemogokan.</a:t>
            </a:r>
          </a:p>
          <a:p>
            <a:pPr>
              <a:buFont typeface="Arial" pitchFamily="34" charset="0"/>
              <a:buChar char="•"/>
            </a:pPr>
            <a:r>
              <a:rPr lang="id-ID" sz="2000" b="1" dirty="0">
                <a:solidFill>
                  <a:schemeClr val="tx1"/>
                </a:solidFill>
              </a:rPr>
              <a:t>So kekuasaan ada dimana-mana, baik dlm hubungan sosial maupun organisasi2 sosial, akan ttp pd umumnya kekuasaan yg tertinggi ada pd  negara, scr formal negara have to right for melksanakan power tertinggi, kl perlu dg paksaan; negara yg membagi2kan kekuasaan yg lebih rendah derajatnya atau kedaulatan (sovereignity), kedaulatan biasanya dijlnkan oleh segolongan kecil dr masyarakat yg dinamakan the Ruling class.</a:t>
            </a:r>
          </a:p>
          <a:p>
            <a:pPr>
              <a:buFont typeface="Arial" pitchFamily="34" charset="0"/>
              <a:buChar char="•"/>
            </a:pPr>
            <a:r>
              <a:rPr lang="id-ID" sz="2000" b="1" dirty="0">
                <a:solidFill>
                  <a:schemeClr val="tx1"/>
                </a:solidFill>
              </a:rPr>
              <a:t>Dlm kenyataannya the ruling class ada yg menjadi pemimpin wlpun mnr hukum dia tdk merupakan pemegang kekuasaan yg tertinggi, misalnya  perdana menteri have to power yg lebih besar dibandingkan dg raja dlm menjalankan kedaulatan negarayg bersangkutan; perasaan yg tidak puas dlm masyarakat dpt mempengaruhi kebijakan2 yg dijalankan oleh the ruling class.</a:t>
            </a:r>
          </a:p>
          <a:p>
            <a:endParaRPr lang="id-ID" b="1"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0"/>
            <a:ext cx="7772400" cy="1470025"/>
          </a:xfrm>
        </p:spPr>
        <p:txBody>
          <a:bodyPr/>
          <a:lstStyle/>
          <a:p>
            <a:r>
              <a:rPr lang="id-ID" dirty="0"/>
              <a:t>Definisi kekuasaan oleh beberapa ahli sosiologi</a:t>
            </a:r>
          </a:p>
        </p:txBody>
      </p:sp>
      <p:sp>
        <p:nvSpPr>
          <p:cNvPr id="3" name="Subtitle 2"/>
          <p:cNvSpPr>
            <a:spLocks noGrp="1"/>
          </p:cNvSpPr>
          <p:nvPr>
            <p:ph type="subTitle" idx="1"/>
          </p:nvPr>
        </p:nvSpPr>
        <p:spPr>
          <a:xfrm>
            <a:off x="785786" y="1714488"/>
            <a:ext cx="7786742" cy="4643470"/>
          </a:xfrm>
        </p:spPr>
        <p:txBody>
          <a:bodyPr>
            <a:normAutofit lnSpcReduction="10000"/>
          </a:bodyPr>
          <a:lstStyle/>
          <a:p>
            <a:pPr>
              <a:buBlip>
                <a:blip r:embed="rId3"/>
              </a:buBlip>
            </a:pPr>
            <a:r>
              <a:rPr lang="id-ID" sz="2000" b="1" dirty="0">
                <a:solidFill>
                  <a:schemeClr val="tx1"/>
                </a:solidFill>
              </a:rPr>
              <a:t> Max Weber, kekuasaan adalah kemungkinan seseorang pelaku mewujudkan keinginannya dalam suatu hubungan sosial yang ada termasuk dengan kekuatan atau tanpa menghiraukan landasan yg menjadi pijakan kemungkinan itu</a:t>
            </a:r>
          </a:p>
          <a:p>
            <a:pPr>
              <a:buBlip>
                <a:blip r:embed="rId3"/>
              </a:buBlip>
            </a:pPr>
            <a:r>
              <a:rPr lang="id-ID" sz="2000" b="1" dirty="0">
                <a:solidFill>
                  <a:schemeClr val="tx1"/>
                </a:solidFill>
              </a:rPr>
              <a:t> JRP. French dan B. Raven, kekuasaan adalah kemampuan potensial dari seseorang atau sekelompok orang untuk mempengaruhi yg lainnya didalam sistem yg ada</a:t>
            </a:r>
          </a:p>
          <a:p>
            <a:pPr>
              <a:buBlip>
                <a:blip r:embed="rId3"/>
              </a:buBlip>
            </a:pPr>
            <a:r>
              <a:rPr lang="id-ID" sz="2000" b="1" dirty="0">
                <a:solidFill>
                  <a:schemeClr val="tx1"/>
                </a:solidFill>
              </a:rPr>
              <a:t> Selo Soemardjan dan Soelaiman Soemardi, menjelaskan bahwa adanya kekuasaan tergantung dari yg berkuasa dan dikuasai, atau dg kata lain antara pihak yg memiliki kemampuan untuk melancarkan pengaruh dan pihak yg menerima pengaruh ini dengan rela atau terpaksa.</a:t>
            </a:r>
          </a:p>
          <a:p>
            <a:pPr>
              <a:buBlip>
                <a:blip r:embed="rId3"/>
              </a:buBlip>
            </a:pPr>
            <a:r>
              <a:rPr lang="id-ID" sz="2000" b="1" dirty="0">
                <a:solidFill>
                  <a:schemeClr val="tx1"/>
                </a:solidFill>
              </a:rPr>
              <a:t> Soejono Soekanto, kekuasaan adalah sebagai suatu kemampuan untuk mempengaruhi pihak lain menurut kehendak yang ada pada pemegang kekuasaan tersebut.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642918"/>
            <a:ext cx="7772400" cy="1470025"/>
          </a:xfrm>
        </p:spPr>
        <p:txBody>
          <a:bodyPr>
            <a:normAutofit fontScale="90000"/>
          </a:bodyPr>
          <a:lstStyle/>
          <a:p>
            <a:pPr>
              <a:buFont typeface="Wingdings" pitchFamily="2" charset="2"/>
              <a:buChar char="Ø"/>
            </a:pPr>
            <a:r>
              <a:rPr lang="id-ID" b="1" dirty="0"/>
              <a:t>HAKEKAT KEKUASAAN</a:t>
            </a:r>
            <a:br>
              <a:rPr lang="id-ID" b="1" dirty="0"/>
            </a:br>
            <a:r>
              <a:rPr lang="id-ID" sz="1800" dirty="0"/>
              <a:t>terwujud dlm hubungan yg simetris dan asimetris</a:t>
            </a:r>
            <a:br>
              <a:rPr lang="id-ID" sz="1800" dirty="0"/>
            </a:br>
            <a:r>
              <a:rPr lang="id-ID" sz="2700" b="1" dirty="0"/>
              <a:t>simetris</a:t>
            </a:r>
            <a:r>
              <a:rPr lang="id-ID" sz="1800" dirty="0"/>
              <a:t>, persahabatan;sehari2;ambivalen dan pertentangan antara mereka yg sejajar kedudkannya.</a:t>
            </a:r>
            <a:br>
              <a:rPr lang="id-ID" sz="1800" dirty="0"/>
            </a:br>
            <a:r>
              <a:rPr lang="id-ID" sz="2700" b="1" dirty="0"/>
              <a:t>Asimetris</a:t>
            </a:r>
            <a:r>
              <a:rPr lang="id-ID" sz="1800" dirty="0"/>
              <a:t>, popularitas; peniruan;mengikuti perintah;tunduk pada pemimpin formal dan non formal;tunduk pada seorang ahli; pertentangan antara mereka yg tidak sejajar keddknya;hubungan sehari2</a:t>
            </a:r>
          </a:p>
        </p:txBody>
      </p:sp>
      <p:sp>
        <p:nvSpPr>
          <p:cNvPr id="3" name="Subtitle 2"/>
          <p:cNvSpPr>
            <a:spLocks noGrp="1"/>
          </p:cNvSpPr>
          <p:nvPr>
            <p:ph type="subTitle" idx="1"/>
          </p:nvPr>
        </p:nvSpPr>
        <p:spPr>
          <a:xfrm>
            <a:off x="0" y="3143248"/>
            <a:ext cx="9144000" cy="3571900"/>
          </a:xfrm>
        </p:spPr>
        <p:txBody>
          <a:bodyPr>
            <a:normAutofit fontScale="85000" lnSpcReduction="20000"/>
          </a:bodyPr>
          <a:lstStyle/>
          <a:p>
            <a:pPr>
              <a:buFont typeface="Wingdings" pitchFamily="2" charset="2"/>
              <a:buChar char="Ø"/>
            </a:pPr>
            <a:r>
              <a:rPr lang="id-ID" sz="4300" b="1" dirty="0">
                <a:solidFill>
                  <a:schemeClr val="tx1"/>
                </a:solidFill>
              </a:rPr>
              <a:t>Sumber-Sumber Kekuasaan</a:t>
            </a:r>
          </a:p>
          <a:p>
            <a:r>
              <a:rPr lang="id-ID" sz="2800" b="1" dirty="0">
                <a:solidFill>
                  <a:schemeClr val="tx1"/>
                </a:solidFill>
              </a:rPr>
              <a:t>Militer</a:t>
            </a:r>
            <a:r>
              <a:rPr lang="id-ID" sz="1600" b="1" dirty="0">
                <a:solidFill>
                  <a:schemeClr val="tx1"/>
                </a:solidFill>
              </a:rPr>
              <a:t>, polisi; sbg pengendalian kekerasan</a:t>
            </a:r>
          </a:p>
          <a:p>
            <a:r>
              <a:rPr lang="id-ID" sz="2800" b="1" dirty="0">
                <a:solidFill>
                  <a:schemeClr val="tx1"/>
                </a:solidFill>
              </a:rPr>
              <a:t>Ekonomi</a:t>
            </a:r>
            <a:r>
              <a:rPr lang="id-ID" sz="1600" b="1" dirty="0">
                <a:solidFill>
                  <a:schemeClr val="tx1"/>
                </a:solidFill>
              </a:rPr>
              <a:t>; mengendalikan tanah,buruh,kekayaan materiil,produksi</a:t>
            </a:r>
          </a:p>
          <a:p>
            <a:r>
              <a:rPr lang="id-ID" sz="2800" b="1" dirty="0">
                <a:solidFill>
                  <a:schemeClr val="tx1"/>
                </a:solidFill>
              </a:rPr>
              <a:t>Politik</a:t>
            </a:r>
            <a:r>
              <a:rPr lang="id-ID" sz="1600" b="1" dirty="0">
                <a:solidFill>
                  <a:schemeClr val="tx1"/>
                </a:solidFill>
              </a:rPr>
              <a:t>; pengambilan keputusan</a:t>
            </a:r>
          </a:p>
          <a:p>
            <a:r>
              <a:rPr lang="id-ID" sz="3100" b="1" dirty="0">
                <a:solidFill>
                  <a:schemeClr val="tx1"/>
                </a:solidFill>
              </a:rPr>
              <a:t>Hukum</a:t>
            </a:r>
            <a:r>
              <a:rPr lang="id-ID" sz="1600" b="1" dirty="0">
                <a:solidFill>
                  <a:schemeClr val="tx1"/>
                </a:solidFill>
              </a:rPr>
              <a:t>; mempertahankan, megubah,melancarkan interaksi</a:t>
            </a:r>
          </a:p>
          <a:p>
            <a:r>
              <a:rPr lang="id-ID" sz="3100" b="1" dirty="0">
                <a:solidFill>
                  <a:schemeClr val="tx1"/>
                </a:solidFill>
              </a:rPr>
              <a:t>Tradisi</a:t>
            </a:r>
            <a:r>
              <a:rPr lang="id-ID" sz="1600" b="1" dirty="0">
                <a:solidFill>
                  <a:schemeClr val="tx1"/>
                </a:solidFill>
              </a:rPr>
              <a:t>; sistem kepercayaan, nilai-nilai</a:t>
            </a:r>
          </a:p>
          <a:p>
            <a:r>
              <a:rPr lang="id-ID" sz="3400" b="1" dirty="0">
                <a:solidFill>
                  <a:schemeClr val="tx1"/>
                </a:solidFill>
              </a:rPr>
              <a:t>Ideologi</a:t>
            </a:r>
            <a:r>
              <a:rPr lang="id-ID" sz="1600" b="1" dirty="0">
                <a:solidFill>
                  <a:schemeClr val="tx1"/>
                </a:solidFill>
              </a:rPr>
              <a:t>; pandangan hidup, integrasi</a:t>
            </a:r>
          </a:p>
          <a:p>
            <a:r>
              <a:rPr lang="id-ID" sz="3800" b="1" dirty="0">
                <a:solidFill>
                  <a:schemeClr val="tx1"/>
                </a:solidFill>
              </a:rPr>
              <a:t>Diversionary power</a:t>
            </a:r>
            <a:r>
              <a:rPr lang="id-ID" sz="1600" b="1" dirty="0">
                <a:solidFill>
                  <a:schemeClr val="tx1"/>
                </a:solidFill>
              </a:rPr>
              <a:t>; kepentingan rekreatif</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0"/>
            <a:ext cx="7772400" cy="1470025"/>
          </a:xfrm>
        </p:spPr>
        <p:txBody>
          <a:bodyPr>
            <a:normAutofit/>
          </a:bodyPr>
          <a:lstStyle/>
          <a:p>
            <a:r>
              <a:rPr lang="id-ID" sz="3600" b="1" dirty="0"/>
              <a:t>B. UNSUR-UNSUR SALURAN KEKUASAAN DAN DIMENSINYA</a:t>
            </a:r>
          </a:p>
        </p:txBody>
      </p:sp>
      <p:sp>
        <p:nvSpPr>
          <p:cNvPr id="3" name="Subtitle 2"/>
          <p:cNvSpPr>
            <a:spLocks noGrp="1"/>
          </p:cNvSpPr>
          <p:nvPr>
            <p:ph type="subTitle" idx="1"/>
          </p:nvPr>
        </p:nvSpPr>
        <p:spPr>
          <a:xfrm>
            <a:off x="0" y="2071678"/>
            <a:ext cx="9144000" cy="4786322"/>
          </a:xfrm>
        </p:spPr>
        <p:txBody>
          <a:bodyPr>
            <a:normAutofit fontScale="62500" lnSpcReduction="20000"/>
          </a:bodyPr>
          <a:lstStyle/>
          <a:p>
            <a:r>
              <a:rPr lang="id-ID" sz="4000" b="1" dirty="0">
                <a:solidFill>
                  <a:schemeClr val="tx1"/>
                </a:solidFill>
              </a:rPr>
              <a:t>BEBERAPA UNSUR POKOK YANG TERDAPAT DALAM KEKUASAAN MLL INTERAKSI SOSIAL MANUSIA MAUPUN ANTAR KELOMPOK</a:t>
            </a:r>
          </a:p>
          <a:p>
            <a:endParaRPr lang="id-ID" sz="4000" b="1" dirty="0">
              <a:solidFill>
                <a:schemeClr val="tx1"/>
              </a:solidFill>
            </a:endParaRPr>
          </a:p>
          <a:p>
            <a:r>
              <a:rPr lang="id-ID" sz="4000" b="1" dirty="0">
                <a:solidFill>
                  <a:schemeClr val="tx1"/>
                </a:solidFill>
              </a:rPr>
              <a:t>Rasa Takut</a:t>
            </a:r>
            <a:r>
              <a:rPr lang="id-ID" b="1" dirty="0">
                <a:solidFill>
                  <a:schemeClr val="tx1"/>
                </a:solidFill>
              </a:rPr>
              <a:t>, </a:t>
            </a:r>
            <a:r>
              <a:rPr lang="id-ID" sz="2600" b="1" dirty="0">
                <a:solidFill>
                  <a:schemeClr val="tx1"/>
                </a:solidFill>
              </a:rPr>
              <a:t>perasaan takut kpd someone menimbulkan suatu kepatuhan terhadap sgl kemauan dan tindakan orang yg ditakuti. Perasaan negatif</a:t>
            </a:r>
          </a:p>
          <a:p>
            <a:r>
              <a:rPr lang="id-ID" sz="4000" b="1" dirty="0">
                <a:solidFill>
                  <a:schemeClr val="tx1"/>
                </a:solidFill>
              </a:rPr>
              <a:t>Rasa cinta</a:t>
            </a:r>
            <a:r>
              <a:rPr lang="id-ID" b="1" dirty="0">
                <a:solidFill>
                  <a:schemeClr val="tx1"/>
                </a:solidFill>
              </a:rPr>
              <a:t>, </a:t>
            </a:r>
            <a:r>
              <a:rPr lang="id-ID" sz="2600" b="1" dirty="0">
                <a:solidFill>
                  <a:schemeClr val="tx1"/>
                </a:solidFill>
              </a:rPr>
              <a:t>dpt menghasilkan perbuatan2 yg pd umumnya positif. Jika ada rasa positif dr pihak yg dikuasai, maka sistem kekuasaan akan dpt dijlnkan dg baik dan teratur.</a:t>
            </a:r>
          </a:p>
          <a:p>
            <a:r>
              <a:rPr lang="id-ID" sz="4000" b="1" dirty="0">
                <a:solidFill>
                  <a:schemeClr val="tx1"/>
                </a:solidFill>
              </a:rPr>
              <a:t>Rasa percaya</a:t>
            </a:r>
            <a:r>
              <a:rPr lang="id-ID" b="1" dirty="0">
                <a:solidFill>
                  <a:schemeClr val="tx1"/>
                </a:solidFill>
              </a:rPr>
              <a:t>,</a:t>
            </a:r>
            <a:r>
              <a:rPr lang="id-ID" sz="2600" b="1" dirty="0">
                <a:solidFill>
                  <a:schemeClr val="tx1"/>
                </a:solidFill>
              </a:rPr>
              <a:t>modal penting demi dapatnya suatu kekuasaan bertahan. Rasa percaya ada sebagai hasil hubungan antara dua orang atau lebih yg bersifat asosiatif.</a:t>
            </a:r>
          </a:p>
          <a:p>
            <a:r>
              <a:rPr lang="id-ID" sz="4000" b="1" dirty="0">
                <a:solidFill>
                  <a:schemeClr val="tx1"/>
                </a:solidFill>
              </a:rPr>
              <a:t>Rasa Memuja</a:t>
            </a:r>
            <a:r>
              <a:rPr lang="id-ID" b="1" dirty="0">
                <a:solidFill>
                  <a:schemeClr val="tx1"/>
                </a:solidFill>
              </a:rPr>
              <a:t>, </a:t>
            </a:r>
            <a:r>
              <a:rPr lang="id-ID" sz="2600" b="1" dirty="0">
                <a:solidFill>
                  <a:schemeClr val="tx1"/>
                </a:solidFill>
              </a:rPr>
              <a:t>suatu hubungan saling percaya mempercayai mungkin msh dpt sangkal oleh orang lain, tapi rasa memuja  atau sistem pemujaan mengakibatkan seseorang atau sekelompok org2 yg memegang kekuasaan, have to basic kekuasaan dr org2 lain, dan sgl tindakan penguasa dibenarkan .</a:t>
            </a:r>
          </a:p>
          <a:p>
            <a:r>
              <a:rPr lang="id-ID" sz="4000" b="1" dirty="0">
                <a:solidFill>
                  <a:schemeClr val="tx1"/>
                </a:solidFill>
              </a:rPr>
              <a:t>Rasa terikat</a:t>
            </a:r>
            <a:r>
              <a:rPr lang="id-ID" b="1" dirty="0">
                <a:solidFill>
                  <a:schemeClr val="tx1"/>
                </a:solidFill>
              </a:rPr>
              <a:t>, </a:t>
            </a:r>
            <a:r>
              <a:rPr lang="id-ID" sz="2600" b="1" dirty="0">
                <a:solidFill>
                  <a:schemeClr val="tx1"/>
                </a:solidFill>
              </a:rPr>
              <a:t>akan menimbulkan kepatuhan yg biasanya berpangkal pd suatu kebutuhan atau ketergantungan. Pihak yg dikuasai merasa sangat terikat pd pihak yg menguasai, shg hampir2 menyerahkan seluruh nasibnya.</a:t>
            </a:r>
          </a:p>
          <a:p>
            <a:endParaRPr lang="id-ID" b="1"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642918"/>
            <a:ext cx="7772400" cy="1470025"/>
          </a:xfrm>
        </p:spPr>
        <p:txBody>
          <a:bodyPr>
            <a:normAutofit/>
          </a:bodyPr>
          <a:lstStyle/>
          <a:p>
            <a:r>
              <a:rPr lang="id-ID" sz="2000" b="1" dirty="0"/>
              <a:t>Unsur2 pokok dalam kekuasaan tersebut merupakan sarana yg biasanya digunakan oleh penguasa untuk dpt menjlnkan kekuasaan yg ada ditangannya, apabila seseorang hendak menjlnkan kekuasaan,maka biasanya hal itu dilakukan scr langsung dan tidak langsung</a:t>
            </a:r>
          </a:p>
        </p:txBody>
      </p:sp>
      <p:sp>
        <p:nvSpPr>
          <p:cNvPr id="3" name="Subtitle 2"/>
          <p:cNvSpPr>
            <a:spLocks noGrp="1"/>
          </p:cNvSpPr>
          <p:nvPr>
            <p:ph type="subTitle" idx="1"/>
          </p:nvPr>
        </p:nvSpPr>
        <p:spPr>
          <a:xfrm>
            <a:off x="0" y="2571720"/>
            <a:ext cx="9144000" cy="4286280"/>
          </a:xfrm>
        </p:spPr>
        <p:txBody>
          <a:bodyPr>
            <a:normAutofit fontScale="55000" lnSpcReduction="20000"/>
          </a:bodyPr>
          <a:lstStyle/>
          <a:p>
            <a:r>
              <a:rPr lang="id-ID" b="1" dirty="0">
                <a:solidFill>
                  <a:schemeClr val="tx1"/>
                </a:solidFill>
              </a:rPr>
              <a:t>Basic dlm masyarakat, maka pelaksaan kekuasaan , dpt dijalankan melalui saluran-saluran tertentu, yaitu;</a:t>
            </a:r>
          </a:p>
          <a:p>
            <a:r>
              <a:rPr lang="id-ID" b="1" dirty="0">
                <a:solidFill>
                  <a:schemeClr val="tx1"/>
                </a:solidFill>
              </a:rPr>
              <a:t>Saluran militer</a:t>
            </a:r>
          </a:p>
          <a:p>
            <a:r>
              <a:rPr lang="id-ID" b="1" dirty="0">
                <a:solidFill>
                  <a:schemeClr val="tx1"/>
                </a:solidFill>
              </a:rPr>
              <a:t>Saluran ekonomi</a:t>
            </a:r>
          </a:p>
          <a:p>
            <a:r>
              <a:rPr lang="id-ID" b="1" dirty="0">
                <a:solidFill>
                  <a:schemeClr val="tx1"/>
                </a:solidFill>
              </a:rPr>
              <a:t> saluran politik</a:t>
            </a:r>
          </a:p>
          <a:p>
            <a:r>
              <a:rPr lang="id-ID" b="1" dirty="0">
                <a:solidFill>
                  <a:schemeClr val="tx1"/>
                </a:solidFill>
              </a:rPr>
              <a:t>Saluran tradisional</a:t>
            </a:r>
          </a:p>
          <a:p>
            <a:r>
              <a:rPr lang="id-ID" b="1" dirty="0">
                <a:solidFill>
                  <a:schemeClr val="tx1"/>
                </a:solidFill>
              </a:rPr>
              <a:t>Saluran ideologi</a:t>
            </a:r>
          </a:p>
          <a:p>
            <a:r>
              <a:rPr lang="id-ID" b="1" dirty="0">
                <a:solidFill>
                  <a:schemeClr val="tx1"/>
                </a:solidFill>
              </a:rPr>
              <a:t>Saluran-saluran lainnya</a:t>
            </a:r>
          </a:p>
          <a:p>
            <a:endParaRPr lang="id-ID" b="1" dirty="0">
              <a:solidFill>
                <a:schemeClr val="tx1"/>
              </a:solidFill>
            </a:endParaRPr>
          </a:p>
          <a:p>
            <a:r>
              <a:rPr lang="id-ID" b="1" dirty="0">
                <a:solidFill>
                  <a:schemeClr val="tx1"/>
                </a:solidFill>
              </a:rPr>
              <a:t>Apabila suatu dimensi kekuasaan ditelaah, ada suatu kemungkinan-kemungkinan , yaitu;</a:t>
            </a:r>
          </a:p>
          <a:p>
            <a:r>
              <a:rPr lang="id-ID" b="1" dirty="0">
                <a:solidFill>
                  <a:schemeClr val="tx1"/>
                </a:solidFill>
              </a:rPr>
              <a:t>Kekuasaan yang sah dengan kekerasan</a:t>
            </a:r>
          </a:p>
          <a:p>
            <a:r>
              <a:rPr lang="id-ID" b="1" dirty="0">
                <a:solidFill>
                  <a:schemeClr val="tx1"/>
                </a:solidFill>
              </a:rPr>
              <a:t>Kekuasaan yang sah tanpa kekerasan</a:t>
            </a:r>
          </a:p>
          <a:p>
            <a:r>
              <a:rPr lang="id-ID" b="1" dirty="0">
                <a:solidFill>
                  <a:schemeClr val="tx1"/>
                </a:solidFill>
              </a:rPr>
              <a:t>Kekuasaan yg tidak sah dengan kekerasan</a:t>
            </a:r>
          </a:p>
          <a:p>
            <a:r>
              <a:rPr lang="id-ID" b="1" dirty="0">
                <a:solidFill>
                  <a:schemeClr val="tx1"/>
                </a:solidFill>
              </a:rPr>
              <a:t>Kekuasaan yang tidak sah tanpa kekerasan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85728"/>
            <a:ext cx="7772400" cy="1470025"/>
          </a:xfrm>
        </p:spPr>
        <p:txBody>
          <a:bodyPr>
            <a:normAutofit/>
          </a:bodyPr>
          <a:lstStyle/>
          <a:p>
            <a:r>
              <a:rPr lang="id-ID" sz="2400" b="1" dirty="0"/>
              <a:t>Menurut pengertian yg lebih sederhana kekuasaan mengandung unsur-unsur ; pengaruh, kepatuhan, pemaksaan dan otoritas</a:t>
            </a:r>
          </a:p>
        </p:txBody>
      </p:sp>
      <p:sp>
        <p:nvSpPr>
          <p:cNvPr id="3" name="Subtitle 2"/>
          <p:cNvSpPr>
            <a:spLocks noGrp="1"/>
          </p:cNvSpPr>
          <p:nvPr>
            <p:ph type="subTitle" idx="1"/>
          </p:nvPr>
        </p:nvSpPr>
        <p:spPr>
          <a:xfrm>
            <a:off x="0" y="2357430"/>
            <a:ext cx="9144000" cy="4143404"/>
          </a:xfrm>
        </p:spPr>
        <p:txBody>
          <a:bodyPr>
            <a:normAutofit/>
          </a:bodyPr>
          <a:lstStyle/>
          <a:p>
            <a:r>
              <a:rPr lang="id-ID" sz="2000" b="1" dirty="0">
                <a:solidFill>
                  <a:schemeClr val="tx1"/>
                </a:solidFill>
              </a:rPr>
              <a:t>Secara sosiologi, kekeuasaan lebih efektif jika diterapkan dengan menggunakan </a:t>
            </a:r>
            <a:r>
              <a:rPr lang="id-ID" sz="2000" b="1" dirty="0">
                <a:solidFill>
                  <a:srgbClr val="FF0000"/>
                </a:solidFill>
              </a:rPr>
              <a:t>pengaruh</a:t>
            </a:r>
            <a:r>
              <a:rPr lang="id-ID" sz="2000" b="1" dirty="0">
                <a:solidFill>
                  <a:schemeClr val="tx1"/>
                </a:solidFill>
              </a:rPr>
              <a:t>, berdasarkan nilai2 sosial dan proses komunikasi untuk membujuk pihak yg dikuasai agar dapat bertindak sesuai dengan keinginan penguasa.</a:t>
            </a:r>
          </a:p>
          <a:p>
            <a:r>
              <a:rPr lang="id-ID" sz="2000" b="1" dirty="0">
                <a:solidFill>
                  <a:srgbClr val="FF0000"/>
                </a:solidFill>
              </a:rPr>
              <a:t>Kepatuhan, </a:t>
            </a:r>
            <a:r>
              <a:rPr lang="id-ID" sz="2000" b="1" dirty="0">
                <a:solidFill>
                  <a:schemeClr val="tx1"/>
                </a:solidFill>
              </a:rPr>
              <a:t>sebagai unsur kekuasaan mengacu pada sikap dan prilaku yg mengesampingkan kepentingannya sendiri, dg penyesuaian tindakan sipelaku dengan arah dukungan dari para pelaku pemegang kekuasaan.</a:t>
            </a:r>
          </a:p>
          <a:p>
            <a:r>
              <a:rPr lang="id-ID" sz="2000" b="1" dirty="0">
                <a:solidFill>
                  <a:srgbClr val="FF0000"/>
                </a:solidFill>
              </a:rPr>
              <a:t>Pemaksaan, </a:t>
            </a:r>
            <a:r>
              <a:rPr lang="id-ID" sz="2000" b="1" dirty="0">
                <a:solidFill>
                  <a:schemeClr val="tx1"/>
                </a:solidFill>
              </a:rPr>
              <a:t>unsur kekuasaan yg dapat berupa penyiksaan secara fisik, penderaan, pembatasan gerak dan sebagainya.</a:t>
            </a:r>
          </a:p>
          <a:p>
            <a:r>
              <a:rPr lang="id-ID" sz="2000" b="1" dirty="0">
                <a:solidFill>
                  <a:srgbClr val="FF0000"/>
                </a:solidFill>
              </a:rPr>
              <a:t>Otoritas</a:t>
            </a:r>
            <a:r>
              <a:rPr lang="id-ID" sz="2000" b="1" dirty="0">
                <a:solidFill>
                  <a:schemeClr val="tx1"/>
                </a:solidFill>
              </a:rPr>
              <a:t>, diterapkan berdasarkan peraturan yg sah, sehingga pihak yg dikuasai suka atau tidak harus pattuh terhadap keinginan pihak penguasa.</a:t>
            </a:r>
            <a:endParaRPr lang="id-ID" sz="2000" b="1"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71546"/>
            <a:ext cx="9144000" cy="1470025"/>
          </a:xfrm>
        </p:spPr>
        <p:txBody>
          <a:bodyPr>
            <a:normAutofit fontScale="90000"/>
          </a:bodyPr>
          <a:lstStyle/>
          <a:p>
            <a:r>
              <a:rPr lang="id-ID" dirty="0"/>
              <a:t>C. USAHA-USAHA mempertahankan Kekuasaan </a:t>
            </a:r>
            <a:br>
              <a:rPr lang="id-ID" dirty="0"/>
            </a:br>
            <a:r>
              <a:rPr lang="id-ID" sz="2000" b="1" dirty="0"/>
              <a:t>suatu kekuasaan yg tlh dilaksanakan mll saluran2 sbgmn diterangkan sebelumnya , memerlukan suatu cara atau usaha dalam mempertahankan kekuasaan oleh penguasa, yaitu:</a:t>
            </a:r>
            <a:br>
              <a:rPr lang="id-ID" sz="2000" b="1" dirty="0"/>
            </a:br>
            <a:r>
              <a:rPr lang="id-ID" sz="2000" b="1" dirty="0"/>
              <a:t>1. menghilangkan segenap peraturan2 lama, terutama dlm politik yg merugikan kedudukan penguasa</a:t>
            </a:r>
            <a:br>
              <a:rPr lang="id-ID" sz="2000" b="1" dirty="0"/>
            </a:br>
            <a:r>
              <a:rPr lang="id-ID" sz="2000" b="1" dirty="0"/>
              <a:t>2. mengadakan belief system, atau sistem2 kepercayaanyg dapat memperkokoh kedudukan penguasa atau golongan (meliputi agama, ideologi)</a:t>
            </a:r>
            <a:br>
              <a:rPr lang="id-ID" sz="2000" b="1" dirty="0"/>
            </a:br>
            <a:r>
              <a:rPr lang="id-ID" sz="2000" b="1" dirty="0"/>
              <a:t>3. pelaksanaan administrasi dan birokrasi yg baik</a:t>
            </a:r>
            <a:br>
              <a:rPr lang="id-ID" sz="2000" b="1" dirty="0"/>
            </a:br>
            <a:r>
              <a:rPr lang="id-ID" sz="2000" b="1" dirty="0"/>
              <a:t>4. mengadakan konsolidasi secara horizontal dan secara vertikal</a:t>
            </a:r>
          </a:p>
        </p:txBody>
      </p:sp>
      <p:sp>
        <p:nvSpPr>
          <p:cNvPr id="3" name="Subtitle 2"/>
          <p:cNvSpPr>
            <a:spLocks noGrp="1"/>
          </p:cNvSpPr>
          <p:nvPr>
            <p:ph type="subTitle" idx="1"/>
          </p:nvPr>
        </p:nvSpPr>
        <p:spPr/>
        <p:txBody>
          <a:bodyPr>
            <a:normAutofit fontScale="85000" lnSpcReduction="10000"/>
          </a:bodyPr>
          <a:lstStyle/>
          <a:p>
            <a:r>
              <a:rPr lang="id-ID" sz="3500" b="1" dirty="0">
                <a:solidFill>
                  <a:schemeClr val="tx1"/>
                </a:solidFill>
              </a:rPr>
              <a:t>Cara memperkuat kedudkan penguasa,</a:t>
            </a:r>
            <a:r>
              <a:rPr lang="id-ID" sz="2400" b="1" dirty="0">
                <a:solidFill>
                  <a:schemeClr val="tx1"/>
                </a:solidFill>
              </a:rPr>
              <a:t> yaitu;</a:t>
            </a:r>
          </a:p>
          <a:p>
            <a:r>
              <a:rPr lang="id-ID" sz="2400" b="1" dirty="0">
                <a:solidFill>
                  <a:schemeClr val="tx1"/>
                </a:solidFill>
              </a:rPr>
              <a:t>Menguasai bidang-bidang kehidupan tertentu</a:t>
            </a:r>
          </a:p>
          <a:p>
            <a:r>
              <a:rPr lang="id-ID" sz="2400" b="1" dirty="0">
                <a:solidFill>
                  <a:schemeClr val="tx1"/>
                </a:solidFill>
              </a:rPr>
              <a:t>Penguasaan bidang-bidang kehidupan dalam masyarakat yg dilakukan dengan paksa dan kekerasan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699</TotalTime>
  <Words>1967</Words>
  <Application>Microsoft Office PowerPoint</Application>
  <PresentationFormat>On-screen Show (4:3)</PresentationFormat>
  <Paragraphs>132</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Wingdings</vt:lpstr>
      <vt:lpstr>Office Theme</vt:lpstr>
      <vt:lpstr>KEKUASAAN DAN WEWENANG</vt:lpstr>
      <vt:lpstr>Secara intuitif, semua lapisan masyarakat mengerti apa yg dimaksud dg kekuasaan. Kekuasaan (power) senantiasa ada didlm setiap masyarakat, baik yg masih bersahaja maupun yg sudah besar atau sudah rumit susunannya. Akan tetapi fakta  berbicara walaupun selalu ada kekuasaan tetapi tidak dapat dibagi rata kepada semua anggota masyarakat, tetapi justru krn pembagian yg tidak merata inilah timbul makna yg pokok dr kekuasaan, yaitu kemampuan untuk mempengaruhi pihak lain menurut kehendak yg ada pada pemegang kekuasaan. Selanjutnya apabila kekuasaan dijelmakan pada diri seseorang, biasanya orang tersebut dinamakan pemimpin dan mereka yg menerima pengaruhnya adalah pengikut2nya. Dan pada saat masyarakat mulai mengatur  mengenai pembagian kekuasaan dan menentukan penggunaannya  maka disini akan timbul apa yg dinamakan dg wewenang, jadi wewenang merupakan kekuasaan yg ada pada seseorang atau sekelompok orang yg mempunyai dukungan atau mendapat pengakuan dari masyarakat.</vt:lpstr>
      <vt:lpstr>A. HAKEKAT KEKUASAAN DAN SUMBER-SUMBER KEKUASAAN</vt:lpstr>
      <vt:lpstr>Definisi kekuasaan oleh beberapa ahli sosiologi</vt:lpstr>
      <vt:lpstr>HAKEKAT KEKUASAAN terwujud dlm hubungan yg simetris dan asimetris simetris, persahabatan;sehari2;ambivalen dan pertentangan antara mereka yg sejajar kedudkannya. Asimetris, popularitas; peniruan;mengikuti perintah;tunduk pada pemimpin formal dan non formal;tunduk pada seorang ahli; pertentangan antara mereka yg tidak sejajar keddknya;hubungan sehari2</vt:lpstr>
      <vt:lpstr>B. UNSUR-UNSUR SALURAN KEKUASAAN DAN DIMENSINYA</vt:lpstr>
      <vt:lpstr>Unsur2 pokok dalam kekuasaan tersebut merupakan sarana yg biasanya digunakan oleh penguasa untuk dpt menjlnkan kekuasaan yg ada ditangannya, apabila seseorang hendak menjlnkan kekuasaan,maka biasanya hal itu dilakukan scr langsung dan tidak langsung</vt:lpstr>
      <vt:lpstr>Menurut pengertian yg lebih sederhana kekuasaan mengandung unsur-unsur ; pengaruh, kepatuhan, pemaksaan dan otoritas</vt:lpstr>
      <vt:lpstr>C. USAHA-USAHA mempertahankan Kekuasaan  suatu kekuasaan yg tlh dilaksanakan mll saluran2 sbgmn diterangkan sebelumnya , memerlukan suatu cara atau usaha dalam mempertahankan kekuasaan oleh penguasa, yaitu: 1. menghilangkan segenap peraturan2 lama, terutama dlm politik yg merugikan kedudukan penguasa 2. mengadakan belief system, atau sistem2 kepercayaanyg dapat memperkokoh kedudukan penguasa atau golongan (meliputi agama, ideologi) 3. pelaksanaan administrasi dan birokrasi yg baik 4. mengadakan konsolidasi secara horizontal dan secara vertikal</vt:lpstr>
      <vt:lpstr>Bentuk-bentuk lapisan masyarakat tertentu didunia ini berbeda2 dg masing2 polanya, dan biasanya ada satu pola yg bersifat umum pd setiap masyarakat, dan dpt dikatakan bahwa bentuk dan sistem kekuasaan sll menyesuaikan diri pada masyarakat dg adat istiadat dan pola2 prilakunya, dan gejala inilah yg menimbulkan lapisan kekuasaan</vt:lpstr>
      <vt:lpstr>D. PENGERTIAN DAN HAKEKAT WEWENANG</vt:lpstr>
      <vt:lpstr>Wewenang kharisma, merupakan ww yg didasarkan pada suatu kemampuan khusus yg ada pd diri seseorang,krn anugrah dari Tuhan YME .  Wewenang Tradisional, ciri-ciri wwt yaitu; adanya ketentuan22 tradisional yg mengikat penguasa yg memiliki ww serta orang2 lainnya dlm masyarakat; adanya ww yg lebih tinggi ketimbang kedudukan seseorang yg hadir secara pribadi; selama tidak ada pertentangan dg ketentuan2 tradisional orng2 dpt bertindak bebas. Wwt seseorg atau kelompok have kekuasaan dan ww yg tlah melembaga dan bahkan menjiwai masyarakat  Wewenang Rasional atau Legal, ww yg disandarkan pd sistem hukum yg berlaku dalam masyarakat.  SH ini sbg kaidah2 yg tlah diakui serta ditaati masy dan bahkan telah diperkuat oleh negara</vt:lpstr>
      <vt:lpstr>Wewenang Resmi dan Tidak Resmi</vt:lpstr>
      <vt:lpstr>Wewenang pribadi dan teritorial</vt:lpstr>
      <vt:lpstr>Wewenang Terbatas dan Menyeluruh</vt:lpstr>
      <vt:lpstr>KEPEMIMPINAN (LEADERSHIP)</vt:lpstr>
      <vt:lpstr>A. PENGERTIAN LEADERSHIP</vt:lpstr>
      <vt:lpstr>B. KEPEMIMPINAN DAPAT DIBEDAKAN MENJADI 2(DUA)</vt:lpstr>
      <vt:lpstr>SIFAT KEPEMIMPINAN</vt:lpstr>
      <vt:lpstr>Tugas seorang pemimpin melalui pepatah jawa yg terjemahannya yaitu   dimuka memberi tauladan (front leader) ditengah2 membangun semangat (social leader) dari belakang memberikan pengaruh (rear leader)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sitinurhasanahsarmili@outlook.com</cp:lastModifiedBy>
  <cp:revision>69</cp:revision>
  <dcterms:created xsi:type="dcterms:W3CDTF">2009-12-07T13:28:53Z</dcterms:created>
  <dcterms:modified xsi:type="dcterms:W3CDTF">2021-10-29T10:28:55Z</dcterms:modified>
</cp:coreProperties>
</file>