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5" r:id="rId2"/>
    <p:sldMasterId id="2147483660" r:id="rId3"/>
    <p:sldMasterId id="2147483669" r:id="rId4"/>
    <p:sldMasterId id="2147483673" r:id="rId5"/>
    <p:sldMasterId id="2147483683" r:id="rId6"/>
    <p:sldMasterId id="2147484058" r:id="rId7"/>
  </p:sldMasterIdLst>
  <p:handoutMasterIdLst>
    <p:handoutMasterId r:id="rId15"/>
  </p:handoutMasterIdLst>
  <p:sldIdLst>
    <p:sldId id="256" r:id="rId8"/>
    <p:sldId id="257" r:id="rId9"/>
    <p:sldId id="294" r:id="rId10"/>
    <p:sldId id="260" r:id="rId11"/>
    <p:sldId id="261" r:id="rId12"/>
    <p:sldId id="265" r:id="rId13"/>
    <p:sldId id="293" r:id="rId14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3300"/>
    <a:srgbClr val="FF00FF"/>
    <a:srgbClr val="00FF00"/>
    <a:srgbClr val="FF0000"/>
    <a:srgbClr val="FFFF00"/>
    <a:srgbClr val="FF3300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02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B2DDF-869C-407B-8534-0EC08A84DA1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046AD-88E5-452D-9D0E-F49E56EA6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536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85F2A4-2A80-4C0C-A594-E12474E99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1751B-AC76-4C47-A32F-8F31C1B34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49AD6-A716-46BE-91EA-4FA967F64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B7CC-A050-4DDF-A331-A99AA0A38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2B5E9A-AC4F-4767-B617-83F7061FB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2EC83-CBD5-4B9E-8021-248A51BD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87B9F-34E4-4847-90C5-28B22D98A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AD00C-6D23-485F-A9E5-F81D710F8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3A399-78EA-46C6-9F07-60B653559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F963-92E4-41AB-8C29-1EA83C5D8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F4666-8549-4891-9808-21CEB55CE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153A7-D278-43A5-9D4F-63733E551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E3A48-BCF7-431E-94DD-D532B27F7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69F7F-D1AC-4DAB-B733-BA301B759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27503-2693-4A61-B71F-22076C234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D2F3D-8FA5-4FC6-ACF9-0E2D2D9F5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C22161-3BD7-4073-BB17-39C8EF411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86D97-92BF-45F8-8813-1F3FB60B9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0651B-118A-4F86-92A2-F7C382A02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B9A90-99BC-4BF6-8B30-3741CDE3A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6C764-AF6C-48B3-9537-68D27E83D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5820D-5D2D-49AB-B280-AF7487E62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F736F-2240-4F98-9711-C2509E8235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5458E-235F-4E57-BB74-EE83272FB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ABAA5-5856-4E77-B743-F307680C0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D5474-A3BF-4398-B11F-E48086240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381BF-BAAD-468D-8BF9-3CE04ECA2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0B931-BF83-4F2E-A7C2-75DA642CB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2FBCBA-3532-4F59-8FF4-0652471875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3B658-6B77-40E2-9797-6934D6FD1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02D93-63D6-4603-8236-408099604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E791-A594-4EE5-9EE1-65C5F0139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D578-EAFE-4E31-8084-FE5F3E04D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38F40-4ADF-4C2A-81CD-016FC053B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76B01-D45F-4D10-B1FF-CD27E865B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E075C-A15B-4B08-9A57-8CDACD594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FDDE2-AC23-46DA-88A3-55468CE5C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8DEAC-4EA2-4154-AC68-3B3135F24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1DD42-8676-47B9-BA02-D371FED0A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6D609-1C1E-4A7D-AED3-0ADDA0625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8074-503D-4AA7-8456-F6107B116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3C0872-231C-4B25-9040-D370435AA1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A3F1C-04DB-4232-982E-C3D4F69498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CDEB-A543-4740-8ACB-7D96FBFAB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6D60F-BD3B-47E9-BFEB-CE165EA4D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88169-A695-42D7-8EE3-9D5493A7C9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458FC-29F1-4B04-8F86-EA37516CF0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C2992-DC90-4642-9655-B20602A62B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72F26-F1D2-4026-9D62-EBE8699064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8E719-C8F6-4D99-A459-D3D43C68F4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94EC5-16B3-4B82-9B6C-B1CC9205BD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AF6C5-A4F2-4B53-84D5-3534ACEA7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DDC89-0AA3-41DF-B341-7DFD2F0FCA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788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fld id="{DC85896F-E399-4172-9A9B-43266CE67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F37DE-0CED-4699-8264-DCE88A46F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9B195-08F0-4BA3-BA8B-A183C1B99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EA1A5-655C-4DA8-90E3-E2CEE0E11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52249-C324-43EA-B990-0A97D859F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9ADB4-5F0D-4389-9006-4C3D29E03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A9B79-5A39-42C7-AC32-085FA9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10EFD-FCDA-47A0-9258-E40DD0FE8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754DC-08E3-4A80-AC8F-A9199B004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80DE7-B478-41F8-B51A-ACF29CA5A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CA00B-2585-4DD2-8D01-82854D5D0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19E1C-8F92-49FA-90F9-7950A008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20FD8F5-8862-4FED-B321-68A5A016E9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14F7F-C02A-4740-BA0D-3DD3EB3B1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DCD11826-5634-4383-9D0E-51BB878831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29A3269-4594-49E1-8F4A-A5E80E5C06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B96B5-0BB0-4485-855A-14751A71EE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22561EA-9B61-4527-9089-BFEB2E5F44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9DF75591-6749-4772-9ED9-6A30CFCC74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95BB762-BF46-4B8A-AC59-9586EE2870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4299664-8C7E-4B1F-B703-3287E4C7E3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82E77F9B-B6F4-4555-B112-B3DCFEB590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3AA65-AD1E-451A-976C-1F1CD774F5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0DDDA454-ECF0-494F-A5B1-94F6B0FEE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EFD92-4646-484D-8196-2950862B2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8074-503D-4AA7-8456-F6107B116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28109-CADF-4A0F-BCDB-E423F2F91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433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34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fld id="{231251DE-44D0-4CFB-A575-F7BDE56E3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9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DD087B89-255F-40E8-BEE0-B50BD6968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6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6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fld id="{F248535D-E6DF-4D8B-86A6-36FEB270D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2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635988D-F69B-4E42-B6C9-73F3B3E4C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2296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38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39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0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1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2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3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4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5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6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7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8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9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404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8961454B-B47A-4F54-9AB0-55C8A77F68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5428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1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1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3C23688A-E2E0-4C5E-AA94-8196FD55F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7415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778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8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31251DE-44D0-4CFB-A575-F7BDE56E3C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58" y="381000"/>
            <a:ext cx="8501122" cy="1752600"/>
          </a:xfrm>
        </p:spPr>
        <p:txBody>
          <a:bodyPr anchor="ctr">
            <a:noAutofit/>
          </a:bodyPr>
          <a:lstStyle/>
          <a:p>
            <a:pPr algn="ctr" eaLnBrk="1" hangingPunct="1">
              <a:lnSpc>
                <a:spcPts val="4500"/>
              </a:lnSpc>
              <a:defRPr/>
            </a:pPr>
            <a:r>
              <a:rPr lang="id-ID" sz="6000" b="1" dirty="0" smtClean="0">
                <a:ln>
                  <a:solidFill>
                    <a:sysClr val="windowText" lastClr="000000"/>
                  </a:solidFill>
                </a:ln>
                <a:latin typeface="Gabriola" pitchFamily="82" charset="0"/>
              </a:rPr>
              <a:t>Pembentukan </a:t>
            </a:r>
            <a:br>
              <a:rPr lang="id-ID" sz="6000" b="1" dirty="0" smtClean="0">
                <a:ln>
                  <a:solidFill>
                    <a:sysClr val="windowText" lastClr="000000"/>
                  </a:solidFill>
                </a:ln>
                <a:latin typeface="Gabriola" pitchFamily="82" charset="0"/>
              </a:rPr>
            </a:br>
            <a:r>
              <a:rPr lang="id-ID" sz="6000" b="1" dirty="0" smtClean="0">
                <a:ln>
                  <a:solidFill>
                    <a:sysClr val="windowText" lastClr="000000"/>
                  </a:solidFill>
                </a:ln>
                <a:latin typeface="Gabriola" pitchFamily="82" charset="0"/>
              </a:rPr>
              <a:t>TIM Pengembangan Sekolah (TPS)</a:t>
            </a:r>
            <a:endParaRPr lang="en-US" sz="6000" b="1" dirty="0" smtClean="0">
              <a:ln>
                <a:solidFill>
                  <a:sysClr val="windowText" lastClr="000000"/>
                </a:solidFill>
              </a:ln>
              <a:latin typeface="Gabriola" pitchFamily="82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4282" y="4714884"/>
            <a:ext cx="871543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4500"/>
              </a:lnSpc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3600" b="1" u="none" strike="noStrike" kern="0" cap="none" spc="0" normalizeH="0" baseline="0" noProof="1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</a:rPr>
              <a:t>Fakultas Keguruan dan Ilmu Pendidikan Universitas Lampung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wheel spokes="2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14291"/>
            <a:ext cx="7215238" cy="1285884"/>
          </a:xfrm>
        </p:spPr>
        <p:txBody>
          <a:bodyPr anchor="ctr"/>
          <a:lstStyle/>
          <a:p>
            <a:pPr algn="ctr" eaLnBrk="1" hangingPunct="1"/>
            <a:r>
              <a:rPr lang="id-ID" sz="4000" b="1" dirty="0" smtClean="0">
                <a:solidFill>
                  <a:schemeClr val="tx1"/>
                </a:solidFill>
                <a:latin typeface="Cambria" pitchFamily="18" charset="0"/>
              </a:rPr>
              <a:t>Tujuan Pembentukan </a:t>
            </a:r>
            <a:br>
              <a:rPr lang="id-ID" sz="4000" b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id-ID" sz="4000" b="1" dirty="0" smtClean="0">
                <a:solidFill>
                  <a:schemeClr val="tx1"/>
                </a:solidFill>
                <a:latin typeface="Cambria" pitchFamily="18" charset="0"/>
              </a:rPr>
              <a:t>TIM Pengembang Sekolah</a:t>
            </a:r>
            <a:endParaRPr lang="en-US" sz="40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142976" y="1571612"/>
            <a:ext cx="7858180" cy="4929222"/>
          </a:xfrm>
        </p:spPr>
        <p:txBody>
          <a:bodyPr anchor="ctr"/>
          <a:lstStyle/>
          <a:p>
            <a:pPr marL="324000" eaLnBrk="1" hangingPunct="1">
              <a:lnSpc>
                <a:spcPts val="3500"/>
              </a:lnSpc>
              <a:spcBef>
                <a:spcPts val="0"/>
              </a:spcBef>
              <a:buNone/>
            </a:pPr>
            <a:r>
              <a:rPr lang="id-ID" sz="2800" dirty="0" smtClean="0">
                <a:solidFill>
                  <a:srgbClr val="FFFF00"/>
                </a:solidFill>
                <a:latin typeface="Cambria" pitchFamily="18" charset="0"/>
              </a:rPr>
              <a:t>Untuk mendukung upaya agar sekolah memiliki Rencana Kerja Sekolah (RKS) yang baik.</a:t>
            </a:r>
          </a:p>
          <a:p>
            <a:pPr marL="324000" eaLnBrk="1" hangingPunct="1">
              <a:lnSpc>
                <a:spcPts val="3500"/>
              </a:lnSpc>
              <a:spcBef>
                <a:spcPts val="0"/>
              </a:spcBef>
              <a:buNone/>
            </a:pPr>
            <a:r>
              <a:rPr lang="id-ID" sz="2800" dirty="0" smtClean="0">
                <a:solidFill>
                  <a:srgbClr val="FFFF00"/>
                </a:solidFill>
                <a:latin typeface="Cambria" pitchFamily="18" charset="0"/>
              </a:rPr>
              <a:t>Anggota TPS terdiri dari minimal 5 org utk SD dan 7 org utk SMP (</a:t>
            </a:r>
            <a:r>
              <a:rPr lang="id-ID" sz="2800" u="sng" dirty="0" smtClean="0">
                <a:solidFill>
                  <a:srgbClr val="FFFF00"/>
                </a:solidFill>
                <a:latin typeface="Cambria" pitchFamily="18" charset="0"/>
              </a:rPr>
              <a:t>wakasek &amp; TU</a:t>
            </a:r>
            <a:r>
              <a:rPr lang="id-ID" sz="2800" dirty="0" smtClean="0">
                <a:solidFill>
                  <a:srgbClr val="FFFF00"/>
                </a:solidFill>
                <a:latin typeface="Cambria" pitchFamily="18" charset="0"/>
              </a:rPr>
              <a:t>), dgn susunan:</a:t>
            </a:r>
          </a:p>
          <a:p>
            <a:pPr marL="324000" eaLnBrk="1" hangingPunct="1">
              <a:lnSpc>
                <a:spcPts val="3500"/>
              </a:lnSpc>
              <a:spcBef>
                <a:spcPts val="0"/>
              </a:spcBef>
              <a:buNone/>
            </a:pPr>
            <a:endParaRPr lang="id-ID" sz="2800" dirty="0" smtClean="0">
              <a:solidFill>
                <a:srgbClr val="FFFF00"/>
              </a:solidFill>
              <a:latin typeface="Cambria" pitchFamily="18" charset="0"/>
            </a:endParaRPr>
          </a:p>
          <a:p>
            <a:pPr marL="324000" eaLnBrk="1" hangingPunct="1">
              <a:lnSpc>
                <a:spcPts val="3500"/>
              </a:lnSpc>
              <a:spcBef>
                <a:spcPts val="0"/>
              </a:spcBef>
              <a:buNone/>
            </a:pPr>
            <a:r>
              <a:rPr lang="id-ID" sz="2800" dirty="0" smtClean="0">
                <a:solidFill>
                  <a:srgbClr val="FFFF00"/>
                </a:solidFill>
                <a:latin typeface="Cambria" pitchFamily="18" charset="0"/>
              </a:rPr>
              <a:t>1. Utk Sekolah Negeri; Kepsek, 1 org guru, 2 org komite sekolah, dan 1 orang pengawas sbg pembina.</a:t>
            </a:r>
          </a:p>
          <a:p>
            <a:pPr marL="324000" eaLnBrk="1" hangingPunct="1">
              <a:lnSpc>
                <a:spcPts val="3500"/>
              </a:lnSpc>
              <a:spcBef>
                <a:spcPts val="0"/>
              </a:spcBef>
              <a:buNone/>
            </a:pPr>
            <a:r>
              <a:rPr lang="id-ID" sz="2800" dirty="0" smtClean="0">
                <a:solidFill>
                  <a:srgbClr val="FFFF00"/>
                </a:solidFill>
                <a:latin typeface="Cambria" pitchFamily="18" charset="0"/>
              </a:rPr>
              <a:t>2. Untuk Sekolah swasta; Kepsek, 1 org guru, 1 org komite sekolah, 1 org yayasan, dan 1 org pengawas sbg pembina.</a:t>
            </a:r>
            <a:endParaRPr lang="en-US" sz="2800" dirty="0" smtClean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357166"/>
            <a:ext cx="6643734" cy="928695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id-ID" sz="5400" b="1" dirty="0" smtClean="0">
                <a:solidFill>
                  <a:schemeClr val="tx1"/>
                </a:solidFill>
                <a:effectLst/>
                <a:latin typeface="Gabriola" pitchFamily="82" charset="0"/>
              </a:rPr>
              <a:t>Tugas  TPS</a:t>
            </a:r>
            <a:endParaRPr lang="en-US" sz="5400" b="1" dirty="0" smtClean="0">
              <a:solidFill>
                <a:schemeClr val="tx1"/>
              </a:solidFill>
              <a:effectLst/>
              <a:latin typeface="Gabriola" pitchFamily="82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643050"/>
            <a:ext cx="8143932" cy="4714908"/>
          </a:xfrm>
        </p:spPr>
        <p:txBody>
          <a:bodyPr anchor="ctr"/>
          <a:lstStyle/>
          <a:p>
            <a:pPr marL="363538" indent="-363538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id-ID" sz="3600" b="1" dirty="0" smtClean="0">
                <a:solidFill>
                  <a:srgbClr val="000000"/>
                </a:solidFill>
                <a:latin typeface="Gabriola" pitchFamily="82" charset="0"/>
                <a:cs typeface="DilleniaUPC" pitchFamily="18" charset="-34"/>
              </a:rPr>
              <a:t>1.  Melakukan koordinasi dgn sesama anggota utk menyusun RKS.</a:t>
            </a:r>
          </a:p>
          <a:p>
            <a:pPr marL="363538" indent="-363538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id-ID" sz="3600" b="1" dirty="0" smtClean="0">
                <a:solidFill>
                  <a:srgbClr val="000000"/>
                </a:solidFill>
                <a:latin typeface="Gabriola" pitchFamily="82" charset="0"/>
                <a:cs typeface="DilleniaUPC" pitchFamily="18" charset="-34"/>
              </a:rPr>
              <a:t>2. Mengumpulkan data terkait evaluasi diri sekolah (EDS). </a:t>
            </a:r>
          </a:p>
          <a:p>
            <a:pPr marL="363538" indent="-363538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id-ID" sz="3600" b="1" dirty="0" smtClean="0">
                <a:solidFill>
                  <a:srgbClr val="000000"/>
                </a:solidFill>
                <a:latin typeface="Gabriola" pitchFamily="82" charset="0"/>
                <a:cs typeface="DilleniaUPC" pitchFamily="18" charset="-34"/>
              </a:rPr>
              <a:t>3. Menyusun RKS, RKT, dan RKAS sesuai dgn kaidah penyusunan yg baik.</a:t>
            </a:r>
          </a:p>
          <a:p>
            <a:pPr marL="363538" indent="-363538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id-ID" sz="3600" b="1" dirty="0" smtClean="0">
                <a:solidFill>
                  <a:srgbClr val="000000"/>
                </a:solidFill>
                <a:latin typeface="Gabriola" pitchFamily="82" charset="0"/>
                <a:cs typeface="DilleniaUPC" pitchFamily="18" charset="-34"/>
              </a:rPr>
              <a:t>4. Melakukan konsultasi RKS ke masyarakat sekolah utk mendptkan masukan.</a:t>
            </a:r>
          </a:p>
          <a:p>
            <a:pPr marL="363538" indent="-363538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id-ID" sz="3600" b="1" dirty="0" smtClean="0">
                <a:solidFill>
                  <a:srgbClr val="000000"/>
                </a:solidFill>
                <a:latin typeface="Gabriola" pitchFamily="82" charset="0"/>
                <a:cs typeface="DilleniaUPC" pitchFamily="18" charset="-34"/>
              </a:rPr>
              <a:t>5. Melakukan sosialisasi RKS, RKT, RKAS kepada masyarakat dan pemangku kepentingan utk mendptkan dukungan terhadap RKS.</a:t>
            </a:r>
          </a:p>
          <a:p>
            <a:pPr marL="363538" indent="-363538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id-ID" sz="3600" b="1" dirty="0" smtClean="0">
                <a:solidFill>
                  <a:srgbClr val="000000"/>
                </a:solidFill>
                <a:latin typeface="Gabriola" pitchFamily="82" charset="0"/>
                <a:cs typeface="DilleniaUPC" pitchFamily="18" charset="-34"/>
              </a:rPr>
              <a:t>6. Melakukan pemutakhiran RKS, RKT/RKAS.</a:t>
            </a:r>
            <a:endParaRPr lang="en-US" sz="3600" b="1" dirty="0" smtClean="0">
              <a:solidFill>
                <a:srgbClr val="FF3300"/>
              </a:solidFill>
              <a:latin typeface="Gabriola" pitchFamily="82" charset="0"/>
              <a:cs typeface="DilleniaUPC" pitchFamily="18" charset="-34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457200"/>
            <a:ext cx="8043890" cy="900098"/>
          </a:xfrm>
        </p:spPr>
        <p:txBody>
          <a:bodyPr anchor="ctr"/>
          <a:lstStyle/>
          <a:p>
            <a:pPr algn="ctr" eaLnBrk="1" hangingPunct="1"/>
            <a:r>
              <a:rPr lang="id-ID" sz="4000" b="1" dirty="0" smtClean="0">
                <a:latin typeface="Gabriola" pitchFamily="82" charset="0"/>
              </a:rPr>
              <a:t>Langkah-langkah Pembentukan TPS</a:t>
            </a:r>
            <a:endParaRPr lang="en-US" sz="4000" b="1" dirty="0" smtClean="0">
              <a:latin typeface="Gabriola" pitchFamily="82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714488"/>
            <a:ext cx="8501122" cy="4500594"/>
          </a:xfrm>
        </p:spPr>
        <p:txBody>
          <a:bodyPr anchor="t"/>
          <a:lstStyle/>
          <a:p>
            <a:pPr marL="261938" indent="-261938" eaLnBrk="1" hangingPunct="1">
              <a:spcBef>
                <a:spcPts val="0"/>
              </a:spcBef>
              <a:buNone/>
            </a:pPr>
            <a:r>
              <a:rPr lang="id-ID" sz="3600" dirty="0" smtClean="0">
                <a:latin typeface="Gabriola" pitchFamily="82" charset="0"/>
              </a:rPr>
              <a:t>1. Koordinasi internal sekolah dgn komite sekolah ttg persiapan pembentukan RPS.</a:t>
            </a:r>
          </a:p>
          <a:p>
            <a:pPr marL="261938" indent="-261938" eaLnBrk="1" hangingPunct="1">
              <a:spcBef>
                <a:spcPts val="0"/>
              </a:spcBef>
              <a:buNone/>
            </a:pPr>
            <a:r>
              <a:rPr lang="id-ID" sz="3600" dirty="0" smtClean="0">
                <a:latin typeface="Gabriola" pitchFamily="82" charset="0"/>
              </a:rPr>
              <a:t>2. Sosialisasi pembentukan dan seleksi anggota;</a:t>
            </a:r>
          </a:p>
          <a:p>
            <a:pPr marL="623888" indent="-361950" eaLnBrk="1" hangingPunct="1">
              <a:spcBef>
                <a:spcPts val="0"/>
              </a:spcBef>
            </a:pPr>
            <a:r>
              <a:rPr lang="id-ID" sz="3600" dirty="0" smtClean="0">
                <a:latin typeface="Gabriola" pitchFamily="82" charset="0"/>
              </a:rPr>
              <a:t>Diharapkan sosialisasi pembentukan TPS melibatkan pihak” yg terkait dgn pendidikan di sekolah (spt; guru, komite sekolah, ortu peserta didik, dan tokoh masyarakat)</a:t>
            </a:r>
          </a:p>
          <a:p>
            <a:pPr marL="623888" indent="-361950" eaLnBrk="1" hangingPunct="1">
              <a:spcBef>
                <a:spcPts val="0"/>
              </a:spcBef>
            </a:pPr>
            <a:r>
              <a:rPr lang="id-ID" sz="3600" dirty="0" smtClean="0">
                <a:latin typeface="Gabriola" pitchFamily="82" charset="0"/>
              </a:rPr>
              <a:t>Seleksi calon.</a:t>
            </a:r>
            <a:endParaRPr lang="en-US" sz="3600" dirty="0" smtClean="0">
              <a:latin typeface="Gabriola" pitchFamily="82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42" y="457200"/>
            <a:ext cx="7043758" cy="1042974"/>
          </a:xfrm>
        </p:spPr>
        <p:txBody>
          <a:bodyPr/>
          <a:lstStyle/>
          <a:p>
            <a:pPr algn="ctr" eaLnBrk="1" hangingPunct="1"/>
            <a:r>
              <a:rPr lang="id-ID" sz="3600" b="1" dirty="0" smtClean="0">
                <a:latin typeface="Californian FB" pitchFamily="18" charset="0"/>
              </a:rPr>
              <a:t>Kriteria Calon TPS</a:t>
            </a:r>
            <a:endParaRPr lang="en-US" sz="3600" b="1" dirty="0" smtClean="0">
              <a:latin typeface="Californian FB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857224" y="1785926"/>
            <a:ext cx="7786742" cy="4286280"/>
          </a:xfrm>
        </p:spPr>
        <p:txBody>
          <a:bodyPr anchor="ctr"/>
          <a:lstStyle/>
          <a:p>
            <a:pPr marL="533400" indent="-533400" eaLnBrk="1" hangingPunct="1"/>
            <a:r>
              <a:rPr lang="id-ID" sz="3600" i="1" dirty="0" smtClean="0">
                <a:latin typeface="Californian FB" pitchFamily="18" charset="0"/>
              </a:rPr>
              <a:t>Memiliki komitmen utk bekerja scr sukarela.</a:t>
            </a:r>
          </a:p>
          <a:p>
            <a:pPr marL="533400" indent="-533400" eaLnBrk="1" hangingPunct="1"/>
            <a:r>
              <a:rPr lang="id-ID" sz="3600" i="1" dirty="0" smtClean="0">
                <a:latin typeface="Californian FB" pitchFamily="18" charset="0"/>
              </a:rPr>
              <a:t>Mampu bekerja dlm tim.</a:t>
            </a:r>
          </a:p>
          <a:p>
            <a:pPr marL="533400" indent="-533400" eaLnBrk="1" hangingPunct="1"/>
            <a:r>
              <a:rPr lang="id-ID" sz="3600" i="1" dirty="0" smtClean="0">
                <a:latin typeface="Californian FB" pitchFamily="18" charset="0"/>
              </a:rPr>
              <a:t>Kesediaan utk memenuhi/melakukan tanggungjawabnya sbg anggota TPS.</a:t>
            </a:r>
          </a:p>
          <a:p>
            <a:pPr marL="533400" indent="-533400" eaLnBrk="1" hangingPunct="1"/>
            <a:r>
              <a:rPr lang="id-ID" sz="3600" i="1" dirty="0" smtClean="0">
                <a:latin typeface="Californian FB" pitchFamily="18" charset="0"/>
              </a:rPr>
              <a:t>Berasal dari unsur dewan pendidik (kepsek, guru), komite sekolah, dan pengawas.</a:t>
            </a:r>
            <a:endParaRPr lang="en-US" sz="3600" i="1" dirty="0" smtClean="0">
              <a:latin typeface="Californian FB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457200"/>
            <a:ext cx="7010400" cy="828660"/>
          </a:xfrm>
        </p:spPr>
        <p:txBody>
          <a:bodyPr/>
          <a:lstStyle/>
          <a:p>
            <a:pPr algn="ctr" eaLnBrk="1" hangingPunct="1"/>
            <a:r>
              <a:rPr lang="id-ID" sz="4800" b="1" dirty="0" smtClean="0">
                <a:solidFill>
                  <a:schemeClr val="bg1"/>
                </a:solidFill>
                <a:latin typeface="Gabriola" pitchFamily="82" charset="0"/>
              </a:rPr>
              <a:t>Proses Pemilihan</a:t>
            </a:r>
            <a:endParaRPr lang="en-US" sz="4800" b="1" dirty="0" smtClean="0">
              <a:solidFill>
                <a:schemeClr val="bg1"/>
              </a:solidFill>
              <a:latin typeface="Gabriola" pitchFamily="82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500174"/>
            <a:ext cx="8286808" cy="4929222"/>
          </a:xfrm>
        </p:spPr>
        <p:txBody>
          <a:bodyPr anchor="ctr"/>
          <a:lstStyle/>
          <a:p>
            <a:pPr marL="363538" indent="-363538" eaLnBrk="1" hangingPunct="1">
              <a:lnSpc>
                <a:spcPct val="90000"/>
              </a:lnSpc>
              <a:buNone/>
            </a:pPr>
            <a:r>
              <a:rPr lang="id-ID" sz="3600" dirty="0" smtClean="0">
                <a:solidFill>
                  <a:schemeClr val="bg1"/>
                </a:solidFill>
                <a:latin typeface="Gabriola" pitchFamily="82" charset="0"/>
              </a:rPr>
              <a:t>Proses pemilihan dilakukan scr demokratis dgn mengedepankan kemufakatan bersama.</a:t>
            </a:r>
          </a:p>
          <a:p>
            <a:pPr marL="363538" indent="-363538" eaLnBrk="1" hangingPunct="1">
              <a:lnSpc>
                <a:spcPct val="90000"/>
              </a:lnSpc>
              <a:buNone/>
            </a:pPr>
            <a:r>
              <a:rPr lang="id-ID" sz="3600" dirty="0" smtClean="0">
                <a:solidFill>
                  <a:schemeClr val="bg1"/>
                </a:solidFill>
                <a:latin typeface="Gabriola" pitchFamily="82" charset="0"/>
              </a:rPr>
              <a:t>3. Penetapan Anggota TPS,</a:t>
            </a:r>
          </a:p>
          <a:p>
            <a:pPr marL="363538" indent="-363538" eaLnBrk="1" hangingPunct="1">
              <a:lnSpc>
                <a:spcPct val="90000"/>
              </a:lnSpc>
              <a:buNone/>
            </a:pPr>
            <a:r>
              <a:rPr lang="id-ID" sz="3600" dirty="0" smtClean="0">
                <a:solidFill>
                  <a:schemeClr val="bg1"/>
                </a:solidFill>
                <a:latin typeface="Gabriola" pitchFamily="82" charset="0"/>
              </a:rPr>
              <a:t>	Berdasarkan hasil pemilihan/musyawarah mufakat, selanjutnya dilakukan penetapan anggota TPS. Hasil penetapan ini diumumkan ke warga sekolah.</a:t>
            </a:r>
          </a:p>
          <a:p>
            <a:pPr marL="363538" indent="-363538" eaLnBrk="1" hangingPunct="1">
              <a:lnSpc>
                <a:spcPct val="90000"/>
              </a:lnSpc>
              <a:buNone/>
            </a:pPr>
            <a:r>
              <a:rPr lang="id-ID" sz="3600" dirty="0" smtClean="0">
                <a:solidFill>
                  <a:schemeClr val="bg1"/>
                </a:solidFill>
                <a:latin typeface="Gabriola" pitchFamily="82" charset="0"/>
              </a:rPr>
              <a:t>4. Pembuatan Berita Acara </a:t>
            </a:r>
          </a:p>
          <a:p>
            <a:pPr marL="363538" indent="-363538" eaLnBrk="1" hangingPunct="1">
              <a:lnSpc>
                <a:spcPct val="90000"/>
              </a:lnSpc>
              <a:buNone/>
            </a:pPr>
            <a:r>
              <a:rPr lang="id-ID" sz="3600" dirty="0" smtClean="0">
                <a:solidFill>
                  <a:schemeClr val="bg1"/>
                </a:solidFill>
                <a:latin typeface="Gabriola" pitchFamily="82" charset="0"/>
              </a:rPr>
              <a:t>5. Pembuatan Surat Keputusan, diterbitkan oleh Kepsek.</a:t>
            </a:r>
            <a:endParaRPr lang="en-US" sz="3600" dirty="0" smtClean="0">
              <a:solidFill>
                <a:schemeClr val="bg1"/>
              </a:solidFill>
              <a:latin typeface="Gabriola" pitchFamily="8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WordArt 4"/>
          <p:cNvSpPr>
            <a:spLocks noChangeArrowheads="1" noChangeShapeType="1" noTextEdit="1"/>
          </p:cNvSpPr>
          <p:nvPr/>
        </p:nvSpPr>
        <p:spPr bwMode="auto">
          <a:xfrm>
            <a:off x="1428728" y="911223"/>
            <a:ext cx="6072230" cy="22320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7468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S</a:t>
            </a:r>
            <a:r>
              <a:rPr lang="id-ID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elamat Mencoba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  <p:pic>
        <p:nvPicPr>
          <p:cNvPr id="50180" name="Picture 5" descr="AG00373_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265893" y="3000372"/>
            <a:ext cx="2592387" cy="2016125"/>
          </a:xfrm>
          <a:noFill/>
        </p:spPr>
      </p:pic>
      <p:pic>
        <p:nvPicPr>
          <p:cNvPr id="4" name="Picture 5" descr="AG00373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51579" y="3929066"/>
            <a:ext cx="25923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AG00373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846049">
            <a:off x="599402" y="3417944"/>
            <a:ext cx="25923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rrowheads="1"/>
          </p:cNvPicPr>
          <p:nvPr/>
        </p:nvPicPr>
        <p:blipFill>
          <a:blip r:embed="rId4" cstate="print"/>
          <a:srcRect t="-247" b="-1138"/>
          <a:stretch>
            <a:fillRect/>
          </a:stretch>
        </p:blipFill>
        <p:spPr bwMode="auto">
          <a:xfrm>
            <a:off x="3000364" y="2285992"/>
            <a:ext cx="307183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AG00373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846049">
            <a:off x="742278" y="4346638"/>
            <a:ext cx="25923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lipse">
  <a:themeElements>
    <a:clrScheme name="Eclipse 8">
      <a:dk1>
        <a:srgbClr val="434343"/>
      </a:dk1>
      <a:lt1>
        <a:srgbClr val="FFFFFF"/>
      </a:lt1>
      <a:dk2>
        <a:srgbClr val="000000"/>
      </a:dk2>
      <a:lt2>
        <a:srgbClr val="0066FF"/>
      </a:lt2>
      <a:accent1>
        <a:srgbClr val="339966"/>
      </a:accent1>
      <a:accent2>
        <a:srgbClr val="FFCC00"/>
      </a:accent2>
      <a:accent3>
        <a:srgbClr val="AAAAAA"/>
      </a:accent3>
      <a:accent4>
        <a:srgbClr val="DADADA"/>
      </a:accent4>
      <a:accent5>
        <a:srgbClr val="ADCAB8"/>
      </a:accent5>
      <a:accent6>
        <a:srgbClr val="E7B900"/>
      </a:accent6>
      <a:hlink>
        <a:srgbClr val="CC0000"/>
      </a:hlink>
      <a:folHlink>
        <a:srgbClr val="808080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xis">
  <a:themeElements>
    <a:clrScheme name="Axis 7">
      <a:dk1>
        <a:srgbClr val="000000"/>
      </a:dk1>
      <a:lt1>
        <a:srgbClr val="FFFFFF"/>
      </a:lt1>
      <a:dk2>
        <a:srgbClr val="372221"/>
      </a:dk2>
      <a:lt2>
        <a:srgbClr val="808080"/>
      </a:lt2>
      <a:accent1>
        <a:srgbClr val="009999"/>
      </a:accent1>
      <a:accent2>
        <a:srgbClr val="9AAC98"/>
      </a:accent2>
      <a:accent3>
        <a:srgbClr val="FFFFFF"/>
      </a:accent3>
      <a:accent4>
        <a:srgbClr val="000000"/>
      </a:accent4>
      <a:accent5>
        <a:srgbClr val="AACACA"/>
      </a:accent5>
      <a:accent6>
        <a:srgbClr val="8B9B89"/>
      </a:accent6>
      <a:hlink>
        <a:srgbClr val="666699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ofile">
  <a:themeElements>
    <a:clrScheme name="Profile 3">
      <a:dk1>
        <a:srgbClr val="333333"/>
      </a:dk1>
      <a:lt1>
        <a:srgbClr val="FFFFFF"/>
      </a:lt1>
      <a:dk2>
        <a:srgbClr val="000000"/>
      </a:dk2>
      <a:lt2>
        <a:srgbClr val="FFFFFF"/>
      </a:lt2>
      <a:accent1>
        <a:srgbClr val="3399FF"/>
      </a:accent1>
      <a:accent2>
        <a:srgbClr val="CC0000"/>
      </a:accent2>
      <a:accent3>
        <a:srgbClr val="AAAAAA"/>
      </a:accent3>
      <a:accent4>
        <a:srgbClr val="DADADA"/>
      </a:accent4>
      <a:accent5>
        <a:srgbClr val="ADCAFF"/>
      </a:accent5>
      <a:accent6>
        <a:srgbClr val="B90000"/>
      </a:accent6>
      <a:hlink>
        <a:srgbClr val="666699"/>
      </a:hlink>
      <a:folHlink>
        <a:srgbClr val="6600CC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ascade">
  <a:themeElements>
    <a:clrScheme name="Cascade 6">
      <a:dk1>
        <a:srgbClr val="CCCC33"/>
      </a:dk1>
      <a:lt1>
        <a:srgbClr val="FFFFFF"/>
      </a:lt1>
      <a:dk2>
        <a:srgbClr val="003300"/>
      </a:dk2>
      <a:lt2>
        <a:srgbClr val="FFFFCC"/>
      </a:lt2>
      <a:accent1>
        <a:srgbClr val="008000"/>
      </a:accent1>
      <a:accent2>
        <a:srgbClr val="669900"/>
      </a:accent2>
      <a:accent3>
        <a:srgbClr val="AAADAA"/>
      </a:accent3>
      <a:accent4>
        <a:srgbClr val="DADADA"/>
      </a:accent4>
      <a:accent5>
        <a:srgbClr val="AAC0AA"/>
      </a:accent5>
      <a:accent6>
        <a:srgbClr val="5C8A00"/>
      </a:accent6>
      <a:hlink>
        <a:srgbClr val="FFCC00"/>
      </a:hlink>
      <a:folHlink>
        <a:srgbClr val="CC99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Quadrant">
  <a:themeElements>
    <a:clrScheme name="Quadrant 4">
      <a:dk1>
        <a:srgbClr val="000000"/>
      </a:dk1>
      <a:lt1>
        <a:srgbClr val="FFFFFF"/>
      </a:lt1>
      <a:dk2>
        <a:srgbClr val="000000"/>
      </a:dk2>
      <a:lt2>
        <a:srgbClr val="CC0000"/>
      </a:lt2>
      <a:accent1>
        <a:srgbClr val="FFCC00"/>
      </a:accent1>
      <a:accent2>
        <a:srgbClr val="3366CC"/>
      </a:accent2>
      <a:accent3>
        <a:srgbClr val="FFFFFF"/>
      </a:accent3>
      <a:accent4>
        <a:srgbClr val="000000"/>
      </a:accent4>
      <a:accent5>
        <a:srgbClr val="FFE2AA"/>
      </a:accent5>
      <a:accent6>
        <a:srgbClr val="2D5CB9"/>
      </a:accent6>
      <a:hlink>
        <a:srgbClr val="666699"/>
      </a:hlink>
      <a:folHlink>
        <a:srgbClr val="C0C0C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2365</TotalTime>
  <Words>295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Eclipse</vt:lpstr>
      <vt:lpstr>Axis</vt:lpstr>
      <vt:lpstr>Profile</vt:lpstr>
      <vt:lpstr>Cascade</vt:lpstr>
      <vt:lpstr>Network</vt:lpstr>
      <vt:lpstr>Quadrant</vt:lpstr>
      <vt:lpstr>Civic</vt:lpstr>
      <vt:lpstr>Pembentukan  TIM Pengembangan Sekolah (TPS)</vt:lpstr>
      <vt:lpstr>Tujuan Pembentukan  TIM Pengembang Sekolah</vt:lpstr>
      <vt:lpstr>Tugas  TPS</vt:lpstr>
      <vt:lpstr>Langkah-langkah Pembentukan TPS</vt:lpstr>
      <vt:lpstr>Kriteria Calon TPS</vt:lpstr>
      <vt:lpstr>Proses Pemilihan</vt:lpstr>
      <vt:lpstr>Slide 7</vt:lpstr>
    </vt:vector>
  </TitlesOfParts>
  <Company>RINI Comp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PENDIDIKAN 2 SKS (KIP 205/KIP 122 </dc:title>
  <dc:creator>RINI</dc:creator>
  <cp:lastModifiedBy>Riswandi</cp:lastModifiedBy>
  <cp:revision>375</cp:revision>
  <dcterms:created xsi:type="dcterms:W3CDTF">2009-02-09T12:36:06Z</dcterms:created>
  <dcterms:modified xsi:type="dcterms:W3CDTF">2016-04-26T01:40:18Z</dcterms:modified>
</cp:coreProperties>
</file>