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4"/>
  </p:notesMasterIdLst>
  <p:sldIdLst>
    <p:sldId id="256" r:id="rId3"/>
    <p:sldId id="260" r:id="rId4"/>
    <p:sldId id="372" r:id="rId5"/>
    <p:sldId id="380" r:id="rId6"/>
    <p:sldId id="469" r:id="rId7"/>
    <p:sldId id="470" r:id="rId8"/>
    <p:sldId id="473" r:id="rId9"/>
    <p:sldId id="471" r:id="rId10"/>
    <p:sldId id="472" r:id="rId11"/>
    <p:sldId id="440" r:id="rId12"/>
    <p:sldId id="431" r:id="rId13"/>
    <p:sldId id="437" r:id="rId14"/>
    <p:sldId id="385" r:id="rId15"/>
    <p:sldId id="383" r:id="rId16"/>
    <p:sldId id="387" r:id="rId17"/>
    <p:sldId id="392" r:id="rId18"/>
    <p:sldId id="386" r:id="rId19"/>
    <p:sldId id="390" r:id="rId20"/>
    <p:sldId id="391" r:id="rId21"/>
    <p:sldId id="467" r:id="rId22"/>
    <p:sldId id="468" r:id="rId23"/>
    <p:sldId id="381" r:id="rId24"/>
    <p:sldId id="474" r:id="rId25"/>
    <p:sldId id="388" r:id="rId26"/>
    <p:sldId id="389" r:id="rId27"/>
    <p:sldId id="441" r:id="rId28"/>
    <p:sldId id="442" r:id="rId29"/>
    <p:sldId id="443" r:id="rId30"/>
    <p:sldId id="444" r:id="rId31"/>
    <p:sldId id="448" r:id="rId32"/>
    <p:sldId id="445" r:id="rId33"/>
    <p:sldId id="446" r:id="rId34"/>
    <p:sldId id="447" r:id="rId35"/>
    <p:sldId id="449" r:id="rId36"/>
    <p:sldId id="451" r:id="rId37"/>
    <p:sldId id="452" r:id="rId38"/>
    <p:sldId id="458" r:id="rId39"/>
    <p:sldId id="459" r:id="rId40"/>
    <p:sldId id="460" r:id="rId41"/>
    <p:sldId id="462" r:id="rId42"/>
    <p:sldId id="466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8" autoAdjust="0"/>
    <p:restoredTop sz="94660"/>
  </p:normalViewPr>
  <p:slideViewPr>
    <p:cSldViewPr>
      <p:cViewPr varScale="1">
        <p:scale>
          <a:sx n="66" d="100"/>
          <a:sy n="66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95761-A3E0-483D-8359-BCECEED9596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A9DC9-31B0-4F20-8B31-D9329905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14DA8-BD8E-4594-8AAD-1F29F416F4F9}" type="slidenum">
              <a:rPr kumimoji="0" lang="en-US" altLang="en-US" sz="1200">
                <a:latin typeface="Times New Roman" panose="02020603050405020304" pitchFamily="18" charset="0"/>
              </a:rPr>
              <a:pPr/>
              <a:t>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152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3A84D1A6-219C-44F0-A507-626FB09CC87C}" type="slidenum">
              <a:rPr kumimoji="0" lang="en-US" altLang="en-US" sz="1200" b="0" smtClean="0">
                <a:latin typeface="Times New Roman" pitchFamily="18" charset="0"/>
              </a:rPr>
              <a:pPr/>
              <a:t>29</a:t>
            </a:fld>
            <a:endParaRPr kumimoji="0" lang="en-US" altLang="en-US" sz="1200" b="0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0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6F29F174-4440-4F90-922C-D1E5F68718C3}" type="slidenum">
              <a:rPr kumimoji="0" lang="en-US" altLang="en-US" sz="1200">
                <a:latin typeface="Times New Roman" pitchFamily="18" charset="0"/>
              </a:rPr>
              <a:pPr/>
              <a:t>31</a:t>
            </a:fld>
            <a:endParaRPr kumimoji="0" lang="en-US" alt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4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CF2415B2-A944-42D6-B7C4-B43DC762C861}" type="slidenum">
              <a:rPr kumimoji="0" lang="en-US" altLang="en-US" sz="1200">
                <a:latin typeface="Times New Roman" pitchFamily="18" charset="0"/>
              </a:rPr>
              <a:pPr/>
              <a:t>32</a:t>
            </a:fld>
            <a:endParaRPr kumimoji="0" lang="en-US" alt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en-US" altLang="en-US" smtClean="0">
                <a:latin typeface="Times New Roman" pitchFamily="18" charset="0"/>
              </a:rPr>
              <a:t>Figure 46.4 Sexual behavior in parthenogenetic lizards</a:t>
            </a:r>
          </a:p>
        </p:txBody>
      </p:sp>
    </p:spTree>
    <p:extLst>
      <p:ext uri="{BB962C8B-B14F-4D97-AF65-F5344CB8AC3E}">
        <p14:creationId xmlns:p14="http://schemas.microsoft.com/office/powerpoint/2010/main" val="223085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D4770115-E8B7-4B44-BE9B-322C9A94EBC3}" type="slidenum">
              <a:rPr kumimoji="0" lang="en-US" altLang="en-US" sz="1200">
                <a:latin typeface="Times New Roman" pitchFamily="18" charset="0"/>
              </a:rPr>
              <a:pPr/>
              <a:t>33</a:t>
            </a:fld>
            <a:endParaRPr kumimoji="0" lang="en-US" alt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en-US" altLang="en-US" smtClean="0">
                <a:latin typeface="Times New Roman" pitchFamily="18" charset="0"/>
              </a:rPr>
              <a:t>Figure 46.4 Sexual behavior in parthenogenetic lizards</a:t>
            </a:r>
          </a:p>
        </p:txBody>
      </p:sp>
    </p:spTree>
    <p:extLst>
      <p:ext uri="{BB962C8B-B14F-4D97-AF65-F5344CB8AC3E}">
        <p14:creationId xmlns:p14="http://schemas.microsoft.com/office/powerpoint/2010/main" val="183660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C625D-002F-4431-A5BD-E68F5CC271EA}" type="slidenum">
              <a:rPr kumimoji="0" lang="en-US" altLang="en-US" sz="1200">
                <a:latin typeface="Times New Roman" panose="02020603050405020304" pitchFamily="18" charset="0"/>
              </a:rPr>
              <a:pPr/>
              <a:t>34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039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6B136-8C7F-427E-BEE5-12A192A8BE5E}" type="slidenum">
              <a:rPr kumimoji="0" lang="en-US" altLang="en-US" sz="1200">
                <a:latin typeface="Times New Roman" panose="02020603050405020304" pitchFamily="18" charset="0"/>
              </a:rPr>
              <a:pPr/>
              <a:t>35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34.26 Hatching reptiles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259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DAFF8-B8EA-4E90-A966-A04E3BDD6981}" type="slidenum">
              <a:rPr kumimoji="0" lang="en-US" altLang="en-US" sz="1200">
                <a:latin typeface="Times New Roman" panose="02020603050405020304" pitchFamily="18" charset="0"/>
              </a:rPr>
              <a:pPr/>
              <a:t>36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778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82D8BF-BB06-46BE-82A8-4C1400DB5853}" type="slidenum">
              <a:rPr kumimoji="0" lang="en-US" altLang="en-US" sz="1200">
                <a:latin typeface="Times New Roman" panose="02020603050405020304" pitchFamily="18" charset="0"/>
              </a:rPr>
              <a:pPr/>
              <a:t>37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1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34.27 Extant reptiles (other than birds)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5332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1768EB-064E-492A-B27A-B81ACE0D2E37}" type="slidenum">
              <a:rPr kumimoji="0" lang="en-US" altLang="en-US" sz="1200">
                <a:latin typeface="Times New Roman" panose="02020603050405020304" pitchFamily="18" charset="0"/>
              </a:rPr>
              <a:pPr/>
              <a:t>38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7066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2AB8EA-F7F9-4A10-A974-02E42466CBFE}" type="slidenum">
              <a:rPr kumimoji="0" lang="en-US" altLang="en-US" sz="1200">
                <a:latin typeface="Times New Roman" panose="02020603050405020304" pitchFamily="18" charset="0"/>
              </a:rPr>
              <a:pPr/>
              <a:t>39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34.27 Extant reptiles (other than birds)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106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056A8A-1031-418E-9077-5B0777713070}" type="slidenum">
              <a:rPr kumimoji="0" lang="en-US" altLang="en-US" sz="1200">
                <a:latin typeface="Times New Roman" panose="02020603050405020304" pitchFamily="18" charset="0"/>
              </a:rPr>
              <a:pPr/>
              <a:t>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627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08FA26-9609-4762-87E4-AD37FC074C5F}" type="slidenum">
              <a:rPr kumimoji="0" lang="en-US" altLang="en-US" sz="1200">
                <a:latin typeface="Times New Roman" panose="02020603050405020304" pitchFamily="18" charset="0"/>
              </a:rPr>
              <a:pPr/>
              <a:t>40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34.27 Extant reptiles (other than birds)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9604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48CCFB-0AEA-4092-94B5-756A611F6EB3}" type="slidenum">
              <a:rPr kumimoji="0" lang="en-US" altLang="en-US" sz="1200">
                <a:latin typeface="Times New Roman" panose="02020603050405020304" pitchFamily="18" charset="0"/>
              </a:rPr>
              <a:pPr/>
              <a:t>41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34.27 Extant reptiles (other than birds)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32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7559DA-0624-4008-88C1-1FB768AA3482}" type="slidenum">
              <a:rPr kumimoji="0" lang="en-US" altLang="en-US" sz="1200">
                <a:latin typeface="Times New Roman" panose="02020603050405020304" pitchFamily="18" charset="0"/>
              </a:rPr>
              <a:pPr/>
              <a:t>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589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4A55B8-5038-4E68-AF39-36548E032D75}" type="slidenum">
              <a:rPr kumimoji="0" lang="en-US" altLang="en-US" sz="1200">
                <a:latin typeface="Times New Roman" panose="02020603050405020304" pitchFamily="18" charset="0"/>
              </a:rPr>
              <a:pPr/>
              <a:t>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813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2EECC0-6524-4DD7-B1DD-79887856AB90}" type="slidenum">
              <a:rPr kumimoji="0" lang="en-US" altLang="en-US" sz="1200">
                <a:latin typeface="Times New Roman" panose="02020603050405020304" pitchFamily="18" charset="0"/>
              </a:rPr>
              <a:pPr/>
              <a:t>20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392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FB02DB-2A8C-4FF3-9BA2-45FBDF31E8E9}" type="slidenum">
              <a:rPr kumimoji="0" lang="en-US" altLang="en-US" sz="1200">
                <a:latin typeface="Times New Roman" panose="02020603050405020304" pitchFamily="18" charset="0"/>
              </a:rPr>
              <a:pPr/>
              <a:t>21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34.27 Extant reptiles (other than birds)</a:t>
            </a:r>
          </a:p>
        </p:txBody>
      </p:sp>
    </p:spTree>
    <p:extLst>
      <p:ext uri="{BB962C8B-B14F-4D97-AF65-F5344CB8AC3E}">
        <p14:creationId xmlns:p14="http://schemas.microsoft.com/office/powerpoint/2010/main" val="56444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B3355B3A-8196-4992-A137-94CB17B38E15}" type="slidenum">
              <a:rPr kumimoji="0" lang="en-US" altLang="en-US" sz="1200" smtClean="0">
                <a:latin typeface="Times New Roman" pitchFamily="18" charset="0"/>
              </a:rPr>
              <a:pPr/>
              <a:t>26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3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FAF29F0E-9FF9-4F13-B8DD-47FF830C0444}" type="slidenum">
              <a:rPr kumimoji="0" lang="en-US" altLang="en-US" sz="1200" b="0" smtClean="0">
                <a:latin typeface="Times New Roman" pitchFamily="18" charset="0"/>
              </a:rPr>
              <a:pPr/>
              <a:t>27</a:t>
            </a:fld>
            <a:endParaRPr kumimoji="0" lang="en-US" altLang="en-US" sz="1200" b="0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2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322638F4-A372-4DD8-AFC2-649BF829563C}" type="slidenum">
              <a:rPr kumimoji="0" lang="en-US" altLang="en-US" sz="1200" b="0" smtClean="0">
                <a:latin typeface="Times New Roman" pitchFamily="18" charset="0"/>
              </a:rPr>
              <a:pPr/>
              <a:t>28</a:t>
            </a:fld>
            <a:endParaRPr kumimoji="0" lang="en-US" altLang="en-US" sz="1200" b="0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02D447-CABE-46C4-8061-E469701555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3256-762F-426B-81BC-C8B4197B2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F6520-94AC-4620-ADAF-9A8AF7EFB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C0D53A5-F3C6-43B9-BE7E-B823CB201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0B722B8-C3D5-4C22-BDCE-121C7F219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447-CABE-46C4-8061-E46970155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3EEC-57BE-4C35-BE36-B7DC242C0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4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88AA-8077-4955-855E-32C260F94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B51-F842-4684-9A19-84DC636E2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7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354-E502-496F-A03A-A23F14A5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68E-4376-4463-9BB8-846836320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3EEC-57BE-4C35-BE36-B7DC242C0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CFC-F256-4C04-AAEB-C7EB681DB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9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37E-7DC5-4473-ABC7-0C19E3CE0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6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4440-6BF1-41AC-B0D0-278C01A30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3256-762F-426B-81BC-C8B4197B2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6520-94AC-4620-ADAF-9A8AF7EFB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88AA-8077-4955-855E-32C260F94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4B51-F842-4684-9A19-84DC636E2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8354-E502-496F-A03A-A23F14A5F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868E-4376-4463-9BB8-846836320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BCFC-F256-4C04-AAEB-C7EB681DB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637E-7DC5-4473-ABC7-0C19E3CE0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4440-6BF1-41AC-B0D0-278C01A30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550F2-3928-4FF5-8B9C-175B466023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50F2-3928-4FF5-8B9C-175B46602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526470" y="3501008"/>
            <a:ext cx="33318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KBO 612206 / 3 (2-1)</a:t>
            </a:r>
          </a:p>
          <a:p>
            <a:pPr algn="r"/>
            <a:endParaRPr lang="en-US" sz="2000" b="1" dirty="0" smtClean="0">
              <a:solidFill>
                <a:schemeClr val="tx2"/>
              </a:solidFill>
            </a:endParaRPr>
          </a:p>
          <a:p>
            <a:pPr algn="r"/>
            <a:r>
              <a:rPr lang="en-US" sz="2000" b="1" dirty="0" err="1" smtClean="0">
                <a:solidFill>
                  <a:schemeClr val="tx2"/>
                </a:solidFill>
              </a:rPr>
              <a:t>Berti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Yolida</a:t>
            </a:r>
            <a:r>
              <a:rPr lang="en-US" sz="2000" b="1" dirty="0" smtClean="0">
                <a:solidFill>
                  <a:schemeClr val="tx2"/>
                </a:solidFill>
              </a:rPr>
              <a:t>, S. Pd., M. Pd.</a:t>
            </a:r>
            <a:endParaRPr lang="id-ID" sz="2000" b="1" dirty="0" smtClean="0">
              <a:solidFill>
                <a:schemeClr val="tx2"/>
              </a:solidFill>
            </a:endParaRPr>
          </a:p>
          <a:p>
            <a:pPr algn="r"/>
            <a:r>
              <a:rPr lang="id-ID" sz="2000" b="1" dirty="0" smtClean="0">
                <a:solidFill>
                  <a:schemeClr val="tx2"/>
                </a:solidFill>
              </a:rPr>
              <a:t>Ismi Rakhmawati, M. Pd.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Tri </a:t>
            </a:r>
            <a:r>
              <a:rPr lang="en-US" sz="2000" b="1" dirty="0" err="1" smtClean="0">
                <a:solidFill>
                  <a:schemeClr val="tx2"/>
                </a:solidFill>
              </a:rPr>
              <a:t>Suwandi</a:t>
            </a:r>
            <a:r>
              <a:rPr lang="en-US" sz="2000" b="1" dirty="0" smtClean="0">
                <a:solidFill>
                  <a:schemeClr val="tx2"/>
                </a:solidFill>
              </a:rPr>
              <a:t>, S. Pd., M. Sc.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056" name="Picture 8" descr="E:\gambar\Logo\10. UN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03" y="-24"/>
            <a:ext cx="1007545" cy="91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14612" y="2246309"/>
            <a:ext cx="6096000" cy="682625"/>
          </a:xfrm>
        </p:spPr>
        <p:txBody>
          <a:bodyPr/>
          <a:lstStyle/>
          <a:p>
            <a:r>
              <a:rPr lang="id-ID" sz="3600" dirty="0" smtClean="0"/>
              <a:t>ZOOLOGI VERTEBRATA</a:t>
            </a:r>
            <a:br>
              <a:rPr lang="id-ID" sz="3600" dirty="0" smtClean="0"/>
            </a:br>
            <a:r>
              <a:rPr lang="id-ID" sz="5400" dirty="0" smtClean="0"/>
              <a:t>Reptil</a:t>
            </a:r>
            <a:endParaRPr lang="id-ID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" y="1361457"/>
            <a:ext cx="8505860" cy="43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57"/>
            <a:ext cx="6228184" cy="464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89"/>
            <a:ext cx="4968552" cy="66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" y="0"/>
            <a:ext cx="6440389" cy="24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33" y="2060848"/>
            <a:ext cx="4221023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7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" y="0"/>
            <a:ext cx="4292105" cy="449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17"/>
            <a:ext cx="4104456" cy="447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8" y="-17140"/>
            <a:ext cx="4511030" cy="496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"/>
            <a:ext cx="4716016" cy="408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8" y="-1"/>
            <a:ext cx="5900142" cy="47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2"/>
            <a:ext cx="5652120" cy="51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Hcikman</a:t>
            </a:r>
            <a:r>
              <a:rPr lang="en-US" dirty="0" smtClean="0"/>
              <a:t>, 2006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47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-1"/>
            <a:ext cx="5918820" cy="68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Campbell, 2009 ; Hickman, 2006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831" y="188640"/>
            <a:ext cx="2247937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Phylum Chordata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886" y="1720235"/>
            <a:ext cx="2824002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Subphylum Vertebrata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3203" y="2204864"/>
            <a:ext cx="282400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Superclass </a:t>
            </a:r>
            <a:r>
              <a:rPr lang="en-US" b="1" dirty="0" err="1" smtClean="0">
                <a:solidFill>
                  <a:schemeClr val="tx1"/>
                </a:solidFill>
              </a:rPr>
              <a:t>Agnatha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4102" y="2780928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Superclass </a:t>
            </a:r>
            <a:r>
              <a:rPr lang="en-US" b="1" dirty="0" err="1" smtClean="0">
                <a:solidFill>
                  <a:schemeClr val="tx1"/>
                </a:solidFill>
              </a:rPr>
              <a:t>Gnathostomata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24939" y="3429000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</a:t>
            </a:r>
            <a:r>
              <a:rPr lang="en-US" b="1" dirty="0" err="1" smtClean="0">
                <a:solidFill>
                  <a:schemeClr val="tx1"/>
                </a:solidFill>
              </a:rPr>
              <a:t>Chondrichthyes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8875" y="4013448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</a:t>
            </a:r>
            <a:r>
              <a:rPr lang="en-US" b="1" dirty="0" err="1" smtClean="0">
                <a:solidFill>
                  <a:schemeClr val="tx1"/>
                </a:solidFill>
              </a:rPr>
              <a:t>Osteichthyes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8875" y="4608026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</a:t>
            </a:r>
            <a:r>
              <a:rPr lang="en-US" b="1" dirty="0" err="1" smtClean="0">
                <a:solidFill>
                  <a:schemeClr val="tx1"/>
                </a:solidFill>
              </a:rPr>
              <a:t>Amphibia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42174" y="5157192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</a:t>
            </a:r>
            <a:r>
              <a:rPr lang="en-US" b="1" dirty="0" err="1" smtClean="0">
                <a:solidFill>
                  <a:schemeClr val="tx1"/>
                </a:solidFill>
              </a:rPr>
              <a:t>Reptilia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38875" y="5728866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Aves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38875" y="6288890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</a:t>
            </a:r>
            <a:r>
              <a:rPr lang="en-US" b="1" dirty="0" err="1" smtClean="0">
                <a:solidFill>
                  <a:schemeClr val="tx1"/>
                </a:solidFill>
              </a:rPr>
              <a:t>Mamalia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5806" y="1196752"/>
            <a:ext cx="4896544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Subphylum </a:t>
            </a:r>
            <a:r>
              <a:rPr lang="en-US" b="1" dirty="0" err="1">
                <a:solidFill>
                  <a:schemeClr val="tx1"/>
                </a:solidFill>
              </a:rPr>
              <a:t>Cephalochordata</a:t>
            </a:r>
            <a:r>
              <a:rPr lang="en-US" b="1" dirty="0">
                <a:solidFill>
                  <a:schemeClr val="tx1"/>
                </a:solidFill>
              </a:rPr>
              <a:t> : </a:t>
            </a:r>
            <a:r>
              <a:rPr lang="en-US" b="1" dirty="0" err="1">
                <a:solidFill>
                  <a:schemeClr val="tx1"/>
                </a:solidFill>
              </a:rPr>
              <a:t>lanselet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5806" y="697051"/>
            <a:ext cx="4896544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Subphylum </a:t>
            </a:r>
            <a:r>
              <a:rPr lang="en-US" b="1" dirty="0" err="1">
                <a:solidFill>
                  <a:schemeClr val="tx1"/>
                </a:solidFill>
              </a:rPr>
              <a:t>Urocordata</a:t>
            </a:r>
            <a:r>
              <a:rPr lang="en-US" b="1" dirty="0">
                <a:solidFill>
                  <a:schemeClr val="tx1"/>
                </a:solidFill>
              </a:rPr>
              <a:t> : </a:t>
            </a:r>
            <a:r>
              <a:rPr lang="en-US" b="1" dirty="0" err="1">
                <a:solidFill>
                  <a:schemeClr val="tx1"/>
                </a:solidFill>
              </a:rPr>
              <a:t>tunikata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80215" y="4334196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</a:t>
            </a:r>
            <a:r>
              <a:rPr lang="en-US" b="1" dirty="0" err="1" smtClean="0">
                <a:solidFill>
                  <a:schemeClr val="tx1"/>
                </a:solidFill>
              </a:rPr>
              <a:t>Sarcopterygii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94295" y="3797424"/>
            <a:ext cx="327789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lass </a:t>
            </a:r>
            <a:r>
              <a:rPr lang="en-US" b="1" dirty="0" err="1" smtClean="0">
                <a:solidFill>
                  <a:schemeClr val="tx1"/>
                </a:solidFill>
              </a:rPr>
              <a:t>Actinopterygii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430" y="188640"/>
            <a:ext cx="31216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L. chorda: </a:t>
            </a:r>
            <a:r>
              <a:rPr lang="en-US" sz="1600" dirty="0" err="1" smtClean="0"/>
              <a:t>tali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/>
              <a:t>o</a:t>
            </a:r>
            <a:r>
              <a:rPr lang="en-US" sz="1600" dirty="0" err="1" smtClean="0"/>
              <a:t>ura</a:t>
            </a:r>
            <a:r>
              <a:rPr lang="en-US" sz="1600" dirty="0" smtClean="0"/>
              <a:t>: </a:t>
            </a:r>
            <a:r>
              <a:rPr lang="en-US" sz="1600" dirty="0" err="1" smtClean="0"/>
              <a:t>ekor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/>
              <a:t>k</a:t>
            </a:r>
            <a:r>
              <a:rPr lang="en-US" sz="1600" dirty="0" err="1" smtClean="0"/>
              <a:t>ephal</a:t>
            </a:r>
            <a:r>
              <a:rPr lang="en-US" sz="1600" dirty="0" smtClean="0"/>
              <a:t> : </a:t>
            </a:r>
            <a:r>
              <a:rPr lang="en-US" sz="1600" dirty="0" err="1" smtClean="0"/>
              <a:t>kepala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L. </a:t>
            </a:r>
            <a:r>
              <a:rPr lang="en-US" sz="1600" dirty="0" err="1"/>
              <a:t>v</a:t>
            </a:r>
            <a:r>
              <a:rPr lang="en-US" sz="1600" dirty="0" err="1" smtClean="0"/>
              <a:t>ertebratus</a:t>
            </a:r>
            <a:r>
              <a:rPr lang="en-US" sz="1600" dirty="0" smtClean="0"/>
              <a:t> : </a:t>
            </a:r>
            <a:r>
              <a:rPr lang="en-US" sz="1600" dirty="0" err="1" smtClean="0"/>
              <a:t>tulang</a:t>
            </a:r>
            <a:r>
              <a:rPr lang="en-US" sz="1600" dirty="0" smtClean="0"/>
              <a:t> </a:t>
            </a:r>
            <a:r>
              <a:rPr lang="en-US" sz="1600" dirty="0" err="1" smtClean="0"/>
              <a:t>belakang</a:t>
            </a:r>
            <a:endParaRPr lang="en-US" sz="1600" dirty="0" smtClean="0"/>
          </a:p>
          <a:p>
            <a:r>
              <a:rPr lang="en-US" sz="1600" dirty="0" smtClean="0"/>
              <a:t>G. a: </a:t>
            </a:r>
            <a:r>
              <a:rPr lang="en-US" sz="1600" dirty="0" err="1" smtClean="0"/>
              <a:t>tanpa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 smtClean="0"/>
              <a:t>gnathos</a:t>
            </a:r>
            <a:r>
              <a:rPr lang="en-US" sz="1600" dirty="0" smtClean="0"/>
              <a:t>: </a:t>
            </a:r>
            <a:r>
              <a:rPr lang="en-US" sz="1600" dirty="0" err="1" smtClean="0"/>
              <a:t>rahang</a:t>
            </a:r>
            <a:endParaRPr lang="en-US" sz="1600" dirty="0" smtClean="0"/>
          </a:p>
          <a:p>
            <a:r>
              <a:rPr lang="en-US" sz="1600" dirty="0" smtClean="0"/>
              <a:t>G. stoma: </a:t>
            </a:r>
            <a:r>
              <a:rPr lang="en-US" sz="1600" dirty="0" err="1" smtClean="0"/>
              <a:t>mulut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 smtClean="0"/>
              <a:t>chondros</a:t>
            </a:r>
            <a:r>
              <a:rPr lang="en-US" sz="1600" dirty="0" smtClean="0"/>
              <a:t>: </a:t>
            </a:r>
            <a:r>
              <a:rPr lang="en-US" sz="1600" dirty="0" err="1" smtClean="0"/>
              <a:t>kartilago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 smtClean="0"/>
              <a:t>ichthys</a:t>
            </a:r>
            <a:r>
              <a:rPr lang="en-US" sz="1600" dirty="0" smtClean="0"/>
              <a:t>: </a:t>
            </a:r>
            <a:r>
              <a:rPr lang="en-US" sz="1600" dirty="0" err="1" smtClean="0"/>
              <a:t>ikan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 smtClean="0"/>
              <a:t>actis</a:t>
            </a:r>
            <a:r>
              <a:rPr lang="en-US" sz="1600" dirty="0" smtClean="0"/>
              <a:t>: </a:t>
            </a:r>
            <a:r>
              <a:rPr lang="en-US" sz="1600" dirty="0" err="1" smtClean="0"/>
              <a:t>sinar,pari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 smtClean="0"/>
              <a:t>pteryx</a:t>
            </a:r>
            <a:r>
              <a:rPr lang="en-US" sz="1600" dirty="0" smtClean="0"/>
              <a:t>: </a:t>
            </a:r>
            <a:r>
              <a:rPr lang="en-US" sz="1600" dirty="0" err="1" smtClean="0"/>
              <a:t>sayap</a:t>
            </a:r>
            <a:r>
              <a:rPr lang="en-US" sz="1600" dirty="0" smtClean="0"/>
              <a:t>/</a:t>
            </a:r>
            <a:r>
              <a:rPr lang="en-US" sz="1600" dirty="0" err="1" smtClean="0"/>
              <a:t>sirip</a:t>
            </a:r>
            <a:endParaRPr lang="en-US" sz="1600" dirty="0" smtClean="0"/>
          </a:p>
          <a:p>
            <a:r>
              <a:rPr lang="en-US" sz="1600" dirty="0" smtClean="0"/>
              <a:t>G. </a:t>
            </a:r>
            <a:r>
              <a:rPr lang="en-US" sz="1600" dirty="0" err="1" smtClean="0"/>
              <a:t>sarco</a:t>
            </a:r>
            <a:r>
              <a:rPr lang="en-US" sz="1600" dirty="0" smtClean="0"/>
              <a:t>: </a:t>
            </a:r>
            <a:r>
              <a:rPr lang="en-US" sz="1600" dirty="0" err="1" smtClean="0"/>
              <a:t>daging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G. </a:t>
            </a:r>
            <a:r>
              <a:rPr lang="en-US" sz="1600" dirty="0" err="1" smtClean="0"/>
              <a:t>amphi</a:t>
            </a:r>
            <a:r>
              <a:rPr lang="en-US" sz="1600" dirty="0" smtClean="0"/>
              <a:t>: </a:t>
            </a:r>
            <a:r>
              <a:rPr lang="en-US" sz="1600" dirty="0" err="1" smtClean="0"/>
              <a:t>dua</a:t>
            </a:r>
            <a:r>
              <a:rPr lang="en-US" sz="1600" dirty="0" smtClean="0"/>
              <a:t>/double</a:t>
            </a:r>
          </a:p>
          <a:p>
            <a:r>
              <a:rPr lang="en-US" sz="1600" dirty="0" smtClean="0"/>
              <a:t>G. bios: </a:t>
            </a:r>
            <a:r>
              <a:rPr lang="en-US" sz="1600" dirty="0" err="1" smtClean="0"/>
              <a:t>hidup</a:t>
            </a:r>
            <a:endParaRPr lang="en-US" sz="1600" dirty="0" smtClean="0"/>
          </a:p>
          <a:p>
            <a:r>
              <a:rPr lang="en-US" sz="1600" dirty="0" smtClean="0"/>
              <a:t>L. </a:t>
            </a:r>
            <a:r>
              <a:rPr lang="en-US" sz="1600" dirty="0" err="1" smtClean="0"/>
              <a:t>repere</a:t>
            </a:r>
            <a:r>
              <a:rPr lang="en-US" sz="1600" dirty="0" smtClean="0"/>
              <a:t>: </a:t>
            </a:r>
            <a:r>
              <a:rPr lang="en-US" sz="1600" dirty="0" err="1" smtClean="0"/>
              <a:t>mera</a:t>
            </a:r>
            <a:r>
              <a:rPr lang="id-ID" sz="1600" dirty="0" smtClean="0"/>
              <a:t>yap</a:t>
            </a:r>
            <a:endParaRPr lang="en-US" sz="1600" dirty="0" smtClean="0"/>
          </a:p>
          <a:p>
            <a:r>
              <a:rPr lang="en-US" sz="1600" dirty="0" smtClean="0"/>
              <a:t>L. </a:t>
            </a:r>
            <a:r>
              <a:rPr lang="en-US" sz="1600" dirty="0" err="1" smtClean="0"/>
              <a:t>avis</a:t>
            </a:r>
            <a:r>
              <a:rPr lang="en-US" sz="1600" dirty="0" smtClean="0"/>
              <a:t>: </a:t>
            </a:r>
            <a:r>
              <a:rPr lang="en-US" sz="1600" dirty="0" err="1" smtClean="0"/>
              <a:t>burung</a:t>
            </a:r>
            <a:endParaRPr lang="en-US" sz="1600" dirty="0" smtClean="0"/>
          </a:p>
          <a:p>
            <a:r>
              <a:rPr lang="en-US" sz="1600" dirty="0" smtClean="0"/>
              <a:t>L. mamma: </a:t>
            </a:r>
            <a:r>
              <a:rPr lang="en-US" sz="1600" dirty="0" err="1" smtClean="0"/>
              <a:t>payudara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97051"/>
            <a:ext cx="10958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1600</a:t>
            </a:r>
          </a:p>
          <a:p>
            <a:endParaRPr lang="en-US" dirty="0"/>
          </a:p>
          <a:p>
            <a:r>
              <a:rPr lang="en-US" dirty="0" smtClean="0"/>
              <a:t>29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970</a:t>
            </a:r>
          </a:p>
          <a:p>
            <a:endParaRPr lang="en-US" dirty="0" smtClean="0"/>
          </a:p>
          <a:p>
            <a:r>
              <a:rPr lang="en-US" dirty="0" smtClean="0"/>
              <a:t>27000</a:t>
            </a:r>
            <a:endParaRPr lang="en-US" dirty="0"/>
          </a:p>
          <a:p>
            <a:r>
              <a:rPr lang="en-US" dirty="0" smtClean="0"/>
              <a:t>8</a:t>
            </a:r>
          </a:p>
          <a:p>
            <a:endParaRPr lang="en-US" dirty="0"/>
          </a:p>
          <a:p>
            <a:r>
              <a:rPr lang="en-US" dirty="0" smtClean="0"/>
              <a:t>5500</a:t>
            </a:r>
          </a:p>
          <a:p>
            <a:endParaRPr lang="en-US" dirty="0"/>
          </a:p>
          <a:p>
            <a:r>
              <a:rPr lang="en-US" dirty="0" smtClean="0"/>
              <a:t>8100</a:t>
            </a:r>
          </a:p>
          <a:p>
            <a:endParaRPr lang="en-US" dirty="0"/>
          </a:p>
          <a:p>
            <a:r>
              <a:rPr lang="en-US" dirty="0" smtClean="0"/>
              <a:t>9700</a:t>
            </a:r>
          </a:p>
          <a:p>
            <a:endParaRPr lang="en-US" dirty="0"/>
          </a:p>
          <a:p>
            <a:r>
              <a:rPr lang="en-US" dirty="0" smtClean="0"/>
              <a:t>4800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862" y="548680"/>
            <a:ext cx="8534400" cy="5032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Kura-</a:t>
            </a:r>
            <a:r>
              <a:rPr lang="en-US" altLang="en-US" sz="3200" dirty="0" err="1" smtClean="0"/>
              <a:t>kura</a:t>
            </a:r>
            <a:endParaRPr lang="en-US" alt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485478"/>
            <a:ext cx="8534400" cy="489585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Kura-</a:t>
            </a:r>
            <a:r>
              <a:rPr lang="en-US" altLang="en-US" sz="3000" dirty="0" err="1" smtClean="0"/>
              <a:t>kura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adalah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salah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satu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kelompok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reptil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berbeda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masih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hidup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hingga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saat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ini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Semua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kura-kura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memiliki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batok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serupa-kotak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terbuat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dari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perisai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atas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bawah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menyatu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pada</a:t>
            </a:r>
            <a:r>
              <a:rPr lang="en-US" altLang="en-US" sz="3000" dirty="0" smtClean="0"/>
              <a:t> vertebra, </a:t>
            </a:r>
            <a:r>
              <a:rPr lang="en-US" altLang="en-US" sz="3000" dirty="0" err="1" smtClean="0"/>
              <a:t>klavikula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rusuk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Beberapa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kura-kura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telah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teradaptasi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dengan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kondisi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gurun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sebagian</a:t>
            </a:r>
            <a:r>
              <a:rPr lang="en-US" altLang="en-US" sz="3000" dirty="0" smtClean="0"/>
              <a:t> yang lain </a:t>
            </a:r>
            <a:r>
              <a:rPr lang="en-US" altLang="en-US" sz="3000" dirty="0" err="1" smtClean="0"/>
              <a:t>menghabiskan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hampir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sebagian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besar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waktunya</a:t>
            </a:r>
            <a:r>
              <a:rPr lang="en-US" altLang="en-US" sz="3000" dirty="0" smtClean="0"/>
              <a:t> di </a:t>
            </a:r>
            <a:r>
              <a:rPr lang="en-US" altLang="en-US" sz="3000" dirty="0" err="1" smtClean="0"/>
              <a:t>kolam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sungai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8866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6" descr="34_27dBoxTurt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1"/>
          <a:stretch>
            <a:fillRect/>
          </a:stretch>
        </p:blipFill>
        <p:spPr bwMode="auto">
          <a:xfrm>
            <a:off x="1295400" y="685800"/>
            <a:ext cx="681831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 Box 8"/>
          <p:cNvSpPr txBox="1">
            <a:spLocks noChangeArrowheads="1"/>
          </p:cNvSpPr>
          <p:nvPr/>
        </p:nvSpPr>
        <p:spPr bwMode="auto">
          <a:xfrm>
            <a:off x="1295400" y="518160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(d) Penyu kotak timur (</a:t>
            </a:r>
            <a:r>
              <a:rPr kumimoji="0" lang="en-US" altLang="en-US" sz="2000" b="1" i="1">
                <a:solidFill>
                  <a:schemeClr val="tx1"/>
                </a:solidFill>
                <a:ea typeface="Geneva" charset="0"/>
                <a:cs typeface="Geneva" charset="0"/>
              </a:rPr>
              <a:t>Terrapene carolina carolina</a:t>
            </a: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)</a:t>
            </a:r>
          </a:p>
        </p:txBody>
      </p:sp>
      <p:sp>
        <p:nvSpPr>
          <p:cNvPr id="114692" name="Text Box 9"/>
          <p:cNvSpPr txBox="1">
            <a:spLocks noChangeArrowheads="1"/>
          </p:cNvSpPr>
          <p:nvPr/>
        </p:nvSpPr>
        <p:spPr bwMode="auto">
          <a:xfrm>
            <a:off x="1219200" y="5562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Sebagian besar spesies kura-kura memiliki batok keras yang memberikan pertahanan kuat dari predator.</a:t>
            </a:r>
          </a:p>
        </p:txBody>
      </p:sp>
      <p:sp>
        <p:nvSpPr>
          <p:cNvPr id="114693" name="Rectangle 10"/>
          <p:cNvSpPr>
            <a:spLocks noChangeArrowheads="1"/>
          </p:cNvSpPr>
          <p:nvPr/>
        </p:nvSpPr>
        <p:spPr bwMode="auto">
          <a:xfrm>
            <a:off x="152400" y="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z="1200">
                <a:solidFill>
                  <a:schemeClr val="tx2"/>
                </a:solidFill>
              </a:rPr>
              <a:t>Peraga 34.27d Reptil (selain burung) yang masih ada</a:t>
            </a:r>
          </a:p>
        </p:txBody>
      </p:sp>
    </p:spTree>
    <p:extLst>
      <p:ext uri="{BB962C8B-B14F-4D97-AF65-F5344CB8AC3E}">
        <p14:creationId xmlns:p14="http://schemas.microsoft.com/office/powerpoint/2010/main" val="33242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1345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2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0"/>
            <a:ext cx="595047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/>
        </p:blipFill>
        <p:spPr bwMode="auto">
          <a:xfrm>
            <a:off x="16767" y="23613"/>
            <a:ext cx="4556851" cy="297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2"/>
          <a:stretch/>
        </p:blipFill>
        <p:spPr bwMode="auto">
          <a:xfrm>
            <a:off x="4572000" y="0"/>
            <a:ext cx="4560168" cy="4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7"/>
            <a:ext cx="4788024" cy="67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9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549498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i="1" dirty="0" err="1" smtClean="0"/>
              <a:t>Reptil</a:t>
            </a:r>
            <a:endParaRPr lang="en-US" altLang="en-US" i="1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499344"/>
            <a:ext cx="8534400" cy="3225800"/>
          </a:xfrm>
        </p:spPr>
        <p:txBody>
          <a:bodyPr/>
          <a:lstStyle/>
          <a:p>
            <a:pPr eaLnBrk="1" hangingPunct="1"/>
            <a:r>
              <a:rPr lang="en-US" altLang="en-US" sz="3000" dirty="0" err="1" smtClean="0"/>
              <a:t>Reptil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memiliki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nefron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kortikal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tetapi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juga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mengekskresikan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buangan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bernitrogen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sebagai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asam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urat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750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47749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i="1" dirty="0" err="1" smtClean="0"/>
              <a:t>Sirkulasi</a:t>
            </a:r>
            <a:r>
              <a:rPr lang="en-US" altLang="en-US" i="1" dirty="0" smtClean="0"/>
              <a:t> Ganda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524496"/>
            <a:ext cx="8534400" cy="2768600"/>
          </a:xfrm>
        </p:spPr>
        <p:txBody>
          <a:bodyPr/>
          <a:lstStyle/>
          <a:p>
            <a:pPr eaLnBrk="1" hangingPunct="1"/>
            <a:r>
              <a:rPr lang="en-US" altLang="en-US" sz="3000" dirty="0" err="1" smtClean="0"/>
              <a:t>Amfibia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reptil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mamalia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memiliki</a:t>
            </a:r>
            <a:r>
              <a:rPr lang="en-US" altLang="en-US" sz="3000" dirty="0" smtClean="0"/>
              <a:t> </a:t>
            </a:r>
            <a:r>
              <a:rPr lang="en-US" altLang="en-US" sz="3000" b="1" dirty="0" err="1" smtClean="0"/>
              <a:t>sirkulasi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ganda</a:t>
            </a:r>
            <a:endParaRPr lang="en-US" altLang="en-US" sz="3000" b="1" dirty="0" smtClean="0"/>
          </a:p>
          <a:p>
            <a:pPr eaLnBrk="1" hangingPunct="1"/>
            <a:r>
              <a:rPr lang="en-US" altLang="en-US" sz="3000" dirty="0" err="1" smtClean="0"/>
              <a:t>Darah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miskin-oksigen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darah</a:t>
            </a:r>
            <a:r>
              <a:rPr lang="en-US" altLang="en-US" sz="3000" dirty="0" smtClean="0"/>
              <a:t> kaya-</a:t>
            </a:r>
            <a:r>
              <a:rPr lang="en-US" altLang="en-US" sz="3000" dirty="0" err="1" smtClean="0"/>
              <a:t>oksigen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dipompa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secara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terpisah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dari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sisi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kanan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kiri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jantung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5520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42_05VertDoubleCir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3"/>
          <a:stretch>
            <a:fillRect/>
          </a:stretch>
        </p:blipFill>
        <p:spPr bwMode="auto">
          <a:xfrm>
            <a:off x="300038" y="1298575"/>
            <a:ext cx="8542337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44356" y="620688"/>
            <a:ext cx="50625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id-ID" altLang="en-US" sz="1200" b="0"/>
              <a:t>Peraga </a:t>
            </a:r>
            <a:r>
              <a:rPr kumimoji="0" lang="en-US" altLang="en-US" sz="1200" b="0"/>
              <a:t>42</a:t>
            </a:r>
            <a:r>
              <a:rPr kumimoji="0" lang="id-ID" altLang="en-US" sz="1200" b="0"/>
              <a:t>.</a:t>
            </a:r>
            <a:r>
              <a:rPr kumimoji="0" lang="en-US" altLang="en-US" sz="1200" b="0"/>
              <a:t>5</a:t>
            </a:r>
            <a:r>
              <a:rPr kumimoji="0" lang="id-ID" altLang="en-US" sz="1200" b="0"/>
              <a:t>  Sirkulasi ganda pada vertebrata</a:t>
            </a:r>
            <a:endParaRPr kumimoji="0" lang="en-US" altLang="en-US" sz="1200" b="0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851025" y="1346200"/>
            <a:ext cx="8905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Amfibia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387475" y="1752600"/>
            <a:ext cx="18430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paru-paru dan kulit</a:t>
            </a:r>
            <a:endParaRPr kumimoji="0" lang="en-US" altLang="en-US" sz="120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728788" y="2692400"/>
            <a:ext cx="12207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pulmokutan</a:t>
            </a:r>
            <a:endParaRPr kumimoji="0" lang="en-US" altLang="en-US" sz="1200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460375" y="3498850"/>
            <a:ext cx="7381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Atrium (A)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39725" y="3803650"/>
            <a:ext cx="966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Ventrikel</a:t>
            </a:r>
            <a:r>
              <a:rPr kumimoji="0" lang="en-US" altLang="en-US" sz="1200"/>
              <a:t> (V)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273425" y="3498850"/>
            <a:ext cx="7381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</a:t>
            </a:r>
            <a:r>
              <a:rPr kumimoji="0" lang="en-US" altLang="en-US" sz="1200"/>
              <a:t>trium (A)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905000" y="4343400"/>
            <a:ext cx="7381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 sistemik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1508125" y="4046538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2676525" y="4000500"/>
            <a:ext cx="3698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1263650" y="35623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1270000" y="3848100"/>
            <a:ext cx="920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2247900" y="191135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 flipH="1">
            <a:off x="2476500" y="3562350"/>
            <a:ext cx="74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1520825" y="5284788"/>
            <a:ext cx="14938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sistemik</a:t>
            </a:r>
            <a:endParaRPr kumimoji="0" lang="en-US" altLang="en-US" sz="1200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>
            <a:off x="2247900" y="5035550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4441825" y="1346200"/>
            <a:ext cx="16906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Reptil (kecuali burung)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4708525" y="1771650"/>
            <a:ext cx="1157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paru-paru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4891088" y="2711450"/>
            <a:ext cx="877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pulmoner</a:t>
            </a:r>
            <a:endParaRPr kumimoji="0" lang="en-US" altLang="en-US" sz="1200"/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>
            <a:off x="3819525" y="2628900"/>
            <a:ext cx="8588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Aorta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sistemik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/>
          </a:p>
        </p:txBody>
      </p:sp>
      <p:sp>
        <p:nvSpPr>
          <p:cNvPr id="22551" name="Line 25"/>
          <p:cNvSpPr>
            <a:spLocks noChangeShapeType="1"/>
          </p:cNvSpPr>
          <p:nvPr/>
        </p:nvSpPr>
        <p:spPr bwMode="auto">
          <a:xfrm flipV="1">
            <a:off x="5238750" y="193040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6"/>
          <p:cNvSpPr>
            <a:spLocks noChangeShapeType="1"/>
          </p:cNvSpPr>
          <p:nvPr/>
        </p:nvSpPr>
        <p:spPr bwMode="auto">
          <a:xfrm>
            <a:off x="4267200" y="3041650"/>
            <a:ext cx="5080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4495800" y="4038600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54" name="Text Box 28"/>
          <p:cNvSpPr txBox="1">
            <a:spLocks noChangeArrowheads="1"/>
          </p:cNvSpPr>
          <p:nvPr/>
        </p:nvSpPr>
        <p:spPr bwMode="auto">
          <a:xfrm>
            <a:off x="5562600" y="4038600"/>
            <a:ext cx="3698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55" name="Text Box 29"/>
          <p:cNvSpPr txBox="1">
            <a:spLocks noChangeArrowheads="1"/>
          </p:cNvSpPr>
          <p:nvPr/>
        </p:nvSpPr>
        <p:spPr bwMode="auto">
          <a:xfrm>
            <a:off x="6251575" y="3841750"/>
            <a:ext cx="7064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Aorta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sistemik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/>
          </a:p>
        </p:txBody>
      </p:sp>
      <p:sp>
        <p:nvSpPr>
          <p:cNvPr id="22556" name="Text Box 30"/>
          <p:cNvSpPr txBox="1">
            <a:spLocks noChangeArrowheads="1"/>
          </p:cNvSpPr>
          <p:nvPr/>
        </p:nvSpPr>
        <p:spPr bwMode="auto">
          <a:xfrm>
            <a:off x="4518025" y="5297488"/>
            <a:ext cx="14938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sistemik</a:t>
            </a:r>
            <a:endParaRPr kumimoji="0" lang="en-US" altLang="en-US" sz="1200"/>
          </a:p>
        </p:txBody>
      </p:sp>
      <p:sp>
        <p:nvSpPr>
          <p:cNvPr id="22557" name="Line 31"/>
          <p:cNvSpPr>
            <a:spLocks noChangeShapeType="1"/>
          </p:cNvSpPr>
          <p:nvPr/>
        </p:nvSpPr>
        <p:spPr bwMode="auto">
          <a:xfrm>
            <a:off x="5245100" y="5054600"/>
            <a:ext cx="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Line 32"/>
          <p:cNvSpPr>
            <a:spLocks noChangeShapeType="1"/>
          </p:cNvSpPr>
          <p:nvPr/>
        </p:nvSpPr>
        <p:spPr bwMode="auto">
          <a:xfrm>
            <a:off x="6096000" y="3892550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33"/>
          <p:cNvSpPr txBox="1">
            <a:spLocks noChangeArrowheads="1"/>
          </p:cNvSpPr>
          <p:nvPr/>
        </p:nvSpPr>
        <p:spPr bwMode="auto">
          <a:xfrm>
            <a:off x="4594225" y="35179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0" name="Text Box 34"/>
          <p:cNvSpPr txBox="1">
            <a:spLocks noChangeArrowheads="1"/>
          </p:cNvSpPr>
          <p:nvPr/>
        </p:nvSpPr>
        <p:spPr bwMode="auto">
          <a:xfrm>
            <a:off x="5661025" y="35179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1" name="Text Box 35"/>
          <p:cNvSpPr txBox="1">
            <a:spLocks noChangeArrowheads="1"/>
          </p:cNvSpPr>
          <p:nvPr/>
        </p:nvSpPr>
        <p:spPr bwMode="auto">
          <a:xfrm>
            <a:off x="5661025" y="38227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2" name="Text Box 36"/>
          <p:cNvSpPr txBox="1">
            <a:spLocks noChangeArrowheads="1"/>
          </p:cNvSpPr>
          <p:nvPr/>
        </p:nvSpPr>
        <p:spPr bwMode="auto">
          <a:xfrm>
            <a:off x="4606925" y="38100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3" name="Line 37"/>
          <p:cNvSpPr>
            <a:spLocks noChangeShapeType="1"/>
          </p:cNvSpPr>
          <p:nvPr/>
        </p:nvSpPr>
        <p:spPr bwMode="auto">
          <a:xfrm flipH="1">
            <a:off x="4705350" y="3575050"/>
            <a:ext cx="209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Line 38"/>
          <p:cNvSpPr>
            <a:spLocks noChangeShapeType="1"/>
          </p:cNvSpPr>
          <p:nvPr/>
        </p:nvSpPr>
        <p:spPr bwMode="auto">
          <a:xfrm flipH="1">
            <a:off x="4718050" y="3860800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Line 39"/>
          <p:cNvSpPr>
            <a:spLocks noChangeShapeType="1"/>
          </p:cNvSpPr>
          <p:nvPr/>
        </p:nvSpPr>
        <p:spPr bwMode="auto">
          <a:xfrm>
            <a:off x="5480050" y="358140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Line 40"/>
          <p:cNvSpPr>
            <a:spLocks noChangeShapeType="1"/>
          </p:cNvSpPr>
          <p:nvPr/>
        </p:nvSpPr>
        <p:spPr bwMode="auto">
          <a:xfrm>
            <a:off x="5372100" y="386715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Text Box 41"/>
          <p:cNvSpPr txBox="1">
            <a:spLocks noChangeArrowheads="1"/>
          </p:cNvSpPr>
          <p:nvPr/>
        </p:nvSpPr>
        <p:spPr bwMode="auto">
          <a:xfrm>
            <a:off x="7159625" y="5283200"/>
            <a:ext cx="14938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sistemik</a:t>
            </a:r>
            <a:endParaRPr kumimoji="0" lang="en-US" altLang="en-US" sz="1200"/>
          </a:p>
        </p:txBody>
      </p:sp>
      <p:sp>
        <p:nvSpPr>
          <p:cNvPr id="22568" name="Text Box 42"/>
          <p:cNvSpPr txBox="1">
            <a:spLocks noChangeArrowheads="1"/>
          </p:cNvSpPr>
          <p:nvPr/>
        </p:nvSpPr>
        <p:spPr bwMode="auto">
          <a:xfrm>
            <a:off x="7499350" y="2709863"/>
            <a:ext cx="87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pulmoner</a:t>
            </a:r>
            <a:endParaRPr kumimoji="0" lang="en-US" altLang="en-US" sz="1200"/>
          </a:p>
        </p:txBody>
      </p:sp>
      <p:sp>
        <p:nvSpPr>
          <p:cNvPr id="22569" name="Text Box 43"/>
          <p:cNvSpPr txBox="1">
            <a:spLocks noChangeArrowheads="1"/>
          </p:cNvSpPr>
          <p:nvPr/>
        </p:nvSpPr>
        <p:spPr bwMode="auto">
          <a:xfrm>
            <a:off x="7470775" y="4357688"/>
            <a:ext cx="738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 sistemik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0" name="Text Box 44"/>
          <p:cNvSpPr txBox="1">
            <a:spLocks noChangeArrowheads="1"/>
          </p:cNvSpPr>
          <p:nvPr/>
        </p:nvSpPr>
        <p:spPr bwMode="auto">
          <a:xfrm>
            <a:off x="7146925" y="4071938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1" name="Text Box 45"/>
          <p:cNvSpPr txBox="1">
            <a:spLocks noChangeArrowheads="1"/>
          </p:cNvSpPr>
          <p:nvPr/>
        </p:nvSpPr>
        <p:spPr bwMode="auto">
          <a:xfrm>
            <a:off x="8308975" y="4071938"/>
            <a:ext cx="3698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2" name="Text Box 46"/>
          <p:cNvSpPr txBox="1">
            <a:spLocks noChangeArrowheads="1"/>
          </p:cNvSpPr>
          <p:nvPr/>
        </p:nvSpPr>
        <p:spPr bwMode="auto">
          <a:xfrm>
            <a:off x="7229475" y="35052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3" name="Text Box 47"/>
          <p:cNvSpPr txBox="1">
            <a:spLocks noChangeArrowheads="1"/>
          </p:cNvSpPr>
          <p:nvPr/>
        </p:nvSpPr>
        <p:spPr bwMode="auto">
          <a:xfrm>
            <a:off x="8404225" y="35052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4" name="Text Box 48"/>
          <p:cNvSpPr txBox="1">
            <a:spLocks noChangeArrowheads="1"/>
          </p:cNvSpPr>
          <p:nvPr/>
        </p:nvSpPr>
        <p:spPr bwMode="auto">
          <a:xfrm>
            <a:off x="8404225" y="37846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5" name="Text Box 49"/>
          <p:cNvSpPr txBox="1">
            <a:spLocks noChangeArrowheads="1"/>
          </p:cNvSpPr>
          <p:nvPr/>
        </p:nvSpPr>
        <p:spPr bwMode="auto">
          <a:xfrm>
            <a:off x="7235825" y="379095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6" name="Line 50"/>
          <p:cNvSpPr>
            <a:spLocks noChangeShapeType="1"/>
          </p:cNvSpPr>
          <p:nvPr/>
        </p:nvSpPr>
        <p:spPr bwMode="auto">
          <a:xfrm>
            <a:off x="7880350" y="506730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Line 51"/>
          <p:cNvSpPr>
            <a:spLocks noChangeShapeType="1"/>
          </p:cNvSpPr>
          <p:nvPr/>
        </p:nvSpPr>
        <p:spPr bwMode="auto">
          <a:xfrm>
            <a:off x="7366000" y="356870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Line 52"/>
          <p:cNvSpPr>
            <a:spLocks noChangeShapeType="1"/>
          </p:cNvSpPr>
          <p:nvPr/>
        </p:nvSpPr>
        <p:spPr bwMode="auto">
          <a:xfrm>
            <a:off x="7372350" y="382905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53"/>
          <p:cNvSpPr>
            <a:spLocks noChangeShapeType="1"/>
          </p:cNvSpPr>
          <p:nvPr/>
        </p:nvSpPr>
        <p:spPr bwMode="auto">
          <a:xfrm>
            <a:off x="8121650" y="3568700"/>
            <a:ext cx="247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54"/>
          <p:cNvSpPr>
            <a:spLocks noChangeShapeType="1"/>
          </p:cNvSpPr>
          <p:nvPr/>
        </p:nvSpPr>
        <p:spPr bwMode="auto">
          <a:xfrm>
            <a:off x="8045450" y="3835400"/>
            <a:ext cx="323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Text Box 55"/>
          <p:cNvSpPr txBox="1">
            <a:spLocks noChangeArrowheads="1"/>
          </p:cNvSpPr>
          <p:nvPr/>
        </p:nvSpPr>
        <p:spPr bwMode="auto">
          <a:xfrm>
            <a:off x="7337425" y="1758950"/>
            <a:ext cx="1157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paru-paru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82" name="Line 56"/>
          <p:cNvSpPr>
            <a:spLocks noChangeShapeType="1"/>
          </p:cNvSpPr>
          <p:nvPr/>
        </p:nvSpPr>
        <p:spPr bwMode="auto">
          <a:xfrm>
            <a:off x="7880350" y="191770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Text Box 57"/>
          <p:cNvSpPr txBox="1">
            <a:spLocks noChangeArrowheads="1"/>
          </p:cNvSpPr>
          <p:nvPr/>
        </p:nvSpPr>
        <p:spPr bwMode="auto">
          <a:xfrm>
            <a:off x="7165975" y="1346200"/>
            <a:ext cx="1487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Mamalia dan burung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534400" cy="503237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  <a:latin typeface="Arial" charset="0"/>
              </a:rPr>
              <a:t>Reptil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939925"/>
            <a:ext cx="8534400" cy="352425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Kura-</a:t>
            </a:r>
            <a:r>
              <a:rPr lang="en-US" altLang="en-US" sz="3000" dirty="0" err="1" smtClean="0"/>
              <a:t>kura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ular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kadal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memiliki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jantung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beruang-tiga</a:t>
            </a:r>
            <a:r>
              <a:rPr lang="en-US" altLang="en-US" sz="3000" dirty="0" smtClean="0"/>
              <a:t>: </a:t>
            </a:r>
            <a:r>
              <a:rPr lang="en-US" altLang="en-US" sz="3000" dirty="0" err="1" smtClean="0"/>
              <a:t>dua</a:t>
            </a:r>
            <a:r>
              <a:rPr lang="en-US" altLang="en-US" sz="3000" dirty="0" smtClean="0"/>
              <a:t> atrium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satu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ventrikel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Pada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buaya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kaiman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krokodilia-krokodilia</a:t>
            </a:r>
            <a:r>
              <a:rPr lang="en-US" altLang="en-US" sz="3000" dirty="0" smtClean="0"/>
              <a:t> yang lain, </a:t>
            </a:r>
            <a:r>
              <a:rPr lang="en-US" altLang="en-US" sz="3000" dirty="0" err="1" smtClean="0"/>
              <a:t>septumnya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membagi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ventrikel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Reptil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memiliki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sirkulasi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ganda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dengan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sirkuit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pulmoner</a:t>
            </a:r>
            <a:r>
              <a:rPr lang="en-US" altLang="en-US" sz="3000" dirty="0" smtClean="0"/>
              <a:t> (</a:t>
            </a:r>
            <a:r>
              <a:rPr lang="en-US" altLang="en-US" sz="3000" dirty="0" err="1" smtClean="0"/>
              <a:t>paru-paru</a:t>
            </a:r>
            <a:r>
              <a:rPr lang="en-US" altLang="en-US" sz="3000" dirty="0" smtClean="0"/>
              <a:t>)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sirkuit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sistemik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056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8" cy="3683495"/>
          </a:xfrm>
        </p:spPr>
        <p:txBody>
          <a:bodyPr numCol="2"/>
          <a:lstStyle/>
          <a:p>
            <a:r>
              <a:rPr lang="en-US" sz="2000" b="1" i="1" dirty="0" smtClean="0"/>
              <a:t>L. </a:t>
            </a:r>
            <a:r>
              <a:rPr lang="en-US" sz="2000" b="1" i="1" dirty="0" err="1" smtClean="0"/>
              <a:t>repto</a:t>
            </a:r>
            <a:r>
              <a:rPr lang="en-US" sz="2000" b="1" i="1" dirty="0" smtClean="0"/>
              <a:t>: </a:t>
            </a:r>
            <a:r>
              <a:rPr lang="en-US" sz="2000" b="1" i="1" dirty="0" err="1" smtClean="0"/>
              <a:t>merayap</a:t>
            </a:r>
            <a:endParaRPr lang="en-US" sz="2000" b="1" i="1" dirty="0" smtClean="0"/>
          </a:p>
          <a:p>
            <a:r>
              <a:rPr lang="en-US" sz="2000" b="1" dirty="0" err="1" smtClean="0"/>
              <a:t>Tergolong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amniota</a:t>
            </a:r>
            <a:endParaRPr lang="en-US" sz="2000" b="1" dirty="0"/>
          </a:p>
          <a:p>
            <a:r>
              <a:rPr lang="en-US" sz="2000" b="1" dirty="0" err="1" smtClean="0"/>
              <a:t>Amniota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tetrapod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teradaptasi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utk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darat</a:t>
            </a:r>
            <a:endParaRPr lang="en-US" sz="2000" b="1" dirty="0" smtClean="0"/>
          </a:p>
          <a:p>
            <a:r>
              <a:rPr lang="en-US" sz="2000" b="1" dirty="0" err="1" smtClean="0"/>
              <a:t>Ektotermik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menyerap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eksternal</a:t>
            </a:r>
            <a:endParaRPr lang="en-US" sz="2000" b="1" dirty="0" smtClean="0"/>
          </a:p>
          <a:p>
            <a:r>
              <a:rPr lang="en-US" sz="2000" b="1" dirty="0" smtClean="0"/>
              <a:t>Body cover by keratinized scale</a:t>
            </a:r>
          </a:p>
          <a:p>
            <a:r>
              <a:rPr lang="en-US" sz="2000" b="1" dirty="0" smtClean="0"/>
              <a:t>2 pair limbs, 5 toes</a:t>
            </a:r>
          </a:p>
          <a:p>
            <a:r>
              <a:rPr lang="en-US" sz="2000" b="1" dirty="0" smtClean="0"/>
              <a:t>Skeleton ossified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Respiration by lungs</a:t>
            </a:r>
          </a:p>
          <a:p>
            <a:r>
              <a:rPr lang="en-US" sz="2000" b="1" dirty="0" smtClean="0"/>
              <a:t>Heart 2 chamber &amp; ventricle incomplete</a:t>
            </a:r>
          </a:p>
          <a:p>
            <a:r>
              <a:rPr lang="en-US" sz="2000" b="1" dirty="0" err="1" smtClean="0"/>
              <a:t>Metanephric</a:t>
            </a:r>
            <a:r>
              <a:rPr lang="en-US" sz="2000" b="1" dirty="0" smtClean="0"/>
              <a:t> kidney: uric acid nitrogenous waste</a:t>
            </a:r>
          </a:p>
          <a:p>
            <a:r>
              <a:rPr lang="en-US" sz="2000" b="1" dirty="0" smtClean="0"/>
              <a:t>12 pair cranial nerve</a:t>
            </a:r>
          </a:p>
          <a:p>
            <a:r>
              <a:rPr lang="en-US" sz="2000" b="1" dirty="0" smtClean="0"/>
              <a:t>Sex separate; internal </a:t>
            </a:r>
            <a:r>
              <a:rPr lang="en-US" sz="2000" b="1" dirty="0" err="1" smtClean="0"/>
              <a:t>fert</a:t>
            </a:r>
            <a:r>
              <a:rPr lang="en-US" sz="2000" b="1" dirty="0" smtClean="0"/>
              <a:t>; penis, </a:t>
            </a:r>
            <a:r>
              <a:rPr lang="en-US" sz="2000" b="1" dirty="0" err="1" smtClean="0"/>
              <a:t>hemipenis</a:t>
            </a:r>
            <a:endParaRPr lang="en-US" sz="2000" b="1" dirty="0" smtClean="0"/>
          </a:p>
          <a:p>
            <a:r>
              <a:rPr lang="en-US" sz="2000" b="1" dirty="0" smtClean="0"/>
              <a:t>Eggs cover by calcareous</a:t>
            </a:r>
          </a:p>
          <a:p>
            <a:r>
              <a:rPr lang="en-US" sz="2000" b="1" dirty="0" smtClean="0"/>
              <a:t>No aquatic larva</a:t>
            </a:r>
          </a:p>
          <a:p>
            <a:pPr marL="0" indent="0">
              <a:buNone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78" y="33487"/>
            <a:ext cx="6823033" cy="253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yie\Downloads\pernapasan-rep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4887"/>
            <a:ext cx="6207199" cy="26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474192"/>
            <a:ext cx="8534400" cy="3683000"/>
          </a:xfrm>
        </p:spPr>
        <p:txBody>
          <a:bodyPr/>
          <a:lstStyle/>
          <a:p>
            <a:pPr eaLnBrk="1" hangingPunct="1"/>
            <a:r>
              <a:rPr lang="en-US" altLang="en-US" sz="3000" dirty="0" err="1" smtClean="0"/>
              <a:t>Sejumlah</a:t>
            </a:r>
            <a:r>
              <a:rPr lang="en-US" altLang="en-US" sz="3000" dirty="0" smtClean="0"/>
              <a:t> genus </a:t>
            </a:r>
            <a:r>
              <a:rPr lang="en-US" altLang="en-US" sz="3000" dirty="0" err="1" smtClean="0"/>
              <a:t>ikan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amfibia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kadal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bereproduksi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hanya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melalui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sebentuk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partenogenesis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rumit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melibatkan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penggandaan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kromosom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setelah</a:t>
            </a:r>
            <a:r>
              <a:rPr lang="en-US" altLang="en-US" sz="3000" dirty="0" smtClean="0"/>
              <a:t> meiosis</a:t>
            </a:r>
          </a:p>
          <a:p>
            <a:pPr eaLnBrk="1" hangingPunct="1"/>
            <a:r>
              <a:rPr lang="en-US" altLang="en-US" sz="3000" dirty="0" err="1" smtClean="0"/>
              <a:t>Kadal</a:t>
            </a:r>
            <a:r>
              <a:rPr lang="en-US" altLang="en-US" sz="3000" dirty="0" smtClean="0"/>
              <a:t> </a:t>
            </a:r>
            <a:r>
              <a:rPr lang="en-US" altLang="en-US" sz="3000" i="1" dirty="0" smtClean="0"/>
              <a:t>whiptail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aseksual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merupakan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keturunan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dari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spesies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seksual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betina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menunjukkan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perilaku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kawin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280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"/>
          <p:cNvSpPr>
            <a:spLocks noChangeArrowheads="1"/>
          </p:cNvSpPr>
          <p:nvPr/>
        </p:nvSpPr>
        <p:spPr bwMode="auto">
          <a:xfrm>
            <a:off x="152400" y="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en-US" altLang="en-US" sz="1200"/>
              <a:t>Peraga 46.4a Perilaku seksual pada kadal partenogenetik</a:t>
            </a:r>
          </a:p>
        </p:txBody>
      </p:sp>
      <p:pic>
        <p:nvPicPr>
          <p:cNvPr id="16387" name="Picture 19" descr="46_04aParthenogenLizard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 bwMode="auto">
          <a:xfrm>
            <a:off x="533400" y="609600"/>
            <a:ext cx="8083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20"/>
          <p:cNvSpPr txBox="1">
            <a:spLocks noChangeArrowheads="1"/>
          </p:cNvSpPr>
          <p:nvPr/>
        </p:nvSpPr>
        <p:spPr bwMode="auto">
          <a:xfrm>
            <a:off x="457200" y="5516563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/>
              <a:t>Kedua kadal pada foto ini adalah </a:t>
            </a:r>
            <a:r>
              <a:rPr lang="en-US" altLang="en-US" sz="2000" i="1"/>
              <a:t>A. uniparens</a:t>
            </a:r>
            <a:r>
              <a:rPr lang="en-US" altLang="en-US" sz="2000"/>
              <a:t> betina. Yang berada di atas berperan sebagai jantan. Setiap dua atau tiga minggu selama musim kawin, individu-individu bertukar peran jenis kelamin.</a:t>
            </a:r>
          </a:p>
        </p:txBody>
      </p:sp>
    </p:spTree>
    <p:extLst>
      <p:ext uri="{BB962C8B-B14F-4D97-AF65-F5344CB8AC3E}">
        <p14:creationId xmlns:p14="http://schemas.microsoft.com/office/powerpoint/2010/main" val="36222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46_04bParthenogenLizard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"/>
          <a:stretch>
            <a:fillRect/>
          </a:stretch>
        </p:blipFill>
        <p:spPr bwMode="auto">
          <a:xfrm>
            <a:off x="298450" y="508000"/>
            <a:ext cx="85471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 rot="-5400000">
            <a:off x="145256" y="791369"/>
            <a:ext cx="1277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Ukuran ovarium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 rot="-5400000">
            <a:off x="-34925" y="3408363"/>
            <a:ext cx="1635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Kadar hormon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 rot="-5400000">
            <a:off x="250032" y="5493544"/>
            <a:ext cx="14668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Perilaku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704975" y="2633663"/>
            <a:ext cx="1406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Estradiol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86200" y="1939925"/>
            <a:ext cx="17129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Ovulasi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05600" y="1931988"/>
            <a:ext cx="14954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Ovulasi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5311775" y="2632075"/>
            <a:ext cx="2073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Progesteron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1252538" y="4171950"/>
            <a:ext cx="1109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000" b="1"/>
              <a:t>Waktu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3206750" y="5703888"/>
            <a:ext cx="13192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Betina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343400" y="56959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en-US" sz="1800" b="1"/>
              <a:t>Menyerupai-jantan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6057900" y="5699125"/>
            <a:ext cx="1557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200" b="1"/>
              <a:t>Betina</a:t>
            </a:r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2374900" y="3032125"/>
            <a:ext cx="0" cy="604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H="1">
            <a:off x="5216525" y="2871788"/>
            <a:ext cx="160338" cy="80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152400" y="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en-US" altLang="en-US" sz="1200"/>
              <a:t>Peraga 46.4b Perilaku seksual pada kadal partenogenetik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7175500" y="5715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en-US" sz="1800" b="1"/>
              <a:t>Menyerupai-jantan</a:t>
            </a:r>
          </a:p>
        </p:txBody>
      </p:sp>
    </p:spTree>
    <p:extLst>
      <p:ext uri="{BB962C8B-B14F-4D97-AF65-F5344CB8AC3E}">
        <p14:creationId xmlns:p14="http://schemas.microsoft.com/office/powerpoint/2010/main" val="25322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64" y="333474"/>
            <a:ext cx="8534400" cy="5032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 err="1" smtClean="0"/>
              <a:t>Reptil</a:t>
            </a:r>
            <a:endParaRPr lang="en-US" alt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174750"/>
            <a:ext cx="8534400" cy="398145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Klad </a:t>
            </a:r>
            <a:r>
              <a:rPr lang="en-US" altLang="en-US" sz="3000" b="1" smtClean="0"/>
              <a:t>reptil</a:t>
            </a:r>
            <a:r>
              <a:rPr lang="en-US" altLang="en-US" sz="3000" smtClean="0"/>
              <a:t> mencakup tuatara, kadal, ular, kura-kura, krokodilia, burung, dan dinosaurus yang sudah punah</a:t>
            </a:r>
          </a:p>
          <a:p>
            <a:pPr eaLnBrk="1" hangingPunct="1"/>
            <a:r>
              <a:rPr lang="en-US" altLang="en-US" sz="3000" smtClean="0"/>
              <a:t>Reptil memiliki sisik-sisik yang menciptakan pembatas anti air</a:t>
            </a:r>
          </a:p>
          <a:p>
            <a:pPr eaLnBrk="1" hangingPunct="1"/>
            <a:r>
              <a:rPr lang="en-US" altLang="en-US" sz="3000" smtClean="0"/>
              <a:t>Reptil menghasilkan telur-telur bercangkang di darat</a:t>
            </a:r>
          </a:p>
        </p:txBody>
      </p:sp>
    </p:spTree>
    <p:extLst>
      <p:ext uri="{BB962C8B-B14F-4D97-AF65-F5344CB8AC3E}">
        <p14:creationId xmlns:p14="http://schemas.microsoft.com/office/powerpoint/2010/main" val="15313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6" descr="34_26HatchingRepti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1066800" y="533400"/>
            <a:ext cx="7248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7"/>
          <p:cNvSpPr>
            <a:spLocks noChangeArrowheads="1"/>
          </p:cNvSpPr>
          <p:nvPr/>
        </p:nvSpPr>
        <p:spPr bwMode="auto">
          <a:xfrm>
            <a:off x="152400" y="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z="1200">
                <a:solidFill>
                  <a:schemeClr val="tx2"/>
                </a:solidFill>
              </a:rPr>
              <a:t>Peraga 34.26 Reptil yang sedang menetas</a:t>
            </a:r>
          </a:p>
        </p:txBody>
      </p:sp>
      <p:sp>
        <p:nvSpPr>
          <p:cNvPr id="101380" name="Text Box 8"/>
          <p:cNvSpPr txBox="1">
            <a:spLocks noChangeArrowheads="1"/>
          </p:cNvSpPr>
          <p:nvPr/>
        </p:nvSpPr>
        <p:spPr bwMode="auto">
          <a:xfrm>
            <a:off x="990600" y="54864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Ular-ular </a:t>
            </a:r>
            <a:r>
              <a:rPr lang="en-US" altLang="en-US" sz="2000" i="1">
                <a:solidFill>
                  <a:schemeClr val="tx1"/>
                </a:solidFill>
              </a:rPr>
              <a:t>bushmaster </a:t>
            </a:r>
            <a:r>
              <a:rPr lang="en-US" altLang="en-US" sz="2000">
                <a:solidFill>
                  <a:schemeClr val="tx1"/>
                </a:solidFill>
              </a:rPr>
              <a:t>ini (</a:t>
            </a:r>
            <a:r>
              <a:rPr lang="en-US" altLang="en-US" sz="2000" i="1">
                <a:solidFill>
                  <a:schemeClr val="tx1"/>
                </a:solidFill>
              </a:rPr>
              <a:t>Lachesis muta</a:t>
            </a:r>
            <a:r>
              <a:rPr lang="en-US" altLang="en-US" sz="2000">
                <a:solidFill>
                  <a:schemeClr val="tx1"/>
                </a:solidFill>
              </a:rPr>
              <a:t>) sedang keluar dari cangkangnya yang mirip perkamen, tipe cangkang yang umum dimiliki oleh reptil yang masih ada selain burung.</a:t>
            </a:r>
          </a:p>
        </p:txBody>
      </p:sp>
    </p:spTree>
    <p:extLst>
      <p:ext uri="{BB962C8B-B14F-4D97-AF65-F5344CB8AC3E}">
        <p14:creationId xmlns:p14="http://schemas.microsoft.com/office/powerpoint/2010/main" val="14608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173163"/>
            <a:ext cx="8534400" cy="2768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Kebanyakan reptil adalah </a:t>
            </a:r>
            <a:r>
              <a:rPr lang="en-US" altLang="en-US" sz="3000" b="1" smtClean="0"/>
              <a:t>ektotermik</a:t>
            </a:r>
            <a:r>
              <a:rPr lang="en-US" altLang="en-US" sz="3000" smtClean="0"/>
              <a:t>, menyerap panas eksternal sebagai sumber utama panas tubuh</a:t>
            </a:r>
          </a:p>
          <a:p>
            <a:pPr eaLnBrk="1" hangingPunct="1"/>
            <a:r>
              <a:rPr lang="en-US" altLang="en-US" sz="3000" smtClean="0"/>
              <a:t>Burung adalah </a:t>
            </a:r>
            <a:r>
              <a:rPr lang="en-US" altLang="en-US" sz="3000" b="1" smtClean="0"/>
              <a:t>endotermik</a:t>
            </a:r>
            <a:r>
              <a:rPr lang="en-US" altLang="en-US" sz="3000" smtClean="0"/>
              <a:t>, mampu menjaga suhu tubuh melalui aktivitas metabolik</a:t>
            </a:r>
          </a:p>
        </p:txBody>
      </p:sp>
    </p:spTree>
    <p:extLst>
      <p:ext uri="{BB962C8B-B14F-4D97-AF65-F5344CB8AC3E}">
        <p14:creationId xmlns:p14="http://schemas.microsoft.com/office/powerpoint/2010/main" val="30403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 descr="34_27aTuatar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>
            <a:fillRect/>
          </a:stretch>
        </p:blipFill>
        <p:spPr bwMode="auto">
          <a:xfrm>
            <a:off x="533400" y="1066800"/>
            <a:ext cx="82518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152400" y="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z="1200">
                <a:solidFill>
                  <a:schemeClr val="tx2"/>
                </a:solidFill>
              </a:rPr>
              <a:t>Peraga 34.27a Reptil (selain burung) yang masih ada</a:t>
            </a:r>
          </a:p>
        </p:txBody>
      </p:sp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561975" y="4495800"/>
            <a:ext cx="4924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(a) Tuatara (</a:t>
            </a:r>
            <a:r>
              <a:rPr kumimoji="0" lang="en-US" altLang="en-US" sz="2000" b="1" i="1">
                <a:solidFill>
                  <a:schemeClr val="tx1"/>
                </a:solidFill>
                <a:ea typeface="Geneva" charset="0"/>
                <a:cs typeface="Geneva" charset="0"/>
              </a:rPr>
              <a:t>Sphenodon punctatus</a:t>
            </a: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)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533400" y="4876800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Tuatara melimpah di banyak benua selama Periode Kreta, dengan panjang tubuh yang mencapai satu meter. Akan tetapi, saat ini tuatara hanya ditemukan di 30 pulau di lepas pantai Selandia Baru.</a:t>
            </a:r>
          </a:p>
        </p:txBody>
      </p:sp>
    </p:spTree>
    <p:extLst>
      <p:ext uri="{BB962C8B-B14F-4D97-AF65-F5344CB8AC3E}">
        <p14:creationId xmlns:p14="http://schemas.microsoft.com/office/powerpoint/2010/main" val="922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173163"/>
            <a:ext cx="8534400" cy="32258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Garis keturunan utama lepidosaurus yang masih ada terdiri atas kadal dan ular, atau skuamata</a:t>
            </a:r>
          </a:p>
          <a:p>
            <a:pPr eaLnBrk="1" hangingPunct="1"/>
            <a:r>
              <a:rPr lang="en-US" altLang="en-US" sz="3000" smtClean="0"/>
              <a:t>Kadal merupakan reptil yang paling banyak dan beraneka ragam (selain burung) yang masih ada hingga sekarang</a:t>
            </a:r>
            <a:endParaRPr lang="en-US" altLang="en-US" sz="3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6" descr="34_27bThornyDevi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3"/>
          <a:stretch>
            <a:fillRect/>
          </a:stretch>
        </p:blipFill>
        <p:spPr bwMode="auto">
          <a:xfrm>
            <a:off x="1905000" y="609600"/>
            <a:ext cx="55848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6410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(b) Kadal setan duri australia (</a:t>
            </a:r>
            <a:r>
              <a:rPr kumimoji="0" lang="en-US" altLang="en-US" sz="2000" b="1" i="1">
                <a:solidFill>
                  <a:schemeClr val="tx1"/>
                </a:solidFill>
                <a:ea typeface="Geneva" charset="0"/>
                <a:cs typeface="Geneva" charset="0"/>
              </a:rPr>
              <a:t>Moloch horridus</a:t>
            </a: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)</a:t>
            </a:r>
          </a:p>
        </p:txBody>
      </p:sp>
      <p:sp>
        <p:nvSpPr>
          <p:cNvPr id="110596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000">
                <a:solidFill>
                  <a:schemeClr val="tx1"/>
                </a:solidFill>
              </a:rPr>
              <a:t>Kadal merupakan reptil yang paling banyak dan beraneka ragam (selain burung) yang masih ada hingga sekarang.</a:t>
            </a:r>
          </a:p>
        </p:txBody>
      </p:sp>
      <p:sp>
        <p:nvSpPr>
          <p:cNvPr id="110597" name="Rectangle 10"/>
          <p:cNvSpPr>
            <a:spLocks noChangeArrowheads="1"/>
          </p:cNvSpPr>
          <p:nvPr/>
        </p:nvSpPr>
        <p:spPr bwMode="auto">
          <a:xfrm>
            <a:off x="152400" y="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z="1200">
                <a:solidFill>
                  <a:schemeClr val="tx2"/>
                </a:solidFill>
              </a:rPr>
              <a:t>Peraga 34.27b Reptil (selain burung) yang masih ada</a:t>
            </a:r>
          </a:p>
        </p:txBody>
      </p:sp>
    </p:spTree>
    <p:extLst>
      <p:ext uri="{BB962C8B-B14F-4D97-AF65-F5344CB8AC3E}">
        <p14:creationId xmlns:p14="http://schemas.microsoft.com/office/powerpoint/2010/main" val="11461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8197" r="5926" b="17213"/>
          <a:stretch/>
        </p:blipFill>
        <p:spPr bwMode="auto">
          <a:xfrm>
            <a:off x="0" y="0"/>
            <a:ext cx="6588224" cy="701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6" descr="34_27cPitVipe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4"/>
          <a:stretch>
            <a:fillRect/>
          </a:stretch>
        </p:blipFill>
        <p:spPr bwMode="auto">
          <a:xfrm>
            <a:off x="1143000" y="762000"/>
            <a:ext cx="7096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71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(c) Viper wagler (</a:t>
            </a:r>
            <a:r>
              <a:rPr kumimoji="0" lang="en-US" altLang="en-US" sz="2000" b="1" i="1">
                <a:solidFill>
                  <a:schemeClr val="tx1"/>
                </a:solidFill>
                <a:ea typeface="Geneva" charset="0"/>
                <a:cs typeface="Geneva" charset="0"/>
              </a:rPr>
              <a:t>Tropidolaemus wagleri</a:t>
            </a: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)</a:t>
            </a:r>
          </a:p>
        </p:txBody>
      </p:sp>
      <p:sp>
        <p:nvSpPr>
          <p:cNvPr id="112644" name="Text Box 9"/>
          <p:cNvSpPr txBox="1">
            <a:spLocks noChangeArrowheads="1"/>
          </p:cNvSpPr>
          <p:nvPr/>
        </p:nvSpPr>
        <p:spPr bwMode="auto">
          <a:xfrm>
            <a:off x="838200" y="4739598"/>
            <a:ext cx="7772400" cy="178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tx1"/>
                </a:solidFill>
              </a:rPr>
              <a:t>Walaupun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tidak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memiliki</a:t>
            </a:r>
            <a:r>
              <a:rPr lang="en-US" altLang="en-US" sz="2000" dirty="0">
                <a:solidFill>
                  <a:schemeClr val="tx1"/>
                </a:solidFill>
              </a:rPr>
              <a:t> kaki, </a:t>
            </a:r>
            <a:r>
              <a:rPr lang="en-US" altLang="en-US" sz="2000" dirty="0" err="1">
                <a:solidFill>
                  <a:schemeClr val="tx1"/>
                </a:solidFill>
              </a:rPr>
              <a:t>ular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cukup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lihai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bergerak</a:t>
            </a:r>
            <a:r>
              <a:rPr lang="en-US" altLang="en-US" sz="2000" dirty="0">
                <a:solidFill>
                  <a:schemeClr val="tx1"/>
                </a:solidFill>
              </a:rPr>
              <a:t> di </a:t>
            </a:r>
            <a:r>
              <a:rPr lang="en-US" altLang="en-US" sz="2000" dirty="0" err="1">
                <a:solidFill>
                  <a:schemeClr val="tx1"/>
                </a:solidFill>
              </a:rPr>
              <a:t>darat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melakukan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gelombang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liukan</a:t>
            </a:r>
            <a:r>
              <a:rPr lang="en-US" altLang="en-US" sz="2000" dirty="0">
                <a:solidFill>
                  <a:schemeClr val="tx1"/>
                </a:solidFill>
              </a:rPr>
              <a:t> lateral </a:t>
            </a:r>
            <a:r>
              <a:rPr lang="en-US" altLang="en-US" sz="2000" dirty="0" err="1">
                <a:solidFill>
                  <a:schemeClr val="tx1"/>
                </a:solidFill>
              </a:rPr>
              <a:t>dari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kepala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ekor</a:t>
            </a:r>
            <a:r>
              <a:rPr lang="en-US" altLang="en-US" sz="2000" dirty="0">
                <a:solidFill>
                  <a:schemeClr val="tx1"/>
                </a:solidFill>
              </a:rPr>
              <a:t>. Gaya yang </a:t>
            </a:r>
            <a:r>
              <a:rPr lang="en-US" altLang="en-US" sz="2000" dirty="0" err="1">
                <a:solidFill>
                  <a:schemeClr val="tx1"/>
                </a:solidFill>
              </a:rPr>
              <a:t>dikeluarkan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melalui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pelekukan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melawan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objek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padat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mendorong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tubuh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ular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depan</a:t>
            </a:r>
            <a:r>
              <a:rPr lang="en-US" altLang="en-US" sz="2000" dirty="0" smtClean="0">
                <a:solidFill>
                  <a:schemeClr val="tx1"/>
                </a:solidFill>
              </a:rPr>
              <a:t>.</a:t>
            </a:r>
            <a:endParaRPr lang="id-ID" altLang="en-US" sz="20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err="1"/>
              <a:t>Ular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lepidosaurus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berkaki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berevolusi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kadal</a:t>
            </a:r>
            <a:endParaRPr lang="en-US" altLang="en-US" sz="2000" dirty="0"/>
          </a:p>
        </p:txBody>
      </p:sp>
      <p:sp>
        <p:nvSpPr>
          <p:cNvPr id="112645" name="Rectangle 10"/>
          <p:cNvSpPr>
            <a:spLocks noChangeArrowheads="1"/>
          </p:cNvSpPr>
          <p:nvPr/>
        </p:nvSpPr>
        <p:spPr bwMode="auto">
          <a:xfrm>
            <a:off x="152400" y="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z="1200">
                <a:solidFill>
                  <a:schemeClr val="tx2"/>
                </a:solidFill>
              </a:rPr>
              <a:t>Peraga 34.27c Reptil (selain burung) yang masih ada</a:t>
            </a:r>
          </a:p>
        </p:txBody>
      </p:sp>
    </p:spTree>
    <p:extLst>
      <p:ext uri="{BB962C8B-B14F-4D97-AF65-F5344CB8AC3E}">
        <p14:creationId xmlns:p14="http://schemas.microsoft.com/office/powerpoint/2010/main" val="14985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6" descr="34_27eAmericanAlligato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0"/>
          <a:stretch>
            <a:fillRect/>
          </a:stretch>
        </p:blipFill>
        <p:spPr bwMode="auto">
          <a:xfrm>
            <a:off x="293688" y="1524000"/>
            <a:ext cx="8555037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8"/>
          <p:cNvSpPr txBox="1">
            <a:spLocks noChangeArrowheads="1"/>
          </p:cNvSpPr>
          <p:nvPr/>
        </p:nvSpPr>
        <p:spPr bwMode="auto">
          <a:xfrm>
            <a:off x="609600" y="4724400"/>
            <a:ext cx="619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(e) Aligator amerika (</a:t>
            </a:r>
            <a:r>
              <a:rPr kumimoji="0" lang="en-US" altLang="en-US" sz="2000" b="1" i="1">
                <a:solidFill>
                  <a:schemeClr val="tx1"/>
                </a:solidFill>
                <a:ea typeface="Geneva" charset="0"/>
                <a:cs typeface="Geneva" charset="0"/>
              </a:rPr>
              <a:t>Alligator mississippiensis</a:t>
            </a:r>
            <a:r>
              <a:rPr kumimoji="0" lang="en-US" altLang="en-US" sz="2000" b="1">
                <a:solidFill>
                  <a:schemeClr val="tx1"/>
                </a:solidFill>
                <a:ea typeface="Geneva" charset="0"/>
                <a:cs typeface="Geneva" charset="0"/>
              </a:rPr>
              <a:t>)</a:t>
            </a:r>
          </a:p>
        </p:txBody>
      </p:sp>
      <p:sp>
        <p:nvSpPr>
          <p:cNvPr id="116740" name="Text Box 9"/>
          <p:cNvSpPr txBox="1">
            <a:spLocks noChangeArrowheads="1"/>
          </p:cNvSpPr>
          <p:nvPr/>
        </p:nvSpPr>
        <p:spPr bwMode="auto">
          <a:xfrm>
            <a:off x="533400" y="5105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tx1"/>
                </a:solidFill>
              </a:rPr>
              <a:t>Aligator</a:t>
            </a:r>
            <a:r>
              <a:rPr lang="en-US" altLang="en-US" sz="2000" dirty="0">
                <a:solidFill>
                  <a:schemeClr val="tx1"/>
                </a:solidFill>
              </a:rPr>
              <a:t> di </a:t>
            </a:r>
            <a:r>
              <a:rPr lang="en-US" altLang="en-US" sz="2000" dirty="0" err="1">
                <a:solidFill>
                  <a:schemeClr val="tx1"/>
                </a:solidFill>
              </a:rPr>
              <a:t>Amerika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Serikat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bagian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tenggara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kembali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pulih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setelah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bertahun-tahun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berada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daftar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spesies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terancam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punah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6741" name="Rectangle 10"/>
          <p:cNvSpPr>
            <a:spLocks noChangeArrowheads="1"/>
          </p:cNvSpPr>
          <p:nvPr/>
        </p:nvSpPr>
        <p:spPr bwMode="auto">
          <a:xfrm>
            <a:off x="152400" y="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z="1200">
                <a:solidFill>
                  <a:schemeClr val="tx2"/>
                </a:solidFill>
              </a:rPr>
              <a:t>Peraga 34.27e Reptil (selain burung) yang masih ada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04530"/>
            <a:ext cx="8534400" cy="503238"/>
          </a:xfrm>
        </p:spPr>
        <p:txBody>
          <a:bodyPr>
            <a:noAutofit/>
          </a:bodyPr>
          <a:lstStyle/>
          <a:p>
            <a:r>
              <a:rPr lang="en-US" altLang="en-US" sz="2000" b="1" i="1" dirty="0" err="1" smtClean="0"/>
              <a:t>Aligator</a:t>
            </a:r>
            <a:r>
              <a:rPr lang="en-US" altLang="en-US" sz="2000" b="1" i="1" dirty="0" smtClean="0"/>
              <a:t> </a:t>
            </a:r>
            <a:r>
              <a:rPr lang="en-US" altLang="en-US" sz="2000" b="1" i="1" dirty="0" err="1" smtClean="0"/>
              <a:t>dan</a:t>
            </a:r>
            <a:r>
              <a:rPr lang="en-US" altLang="en-US" sz="2000" b="1" i="1" dirty="0" smtClean="0"/>
              <a:t> </a:t>
            </a:r>
            <a:r>
              <a:rPr lang="en-US" altLang="en-US" sz="2000" b="1" i="1" dirty="0" err="1" smtClean="0"/>
              <a:t>Buaya</a:t>
            </a:r>
            <a:r>
              <a:rPr lang="id-ID" altLang="en-US" sz="2000" b="1" i="1" dirty="0" smtClean="0"/>
              <a:t/>
            </a:r>
            <a:br>
              <a:rPr lang="id-ID" altLang="en-US" sz="2000" b="1" i="1" dirty="0" smtClean="0"/>
            </a:br>
            <a:r>
              <a:rPr lang="en-US" altLang="en-US" sz="2000" b="1" dirty="0" err="1" smtClean="0"/>
              <a:t>Krokodilia</a:t>
            </a:r>
            <a:r>
              <a:rPr lang="en-US" altLang="en-US" sz="2000" b="1" dirty="0" smtClean="0"/>
              <a:t> (</a:t>
            </a:r>
            <a:r>
              <a:rPr lang="en-US" altLang="en-US" sz="2000" b="1" dirty="0" err="1" smtClean="0"/>
              <a:t>aligator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dan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buaya</a:t>
            </a:r>
            <a:r>
              <a:rPr lang="en-US" altLang="en-US" sz="2000" b="1" dirty="0" smtClean="0"/>
              <a:t>) </a:t>
            </a:r>
            <a:r>
              <a:rPr lang="en-US" altLang="en-US" sz="2000" b="1" dirty="0" err="1" smtClean="0"/>
              <a:t>tergolong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ke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dalam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suatu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garis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keturunan</a:t>
            </a:r>
            <a:r>
              <a:rPr lang="en-US" altLang="en-US" sz="2000" b="1" dirty="0" smtClean="0"/>
              <a:t> yang </a:t>
            </a:r>
            <a:r>
              <a:rPr lang="en-US" altLang="en-US" sz="2000" b="1" dirty="0" err="1" smtClean="0"/>
              <a:t>muncul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pertama</a:t>
            </a:r>
            <a:r>
              <a:rPr lang="en-US" altLang="en-US" sz="2000" b="1" dirty="0" smtClean="0"/>
              <a:t> kali </a:t>
            </a:r>
            <a:r>
              <a:rPr lang="en-US" altLang="en-US" sz="2000" b="1" dirty="0" err="1" smtClean="0"/>
              <a:t>pada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akhir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Periode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Trias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54868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 err="1" smtClean="0"/>
              <a:t>Asal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Usul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dan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Radiasi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Evolusi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Reptil</a:t>
            </a:r>
            <a:endParaRPr lang="en-US" alt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643360"/>
            <a:ext cx="8534400" cy="3225800"/>
          </a:xfrm>
        </p:spPr>
        <p:txBody>
          <a:bodyPr/>
          <a:lstStyle/>
          <a:p>
            <a:pPr eaLnBrk="1" hangingPunct="1"/>
            <a:r>
              <a:rPr lang="en-US" altLang="en-US" sz="3000" dirty="0" err="1" smtClean="0"/>
              <a:t>Fosil-fosil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reptil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tertua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berasal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dari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akhir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Periode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Karbon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sekitar</a:t>
            </a:r>
            <a:r>
              <a:rPr lang="en-US" altLang="en-US" sz="3000" dirty="0" smtClean="0"/>
              <a:t> 310 </a:t>
            </a:r>
            <a:r>
              <a:rPr lang="en-US" altLang="en-US" sz="3000" dirty="0" err="1" smtClean="0"/>
              <a:t>juta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tahun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lalu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Kelompok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utama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reptil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pertama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muncul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adalah</a:t>
            </a:r>
            <a:r>
              <a:rPr lang="en-US" altLang="en-US" sz="3000" dirty="0" smtClean="0"/>
              <a:t> </a:t>
            </a:r>
            <a:r>
              <a:rPr lang="en-US" altLang="en-US" sz="3000" b="1" dirty="0" err="1" smtClean="0"/>
              <a:t>parareptil</a:t>
            </a:r>
            <a:r>
              <a:rPr lang="en-US" altLang="en-US" sz="3000" dirty="0" smtClean="0"/>
              <a:t>, yang </a:t>
            </a:r>
            <a:r>
              <a:rPr lang="en-US" altLang="en-US" sz="3000" dirty="0" err="1" smtClean="0"/>
              <a:t>sebagian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besar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merupakan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herbivor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kuadrupedal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besar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bertubuh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kekar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7601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500212"/>
            <a:ext cx="8534400" cy="4737100"/>
          </a:xfrm>
        </p:spPr>
        <p:txBody>
          <a:bodyPr/>
          <a:lstStyle/>
          <a:p>
            <a:pPr eaLnBrk="1" hangingPunct="1"/>
            <a:r>
              <a:rPr lang="en-US" altLang="en-US" sz="3000" dirty="0" err="1" smtClean="0"/>
              <a:t>Ketika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parareptil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mengalami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penurunan</a:t>
            </a:r>
            <a:r>
              <a:rPr lang="en-US" altLang="en-US" sz="3000" dirty="0" smtClean="0"/>
              <a:t>, </a:t>
            </a:r>
            <a:r>
              <a:rPr lang="en-US" altLang="en-US" sz="3000" b="1" dirty="0" err="1" smtClean="0"/>
              <a:t>diapsida</a:t>
            </a:r>
            <a:r>
              <a:rPr lang="en-US" altLang="en-US" sz="3000" b="1" dirty="0" smtClean="0"/>
              <a:t> </a:t>
            </a:r>
            <a:r>
              <a:rPr lang="en-US" altLang="en-US" sz="3000" dirty="0" err="1" smtClean="0"/>
              <a:t>berdiversifikasi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Diapsida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terdiri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atas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dua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garis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keturunan</a:t>
            </a:r>
            <a:r>
              <a:rPr lang="en-US" altLang="en-US" sz="3000" dirty="0" smtClean="0"/>
              <a:t>: </a:t>
            </a:r>
            <a:r>
              <a:rPr lang="en-US" altLang="en-US" sz="3000" dirty="0" err="1" smtClean="0"/>
              <a:t>lepidosaurus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arkosaurus</a:t>
            </a:r>
            <a:endParaRPr lang="en-US" altLang="en-US" sz="3000" dirty="0" smtClean="0"/>
          </a:p>
          <a:p>
            <a:pPr eaLnBrk="1" hangingPunct="1"/>
            <a:r>
              <a:rPr lang="en-US" altLang="en-US" sz="3000" b="1" dirty="0" err="1" smtClean="0"/>
              <a:t>Lepidosaurus</a:t>
            </a:r>
            <a:r>
              <a:rPr lang="en-US" altLang="en-US" sz="3000" b="1" dirty="0" smtClean="0"/>
              <a:t> </a:t>
            </a:r>
            <a:r>
              <a:rPr lang="en-US" altLang="en-US" sz="3000" dirty="0" err="1" smtClean="0"/>
              <a:t>mencakup</a:t>
            </a:r>
            <a:r>
              <a:rPr lang="en-US" altLang="en-US" sz="3000" dirty="0" smtClean="0"/>
              <a:t> tuatara, </a:t>
            </a:r>
            <a:r>
              <a:rPr lang="en-US" altLang="en-US" sz="3000" dirty="0" err="1" smtClean="0"/>
              <a:t>kadal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ular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Garis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keturunan</a:t>
            </a:r>
            <a:r>
              <a:rPr lang="en-US" altLang="en-US" sz="3000" dirty="0" smtClean="0"/>
              <a:t> </a:t>
            </a:r>
            <a:r>
              <a:rPr lang="en-US" altLang="en-US" sz="3000" b="1" dirty="0" err="1" smtClean="0"/>
              <a:t>arkosaurus</a:t>
            </a:r>
            <a:r>
              <a:rPr lang="en-US" altLang="en-US" sz="3000" b="1" dirty="0" smtClean="0"/>
              <a:t> </a:t>
            </a:r>
            <a:r>
              <a:rPr lang="en-US" altLang="en-US" sz="3000" dirty="0" err="1" smtClean="0"/>
              <a:t>menghasilkan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krokodilia</a:t>
            </a:r>
            <a:r>
              <a:rPr lang="en-US" altLang="en-US" sz="3000" dirty="0" smtClean="0"/>
              <a:t>, </a:t>
            </a:r>
            <a:r>
              <a:rPr lang="en-US" altLang="en-US" sz="3000" b="1" dirty="0" err="1" smtClean="0"/>
              <a:t>pterosaurus</a:t>
            </a:r>
            <a:r>
              <a:rPr lang="en-US" altLang="en-US" sz="3000" dirty="0" smtClean="0"/>
              <a:t>, </a:t>
            </a:r>
            <a:r>
              <a:rPr lang="en-US" altLang="en-US" sz="3000" dirty="0" err="1" smtClean="0"/>
              <a:t>dan</a:t>
            </a:r>
            <a:r>
              <a:rPr lang="en-US" altLang="en-US" sz="3000" dirty="0" smtClean="0"/>
              <a:t> </a:t>
            </a:r>
            <a:r>
              <a:rPr lang="en-US" altLang="en-US" sz="3000" b="1" dirty="0" err="1" smtClean="0"/>
              <a:t>dinosaurus</a:t>
            </a: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9984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Hcikman</a:t>
            </a:r>
            <a:r>
              <a:rPr lang="en-US" dirty="0" smtClean="0"/>
              <a:t>, 2006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016"/>
            <a:ext cx="4315879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28114"/>
            <a:ext cx="3739380" cy="224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17" y="0"/>
            <a:ext cx="4473083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536849"/>
            <a:ext cx="8534400" cy="4916487"/>
          </a:xfrm>
        </p:spPr>
        <p:txBody>
          <a:bodyPr/>
          <a:lstStyle/>
          <a:p>
            <a:pPr eaLnBrk="1" hangingPunct="1"/>
            <a:r>
              <a:rPr lang="en-US" altLang="en-US" sz="2600" dirty="0" err="1" smtClean="0"/>
              <a:t>Dinosaurus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berdiversifikasi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menjadi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beraneka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ragam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bentuk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ukuran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err="1" smtClean="0"/>
              <a:t>Dinosaurus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mencakup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karnivora</a:t>
            </a:r>
            <a:r>
              <a:rPr lang="en-US" altLang="en-US" sz="2600" dirty="0" smtClean="0"/>
              <a:t> bipedal yang </a:t>
            </a:r>
            <a:r>
              <a:rPr lang="en-US" altLang="en-US" sz="2600" dirty="0" err="1" smtClean="0"/>
              <a:t>disebut</a:t>
            </a:r>
            <a:r>
              <a:rPr lang="en-US" altLang="en-US" sz="2600" dirty="0" smtClean="0"/>
              <a:t> </a:t>
            </a:r>
            <a:r>
              <a:rPr lang="en-US" altLang="en-US" sz="2600" b="1" dirty="0" err="1" smtClean="0"/>
              <a:t>teropoda</a:t>
            </a:r>
            <a:endParaRPr lang="en-US" altLang="en-US" sz="2600" b="1" dirty="0" smtClean="0"/>
          </a:p>
          <a:p>
            <a:pPr eaLnBrk="1" hangingPunct="1"/>
            <a:r>
              <a:rPr lang="en-US" altLang="en-US" sz="2600" dirty="0" err="1" smtClean="0"/>
              <a:t>Berbagai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penemuan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penelitian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fosil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telah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mengarah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kesimpulan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bahwa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banyak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dinosaurus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merupakan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hewan</a:t>
            </a:r>
            <a:r>
              <a:rPr lang="en-US" altLang="en-US" sz="2600" dirty="0" smtClean="0"/>
              <a:t> yang </a:t>
            </a:r>
            <a:r>
              <a:rPr lang="en-US" altLang="en-US" sz="2600" dirty="0" err="1" smtClean="0"/>
              <a:t>gesit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 </a:t>
            </a:r>
            <a:r>
              <a:rPr lang="en-US" altLang="en-US" sz="2600" dirty="0" err="1" smtClean="0"/>
              <a:t>bergerak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cepat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Para </a:t>
            </a:r>
            <a:r>
              <a:rPr lang="en-US" altLang="en-US" sz="2600" dirty="0" err="1" smtClean="0"/>
              <a:t>ahli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paleontologi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juga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menemukan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tanda-tanda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pengasuhan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anak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beberapa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dinosaurus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077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549648"/>
            <a:ext cx="8534400" cy="2311400"/>
          </a:xfrm>
        </p:spPr>
        <p:txBody>
          <a:bodyPr/>
          <a:lstStyle/>
          <a:p>
            <a:pPr eaLnBrk="1" hangingPunct="1"/>
            <a:r>
              <a:rPr lang="en-US" altLang="en-US" sz="3000" dirty="0" err="1" smtClean="0"/>
              <a:t>Semua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dinosaurus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kecuali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burung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menjadi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punah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pada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pengujung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Periode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Kreta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Kepunahan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dinosaurus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mungkin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sebagian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disebabkan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oleh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tumbukan</a:t>
            </a:r>
            <a:r>
              <a:rPr lang="en-US" altLang="en-US" sz="3000" dirty="0" smtClean="0"/>
              <a:t> asteroid</a:t>
            </a:r>
            <a:endParaRPr lang="id-ID" altLang="en-US" sz="3000" dirty="0" smtClean="0"/>
          </a:p>
          <a:p>
            <a:r>
              <a:rPr lang="en-US" altLang="en-US" sz="3000" dirty="0"/>
              <a:t>Salah </a:t>
            </a:r>
            <a:r>
              <a:rPr lang="en-US" altLang="en-US" sz="3000" dirty="0" err="1"/>
              <a:t>satu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garis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keturunan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lepidosaurus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sintas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direpresentasikan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oleh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dua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spesies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reptil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serupa-kadal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disebut</a:t>
            </a:r>
            <a:r>
              <a:rPr lang="en-US" altLang="en-US" sz="3000" dirty="0"/>
              <a:t> tuatara</a:t>
            </a:r>
          </a:p>
          <a:p>
            <a:pPr eaLnBrk="1" hangingPunct="1"/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075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a5113e9adafc622cda13cb92ba8a34161db59"/>
</p:tagLst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5402</TotalTime>
  <Words>1190</Words>
  <Application>Microsoft Office PowerPoint</Application>
  <PresentationFormat>On-screen Show (4:3)</PresentationFormat>
  <Paragraphs>243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Geneva</vt:lpstr>
      <vt:lpstr>Symbol</vt:lpstr>
      <vt:lpstr>Times New Roman</vt:lpstr>
      <vt:lpstr>Wingdings</vt:lpstr>
      <vt:lpstr>cdb2004211gl</vt:lpstr>
      <vt:lpstr>Office Theme</vt:lpstr>
      <vt:lpstr>ZOOLOGI VERTEBRATA Reptil</vt:lpstr>
      <vt:lpstr>PowerPoint Presentation</vt:lpstr>
      <vt:lpstr>REPTILIA</vt:lpstr>
      <vt:lpstr>PowerPoint Presentation</vt:lpstr>
      <vt:lpstr>Asal Usul dan Radiasi Evolusi Reptil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Kura-kura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Reptil</vt:lpstr>
      <vt:lpstr>Sirkulasi Ganda</vt:lpstr>
      <vt:lpstr>PowerPoint Presentation</vt:lpstr>
      <vt:lpstr>Reptil </vt:lpstr>
      <vt:lpstr>PowerPoint Presentation</vt:lpstr>
      <vt:lpstr>PowerPoint Presentation</vt:lpstr>
      <vt:lpstr>PowerPoint Presentation</vt:lpstr>
      <vt:lpstr>PowerPoint Presentation</vt:lpstr>
      <vt:lpstr>Reptil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Aligator dan Buaya Krokodilia (aligator dan buaya) tergolong ke dalam suatu garis keturunan yang muncul pertama kali pada akhir Periode Trias </vt:lpstr>
    </vt:vector>
  </TitlesOfParts>
  <Company>Amihnah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Amih</dc:creator>
  <cp:lastModifiedBy>Dewi Lengkana</cp:lastModifiedBy>
  <cp:revision>207</cp:revision>
  <dcterms:created xsi:type="dcterms:W3CDTF">2014-09-19T22:55:37Z</dcterms:created>
  <dcterms:modified xsi:type="dcterms:W3CDTF">2021-05-05T02:55:25Z</dcterms:modified>
</cp:coreProperties>
</file>