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42"/>
  </p:notesMasterIdLst>
  <p:sldIdLst>
    <p:sldId id="294" r:id="rId2"/>
    <p:sldId id="376" r:id="rId3"/>
    <p:sldId id="474" r:id="rId4"/>
    <p:sldId id="738" r:id="rId5"/>
    <p:sldId id="740" r:id="rId6"/>
    <p:sldId id="742" r:id="rId7"/>
    <p:sldId id="741" r:id="rId8"/>
    <p:sldId id="743" r:id="rId9"/>
    <p:sldId id="744" r:id="rId10"/>
    <p:sldId id="745" r:id="rId11"/>
    <p:sldId id="746" r:id="rId12"/>
    <p:sldId id="747" r:id="rId13"/>
    <p:sldId id="748" r:id="rId14"/>
    <p:sldId id="749" r:id="rId15"/>
    <p:sldId id="750" r:id="rId16"/>
    <p:sldId id="751" r:id="rId17"/>
    <p:sldId id="752" r:id="rId18"/>
    <p:sldId id="753" r:id="rId19"/>
    <p:sldId id="754" r:id="rId20"/>
    <p:sldId id="755" r:id="rId21"/>
    <p:sldId id="756" r:id="rId22"/>
    <p:sldId id="757" r:id="rId23"/>
    <p:sldId id="758" r:id="rId24"/>
    <p:sldId id="759" r:id="rId25"/>
    <p:sldId id="760" r:id="rId26"/>
    <p:sldId id="761" r:id="rId27"/>
    <p:sldId id="762" r:id="rId28"/>
    <p:sldId id="763" r:id="rId29"/>
    <p:sldId id="764" r:id="rId30"/>
    <p:sldId id="765" r:id="rId31"/>
    <p:sldId id="766" r:id="rId32"/>
    <p:sldId id="767" r:id="rId33"/>
    <p:sldId id="768" r:id="rId34"/>
    <p:sldId id="473" r:id="rId35"/>
    <p:sldId id="735" r:id="rId36"/>
    <p:sldId id="769" r:id="rId37"/>
    <p:sldId id="770" r:id="rId38"/>
    <p:sldId id="733" r:id="rId39"/>
    <p:sldId id="736" r:id="rId40"/>
    <p:sldId id="771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folHlink"/>
        </a:solidFill>
        <a:latin typeface="Helvetica" pitchFamily="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7C33"/>
    <a:srgbClr val="663300"/>
    <a:srgbClr val="1469B2"/>
    <a:srgbClr val="EEEDBD"/>
    <a:srgbClr val="E7E4CB"/>
    <a:srgbClr val="FFF0D9"/>
    <a:srgbClr val="D3CD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preferSingleView="1">
    <p:restoredLeft sz="15099" autoAdjust="0"/>
    <p:restoredTop sz="97809" autoAdjust="0"/>
  </p:normalViewPr>
  <p:slideViewPr>
    <p:cSldViewPr>
      <p:cViewPr>
        <p:scale>
          <a:sx n="70" d="100"/>
          <a:sy n="70" d="100"/>
        </p:scale>
        <p:origin x="-2040" y="-186"/>
      </p:cViewPr>
      <p:guideLst>
        <p:guide orient="horz" pos="115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8" charset="0"/>
              </a:defRPr>
            </a:lvl1pPr>
          </a:lstStyle>
          <a:p>
            <a:pPr>
              <a:defRPr/>
            </a:pPr>
            <a:fld id="{1512240B-56B0-4E07-83D1-554357664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ChangeArrowheads="1"/>
          </p:cNvSpPr>
          <p:nvPr/>
        </p:nvSpPr>
        <p:spPr bwMode="auto">
          <a:xfrm>
            <a:off x="228600" y="6629400"/>
            <a:ext cx="868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defRPr/>
            </a:pPr>
            <a:r>
              <a:rPr lang="en-US" sz="1200">
                <a:solidFill>
                  <a:schemeClr val="bg2"/>
                </a:solidFill>
                <a:latin typeface="Arial" charset="0"/>
              </a:rPr>
              <a:t>© 2007 Prentice Hall Business Publishing   Principles of Economics 8e by Case and Fair</a:t>
            </a:r>
          </a:p>
        </p:txBody>
      </p:sp>
      <p:sp>
        <p:nvSpPr>
          <p:cNvPr id="3" name="Rectangle 39"/>
          <p:cNvSpPr>
            <a:spLocks noChangeArrowheads="1"/>
          </p:cNvSpPr>
          <p:nvPr/>
        </p:nvSpPr>
        <p:spPr bwMode="auto">
          <a:xfrm>
            <a:off x="7239000" y="533400"/>
            <a:ext cx="1219200" cy="1981200"/>
          </a:xfrm>
          <a:prstGeom prst="rect">
            <a:avLst/>
          </a:prstGeom>
          <a:solidFill>
            <a:srgbClr val="E7E4CB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id-ID" sz="2000">
              <a:solidFill>
                <a:schemeClr val="tx1"/>
              </a:solidFill>
              <a:latin typeface="Verdana" pitchFamily="8" charset="0"/>
            </a:endParaRPr>
          </a:p>
        </p:txBody>
      </p:sp>
      <p:sp>
        <p:nvSpPr>
          <p:cNvPr id="4" name="Rectangle 40"/>
          <p:cNvSpPr>
            <a:spLocks noChangeArrowheads="1"/>
          </p:cNvSpPr>
          <p:nvPr/>
        </p:nvSpPr>
        <p:spPr bwMode="auto">
          <a:xfrm>
            <a:off x="6172200" y="533400"/>
            <a:ext cx="228600" cy="1981200"/>
          </a:xfrm>
          <a:prstGeom prst="rect">
            <a:avLst/>
          </a:prstGeom>
          <a:solidFill>
            <a:srgbClr val="8C1B5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6400800" y="533400"/>
            <a:ext cx="838200" cy="1981200"/>
          </a:xfrm>
          <a:prstGeom prst="rect">
            <a:avLst/>
          </a:prstGeom>
          <a:solidFill>
            <a:srgbClr val="00666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id-ID" sz="2400">
              <a:solidFill>
                <a:schemeClr val="tx1"/>
              </a:solidFill>
              <a:latin typeface="Times New Roman" pitchFamily="8" charset="0"/>
            </a:endParaRPr>
          </a:p>
        </p:txBody>
      </p:sp>
      <p:sp>
        <p:nvSpPr>
          <p:cNvPr id="6" name="Text Box 66"/>
          <p:cNvSpPr txBox="1">
            <a:spLocks noChangeArrowheads="1"/>
          </p:cNvSpPr>
          <p:nvPr/>
        </p:nvSpPr>
        <p:spPr bwMode="auto">
          <a:xfrm>
            <a:off x="5562600" y="5410200"/>
            <a:ext cx="3276600" cy="60960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5138" indent="-465138">
              <a:lnSpc>
                <a:spcPct val="120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en-US" sz="1000" b="1">
                <a:solidFill>
                  <a:schemeClr val="bg1"/>
                </a:solidFill>
              </a:rPr>
              <a:t>Prepared by:</a:t>
            </a:r>
            <a:r>
              <a:rPr lang="en-US" sz="1600" b="1">
                <a:solidFill>
                  <a:schemeClr val="bg1"/>
                </a:solidFill>
              </a:rPr>
              <a:t/>
            </a:r>
            <a:br>
              <a:rPr lang="en-US" sz="1600" b="1">
                <a:solidFill>
                  <a:schemeClr val="bg1"/>
                </a:solidFill>
              </a:rPr>
            </a:br>
            <a:r>
              <a:rPr lang="en-US" sz="1600" b="1">
                <a:solidFill>
                  <a:schemeClr val="bg1"/>
                </a:solidFill>
              </a:rPr>
              <a:t>Fernando &amp; Yvonn</a:t>
            </a:r>
            <a:r>
              <a:rPr lang="en-US" sz="1600" b="1">
                <a:solidFill>
                  <a:schemeClr val="tx1"/>
                </a:solidFill>
              </a:rPr>
              <a:t> </a:t>
            </a:r>
            <a:r>
              <a:rPr lang="en-US" sz="1600" b="1">
                <a:solidFill>
                  <a:schemeClr val="bg1"/>
                </a:solidFill>
              </a:rPr>
              <a:t>Quijano</a:t>
            </a:r>
          </a:p>
        </p:txBody>
      </p:sp>
      <p:sp>
        <p:nvSpPr>
          <p:cNvPr id="7" name="Line 38"/>
          <p:cNvSpPr>
            <a:spLocks noChangeShapeType="1"/>
          </p:cNvSpPr>
          <p:nvPr/>
        </p:nvSpPr>
        <p:spPr bwMode="auto">
          <a:xfrm>
            <a:off x="3429000" y="6019800"/>
            <a:ext cx="5410200" cy="0"/>
          </a:xfrm>
          <a:prstGeom prst="line">
            <a:avLst/>
          </a:prstGeom>
          <a:noFill/>
          <a:ln w="38100">
            <a:solidFill>
              <a:srgbClr val="8C1B5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7239000" y="838200"/>
            <a:ext cx="1371600" cy="1676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8800">
                <a:solidFill>
                  <a:srgbClr val="1469B2"/>
                </a:solidFill>
                <a:latin typeface="Times New Roman" pitchFamily="8" charset="0"/>
              </a:rPr>
              <a:t>22</a:t>
            </a:r>
          </a:p>
        </p:txBody>
      </p:sp>
      <p:sp>
        <p:nvSpPr>
          <p:cNvPr id="9" name="Text Box 80"/>
          <p:cNvSpPr txBox="1">
            <a:spLocks noChangeArrowheads="1"/>
          </p:cNvSpPr>
          <p:nvPr/>
        </p:nvSpPr>
        <p:spPr bwMode="auto">
          <a:xfrm>
            <a:off x="7239000" y="533400"/>
            <a:ext cx="1219200" cy="366713"/>
          </a:xfrm>
          <a:prstGeom prst="rect">
            <a:avLst/>
          </a:prstGeom>
          <a:solidFill>
            <a:srgbClr val="E7E4C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>
                <a:solidFill>
                  <a:srgbClr val="8C1B54"/>
                </a:solidFill>
              </a:rPr>
              <a:t>Chapter</a:t>
            </a:r>
            <a:r>
              <a:rPr lang="en-US" b="1">
                <a:solidFill>
                  <a:srgbClr val="8C1B54"/>
                </a:solidFill>
                <a:latin typeface="Arial" charset="0"/>
              </a:rPr>
              <a:t> </a:t>
            </a:r>
          </a:p>
        </p:txBody>
      </p:sp>
      <p:grpSp>
        <p:nvGrpSpPr>
          <p:cNvPr id="10" name="Group 92"/>
          <p:cNvGrpSpPr>
            <a:grpSpLocks/>
          </p:cNvGrpSpPr>
          <p:nvPr/>
        </p:nvGrpSpPr>
        <p:grpSpPr bwMode="auto">
          <a:xfrm>
            <a:off x="152400" y="109538"/>
            <a:ext cx="6172200" cy="379412"/>
            <a:chOff x="96" y="69"/>
            <a:chExt cx="3888" cy="239"/>
          </a:xfrm>
        </p:grpSpPr>
        <p:sp>
          <p:nvSpPr>
            <p:cNvPr id="11" name="Rectangle 85"/>
            <p:cNvSpPr>
              <a:spLocks noChangeArrowheads="1"/>
            </p:cNvSpPr>
            <p:nvPr userDrawn="1"/>
          </p:nvSpPr>
          <p:spPr bwMode="auto">
            <a:xfrm>
              <a:off x="96" y="69"/>
              <a:ext cx="3888" cy="233"/>
            </a:xfrm>
            <a:prstGeom prst="rect">
              <a:avLst/>
            </a:prstGeom>
            <a:solidFill>
              <a:srgbClr val="006668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Text Box 86"/>
            <p:cNvSpPr txBox="1">
              <a:spLocks noChangeArrowheads="1"/>
            </p:cNvSpPr>
            <p:nvPr userDrawn="1"/>
          </p:nvSpPr>
          <p:spPr bwMode="auto">
            <a:xfrm>
              <a:off x="96" y="96"/>
              <a:ext cx="3888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>
                <a:lnSpc>
                  <a:spcPct val="90000"/>
                </a:lnSpc>
                <a:spcAft>
                  <a:spcPct val="10000"/>
                </a:spcAft>
                <a:defRPr/>
              </a:pPr>
              <a:endParaRPr lang="id-ID" sz="1600" b="1">
                <a:solidFill>
                  <a:schemeClr val="bg1"/>
                </a:solidFill>
              </a:endParaRPr>
            </a:p>
          </p:txBody>
        </p:sp>
      </p:grpSp>
      <p:sp>
        <p:nvSpPr>
          <p:cNvPr id="13" name="Rectangle 88"/>
          <p:cNvSpPr>
            <a:spLocks noChangeArrowheads="1"/>
          </p:cNvSpPr>
          <p:nvPr/>
        </p:nvSpPr>
        <p:spPr bwMode="auto">
          <a:xfrm>
            <a:off x="1066800" y="2514600"/>
            <a:ext cx="5943600" cy="2667000"/>
          </a:xfrm>
          <a:prstGeom prst="rect">
            <a:avLst/>
          </a:prstGeom>
          <a:solidFill>
            <a:schemeClr val="bg1">
              <a:alpha val="3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en-US" sz="2800" b="1">
                <a:solidFill>
                  <a:srgbClr val="8C1B54"/>
                </a:solidFill>
              </a:rPr>
              <a:t>The Government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and Fiscal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19519-69FC-45EC-A474-EE04DE5717C8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3738" y="44450"/>
            <a:ext cx="2095500" cy="186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7238" y="44450"/>
            <a:ext cx="6134100" cy="186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C7168-CA06-45D2-8A6C-AA1FBA9C450D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57238" y="44450"/>
            <a:ext cx="8382000" cy="1860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88B3F-AF7F-4E17-841A-8601F41172D9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86063-2704-4C7B-AC1B-525E04C168AA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02F7D-8AFA-4646-A262-D712C62F9780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447800"/>
            <a:ext cx="31242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1242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F4EF-D12B-4994-9D63-5CAFBAE6EF9C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FDBB-688E-40BD-9B36-58E692A23417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CFB2F-6489-4DB9-90FE-3395C6E29C4D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8DBAD-06C2-44E4-B76E-0DFBAB537202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CA7B-9D2E-47FD-B92C-C4EEA7E0BA57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B8A22-1508-4370-A87E-F55CBA70872D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71" name="Rectangle 31"/>
          <p:cNvSpPr>
            <a:spLocks noChangeArrowheads="1"/>
          </p:cNvSpPr>
          <p:nvPr/>
        </p:nvSpPr>
        <p:spPr bwMode="auto">
          <a:xfrm>
            <a:off x="685800" y="685800"/>
            <a:ext cx="7315200" cy="152400"/>
          </a:xfrm>
          <a:prstGeom prst="rect">
            <a:avLst/>
          </a:prstGeom>
          <a:solidFill>
            <a:srgbClr val="E7E4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8945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44450"/>
            <a:ext cx="83820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945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4478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9460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6763" y="6630988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rgbClr val="1469B2"/>
                </a:solidFill>
                <a:latin typeface="Arial" charset="0"/>
              </a:defRPr>
            </a:lvl1pPr>
          </a:lstStyle>
          <a:p>
            <a:pPr>
              <a:defRPr/>
            </a:pPr>
            <a:fld id="{4F72E1EF-D59C-4079-8203-A4CF31D16446}" type="slidenum">
              <a:rPr lang="en-US"/>
              <a:pPr>
                <a:defRPr/>
              </a:pPr>
              <a:t>‹#›</a:t>
            </a:fld>
            <a:r>
              <a:rPr lang="en-US"/>
              <a:t> of 40</a:t>
            </a:r>
          </a:p>
        </p:txBody>
      </p:sp>
      <p:sp>
        <p:nvSpPr>
          <p:cNvPr id="189467" name="Text Box 27"/>
          <p:cNvSpPr txBox="1">
            <a:spLocks noChangeArrowheads="1"/>
          </p:cNvSpPr>
          <p:nvPr/>
        </p:nvSpPr>
        <p:spPr bwMode="auto">
          <a:xfrm rot="10800000">
            <a:off x="-63500" y="-14288"/>
            <a:ext cx="793750" cy="687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tIns="0" bIns="0">
            <a:spAutoFit/>
          </a:bodyPr>
          <a:lstStyle/>
          <a:p>
            <a:pPr>
              <a:defRPr/>
            </a:pPr>
            <a:r>
              <a:rPr lang="en-US" b="1" i="1">
                <a:latin typeface="Arial" charset="0"/>
              </a:rPr>
              <a:t>   	</a:t>
            </a:r>
            <a:r>
              <a:rPr lang="en-US" sz="2000" b="1">
                <a:solidFill>
                  <a:srgbClr val="1469B2"/>
                </a:solidFill>
                <a:latin typeface="Times New Roman" pitchFamily="8" charset="0"/>
              </a:rPr>
              <a:t>CHAPTER 22:  The Government</a:t>
            </a:r>
            <a:br>
              <a:rPr lang="en-US" sz="2000" b="1">
                <a:solidFill>
                  <a:srgbClr val="1469B2"/>
                </a:solidFill>
                <a:latin typeface="Times New Roman" pitchFamily="8" charset="0"/>
              </a:rPr>
            </a:br>
            <a:r>
              <a:rPr lang="en-US" sz="2000" b="1">
                <a:solidFill>
                  <a:srgbClr val="1469B2"/>
                </a:solidFill>
                <a:latin typeface="Times New Roman" pitchFamily="8" charset="0"/>
              </a:rPr>
              <a:t>			and Fiscal Policy</a:t>
            </a:r>
          </a:p>
        </p:txBody>
      </p:sp>
      <p:sp>
        <p:nvSpPr>
          <p:cNvPr id="189469" name="Line 29"/>
          <p:cNvSpPr>
            <a:spLocks noChangeShapeType="1"/>
          </p:cNvSpPr>
          <p:nvPr/>
        </p:nvSpPr>
        <p:spPr bwMode="auto">
          <a:xfrm>
            <a:off x="685800" y="0"/>
            <a:ext cx="0" cy="685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89472" name="Rectangle 32"/>
          <p:cNvSpPr>
            <a:spLocks noChangeArrowheads="1"/>
          </p:cNvSpPr>
          <p:nvPr/>
        </p:nvSpPr>
        <p:spPr bwMode="auto">
          <a:xfrm>
            <a:off x="228600" y="6629400"/>
            <a:ext cx="868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defRPr/>
            </a:pPr>
            <a:r>
              <a:rPr lang="en-US" sz="1200">
                <a:solidFill>
                  <a:schemeClr val="bg2"/>
                </a:solidFill>
                <a:latin typeface="Arial" charset="0"/>
              </a:rPr>
              <a:t>© 2007 Prentice Hall Business Publishing   Principles of Economics 8e by Case and Fair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57" grpId="0"/>
      <p:bldP spid="189458" grpId="0" build="p" bldLvl="2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945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945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945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945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945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8C1B54"/>
          </a:solidFill>
          <a:latin typeface="Helvetica" pitchFamily="8" charset="0"/>
        </a:defRPr>
      </a:lvl9pPr>
    </p:titleStyle>
    <p:bodyStyle>
      <a:lvl1pPr marL="457200" indent="-457200" algn="l" rtl="0" eaLnBrk="0" fontAlgn="base" hangingPunct="0">
        <a:spcBef>
          <a:spcPct val="10000"/>
        </a:spcBef>
        <a:spcAft>
          <a:spcPct val="1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284163" algn="l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SzPct val="90000"/>
        <a:buChar char="–"/>
        <a:defRPr sz="2400">
          <a:solidFill>
            <a:schemeClr val="tx1"/>
          </a:solidFill>
          <a:latin typeface="Arial" charset="0"/>
        </a:defRPr>
      </a:lvl2pPr>
      <a:lvl3pPr marL="1254125" indent="-225425" algn="l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SzPct val="90000"/>
        <a:buChar char="•"/>
        <a:defRPr sz="2000">
          <a:solidFill>
            <a:schemeClr val="tx1"/>
          </a:solidFill>
          <a:latin typeface="Arial" charset="0"/>
        </a:defRPr>
      </a:lvl3pPr>
      <a:lvl4pPr marL="1608138" indent="-122238" algn="l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65338" indent="-122238" algn="l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22538" indent="-122238" algn="l" rtl="0" fontAlgn="base">
        <a:lnSpc>
          <a:spcPct val="90000"/>
        </a:lnSpc>
        <a:spcBef>
          <a:spcPct val="10000"/>
        </a:spcBef>
        <a:spcAft>
          <a:spcPct val="10000"/>
        </a:spcAft>
        <a:defRPr sz="2000">
          <a:solidFill>
            <a:schemeClr val="tx1"/>
          </a:solidFill>
          <a:latin typeface="Arial" charset="0"/>
        </a:defRPr>
      </a:lvl6pPr>
      <a:lvl7pPr marL="2979738" indent="-122238" algn="l" rtl="0" fontAlgn="base">
        <a:lnSpc>
          <a:spcPct val="90000"/>
        </a:lnSpc>
        <a:spcBef>
          <a:spcPct val="10000"/>
        </a:spcBef>
        <a:spcAft>
          <a:spcPct val="10000"/>
        </a:spcAft>
        <a:defRPr sz="2000">
          <a:solidFill>
            <a:schemeClr val="tx1"/>
          </a:solidFill>
          <a:latin typeface="Arial" charset="0"/>
        </a:defRPr>
      </a:lvl7pPr>
      <a:lvl8pPr marL="3436938" indent="-122238" algn="l" rtl="0" fontAlgn="base">
        <a:lnSpc>
          <a:spcPct val="90000"/>
        </a:lnSpc>
        <a:spcBef>
          <a:spcPct val="10000"/>
        </a:spcBef>
        <a:spcAft>
          <a:spcPct val="10000"/>
        </a:spcAft>
        <a:defRPr sz="2000">
          <a:solidFill>
            <a:schemeClr val="tx1"/>
          </a:solidFill>
          <a:latin typeface="Arial" charset="0"/>
        </a:defRPr>
      </a:lvl8pPr>
      <a:lvl9pPr marL="3894138" indent="-122238" algn="l" rtl="0" fontAlgn="base">
        <a:lnSpc>
          <a:spcPct val="90000"/>
        </a:lnSpc>
        <a:spcBef>
          <a:spcPct val="10000"/>
        </a:spcBef>
        <a:spcAft>
          <a:spcPct val="10000"/>
        </a:spcAft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5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34.png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35.png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oleObject" Target="../embeddings/oleObject4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0D7216A-9C9C-453F-AA1B-CF69AE2E4469}" type="slidenum">
              <a:rPr lang="en-US"/>
              <a:pPr/>
              <a:t>10</a:t>
            </a:fld>
            <a:r>
              <a:rPr lang="en-US"/>
              <a:t> of 40</a:t>
            </a: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8133" name="Rectangle 5"/>
          <p:cNvSpPr>
            <a:spLocks noChangeArrowheads="1"/>
          </p:cNvSpPr>
          <p:nvPr/>
        </p:nvSpPr>
        <p:spPr bwMode="auto">
          <a:xfrm>
            <a:off x="1447800" y="13716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 err="1" smtClean="0">
                <a:solidFill>
                  <a:srgbClr val="59595C"/>
                </a:solidFill>
              </a:rPr>
              <a:t>Menambahkan</a:t>
            </a:r>
            <a:r>
              <a:rPr lang="en-US" sz="2400" b="1" dirty="0" smtClean="0">
                <a:solidFill>
                  <a:srgbClr val="59595C"/>
                </a:solidFill>
              </a:rPr>
              <a:t> </a:t>
            </a:r>
            <a:r>
              <a:rPr lang="en-US" sz="2400" b="1" dirty="0" err="1" smtClean="0">
                <a:solidFill>
                  <a:srgbClr val="59595C"/>
                </a:solidFill>
              </a:rPr>
              <a:t>pajak</a:t>
            </a:r>
            <a:r>
              <a:rPr lang="en-US" sz="2400" b="1" dirty="0" smtClean="0">
                <a:solidFill>
                  <a:srgbClr val="59595C"/>
                </a:solidFill>
              </a:rPr>
              <a:t> </a:t>
            </a:r>
            <a:r>
              <a:rPr lang="en-US" sz="2400" b="1" dirty="0" err="1" smtClean="0">
                <a:solidFill>
                  <a:srgbClr val="59595C"/>
                </a:solidFill>
              </a:rPr>
              <a:t>pada</a:t>
            </a:r>
            <a:r>
              <a:rPr lang="en-US" sz="2400" b="1" dirty="0" smtClean="0">
                <a:solidFill>
                  <a:srgbClr val="59595C"/>
                </a:solidFill>
              </a:rPr>
              <a:t> </a:t>
            </a:r>
            <a:r>
              <a:rPr lang="en-US" sz="2400" b="1" dirty="0" err="1" smtClean="0">
                <a:solidFill>
                  <a:srgbClr val="59595C"/>
                </a:solidFill>
              </a:rPr>
              <a:t>fungsi</a:t>
            </a:r>
            <a:r>
              <a:rPr lang="en-US" sz="2400" b="1" dirty="0" smtClean="0">
                <a:solidFill>
                  <a:srgbClr val="59595C"/>
                </a:solidFill>
              </a:rPr>
              <a:t> </a:t>
            </a:r>
            <a:r>
              <a:rPr lang="en-US" sz="2400" b="1" dirty="0" err="1" smtClean="0">
                <a:solidFill>
                  <a:srgbClr val="59595C"/>
                </a:solidFill>
              </a:rPr>
              <a:t>konsumsi</a:t>
            </a:r>
            <a:endParaRPr lang="en-US" sz="2400" b="1" dirty="0">
              <a:solidFill>
                <a:srgbClr val="59595C"/>
              </a:solidFill>
            </a:endParaRPr>
          </a:p>
        </p:txBody>
      </p:sp>
      <p:sp>
        <p:nvSpPr>
          <p:cNvPr id="1328134" name="Rectangle 6"/>
          <p:cNvSpPr>
            <a:spLocks noChangeArrowheads="1"/>
          </p:cNvSpPr>
          <p:nvPr/>
        </p:nvSpPr>
        <p:spPr bwMode="auto">
          <a:xfrm>
            <a:off x="1981200" y="2133600"/>
            <a:ext cx="586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>
                <a:solidFill>
                  <a:schemeClr val="tx1"/>
                </a:solidFill>
              </a:rPr>
              <a:t>To modify our aggregate consumption function to incorporate disposable income instead of before-tax income, instead of </a:t>
            </a:r>
            <a:r>
              <a:rPr lang="en-US" sz="2000" i="1">
                <a:solidFill>
                  <a:schemeClr val="tx1"/>
                </a:solidFill>
              </a:rPr>
              <a:t>C</a:t>
            </a:r>
            <a:r>
              <a:rPr lang="en-US" sz="2000">
                <a:solidFill>
                  <a:schemeClr val="tx1"/>
                </a:solidFill>
              </a:rPr>
              <a:t> = </a:t>
            </a:r>
            <a:r>
              <a:rPr lang="en-US" sz="2000" i="1">
                <a:solidFill>
                  <a:schemeClr val="tx1"/>
                </a:solidFill>
              </a:rPr>
              <a:t>a</a:t>
            </a:r>
            <a:r>
              <a:rPr lang="en-US" sz="2000">
                <a:solidFill>
                  <a:schemeClr val="tx1"/>
                </a:solidFill>
              </a:rPr>
              <a:t> + </a:t>
            </a:r>
            <a:r>
              <a:rPr lang="en-US" sz="2000" i="1">
                <a:solidFill>
                  <a:schemeClr val="tx1"/>
                </a:solidFill>
              </a:rPr>
              <a:t>bY</a:t>
            </a:r>
            <a:r>
              <a:rPr lang="en-US" sz="2000">
                <a:solidFill>
                  <a:schemeClr val="tx1"/>
                </a:solidFill>
              </a:rPr>
              <a:t>, we write</a:t>
            </a:r>
          </a:p>
        </p:txBody>
      </p:sp>
      <p:sp>
        <p:nvSpPr>
          <p:cNvPr id="1328135" name="Rectangle 7"/>
          <p:cNvSpPr>
            <a:spLocks noChangeArrowheads="1"/>
          </p:cNvSpPr>
          <p:nvPr/>
        </p:nvSpPr>
        <p:spPr bwMode="auto">
          <a:xfrm>
            <a:off x="1981200" y="3657600"/>
            <a:ext cx="586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en-US" sz="2000" i="1">
                <a:solidFill>
                  <a:schemeClr val="tx1"/>
                </a:solidFill>
              </a:rPr>
              <a:t>C </a:t>
            </a:r>
            <a:r>
              <a:rPr lang="en-US" sz="2000">
                <a:solidFill>
                  <a:schemeClr val="tx1"/>
                </a:solidFill>
              </a:rPr>
              <a:t>=</a:t>
            </a:r>
            <a:r>
              <a:rPr lang="en-US" sz="2000" i="1">
                <a:solidFill>
                  <a:schemeClr val="tx1"/>
                </a:solidFill>
              </a:rPr>
              <a:t> a </a:t>
            </a:r>
            <a:r>
              <a:rPr lang="en-US" sz="2000">
                <a:solidFill>
                  <a:schemeClr val="tx1"/>
                </a:solidFill>
              </a:rPr>
              <a:t>+</a:t>
            </a:r>
            <a:r>
              <a:rPr lang="en-US" sz="2000" i="1">
                <a:solidFill>
                  <a:schemeClr val="tx1"/>
                </a:solidFill>
              </a:rPr>
              <a:t> bY</a:t>
            </a:r>
            <a:r>
              <a:rPr lang="en-US" sz="2000" i="1" baseline="-25000">
                <a:solidFill>
                  <a:schemeClr val="tx1"/>
                </a:solidFill>
              </a:rPr>
              <a:t>d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 i="1">
                <a:solidFill>
                  <a:schemeClr val="tx1"/>
                </a:solidFill>
              </a:rPr>
              <a:t>or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en-US" sz="2000" i="1">
                <a:solidFill>
                  <a:schemeClr val="tx1"/>
                </a:solidFill>
              </a:rPr>
              <a:t>C </a:t>
            </a:r>
            <a:r>
              <a:rPr lang="en-US" sz="2000">
                <a:solidFill>
                  <a:schemeClr val="tx1"/>
                </a:solidFill>
              </a:rPr>
              <a:t>=</a:t>
            </a:r>
            <a:r>
              <a:rPr lang="en-US" sz="2000" i="1">
                <a:solidFill>
                  <a:schemeClr val="tx1"/>
                </a:solidFill>
              </a:rPr>
              <a:t> a </a:t>
            </a:r>
            <a:r>
              <a:rPr lang="en-US" sz="2000">
                <a:solidFill>
                  <a:schemeClr val="tx1"/>
                </a:solidFill>
              </a:rPr>
              <a:t>+</a:t>
            </a:r>
            <a:r>
              <a:rPr lang="en-US" sz="2000" i="1">
                <a:solidFill>
                  <a:schemeClr val="tx1"/>
                </a:solidFill>
              </a:rPr>
              <a:t> b</a:t>
            </a:r>
            <a:r>
              <a:rPr lang="en-US" sz="2000">
                <a:solidFill>
                  <a:schemeClr val="tx1"/>
                </a:solidFill>
              </a:rPr>
              <a:t>(</a:t>
            </a:r>
            <a:r>
              <a:rPr lang="en-US" sz="2000" i="1">
                <a:solidFill>
                  <a:schemeClr val="tx1"/>
                </a:solidFill>
              </a:rPr>
              <a:t>Y </a:t>
            </a:r>
            <a:r>
              <a:rPr lang="en-US" sz="2000">
                <a:solidFill>
                  <a:schemeClr val="tx1"/>
                </a:solidFill>
              </a:rPr>
              <a:t>− </a:t>
            </a:r>
            <a:r>
              <a:rPr lang="en-US" sz="2000" i="1">
                <a:solidFill>
                  <a:schemeClr val="tx1"/>
                </a:solidFill>
              </a:rPr>
              <a:t>T</a:t>
            </a:r>
            <a:r>
              <a:rPr lang="en-US" sz="20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28136" name="Rectangle 8"/>
          <p:cNvSpPr>
            <a:spLocks noChangeArrowheads="1"/>
          </p:cNvSpPr>
          <p:nvPr/>
        </p:nvSpPr>
        <p:spPr bwMode="auto">
          <a:xfrm>
            <a:off x="1981200" y="5105400"/>
            <a:ext cx="586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>
                <a:solidFill>
                  <a:schemeClr val="tx1"/>
                </a:solidFill>
              </a:rPr>
              <a:t>Our consumption function now has consumption depending on disposable income instead of before-tax income.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2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2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2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8133" grpId="0" autoUpdateAnimBg="0"/>
      <p:bldP spid="1328134" grpId="0"/>
      <p:bldP spid="1328135" grpId="0"/>
      <p:bldP spid="13281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4B05837-F47A-441E-B810-69CA877FC36A}" type="slidenum">
              <a:rPr lang="en-US"/>
              <a:pPr/>
              <a:t>11</a:t>
            </a:fld>
            <a:r>
              <a:rPr lang="en-US"/>
              <a:t> of 40</a:t>
            </a: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9155" name="Rectangle 3"/>
          <p:cNvSpPr>
            <a:spLocks noChangeArrowheads="1"/>
          </p:cNvSpPr>
          <p:nvPr/>
        </p:nvSpPr>
        <p:spPr bwMode="auto">
          <a:xfrm>
            <a:off x="1447800" y="13716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 err="1" smtClean="0">
                <a:solidFill>
                  <a:srgbClr val="59595C"/>
                </a:solidFill>
              </a:rPr>
              <a:t>Investasi</a:t>
            </a:r>
            <a:endParaRPr lang="en-US" sz="2400" b="1" dirty="0">
              <a:solidFill>
                <a:srgbClr val="59595C"/>
              </a:solidFill>
            </a:endParaRPr>
          </a:p>
        </p:txBody>
      </p:sp>
      <p:sp>
        <p:nvSpPr>
          <p:cNvPr id="1329156" name="Rectangle 4"/>
          <p:cNvSpPr>
            <a:spLocks noChangeArrowheads="1"/>
          </p:cNvSpPr>
          <p:nvPr/>
        </p:nvSpPr>
        <p:spPr bwMode="auto">
          <a:xfrm>
            <a:off x="1981200" y="2133600"/>
            <a:ext cx="586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dirty="0" err="1" smtClean="0">
                <a:solidFill>
                  <a:schemeClr val="tx1"/>
                </a:solidFill>
              </a:rPr>
              <a:t>Pemerintah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mempengaruhi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investasi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melalui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perlakuan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pajaknya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depresiasi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kebijakan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pajak</a:t>
            </a:r>
            <a:r>
              <a:rPr lang="en-US" sz="2000" dirty="0" smtClean="0">
                <a:solidFill>
                  <a:schemeClr val="tx1"/>
                </a:solidFill>
              </a:rPr>
              <a:t> lain.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2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9155" grpId="0" autoUpdateAnimBg="0"/>
      <p:bldP spid="13291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DCCE5C0-28BA-47CE-9C74-BEA9F9444D32}" type="slidenum">
              <a:rPr lang="en-US"/>
              <a:pPr/>
              <a:t>12</a:t>
            </a:fld>
            <a:r>
              <a:rPr lang="en-US"/>
              <a:t> of 40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30181" name="Rectangle 5"/>
          <p:cNvSpPr>
            <a:spLocks noChangeArrowheads="1"/>
          </p:cNvSpPr>
          <p:nvPr/>
        </p:nvSpPr>
        <p:spPr bwMode="auto">
          <a:xfrm>
            <a:off x="1066800" y="1219200"/>
            <a:ext cx="739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EQUILIBRIUM OUTPUT:  </a:t>
            </a:r>
            <a:r>
              <a:rPr lang="en-US" sz="2400" b="1" i="1">
                <a:solidFill>
                  <a:srgbClr val="1469B2"/>
                </a:solidFill>
              </a:rPr>
              <a:t>Y</a:t>
            </a:r>
            <a:r>
              <a:rPr lang="en-US" sz="2400" b="1">
                <a:solidFill>
                  <a:srgbClr val="1469B2"/>
                </a:solidFill>
              </a:rPr>
              <a:t> = </a:t>
            </a:r>
            <a:r>
              <a:rPr lang="en-US" sz="2400" b="1" i="1">
                <a:solidFill>
                  <a:srgbClr val="1469B2"/>
                </a:solidFill>
              </a:rPr>
              <a:t>C </a:t>
            </a:r>
            <a:r>
              <a:rPr lang="en-US" sz="2400" b="1">
                <a:solidFill>
                  <a:srgbClr val="1469B2"/>
                </a:solidFill>
              </a:rPr>
              <a:t>+ </a:t>
            </a:r>
            <a:r>
              <a:rPr lang="en-US" sz="2400" b="1" i="1">
                <a:solidFill>
                  <a:srgbClr val="1469B2"/>
                </a:solidFill>
              </a:rPr>
              <a:t>I</a:t>
            </a:r>
            <a:r>
              <a:rPr lang="en-US" sz="2400" b="1">
                <a:solidFill>
                  <a:srgbClr val="1469B2"/>
                </a:solidFill>
              </a:rPr>
              <a:t> + </a:t>
            </a:r>
            <a:r>
              <a:rPr lang="en-US" sz="2400" b="1" i="1">
                <a:solidFill>
                  <a:srgbClr val="1469B2"/>
                </a:solidFill>
              </a:rPr>
              <a:t>G</a:t>
            </a:r>
          </a:p>
        </p:txBody>
      </p:sp>
      <p:sp>
        <p:nvSpPr>
          <p:cNvPr id="1330182" name="Rectangle 6"/>
          <p:cNvSpPr>
            <a:spLocks noChangeArrowheads="1"/>
          </p:cNvSpPr>
          <p:nvPr/>
        </p:nvSpPr>
        <p:spPr bwMode="auto">
          <a:xfrm>
            <a:off x="1600200" y="1828800"/>
            <a:ext cx="6553200" cy="457200"/>
          </a:xfrm>
          <a:prstGeom prst="rect">
            <a:avLst/>
          </a:prstGeom>
          <a:solidFill>
            <a:srgbClr val="FFF0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 algn="ctr"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equilibrium condition:</a:t>
            </a:r>
            <a:r>
              <a:rPr lang="en-US" sz="2000" i="1">
                <a:solidFill>
                  <a:schemeClr val="tx1"/>
                </a:solidFill>
              </a:rPr>
              <a:t> Y </a:t>
            </a:r>
            <a:r>
              <a:rPr lang="en-US" sz="2000">
                <a:solidFill>
                  <a:schemeClr val="tx1"/>
                </a:solidFill>
              </a:rPr>
              <a:t>=</a:t>
            </a:r>
            <a:r>
              <a:rPr lang="en-US" sz="2000" i="1">
                <a:solidFill>
                  <a:schemeClr val="tx1"/>
                </a:solidFill>
              </a:rPr>
              <a:t> C </a:t>
            </a:r>
            <a:r>
              <a:rPr lang="en-US" sz="2000">
                <a:solidFill>
                  <a:schemeClr val="tx1"/>
                </a:solidFill>
              </a:rPr>
              <a:t>+</a:t>
            </a:r>
            <a:r>
              <a:rPr lang="en-US" sz="2000" i="1">
                <a:solidFill>
                  <a:schemeClr val="tx1"/>
                </a:solidFill>
              </a:rPr>
              <a:t> I </a:t>
            </a:r>
            <a:r>
              <a:rPr lang="en-US" sz="2000">
                <a:solidFill>
                  <a:schemeClr val="tx1"/>
                </a:solidFill>
              </a:rPr>
              <a:t>+</a:t>
            </a:r>
            <a:r>
              <a:rPr lang="en-US" sz="2000" i="1">
                <a:solidFill>
                  <a:schemeClr val="tx1"/>
                </a:solidFill>
              </a:rPr>
              <a:t> G</a:t>
            </a:r>
          </a:p>
        </p:txBody>
      </p:sp>
      <p:graphicFrame>
        <p:nvGraphicFramePr>
          <p:cNvPr id="1330572" name="Group 396"/>
          <p:cNvGraphicFramePr>
            <a:graphicFrameLocks noGrp="1"/>
          </p:cNvGraphicFramePr>
          <p:nvPr/>
        </p:nvGraphicFramePr>
        <p:xfrm>
          <a:off x="914400" y="2805113"/>
          <a:ext cx="8001000" cy="3530410"/>
        </p:xfrm>
        <a:graphic>
          <a:graphicData uri="http://schemas.openxmlformats.org/drawingml/2006/table">
            <a:tbl>
              <a:tblPr/>
              <a:tblGrid>
                <a:gridCol w="641350"/>
                <a:gridCol w="500063"/>
                <a:gridCol w="857250"/>
                <a:gridCol w="1071562"/>
                <a:gridCol w="617538"/>
                <a:gridCol w="765175"/>
                <a:gridCol w="835025"/>
                <a:gridCol w="904875"/>
                <a:gridCol w="765175"/>
                <a:gridCol w="1042987"/>
              </a:tblGrid>
              <a:tr h="350838">
                <a:tc gridSpan="10">
                  <a:txBody>
                    <a:bodyPr/>
                    <a:lstStyle/>
                    <a:p>
                      <a:pPr marL="1143000" marR="0" lvl="0" indent="-1143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TABLE 9.1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Finding Equilibrium for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I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= 100,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= 100, and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= 100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(All Figures in Billions of Dollars)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D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(1)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(2)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(3)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(4)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(5)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(6)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(7)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(8)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(9)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(10)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(INCOME)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NET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TAXES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DISPOSABLE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INCOME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/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CONSUMPTION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SPENDING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= 100 + .75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SAVING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</a:t>
                      </a:r>
                      <a:b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–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INVESTMENT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SPENDING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GOVERNMENT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PURCHASES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AGGREGATE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EXPENDITURE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UNPLANNED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INVENTORY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CHANGE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ADJUSTMENT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TO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DISEQUILIBRIUM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180975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137160"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marR="137160" marT="27432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250</a:t>
                      </a:r>
                    </a:p>
                  </a:txBody>
                  <a:tcPr marR="4114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450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150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500</a:t>
                      </a:r>
                    </a:p>
                  </a:txBody>
                  <a:tcPr marR="137160" marT="27432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400</a:t>
                      </a:r>
                    </a:p>
                  </a:txBody>
                  <a:tcPr marR="4114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600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100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700</a:t>
                      </a:r>
                    </a:p>
                  </a:txBody>
                  <a:tcPr marR="137160" marT="27432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600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550</a:t>
                      </a:r>
                    </a:p>
                  </a:txBody>
                  <a:tcPr marR="4114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750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900</a:t>
                      </a:r>
                    </a:p>
                  </a:txBody>
                  <a:tcPr marR="137160" marT="27432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700</a:t>
                      </a:r>
                    </a:p>
                  </a:txBody>
                  <a:tcPr marR="4114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Equilibrium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1,100</a:t>
                      </a:r>
                    </a:p>
                  </a:txBody>
                  <a:tcPr marR="137160" marT="27432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850</a:t>
                      </a:r>
                    </a:p>
                  </a:txBody>
                  <a:tcPr marR="4114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1,050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9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1,300</a:t>
                      </a:r>
                    </a:p>
                  </a:txBody>
                  <a:tcPr marR="137160" marT="27432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1,200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1,000</a:t>
                      </a:r>
                    </a:p>
                  </a:txBody>
                  <a:tcPr marR="4114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200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1,200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+ 100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9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1,500</a:t>
                      </a:r>
                    </a:p>
                  </a:txBody>
                  <a:tcPr marR="137160" marT="27432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1,400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1,150</a:t>
                      </a:r>
                    </a:p>
                  </a:txBody>
                  <a:tcPr marR="4114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1,350</a:t>
                      </a:r>
                    </a:p>
                  </a:txBody>
                  <a:tcPr marR="22860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+ 150</a:t>
                      </a:r>
                    </a:p>
                  </a:txBody>
                  <a:tcPr marR="182880"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9</a:t>
                      </a:r>
                    </a:p>
                  </a:txBody>
                  <a:tcPr marT="2743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13716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0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0181" grpId="0" build="p" bldLvl="2" autoUpdateAnimBg="0" advAuto="0"/>
      <p:bldP spid="13301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41D22A-23FC-495C-8CDE-65D2303E7F72}" type="slidenum">
              <a:rPr lang="en-US"/>
              <a:pPr/>
              <a:t>13</a:t>
            </a:fld>
            <a:r>
              <a:rPr lang="en-US"/>
              <a:t> of 40</a:t>
            </a: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31341" name="Rectangle 141"/>
          <p:cNvSpPr>
            <a:spLocks noChangeArrowheads="1"/>
          </p:cNvSpPr>
          <p:nvPr/>
        </p:nvSpPr>
        <p:spPr bwMode="auto">
          <a:xfrm>
            <a:off x="2057400" y="6140450"/>
            <a:ext cx="5257800" cy="336550"/>
          </a:xfrm>
          <a:prstGeom prst="rect">
            <a:avLst/>
          </a:prstGeom>
          <a:solidFill>
            <a:srgbClr val="D3CDA1"/>
          </a:solidFill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1143000" indent="-1089025">
              <a:spcBef>
                <a:spcPct val="10000"/>
              </a:spcBef>
              <a:spcAft>
                <a:spcPct val="10000"/>
              </a:spcAft>
            </a:pPr>
            <a:r>
              <a:rPr lang="en-US" sz="1400" b="1">
                <a:solidFill>
                  <a:schemeClr val="tx1"/>
                </a:solidFill>
              </a:rPr>
              <a:t>FIGURE 9.2	</a:t>
            </a:r>
            <a:r>
              <a:rPr lang="en-US" sz="1400" b="1">
                <a:solidFill>
                  <a:srgbClr val="8C1B54"/>
                </a:solidFill>
              </a:rPr>
              <a:t>Finding Equilibrium Output/Income Graphically</a:t>
            </a:r>
          </a:p>
        </p:txBody>
      </p:sp>
      <p:pic>
        <p:nvPicPr>
          <p:cNvPr id="1331343" name="Picture 143" descr="fig9_2_1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9263" y="1047750"/>
            <a:ext cx="570547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344" name="Picture 144" descr="fig9_2_2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9263" y="1047750"/>
            <a:ext cx="570547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345" name="Picture 145" descr="fig9_2_3pp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9263" y="1047750"/>
            <a:ext cx="570547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346" name="Picture 146" descr="fig9_2_4pp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9263" y="1047750"/>
            <a:ext cx="570547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347" name="Picture 147" descr="fig9_2_5pp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9263" y="1047750"/>
            <a:ext cx="570547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3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3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3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3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4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0523CBF-3F24-4A80-8ED5-42A79A238222}" type="slidenum">
              <a:rPr lang="en-US"/>
              <a:pPr/>
              <a:t>14</a:t>
            </a:fld>
            <a:r>
              <a:rPr lang="en-US"/>
              <a:t> of 40</a:t>
            </a:r>
          </a:p>
        </p:txBody>
      </p:sp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33257" name="Rectangle 9"/>
          <p:cNvSpPr>
            <a:spLocks noChangeArrowheads="1"/>
          </p:cNvSpPr>
          <p:nvPr/>
        </p:nvSpPr>
        <p:spPr bwMode="auto">
          <a:xfrm>
            <a:off x="1447800" y="11430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 err="1" smtClean="0">
                <a:solidFill>
                  <a:srgbClr val="59595C"/>
                </a:solidFill>
              </a:rPr>
              <a:t>Pendekatan</a:t>
            </a:r>
            <a:r>
              <a:rPr lang="en-US" sz="2400" b="1" dirty="0" smtClean="0">
                <a:solidFill>
                  <a:srgbClr val="59595C"/>
                </a:solidFill>
              </a:rPr>
              <a:t> </a:t>
            </a:r>
            <a:r>
              <a:rPr lang="en-US" sz="2400" b="1" dirty="0" err="1" smtClean="0">
                <a:solidFill>
                  <a:srgbClr val="59595C"/>
                </a:solidFill>
              </a:rPr>
              <a:t>suntikan</a:t>
            </a:r>
            <a:r>
              <a:rPr lang="en-US" sz="2400" b="1" dirty="0" smtClean="0">
                <a:solidFill>
                  <a:srgbClr val="59595C"/>
                </a:solidFill>
              </a:rPr>
              <a:t>/</a:t>
            </a:r>
            <a:r>
              <a:rPr lang="en-US" sz="2400" b="1" dirty="0" err="1" smtClean="0">
                <a:solidFill>
                  <a:srgbClr val="59595C"/>
                </a:solidFill>
              </a:rPr>
              <a:t>bocoran</a:t>
            </a:r>
            <a:r>
              <a:rPr lang="en-US" sz="2400" b="1" dirty="0" smtClean="0">
                <a:solidFill>
                  <a:srgbClr val="59595C"/>
                </a:solidFill>
              </a:rPr>
              <a:t> </a:t>
            </a:r>
            <a:r>
              <a:rPr lang="en-US" sz="2400" b="1" dirty="0" err="1" smtClean="0">
                <a:solidFill>
                  <a:srgbClr val="59595C"/>
                </a:solidFill>
              </a:rPr>
              <a:t>dalam</a:t>
            </a:r>
            <a:r>
              <a:rPr lang="en-US" sz="2400" b="1" dirty="0" smtClean="0">
                <a:solidFill>
                  <a:srgbClr val="59595C"/>
                </a:solidFill>
              </a:rPr>
              <a:t> </a:t>
            </a:r>
            <a:r>
              <a:rPr lang="en-US" sz="2400" b="1" dirty="0" err="1" smtClean="0">
                <a:solidFill>
                  <a:srgbClr val="59595C"/>
                </a:solidFill>
              </a:rPr>
              <a:t>ekuilibrium</a:t>
            </a:r>
            <a:endParaRPr lang="en-US" sz="2400" b="1" dirty="0">
              <a:solidFill>
                <a:srgbClr val="59595C"/>
              </a:solidFill>
            </a:endParaRPr>
          </a:p>
        </p:txBody>
      </p:sp>
      <p:sp>
        <p:nvSpPr>
          <p:cNvPr id="1333259" name="Rectangle 11"/>
          <p:cNvSpPr>
            <a:spLocks noChangeArrowheads="1"/>
          </p:cNvSpPr>
          <p:nvPr/>
        </p:nvSpPr>
        <p:spPr bwMode="auto">
          <a:xfrm>
            <a:off x="1219200" y="5867400"/>
            <a:ext cx="7162800" cy="457200"/>
          </a:xfrm>
          <a:prstGeom prst="rect">
            <a:avLst/>
          </a:prstGeom>
          <a:solidFill>
            <a:srgbClr val="FFF0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 algn="ctr"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leakages/injections approach to equilibrium:</a:t>
            </a:r>
            <a:r>
              <a:rPr lang="en-US" sz="2000" i="1">
                <a:solidFill>
                  <a:schemeClr val="tx1"/>
                </a:solidFill>
              </a:rPr>
              <a:t> </a:t>
            </a:r>
            <a:r>
              <a:rPr lang="en-US" sz="2000" b="1" i="1">
                <a:solidFill>
                  <a:schemeClr val="tx1"/>
                </a:solidFill>
              </a:rPr>
              <a:t>S </a:t>
            </a:r>
            <a:r>
              <a:rPr lang="en-US" sz="2000" b="1">
                <a:solidFill>
                  <a:schemeClr val="tx1"/>
                </a:solidFill>
              </a:rPr>
              <a:t>+</a:t>
            </a:r>
            <a:r>
              <a:rPr lang="en-US" sz="2000" b="1" i="1">
                <a:solidFill>
                  <a:schemeClr val="tx1"/>
                </a:solidFill>
              </a:rPr>
              <a:t> T</a:t>
            </a:r>
            <a:r>
              <a:rPr lang="en-US" sz="2000" b="1">
                <a:solidFill>
                  <a:schemeClr val="tx1"/>
                </a:solidFill>
              </a:rPr>
              <a:t> =</a:t>
            </a:r>
            <a:r>
              <a:rPr lang="en-US" sz="2000" b="1" i="1">
                <a:solidFill>
                  <a:schemeClr val="tx1"/>
                </a:solidFill>
              </a:rPr>
              <a:t> I </a:t>
            </a:r>
            <a:r>
              <a:rPr lang="en-US" sz="2000" b="1">
                <a:solidFill>
                  <a:schemeClr val="tx1"/>
                </a:solidFill>
              </a:rPr>
              <a:t>+</a:t>
            </a:r>
            <a:r>
              <a:rPr lang="en-US" sz="2000" b="1" i="1">
                <a:solidFill>
                  <a:schemeClr val="tx1"/>
                </a:solidFill>
              </a:rPr>
              <a:t> G</a:t>
            </a:r>
          </a:p>
        </p:txBody>
      </p:sp>
      <p:sp>
        <p:nvSpPr>
          <p:cNvPr id="1333262" name="Rectangle 14"/>
          <p:cNvSpPr>
            <a:spLocks noChangeArrowheads="1"/>
          </p:cNvSpPr>
          <p:nvPr/>
        </p:nvSpPr>
        <p:spPr bwMode="auto">
          <a:xfrm>
            <a:off x="1371600" y="2057400"/>
            <a:ext cx="685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 dirty="0">
                <a:solidFill>
                  <a:schemeClr val="tx1"/>
                </a:solidFill>
              </a:rPr>
              <a:t>Taxes (</a:t>
            </a:r>
            <a:r>
              <a:rPr lang="en-US" sz="2000" i="1" dirty="0">
                <a:solidFill>
                  <a:schemeClr val="tx1"/>
                </a:solidFill>
              </a:rPr>
              <a:t>T</a:t>
            </a:r>
            <a:r>
              <a:rPr lang="en-US" sz="2000" dirty="0">
                <a:solidFill>
                  <a:schemeClr val="tx1"/>
                </a:solidFill>
              </a:rPr>
              <a:t>) are a leakage from the flow of income.  Saving (</a:t>
            </a:r>
            <a:r>
              <a:rPr lang="en-US" sz="2000" i="1" dirty="0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) is also a leakage.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 dirty="0">
                <a:solidFill>
                  <a:schemeClr val="tx1"/>
                </a:solidFill>
              </a:rPr>
              <a:t>In equilibrium, aggregate output (income) (</a:t>
            </a:r>
            <a:r>
              <a:rPr lang="en-US" sz="2000" i="1" dirty="0">
                <a:solidFill>
                  <a:schemeClr val="tx1"/>
                </a:solidFill>
              </a:rPr>
              <a:t>Y</a:t>
            </a:r>
            <a:r>
              <a:rPr lang="en-US" sz="2000" dirty="0">
                <a:solidFill>
                  <a:schemeClr val="tx1"/>
                </a:solidFill>
              </a:rPr>
              <a:t>) equals planned aggregate expenditure (</a:t>
            </a:r>
            <a:r>
              <a:rPr lang="en-US" sz="2000" i="1" dirty="0">
                <a:solidFill>
                  <a:schemeClr val="tx1"/>
                </a:solidFill>
              </a:rPr>
              <a:t>AE</a:t>
            </a:r>
            <a:r>
              <a:rPr lang="en-US" sz="2000" dirty="0">
                <a:solidFill>
                  <a:schemeClr val="tx1"/>
                </a:solidFill>
              </a:rPr>
              <a:t>), and leakages (</a:t>
            </a:r>
            <a:r>
              <a:rPr lang="en-US" sz="2000" i="1" dirty="0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 + </a:t>
            </a:r>
            <a:r>
              <a:rPr lang="en-US" sz="2000" i="1" dirty="0">
                <a:solidFill>
                  <a:schemeClr val="tx1"/>
                </a:solidFill>
              </a:rPr>
              <a:t>T</a:t>
            </a:r>
            <a:r>
              <a:rPr lang="en-US" sz="2000" dirty="0">
                <a:solidFill>
                  <a:schemeClr val="tx1"/>
                </a:solidFill>
              </a:rPr>
              <a:t>) must equal planned injections (</a:t>
            </a:r>
            <a:r>
              <a:rPr lang="en-US" sz="2000" i="1" dirty="0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+ </a:t>
            </a:r>
            <a:r>
              <a:rPr lang="en-US" sz="2000" i="1" dirty="0">
                <a:solidFill>
                  <a:schemeClr val="tx1"/>
                </a:solidFill>
              </a:rPr>
              <a:t>G</a:t>
            </a:r>
            <a:r>
              <a:rPr lang="en-US" sz="2000" dirty="0">
                <a:solidFill>
                  <a:schemeClr val="tx1"/>
                </a:solidFill>
              </a:rPr>
              <a:t>).  Algebraically,</a:t>
            </a:r>
          </a:p>
        </p:txBody>
      </p:sp>
      <p:graphicFrame>
        <p:nvGraphicFramePr>
          <p:cNvPr id="1333264" name="Object 16"/>
          <p:cNvGraphicFramePr>
            <a:graphicFrameLocks noChangeAspect="1"/>
          </p:cNvGraphicFramePr>
          <p:nvPr/>
        </p:nvGraphicFramePr>
        <p:xfrm>
          <a:off x="3756025" y="4214813"/>
          <a:ext cx="1768475" cy="319087"/>
        </p:xfrm>
        <a:graphic>
          <a:graphicData uri="http://schemas.openxmlformats.org/presentationml/2006/ole">
            <p:oleObj spid="_x0000_s2050" name="Equation" r:id="rId3" imgW="901440" imgH="164880" progId="Equation.DSMT4">
              <p:embed/>
            </p:oleObj>
          </a:graphicData>
        </a:graphic>
      </p:graphicFrame>
      <p:graphicFrame>
        <p:nvGraphicFramePr>
          <p:cNvPr id="1333265" name="Object 17"/>
          <p:cNvGraphicFramePr>
            <a:graphicFrameLocks noChangeAspect="1"/>
          </p:cNvGraphicFramePr>
          <p:nvPr/>
        </p:nvGraphicFramePr>
        <p:xfrm>
          <a:off x="3916363" y="4643438"/>
          <a:ext cx="1489075" cy="334962"/>
        </p:xfrm>
        <a:graphic>
          <a:graphicData uri="http://schemas.openxmlformats.org/presentationml/2006/ole">
            <p:oleObj spid="_x0000_s2051" name="Equation" r:id="rId4" imgW="799920" imgH="164880" progId="Equation.DSMT4">
              <p:embed/>
            </p:oleObj>
          </a:graphicData>
        </a:graphic>
      </p:graphicFrame>
      <p:graphicFrame>
        <p:nvGraphicFramePr>
          <p:cNvPr id="1333266" name="Object 18"/>
          <p:cNvGraphicFramePr>
            <a:graphicFrameLocks noChangeAspect="1"/>
          </p:cNvGraphicFramePr>
          <p:nvPr/>
        </p:nvGraphicFramePr>
        <p:xfrm>
          <a:off x="2840038" y="5207000"/>
          <a:ext cx="3578225" cy="365125"/>
        </p:xfrm>
        <a:graphic>
          <a:graphicData uri="http://schemas.openxmlformats.org/presentationml/2006/ole">
            <p:oleObj spid="_x0000_s2052" name="Equation" r:id="rId5" imgW="12445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3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3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3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3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3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3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3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3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3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3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257" grpId="0" autoUpdateAnimBg="0"/>
      <p:bldP spid="1333259" grpId="0" animBg="1"/>
      <p:bldP spid="133326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DDF06B6-4A95-41CF-A5C5-3A425EDC27D5}" type="slidenum">
              <a:rPr lang="en-US"/>
              <a:pPr/>
              <a:t>15</a:t>
            </a:fld>
            <a:r>
              <a:rPr lang="en-US"/>
              <a:t> of 40</a:t>
            </a: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sp>
        <p:nvSpPr>
          <p:cNvPr id="1334285" name="Rectangle 13"/>
          <p:cNvSpPr>
            <a:spLocks noChangeArrowheads="1"/>
          </p:cNvSpPr>
          <p:nvPr/>
        </p:nvSpPr>
        <p:spPr bwMode="auto">
          <a:xfrm>
            <a:off x="1066800" y="12192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THE GOVERNMENT SPENDING MULTIPLIER</a:t>
            </a:r>
          </a:p>
        </p:txBody>
      </p:sp>
      <p:graphicFrame>
        <p:nvGraphicFramePr>
          <p:cNvPr id="1334636" name="Group 364"/>
          <p:cNvGraphicFramePr>
            <a:graphicFrameLocks noGrp="1"/>
          </p:cNvGraphicFramePr>
          <p:nvPr/>
        </p:nvGraphicFramePr>
        <p:xfrm>
          <a:off x="914400" y="2081213"/>
          <a:ext cx="8001000" cy="4093211"/>
        </p:xfrm>
        <a:graphic>
          <a:graphicData uri="http://schemas.openxmlformats.org/drawingml/2006/table">
            <a:tbl>
              <a:tblPr/>
              <a:tblGrid>
                <a:gridCol w="625475"/>
                <a:gridCol w="515938"/>
                <a:gridCol w="808037"/>
                <a:gridCol w="1041400"/>
                <a:gridCol w="627063"/>
                <a:gridCol w="765175"/>
                <a:gridCol w="904875"/>
                <a:gridCol w="835025"/>
                <a:gridCol w="835025"/>
                <a:gridCol w="1042987"/>
              </a:tblGrid>
              <a:tr h="579438">
                <a:tc gridSpan="10">
                  <a:txBody>
                    <a:bodyPr/>
                    <a:lstStyle/>
                    <a:p>
                      <a:pPr marL="1143000" marR="0" lvl="0" indent="-1143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TABLE 9.2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Finding Equilibrium After a $50 Billion Government Spending Increase (All Figures in Billions of Dollars;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Has Increased from 100 in Table 9.1 to 150 Here)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D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(1)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(2)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(3)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(4)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(5)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(6)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(7)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(8)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(9)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(10)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(INCOME)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NET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TAXES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DISPOSABLE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INCOME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/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CONSUMPTION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SPENDING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= 100 + .75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SAVING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</a:t>
                      </a:r>
                      <a:b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–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INVESTMENT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SPENDING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GOVERNMENT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PURCHASES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AGGREGATE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EXPENDITURE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UNPLANNED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INVENTORY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CHANGE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ADJUSTMENT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TO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DISEQUILIBRIUM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L="45720" marR="137160"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250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50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500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200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650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150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600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550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800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100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700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950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50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1,100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850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1,100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Equilibrium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1,300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1,200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1,000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200</a:t>
                      </a:r>
                    </a:p>
                  </a:txBody>
                  <a:tcPr marR="1828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1,250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+ 50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13716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4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3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285" grpId="0" build="p" bldLvl="2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34ECE2-BFA3-42DF-9735-5EA3C25125A3}" type="slidenum">
              <a:rPr lang="en-US"/>
              <a:pPr/>
              <a:t>16</a:t>
            </a:fld>
            <a:r>
              <a:rPr lang="en-US"/>
              <a:t> of 40</a:t>
            </a:r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295400" y="1828800"/>
            <a:ext cx="7162800" cy="838200"/>
          </a:xfrm>
          <a:prstGeom prst="rect">
            <a:avLst/>
          </a:prstGeom>
          <a:solidFill>
            <a:srgbClr val="FFF0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 algn="ctr">
              <a:spcBef>
                <a:spcPct val="0"/>
              </a:spcBef>
            </a:pPr>
            <a:endParaRPr lang="id-ID" sz="2000" b="1" i="1">
              <a:solidFill>
                <a:schemeClr val="tx1"/>
              </a:solidFill>
            </a:endParaRPr>
          </a:p>
        </p:txBody>
      </p:sp>
      <p:sp>
        <p:nvSpPr>
          <p:cNvPr id="1335303" name="Rectangle 7"/>
          <p:cNvSpPr>
            <a:spLocks noChangeArrowheads="1"/>
          </p:cNvSpPr>
          <p:nvPr/>
        </p:nvSpPr>
        <p:spPr bwMode="auto">
          <a:xfrm>
            <a:off x="2133600" y="3276600"/>
            <a:ext cx="5486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 smtClean="0">
                <a:solidFill>
                  <a:srgbClr val="006668"/>
                </a:solidFill>
              </a:rPr>
              <a:t>Multiplier </a:t>
            </a:r>
            <a:r>
              <a:rPr lang="en-US" sz="2400" b="1" dirty="0" err="1" smtClean="0">
                <a:solidFill>
                  <a:srgbClr val="006668"/>
                </a:solidFill>
              </a:rPr>
              <a:t>belanja</a:t>
            </a:r>
            <a:r>
              <a:rPr lang="en-US" sz="2400" b="1" dirty="0" smtClean="0">
                <a:solidFill>
                  <a:srgbClr val="006668"/>
                </a:solidFill>
              </a:rPr>
              <a:t> </a:t>
            </a:r>
            <a:r>
              <a:rPr lang="en-US" sz="2400" b="1" dirty="0" err="1" smtClean="0">
                <a:solidFill>
                  <a:srgbClr val="006668"/>
                </a:solidFill>
              </a:rPr>
              <a:t>pemerintah</a:t>
            </a:r>
            <a:endParaRPr lang="en-US" sz="2400" b="1" dirty="0" smtClean="0">
              <a:solidFill>
                <a:srgbClr val="006668"/>
              </a:solidFill>
            </a:endParaRPr>
          </a:p>
          <a:p>
            <a:pPr>
              <a:spcBef>
                <a:spcPct val="0"/>
              </a:spcBef>
            </a:pPr>
            <a:r>
              <a:rPr lang="en-US" sz="2400" dirty="0" err="1" smtClean="0">
                <a:solidFill>
                  <a:schemeClr val="tx1"/>
                </a:solidFill>
              </a:rPr>
              <a:t>Rasio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tingkat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ekuilibrium</a:t>
            </a:r>
            <a:r>
              <a:rPr lang="en-US" sz="2400" dirty="0" smtClean="0">
                <a:solidFill>
                  <a:schemeClr val="tx1"/>
                </a:solidFill>
              </a:rPr>
              <a:t> output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belanja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pemerintah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2643188" y="1857375"/>
          <a:ext cx="4572000" cy="709613"/>
        </p:xfrm>
        <a:graphic>
          <a:graphicData uri="http://schemas.openxmlformats.org/presentationml/2006/ole">
            <p:oleObj spid="_x0000_s3074" name="Equation" r:id="rId3" imgW="237456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3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4A05976-4CF7-4962-AB95-93F074AEE8DC}" type="slidenum">
              <a:rPr lang="en-US"/>
              <a:pPr/>
              <a:t>17</a:t>
            </a:fld>
            <a:r>
              <a:rPr lang="en-US"/>
              <a:t> of 40</a:t>
            </a: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sp>
        <p:nvSpPr>
          <p:cNvPr id="1336327" name="Rectangle 7"/>
          <p:cNvSpPr>
            <a:spLocks noChangeArrowheads="1"/>
          </p:cNvSpPr>
          <p:nvPr/>
        </p:nvSpPr>
        <p:spPr bwMode="auto">
          <a:xfrm>
            <a:off x="2514600" y="6216650"/>
            <a:ext cx="4419600" cy="336550"/>
          </a:xfrm>
          <a:prstGeom prst="rect">
            <a:avLst/>
          </a:prstGeom>
          <a:solidFill>
            <a:srgbClr val="D3CDA1"/>
          </a:solidFill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1143000" indent="-1089025">
              <a:spcBef>
                <a:spcPct val="10000"/>
              </a:spcBef>
              <a:spcAft>
                <a:spcPct val="10000"/>
              </a:spcAft>
            </a:pPr>
            <a:r>
              <a:rPr lang="en-US" sz="1400" b="1">
                <a:solidFill>
                  <a:schemeClr val="tx1"/>
                </a:solidFill>
              </a:rPr>
              <a:t>FIGURE 9.3	</a:t>
            </a:r>
            <a:r>
              <a:rPr lang="en-US" sz="1400" b="1">
                <a:solidFill>
                  <a:srgbClr val="8C1B54"/>
                </a:solidFill>
              </a:rPr>
              <a:t>The Government Spending Multiplier</a:t>
            </a:r>
          </a:p>
        </p:txBody>
      </p:sp>
      <p:pic>
        <p:nvPicPr>
          <p:cNvPr id="1336329" name="Picture 9" descr="fig9_3_1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0713" y="1066800"/>
            <a:ext cx="53625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6330" name="Picture 10" descr="fig9_3_2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0713" y="1066800"/>
            <a:ext cx="53625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6331" name="Picture 11" descr="fig9_3_3pp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90713" y="1066800"/>
            <a:ext cx="53625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3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33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32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E412FD-9985-4EF3-826C-86C1BBA4D4BE}" type="slidenum">
              <a:rPr lang="en-US"/>
              <a:pPr/>
              <a:t>18</a:t>
            </a:fld>
            <a:r>
              <a:rPr lang="en-US"/>
              <a:t> of 40</a:t>
            </a: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sp>
        <p:nvSpPr>
          <p:cNvPr id="1337351" name="Rectangle 7"/>
          <p:cNvSpPr>
            <a:spLocks noChangeArrowheads="1"/>
          </p:cNvSpPr>
          <p:nvPr/>
        </p:nvSpPr>
        <p:spPr bwMode="auto">
          <a:xfrm>
            <a:off x="1066800" y="15240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THE TAX MULTIPLIER</a:t>
            </a:r>
          </a:p>
        </p:txBody>
      </p:sp>
      <p:sp>
        <p:nvSpPr>
          <p:cNvPr id="1337355" name="Rectangle 11"/>
          <p:cNvSpPr>
            <a:spLocks noChangeArrowheads="1"/>
          </p:cNvSpPr>
          <p:nvPr/>
        </p:nvSpPr>
        <p:spPr bwMode="auto">
          <a:xfrm>
            <a:off x="2286000" y="3276600"/>
            <a:ext cx="5486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tax multiplier  </a:t>
            </a:r>
            <a:r>
              <a:rPr lang="en-US" sz="2400">
                <a:solidFill>
                  <a:schemeClr val="tx1"/>
                </a:solidFill>
              </a:rPr>
              <a:t>The ratio of change in the equilibrium level of output to a change in taxes.</a:t>
            </a:r>
          </a:p>
        </p:txBody>
      </p:sp>
      <p:sp>
        <p:nvSpPr>
          <p:cNvPr id="1337356" name="Text Box 12"/>
          <p:cNvSpPr txBox="1">
            <a:spLocks noChangeArrowheads="1"/>
          </p:cNvSpPr>
          <p:nvPr/>
        </p:nvSpPr>
        <p:spPr bwMode="auto">
          <a:xfrm>
            <a:off x="733425" y="2362200"/>
            <a:ext cx="7924800" cy="533400"/>
          </a:xfrm>
          <a:prstGeom prst="rect">
            <a:avLst/>
          </a:prstGeom>
          <a:solidFill>
            <a:srgbClr val="FFF0D9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The multiplier for a change in taxes is </a:t>
            </a:r>
            <a:r>
              <a:rPr lang="en-US" sz="1400" b="1" i="1">
                <a:solidFill>
                  <a:schemeClr val="tx1"/>
                </a:solidFill>
                <a:latin typeface="Arial" charset="0"/>
              </a:rPr>
              <a:t>not </a:t>
            </a:r>
            <a:r>
              <a:rPr lang="en-US" sz="1400" b="1">
                <a:solidFill>
                  <a:schemeClr val="tx1"/>
                </a:solidFill>
                <a:latin typeface="Arial" charset="0"/>
              </a:rPr>
              <a:t>the same as the multiplier for a change in</a:t>
            </a:r>
          </a:p>
          <a:p>
            <a:pPr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government spending.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33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7351" grpId="0" build="p" bldLvl="2" autoUpdateAnimBg="0" advAuto="0"/>
      <p:bldP spid="1337355" grpId="0"/>
      <p:bldP spid="133735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B08FF4-1877-4B68-A086-2E56CDCE8662}" type="slidenum">
              <a:rPr lang="en-US"/>
              <a:pPr/>
              <a:t>19</a:t>
            </a:fld>
            <a:r>
              <a:rPr lang="en-US"/>
              <a:t> of 40</a:t>
            </a:r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0" y="4357688"/>
            <a:ext cx="7162800" cy="1143000"/>
            <a:chOff x="816" y="3273"/>
            <a:chExt cx="4512" cy="720"/>
          </a:xfrm>
        </p:grpSpPr>
        <p:sp>
          <p:nvSpPr>
            <p:cNvPr id="4104" name="Rectangle 5"/>
            <p:cNvSpPr>
              <a:spLocks noChangeArrowheads="1"/>
            </p:cNvSpPr>
            <p:nvPr/>
          </p:nvSpPr>
          <p:spPr bwMode="auto">
            <a:xfrm>
              <a:off x="816" y="3360"/>
              <a:ext cx="4512" cy="624"/>
            </a:xfrm>
            <a:prstGeom prst="rect">
              <a:avLst/>
            </a:prstGeom>
            <a:solidFill>
              <a:srgbClr val="FFF0D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96875" indent="-396875" algn="ctr">
                <a:spcBef>
                  <a:spcPct val="0"/>
                </a:spcBef>
              </a:pPr>
              <a:endParaRPr lang="id-ID" sz="2000" b="1" i="1">
                <a:solidFill>
                  <a:schemeClr val="tx1"/>
                </a:solidFill>
              </a:endParaRPr>
            </a:p>
          </p:txBody>
        </p:sp>
        <p:graphicFrame>
          <p:nvGraphicFramePr>
            <p:cNvPr id="4100" name="Object 6"/>
            <p:cNvGraphicFramePr>
              <a:graphicFrameLocks noChangeAspect="1"/>
            </p:cNvGraphicFramePr>
            <p:nvPr/>
          </p:nvGraphicFramePr>
          <p:xfrm>
            <a:off x="1409" y="3273"/>
            <a:ext cx="3199" cy="720"/>
          </p:xfrm>
          <a:graphic>
            <a:graphicData uri="http://schemas.openxmlformats.org/presentationml/2006/ole">
              <p:oleObj spid="_x0000_s4100" name="Equation" r:id="rId3" imgW="1498320" imgH="406080" progId="Equation.DSMT4">
                <p:embed/>
              </p:oleObj>
            </a:graphicData>
          </a:graphic>
        </p:graphicFrame>
      </p:grpSp>
      <p:graphicFrame>
        <p:nvGraphicFramePr>
          <p:cNvPr id="1338377" name="Object 9"/>
          <p:cNvGraphicFramePr>
            <a:graphicFrameLocks noChangeAspect="1"/>
          </p:cNvGraphicFramePr>
          <p:nvPr/>
        </p:nvGraphicFramePr>
        <p:xfrm>
          <a:off x="785813" y="1214438"/>
          <a:ext cx="7858125" cy="1028700"/>
        </p:xfrm>
        <a:graphic>
          <a:graphicData uri="http://schemas.openxmlformats.org/presentationml/2006/ole">
            <p:oleObj spid="_x0000_s4098" name="Equation" r:id="rId4" imgW="3314520" imgH="406080" progId="Equation.DSMT4">
              <p:embed/>
            </p:oleObj>
          </a:graphicData>
        </a:graphic>
      </p:graphicFrame>
      <p:graphicFrame>
        <p:nvGraphicFramePr>
          <p:cNvPr id="1338378" name="Object 10"/>
          <p:cNvGraphicFramePr>
            <a:graphicFrameLocks noChangeAspect="1"/>
          </p:cNvGraphicFramePr>
          <p:nvPr/>
        </p:nvGraphicFramePr>
        <p:xfrm>
          <a:off x="785813" y="2428875"/>
          <a:ext cx="8072437" cy="1214438"/>
        </p:xfrm>
        <a:graphic>
          <a:graphicData uri="http://schemas.openxmlformats.org/presentationml/2006/ole">
            <p:oleObj spid="_x0000_s4099" name="Equation" r:id="rId5" imgW="267948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8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F5D1F0D-00E2-4138-B439-C4863A783135}" type="slidenum">
              <a:rPr lang="en-US"/>
              <a:pPr/>
              <a:t>2</a:t>
            </a:fld>
            <a:r>
              <a:rPr lang="en-US"/>
              <a:t> of 40</a:t>
            </a:r>
          </a:p>
        </p:txBody>
      </p:sp>
      <p:sp>
        <p:nvSpPr>
          <p:cNvPr id="395270" name="Text Box 6"/>
          <p:cNvSpPr txBox="1">
            <a:spLocks noChangeArrowheads="1"/>
          </p:cNvSpPr>
          <p:nvPr/>
        </p:nvSpPr>
        <p:spPr bwMode="auto">
          <a:xfrm>
            <a:off x="6248400" y="2330450"/>
            <a:ext cx="2438400" cy="290513"/>
          </a:xfrm>
          <a:prstGeom prst="rect">
            <a:avLst/>
          </a:prstGeom>
          <a:solidFill>
            <a:srgbClr val="E7E4CB"/>
          </a:solidFill>
          <a:ln w="9525">
            <a:noFill/>
            <a:miter lim="800000"/>
            <a:headEnd/>
            <a:tailEnd/>
          </a:ln>
        </p:spPr>
        <p:txBody>
          <a:bodyPr tIns="0" anchor="ctr" anchorCtr="1">
            <a:spAutoFit/>
          </a:bodyPr>
          <a:lstStyle/>
          <a:p>
            <a:pPr algn="ctr"/>
            <a:r>
              <a:rPr lang="en-US" sz="1600" b="1">
                <a:solidFill>
                  <a:srgbClr val="8C1B54"/>
                </a:solidFill>
              </a:rPr>
              <a:t>Chapter Outline</a:t>
            </a:r>
          </a:p>
        </p:txBody>
      </p:sp>
      <p:sp>
        <p:nvSpPr>
          <p:cNvPr id="395328" name="Text Box 64"/>
          <p:cNvSpPr txBox="1">
            <a:spLocks noChangeArrowheads="1"/>
          </p:cNvSpPr>
          <p:nvPr/>
        </p:nvSpPr>
        <p:spPr bwMode="auto">
          <a:xfrm>
            <a:off x="6858000" y="1066800"/>
            <a:ext cx="1371600" cy="1143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8800">
                <a:solidFill>
                  <a:srgbClr val="1469B2"/>
                </a:solidFill>
                <a:latin typeface="Times New Roman" pitchFamily="8" charset="0"/>
              </a:rPr>
              <a:t>22</a:t>
            </a:r>
          </a:p>
        </p:txBody>
      </p:sp>
      <p:sp>
        <p:nvSpPr>
          <p:cNvPr id="395333" name="Rectangle 69"/>
          <p:cNvSpPr>
            <a:spLocks noChangeArrowheads="1"/>
          </p:cNvSpPr>
          <p:nvPr/>
        </p:nvSpPr>
        <p:spPr bwMode="auto">
          <a:xfrm>
            <a:off x="685800" y="1219200"/>
            <a:ext cx="5334000" cy="914400"/>
          </a:xfrm>
          <a:prstGeom prst="rect">
            <a:avLst/>
          </a:prstGeom>
          <a:solidFill>
            <a:schemeClr val="bg1">
              <a:alpha val="30196"/>
            </a:schemeClr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  <a:latin typeface="Times New Roman" pitchFamily="8" charset="0"/>
              </a:rPr>
              <a:t>The Government</a:t>
            </a:r>
            <a:br>
              <a:rPr lang="en-US" sz="2800" b="1">
                <a:solidFill>
                  <a:srgbClr val="8C1B54"/>
                </a:solidFill>
                <a:latin typeface="Times New Roman" pitchFamily="8" charset="0"/>
              </a:rPr>
            </a:br>
            <a:r>
              <a:rPr lang="en-US" sz="2800" b="1">
                <a:solidFill>
                  <a:srgbClr val="8C1B54"/>
                </a:solidFill>
                <a:latin typeface="Times New Roman" pitchFamily="8" charset="0"/>
              </a:rPr>
              <a:t>and Fiscal Policy</a:t>
            </a:r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714375" y="762000"/>
            <a:ext cx="6143625" cy="336550"/>
            <a:chOff x="450" y="480"/>
            <a:chExt cx="3870" cy="212"/>
          </a:xfrm>
        </p:grpSpPr>
        <p:sp>
          <p:nvSpPr>
            <p:cNvPr id="16396" name="Rectangle 71"/>
            <p:cNvSpPr>
              <a:spLocks noChangeArrowheads="1"/>
            </p:cNvSpPr>
            <p:nvPr/>
          </p:nvSpPr>
          <p:spPr bwMode="auto">
            <a:xfrm>
              <a:off x="450" y="480"/>
              <a:ext cx="3870" cy="197"/>
            </a:xfrm>
            <a:prstGeom prst="rect">
              <a:avLst/>
            </a:prstGeom>
            <a:solidFill>
              <a:srgbClr val="006668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397" name="Text Box 72"/>
            <p:cNvSpPr txBox="1">
              <a:spLocks noChangeArrowheads="1"/>
            </p:cNvSpPr>
            <p:nvPr/>
          </p:nvSpPr>
          <p:spPr bwMode="auto">
            <a:xfrm>
              <a:off x="450" y="480"/>
              <a:ext cx="3870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lnSpc>
                  <a:spcPct val="90000"/>
                </a:lnSpc>
                <a:spcAft>
                  <a:spcPct val="10000"/>
                </a:spcAft>
              </a:pPr>
              <a:endParaRPr lang="id-ID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5943600" y="2209800"/>
            <a:ext cx="2743200" cy="4419600"/>
            <a:chOff x="4032" y="1488"/>
            <a:chExt cx="1584" cy="2640"/>
          </a:xfrm>
        </p:grpSpPr>
        <p:sp>
          <p:nvSpPr>
            <p:cNvPr id="16394" name="Line 73"/>
            <p:cNvSpPr>
              <a:spLocks noChangeShapeType="1"/>
            </p:cNvSpPr>
            <p:nvPr/>
          </p:nvSpPr>
          <p:spPr bwMode="auto">
            <a:xfrm flipH="1">
              <a:off x="4032" y="148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>
              <a:spAutoFit/>
            </a:bodyPr>
            <a:lstStyle/>
            <a:p>
              <a:endParaRPr lang="en-US"/>
            </a:p>
          </p:txBody>
        </p:sp>
        <p:sp>
          <p:nvSpPr>
            <p:cNvPr id="16395" name="Line 74"/>
            <p:cNvSpPr>
              <a:spLocks noChangeShapeType="1"/>
            </p:cNvSpPr>
            <p:nvPr/>
          </p:nvSpPr>
          <p:spPr bwMode="auto">
            <a:xfrm>
              <a:off x="4032" y="1488"/>
              <a:ext cx="0" cy="26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>
              <a:spAutoFit/>
            </a:bodyPr>
            <a:lstStyle/>
            <a:p>
              <a:endParaRPr lang="en-US"/>
            </a:p>
          </p:txBody>
        </p:sp>
      </p:grpSp>
      <p:sp>
        <p:nvSpPr>
          <p:cNvPr id="395344" name="Rectangle 80"/>
          <p:cNvSpPr>
            <a:spLocks noChangeArrowheads="1"/>
          </p:cNvSpPr>
          <p:nvPr/>
        </p:nvSpPr>
        <p:spPr bwMode="auto">
          <a:xfrm>
            <a:off x="5943600" y="2590800"/>
            <a:ext cx="3200400" cy="4114800"/>
          </a:xfrm>
          <a:prstGeom prst="rect">
            <a:avLst/>
          </a:prstGeom>
          <a:solidFill>
            <a:schemeClr val="bg1">
              <a:alpha val="30196"/>
            </a:scheme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000" b="1">
                <a:solidFill>
                  <a:srgbClr val="1469B2"/>
                </a:solidFill>
              </a:rPr>
              <a:t>Government in the Economy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Government Purchases (</a:t>
            </a:r>
            <a:r>
              <a:rPr lang="en-US" sz="1000" i="1">
                <a:solidFill>
                  <a:schemeClr val="tx1"/>
                </a:solidFill>
              </a:rPr>
              <a:t>G</a:t>
            </a:r>
            <a:r>
              <a:rPr lang="en-US" sz="1000">
                <a:solidFill>
                  <a:schemeClr val="tx1"/>
                </a:solidFill>
              </a:rPr>
              <a:t>), Net Taxes (</a:t>
            </a:r>
            <a:r>
              <a:rPr lang="en-US" sz="1000" i="1">
                <a:solidFill>
                  <a:schemeClr val="tx1"/>
                </a:solidFill>
              </a:rPr>
              <a:t>T</a:t>
            </a:r>
            <a:r>
              <a:rPr lang="en-US" sz="1000">
                <a:solidFill>
                  <a:schemeClr val="tx1"/>
                </a:solidFill>
              </a:rPr>
              <a:t>), and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    Disposable income (</a:t>
            </a:r>
            <a:r>
              <a:rPr lang="en-US" sz="1000" i="1">
                <a:solidFill>
                  <a:schemeClr val="tx1"/>
                </a:solidFill>
              </a:rPr>
              <a:t>Y</a:t>
            </a:r>
            <a:r>
              <a:rPr lang="en-US" sz="1000" i="1" baseline="-25000">
                <a:solidFill>
                  <a:schemeClr val="tx1"/>
                </a:solidFill>
              </a:rPr>
              <a:t>d</a:t>
            </a:r>
            <a:r>
              <a:rPr lang="en-US" sz="1000">
                <a:solidFill>
                  <a:schemeClr val="tx1"/>
                </a:solidFill>
              </a:rPr>
              <a:t>)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Equilibrium Output: </a:t>
            </a:r>
            <a:r>
              <a:rPr lang="en-US" sz="1000" i="1">
                <a:solidFill>
                  <a:schemeClr val="tx1"/>
                </a:solidFill>
              </a:rPr>
              <a:t>Y</a:t>
            </a:r>
            <a:r>
              <a:rPr lang="en-US" sz="1000">
                <a:solidFill>
                  <a:schemeClr val="tx1"/>
                </a:solidFill>
              </a:rPr>
              <a:t> = </a:t>
            </a:r>
            <a:r>
              <a:rPr lang="en-US" sz="1000" i="1">
                <a:solidFill>
                  <a:schemeClr val="tx1"/>
                </a:solidFill>
              </a:rPr>
              <a:t>C</a:t>
            </a:r>
            <a:r>
              <a:rPr lang="en-US" sz="1000">
                <a:solidFill>
                  <a:schemeClr val="tx1"/>
                </a:solidFill>
              </a:rPr>
              <a:t> + </a:t>
            </a:r>
            <a:r>
              <a:rPr lang="en-US" sz="1000" i="1">
                <a:solidFill>
                  <a:schemeClr val="tx1"/>
                </a:solidFill>
              </a:rPr>
              <a:t>I</a:t>
            </a:r>
            <a:r>
              <a:rPr lang="en-US" sz="1000">
                <a:solidFill>
                  <a:schemeClr val="tx1"/>
                </a:solidFill>
              </a:rPr>
              <a:t> + </a:t>
            </a:r>
            <a:r>
              <a:rPr lang="en-US" sz="1000" i="1">
                <a:solidFill>
                  <a:schemeClr val="tx1"/>
                </a:solidFill>
              </a:rPr>
              <a:t>G</a:t>
            </a:r>
            <a:r>
              <a:rPr lang="en-US" sz="1000">
                <a:solidFill>
                  <a:schemeClr val="tx1"/>
                </a:solidFill>
              </a:rPr>
              <a:t/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Fiscal Policy at Work:   Multiplier Effects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The Government Spending Multiplier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The Tax Multiplier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The Balanced-Budget Multiplier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The Federal Budget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 </a:t>
            </a:r>
            <a:r>
              <a:rPr lang="en-US" sz="1000">
                <a:solidFill>
                  <a:schemeClr val="tx1"/>
                </a:solidFill>
              </a:rPr>
              <a:t>The Budget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The Surplus or Deficit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The Debt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 </a:t>
            </a:r>
            <a:r>
              <a:rPr lang="en-US" sz="1000" b="1">
                <a:solidFill>
                  <a:srgbClr val="1469B2"/>
                </a:solidFill>
              </a:rPr>
              <a:t>The Economy’s Influence on the Government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     Budget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Tax Revenues Depend on the State of the Economy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Some Government Expenditures Depend on the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    State of the Economy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Automatic Stabilizers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Fiscal Drag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Full-Employment Budget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Looking Ahead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Appendix A: Deriving the Fiscal Policy Multipliers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Appendix B: The Case in Which Tax Revenues</a:t>
            </a:r>
            <a:br>
              <a:rPr lang="en-US" sz="1000" b="1">
                <a:solidFill>
                  <a:srgbClr val="1469B2"/>
                </a:solidFill>
              </a:rPr>
            </a:br>
            <a:r>
              <a:rPr lang="en-US" sz="1000" b="1">
                <a:solidFill>
                  <a:srgbClr val="1469B2"/>
                </a:solidFill>
              </a:rPr>
              <a:t>    Depend on Income</a:t>
            </a:r>
          </a:p>
        </p:txBody>
      </p:sp>
      <p:pic>
        <p:nvPicPr>
          <p:cNvPr id="395368" name="Picture 1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438400"/>
            <a:ext cx="4267200" cy="4002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39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9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3953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395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0" grpId="0" animBg="1"/>
      <p:bldP spid="395328" grpId="0" animBg="1"/>
      <p:bldP spid="395333" grpId="0" animBg="1"/>
      <p:bldP spid="395344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79363FB-3446-4AED-9FF8-6AF7296D6846}" type="slidenum">
              <a:rPr lang="en-US"/>
              <a:pPr/>
              <a:t>20</a:t>
            </a:fld>
            <a:r>
              <a:rPr lang="en-US"/>
              <a:t> of 40</a:t>
            </a: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sp>
        <p:nvSpPr>
          <p:cNvPr id="1339395" name="Rectangle 3"/>
          <p:cNvSpPr>
            <a:spLocks noChangeArrowheads="1"/>
          </p:cNvSpPr>
          <p:nvPr/>
        </p:nvSpPr>
        <p:spPr bwMode="auto">
          <a:xfrm>
            <a:off x="1066800" y="11430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 err="1" smtClean="0">
                <a:solidFill>
                  <a:srgbClr val="1469B2"/>
                </a:solidFill>
              </a:rPr>
              <a:t>Angka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 err="1" smtClean="0">
                <a:solidFill>
                  <a:srgbClr val="1469B2"/>
                </a:solidFill>
              </a:rPr>
              <a:t>Pengganda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 err="1" smtClean="0">
                <a:solidFill>
                  <a:srgbClr val="1469B2"/>
                </a:solidFill>
              </a:rPr>
              <a:t>Anggaran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 err="1" smtClean="0">
                <a:solidFill>
                  <a:srgbClr val="1469B2"/>
                </a:solidFill>
              </a:rPr>
              <a:t>Berimbang</a:t>
            </a:r>
            <a:endParaRPr lang="en-US" sz="2400" b="1" dirty="0">
              <a:solidFill>
                <a:srgbClr val="1469B2"/>
              </a:solidFill>
            </a:endParaRPr>
          </a:p>
        </p:txBody>
      </p:sp>
      <p:sp>
        <p:nvSpPr>
          <p:cNvPr id="1339396" name="Rectangle 4"/>
          <p:cNvSpPr>
            <a:spLocks noChangeArrowheads="1"/>
          </p:cNvSpPr>
          <p:nvPr/>
        </p:nvSpPr>
        <p:spPr bwMode="auto">
          <a:xfrm>
            <a:off x="2286000" y="1828800"/>
            <a:ext cx="5486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6668"/>
                </a:solidFill>
              </a:rPr>
              <a:t>balanced-budget multiplier  </a:t>
            </a:r>
            <a:r>
              <a:rPr lang="en-US" sz="2400" dirty="0">
                <a:solidFill>
                  <a:schemeClr val="tx1"/>
                </a:solidFill>
              </a:rPr>
              <a:t>The ratio of change in the equilibrium level of output to a change in government</a:t>
            </a:r>
          </a:p>
          <a:p>
            <a:pPr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</a:rPr>
              <a:t>spending where the change in government spending is balanced by a change in taxes so as not to create any deficit.  The balanced-budget multiplier is equal to 1:  The change in </a:t>
            </a:r>
            <a:r>
              <a:rPr lang="en-US" sz="2400" i="1" dirty="0">
                <a:solidFill>
                  <a:schemeClr val="tx1"/>
                </a:solidFill>
              </a:rPr>
              <a:t>Y</a:t>
            </a:r>
            <a:r>
              <a:rPr lang="en-US" sz="2400" dirty="0">
                <a:solidFill>
                  <a:schemeClr val="tx1"/>
                </a:solidFill>
              </a:rPr>
              <a:t> resulting from the change in </a:t>
            </a:r>
            <a:r>
              <a:rPr lang="en-US" sz="2400" i="1" dirty="0">
                <a:solidFill>
                  <a:schemeClr val="tx1"/>
                </a:solidFill>
              </a:rPr>
              <a:t>G</a:t>
            </a:r>
            <a:r>
              <a:rPr lang="en-US" sz="2400" dirty="0">
                <a:solidFill>
                  <a:schemeClr val="tx1"/>
                </a:solidFill>
              </a:rPr>
              <a:t> and the equal change in </a:t>
            </a:r>
            <a:r>
              <a:rPr lang="en-US" sz="2400" i="1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 is exactly the same size as the initial change in </a:t>
            </a:r>
            <a:r>
              <a:rPr lang="en-US" sz="2400" i="1" dirty="0">
                <a:solidFill>
                  <a:schemeClr val="tx1"/>
                </a:solidFill>
              </a:rPr>
              <a:t>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 itself.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9395" grpId="0" build="p" bldLvl="2" autoUpdateAnimBg="0" advAuto="0"/>
      <p:bldP spid="133939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20F5300-38EF-4073-96DD-DF9BDC289665}" type="slidenum">
              <a:rPr lang="en-US"/>
              <a:pPr/>
              <a:t>21</a:t>
            </a:fld>
            <a:r>
              <a:rPr lang="en-US"/>
              <a:t> of 40</a:t>
            </a: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295400" y="2133600"/>
            <a:ext cx="7162800" cy="1081088"/>
          </a:xfrm>
          <a:prstGeom prst="rect">
            <a:avLst/>
          </a:prstGeom>
          <a:solidFill>
            <a:srgbClr val="FFF0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 algn="ctr">
              <a:spcBef>
                <a:spcPct val="0"/>
              </a:spcBef>
            </a:pPr>
            <a:endParaRPr lang="id-ID" sz="2000" b="1" i="1">
              <a:solidFill>
                <a:schemeClr val="tx1"/>
              </a:solidFill>
            </a:endParaRP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1449388" y="2293938"/>
          <a:ext cx="6765925" cy="706437"/>
        </p:xfrm>
        <a:graphic>
          <a:graphicData uri="http://schemas.openxmlformats.org/presentationml/2006/ole">
            <p:oleObj spid="_x0000_s5122" name="Equation" r:id="rId3" imgW="1815840" imgH="190440" progId="Equation.DSMT4">
              <p:embed/>
            </p:oleObj>
          </a:graphicData>
        </a:graphic>
      </p:graphicFrame>
      <p:sp>
        <p:nvSpPr>
          <p:cNvPr id="1340425" name="Text Box 9"/>
          <p:cNvSpPr txBox="1">
            <a:spLocks noChangeArrowheads="1"/>
          </p:cNvSpPr>
          <p:nvPr/>
        </p:nvSpPr>
        <p:spPr bwMode="auto">
          <a:xfrm>
            <a:off x="733425" y="4953000"/>
            <a:ext cx="7924800" cy="1600200"/>
          </a:xfrm>
          <a:prstGeom prst="rect">
            <a:avLst/>
          </a:prstGeom>
          <a:solidFill>
            <a:srgbClr val="FFF0D9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An increase in government spending has a direct initial effect on planned aggregate expenditure; a tax increase does not.  The initial effect of the tax increase is that households cut consumption by the MPC times the change in taxes.  This change in</a:t>
            </a:r>
          </a:p>
          <a:p>
            <a:pPr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consumption is less than the change in taxes, because the MPC is less than 1.  The</a:t>
            </a:r>
          </a:p>
          <a:p>
            <a:pPr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positive stimulus from the government spending increase is thus greater than the</a:t>
            </a:r>
          </a:p>
          <a:p>
            <a:pPr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negative stimulus from the tax increase.  The net effect is that the balanced-budget</a:t>
            </a:r>
          </a:p>
          <a:p>
            <a:pPr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multiplier is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4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04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0CF4E1-DED5-423D-A422-3955DA630D8C}" type="slidenum">
              <a:rPr lang="en-US"/>
              <a:pPr/>
              <a:t>22</a:t>
            </a:fld>
            <a:r>
              <a:rPr lang="en-US"/>
              <a:t> of 40</a:t>
            </a: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graphicFrame>
        <p:nvGraphicFramePr>
          <p:cNvPr id="1341768" name="Group 328"/>
          <p:cNvGraphicFramePr>
            <a:graphicFrameLocks noGrp="1"/>
          </p:cNvGraphicFramePr>
          <p:nvPr/>
        </p:nvGraphicFramePr>
        <p:xfrm>
          <a:off x="914400" y="1524000"/>
          <a:ext cx="7924800" cy="4228784"/>
        </p:xfrm>
        <a:graphic>
          <a:graphicData uri="http://schemas.openxmlformats.org/drawingml/2006/table">
            <a:tbl>
              <a:tblPr/>
              <a:tblGrid>
                <a:gridCol w="701675"/>
                <a:gridCol w="549275"/>
                <a:gridCol w="838200"/>
                <a:gridCol w="1152525"/>
                <a:gridCol w="792163"/>
                <a:gridCol w="936625"/>
                <a:gridCol w="936625"/>
                <a:gridCol w="936625"/>
                <a:gridCol w="1081087"/>
              </a:tblGrid>
              <a:tr h="515938">
                <a:tc gridSpan="9">
                  <a:txBody>
                    <a:bodyPr/>
                    <a:lstStyle/>
                    <a:p>
                      <a:pPr marL="1143000" marR="0" lvl="0" indent="-1143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TABLE 9.3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Finding Equilibrium After a $200-Billion Balanced-Budget Increase in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and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(All Figures in Billions of Dollars; Both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and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 Have Increased from 100 in Table 9.1 to 300 Here)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D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(1)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(2)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(3)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(4)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(5)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(6)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(7)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(8)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(9)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(INCOME)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NET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TAXES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DISPOSABLE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INCOME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/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CONSUMPTION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SPENDING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= 100 + .75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INVESTMENT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SPENDING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GOVERNMENT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PURCHASES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AGGREGATE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EXPENDITURE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UNPLANNED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INVENTORY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CHANGE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(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</a:t>
                      </a:r>
                      <a:r>
                        <a:rPr kumimoji="0" lang="en-US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)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ADJUSTMENT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TO</a:t>
                      </a:r>
                      <a:b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DISEQUILIBRIUM</a:t>
                      </a:r>
                    </a:p>
                  </a:txBody>
                  <a:tcPr marL="0" marR="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gridSpan="9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137160"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250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650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150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800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100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600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550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950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50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1,100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700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1,100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Equilibrium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1,300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850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1,250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+ 50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1,500</a:t>
                      </a:r>
                    </a:p>
                  </a:txBody>
                  <a:tcPr marR="13716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1,200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1,000</a:t>
                      </a:r>
                    </a:p>
                  </a:txBody>
                  <a:tcPr marR="411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1,400</a:t>
                      </a:r>
                    </a:p>
                  </a:txBody>
                  <a:tcPr marR="228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+ 100</a:t>
                      </a:r>
                    </a:p>
                  </a:txBody>
                  <a:tcPr marR="2743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Output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P MathA" pitchFamily="2" charset="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 gridSpan="9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137160"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B1A99E-3BEA-4933-9DA5-507FFF2F9602}" type="slidenum">
              <a:rPr lang="en-US"/>
              <a:pPr/>
              <a:t>23</a:t>
            </a:fld>
            <a:r>
              <a:rPr lang="en-US"/>
              <a:t> of 40</a:t>
            </a:r>
          </a:p>
        </p:txBody>
      </p:sp>
      <p:sp>
        <p:nvSpPr>
          <p:cNvPr id="6155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FISCAL POLICY AT WORK: 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MULTIPLIER EFFECTS</a:t>
            </a:r>
          </a:p>
        </p:txBody>
      </p:sp>
      <p:graphicFrame>
        <p:nvGraphicFramePr>
          <p:cNvPr id="1342693" name="Group 229"/>
          <p:cNvGraphicFramePr>
            <a:graphicFrameLocks noGrp="1"/>
          </p:cNvGraphicFramePr>
          <p:nvPr/>
        </p:nvGraphicFramePr>
        <p:xfrm>
          <a:off x="838200" y="1600200"/>
          <a:ext cx="8153400" cy="4541839"/>
        </p:xfrm>
        <a:graphic>
          <a:graphicData uri="http://schemas.openxmlformats.org/drawingml/2006/table">
            <a:tbl>
              <a:tblPr/>
              <a:tblGrid>
                <a:gridCol w="1524000"/>
                <a:gridCol w="3124200"/>
                <a:gridCol w="1524000"/>
                <a:gridCol w="1981200"/>
              </a:tblGrid>
              <a:tr h="3651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TABLE 9.4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Summary of Fiscal Policy Multipliers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D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POLICY STIMULUS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MULTIPLIER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FINAL IMPACT ON</a:t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EQUILIBRIUM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Y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Government-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spending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multiplier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Increase or decrease in the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level of government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purchases: 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Tax multiplier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Increase or decrease in the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level of net taxes: 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Balanced-budget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multiplier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Simultaneous balanced-budget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increase or decrease in the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level of government purchases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and net taxes: 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8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2661" name="Object 197"/>
          <p:cNvGraphicFramePr>
            <a:graphicFrameLocks noChangeAspect="1"/>
          </p:cNvGraphicFramePr>
          <p:nvPr/>
        </p:nvGraphicFramePr>
        <p:xfrm>
          <a:off x="5791200" y="2713038"/>
          <a:ext cx="685800" cy="685800"/>
        </p:xfrm>
        <a:graphic>
          <a:graphicData uri="http://schemas.openxmlformats.org/presentationml/2006/ole">
            <p:oleObj spid="_x0000_s6146" name="Equation" r:id="rId3" imgW="914400" imgH="914400" progId="Equation.COEE2">
              <p:embed/>
            </p:oleObj>
          </a:graphicData>
        </a:graphic>
      </p:graphicFrame>
      <p:graphicFrame>
        <p:nvGraphicFramePr>
          <p:cNvPr id="1342662" name="Object 198"/>
          <p:cNvGraphicFramePr>
            <a:graphicFrameLocks noChangeAspect="1"/>
          </p:cNvGraphicFramePr>
          <p:nvPr/>
        </p:nvGraphicFramePr>
        <p:xfrm>
          <a:off x="5715000" y="3856038"/>
          <a:ext cx="762000" cy="590550"/>
        </p:xfrm>
        <a:graphic>
          <a:graphicData uri="http://schemas.openxmlformats.org/presentationml/2006/ole">
            <p:oleObj spid="_x0000_s6147" name="Equation" r:id="rId4" imgW="914400" imgH="914400" progId="Equation.COEE2">
              <p:embed/>
            </p:oleObj>
          </a:graphicData>
        </a:graphic>
      </p:graphicFrame>
      <p:graphicFrame>
        <p:nvGraphicFramePr>
          <p:cNvPr id="1342663" name="Object 199"/>
          <p:cNvGraphicFramePr>
            <a:graphicFrameLocks noChangeAspect="1"/>
          </p:cNvGraphicFramePr>
          <p:nvPr/>
        </p:nvGraphicFramePr>
        <p:xfrm>
          <a:off x="7391400" y="2713038"/>
          <a:ext cx="1143000" cy="655637"/>
        </p:xfrm>
        <a:graphic>
          <a:graphicData uri="http://schemas.openxmlformats.org/presentationml/2006/ole">
            <p:oleObj spid="_x0000_s6148" name="Equation" r:id="rId5" imgW="914400" imgH="914400" progId="Equation.COEE2">
              <p:embed/>
            </p:oleObj>
          </a:graphicData>
        </a:graphic>
      </p:graphicFrame>
      <p:graphicFrame>
        <p:nvGraphicFramePr>
          <p:cNvPr id="1342664" name="Object 200"/>
          <p:cNvGraphicFramePr>
            <a:graphicFrameLocks noChangeAspect="1"/>
          </p:cNvGraphicFramePr>
          <p:nvPr/>
        </p:nvGraphicFramePr>
        <p:xfrm>
          <a:off x="7315200" y="3856038"/>
          <a:ext cx="1219200" cy="600075"/>
        </p:xfrm>
        <a:graphic>
          <a:graphicData uri="http://schemas.openxmlformats.org/presentationml/2006/ole">
            <p:oleObj spid="_x0000_s6149" name="Equation" r:id="rId6" imgW="914400" imgH="914400" progId="Equation.COEE2">
              <p:embed/>
            </p:oleObj>
          </a:graphicData>
        </a:graphic>
      </p:graphicFrame>
      <p:graphicFrame>
        <p:nvGraphicFramePr>
          <p:cNvPr id="1342665" name="Object 201"/>
          <p:cNvGraphicFramePr>
            <a:graphicFrameLocks noChangeAspect="1"/>
          </p:cNvGraphicFramePr>
          <p:nvPr/>
        </p:nvGraphicFramePr>
        <p:xfrm>
          <a:off x="7772400" y="5380038"/>
          <a:ext cx="457200" cy="296862"/>
        </p:xfrm>
        <a:graphic>
          <a:graphicData uri="http://schemas.openxmlformats.org/presentationml/2006/ole">
            <p:oleObj spid="_x0000_s6150" name="Equation" r:id="rId7" imgW="914400" imgH="914400" progId="Equation.COEE2">
              <p:embed/>
            </p:oleObj>
          </a:graphicData>
        </a:graphic>
      </p:graphicFrame>
      <p:graphicFrame>
        <p:nvGraphicFramePr>
          <p:cNvPr id="1342694" name="Object 230"/>
          <p:cNvGraphicFramePr>
            <a:graphicFrameLocks noChangeAspect="1"/>
          </p:cNvGraphicFramePr>
          <p:nvPr/>
        </p:nvGraphicFramePr>
        <p:xfrm>
          <a:off x="3505200" y="3073400"/>
          <a:ext cx="381000" cy="247650"/>
        </p:xfrm>
        <a:graphic>
          <a:graphicData uri="http://schemas.openxmlformats.org/presentationml/2006/ole">
            <p:oleObj spid="_x0000_s6151" name="Equation" r:id="rId8" imgW="914400" imgH="914400" progId="Equation.COEE2">
              <p:embed/>
            </p:oleObj>
          </a:graphicData>
        </a:graphic>
      </p:graphicFrame>
      <p:graphicFrame>
        <p:nvGraphicFramePr>
          <p:cNvPr id="1342695" name="Object 231"/>
          <p:cNvGraphicFramePr>
            <a:graphicFrameLocks noChangeAspect="1"/>
          </p:cNvGraphicFramePr>
          <p:nvPr/>
        </p:nvGraphicFramePr>
        <p:xfrm>
          <a:off x="4124325" y="4114800"/>
          <a:ext cx="361950" cy="247650"/>
        </p:xfrm>
        <a:graphic>
          <a:graphicData uri="http://schemas.openxmlformats.org/presentationml/2006/ole">
            <p:oleObj spid="_x0000_s6152" name="Equation" r:id="rId9" imgW="914400" imgH="914400" progId="Equation.COEE2">
              <p:embed/>
            </p:oleObj>
          </a:graphicData>
        </a:graphic>
      </p:graphicFrame>
      <p:graphicFrame>
        <p:nvGraphicFramePr>
          <p:cNvPr id="1342696" name="Object 232"/>
          <p:cNvGraphicFramePr>
            <a:graphicFrameLocks noChangeAspect="1"/>
          </p:cNvGraphicFramePr>
          <p:nvPr/>
        </p:nvGraphicFramePr>
        <p:xfrm>
          <a:off x="3790950" y="5715000"/>
          <a:ext cx="933450" cy="247650"/>
        </p:xfrm>
        <a:graphic>
          <a:graphicData uri="http://schemas.openxmlformats.org/presentationml/2006/ole">
            <p:oleObj spid="_x0000_s6153" name="Equation" r:id="rId10" imgW="914400" imgH="914400" progId="Equation.COEE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4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42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42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4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4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4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4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673F026-4020-4E80-AF9E-778FED6A1F56}" type="slidenum">
              <a:rPr lang="en-US"/>
              <a:pPr/>
              <a:t>24</a:t>
            </a:fld>
            <a:r>
              <a:rPr lang="en-US"/>
              <a:t> of 40</a:t>
            </a:r>
          </a:p>
        </p:txBody>
      </p:sp>
      <p:sp>
        <p:nvSpPr>
          <p:cNvPr id="1343490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FEDERAL BUDGET</a:t>
            </a:r>
          </a:p>
        </p:txBody>
      </p:sp>
      <p:sp>
        <p:nvSpPr>
          <p:cNvPr id="1343541" name="Rectangle 53"/>
          <p:cNvSpPr>
            <a:spLocks noChangeArrowheads="1"/>
          </p:cNvSpPr>
          <p:nvPr/>
        </p:nvSpPr>
        <p:spPr bwMode="auto">
          <a:xfrm>
            <a:off x="2133600" y="1676400"/>
            <a:ext cx="571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federal budget  </a:t>
            </a:r>
            <a:r>
              <a:rPr lang="en-US" sz="2400">
                <a:solidFill>
                  <a:schemeClr val="tx1"/>
                </a:solidFill>
              </a:rPr>
              <a:t>The budget of the federal government.</a:t>
            </a:r>
          </a:p>
        </p:txBody>
      </p:sp>
      <p:sp>
        <p:nvSpPr>
          <p:cNvPr id="1343542" name="Picture 54"/>
          <p:cNvSpPr>
            <a:spLocks noChangeAspect="1" noChangeArrowheads="1"/>
          </p:cNvSpPr>
          <p:nvPr/>
        </p:nvSpPr>
        <p:spPr bwMode="auto">
          <a:xfrm>
            <a:off x="3733800" y="2895600"/>
            <a:ext cx="2076450" cy="304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4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4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490" grpId="0"/>
      <p:bldP spid="1343541" grpId="0"/>
      <p:bldP spid="134354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A3D86DD-B486-436B-B34F-6269B2B42C6E}" type="slidenum">
              <a:rPr lang="en-US"/>
              <a:pPr/>
              <a:t>25</a:t>
            </a:fld>
            <a:r>
              <a:rPr lang="en-US"/>
              <a:t> of 40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FEDERAL BUDGET</a:t>
            </a:r>
          </a:p>
        </p:txBody>
      </p:sp>
      <p:sp>
        <p:nvSpPr>
          <p:cNvPr id="1344517" name="Rectangle 5"/>
          <p:cNvSpPr>
            <a:spLocks noChangeArrowheads="1"/>
          </p:cNvSpPr>
          <p:nvPr/>
        </p:nvSpPr>
        <p:spPr bwMode="auto">
          <a:xfrm>
            <a:off x="1066800" y="9144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THE BUDGET</a:t>
            </a:r>
          </a:p>
        </p:txBody>
      </p:sp>
      <p:graphicFrame>
        <p:nvGraphicFramePr>
          <p:cNvPr id="1344765" name="Group 253"/>
          <p:cNvGraphicFramePr>
            <a:graphicFrameLocks noGrp="1"/>
          </p:cNvGraphicFramePr>
          <p:nvPr/>
        </p:nvGraphicFramePr>
        <p:xfrm>
          <a:off x="838200" y="1447800"/>
          <a:ext cx="8153400" cy="5092700"/>
        </p:xfrm>
        <a:graphic>
          <a:graphicData uri="http://schemas.openxmlformats.org/drawingml/2006/table">
            <a:tbl>
              <a:tblPr/>
              <a:tblGrid>
                <a:gridCol w="388938"/>
                <a:gridCol w="768350"/>
                <a:gridCol w="4325937"/>
                <a:gridCol w="1155700"/>
                <a:gridCol w="1514475"/>
              </a:tblGrid>
              <a:tr h="304800">
                <a:tc gridSpan="5">
                  <a:txBody>
                    <a:bodyPr/>
                    <a:lstStyle/>
                    <a:p>
                      <a:pPr marL="1143000" marR="0" lvl="0" indent="-1143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TABLE 9.5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C1B54"/>
                          </a:solidFill>
                          <a:effectLst/>
                          <a:latin typeface="Helvetica" pitchFamily="8" charset="0"/>
                          <a:cs typeface="Arial" charset="0"/>
                        </a:rPr>
                        <a:t>Federal Government Receipts and Expenditures, 2004 (Billions of Dollars)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D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AMOUNT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PERCENTAGE </a:t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OF TOTAL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286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Receipts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228600"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4572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Personal income taxes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801.8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40.6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Excise taxes and custom duties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94.0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4.8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Corporate income taxes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217.4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11.0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Taxes from the rest of the world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9.2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0.5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Contributions for social insurance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802.5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40.6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Interest receipts and rents and royalties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21.9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1.1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Current transfer receipts from business and persons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28.6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1.4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Current surplus of government enterprises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   − 0.5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   0.0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Total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1,974.8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100.0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Current Expenditures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Consumption expenditures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725.7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30.5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Transfer payments to persons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1,014.0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42.6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Transfer payments to the rest of the world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28.9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1.2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Grants-in-aid to state and local governments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348.3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14.6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Interest payments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221.5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9.3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Subsidies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     43.0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   1.8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Total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2,381.3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100.0</a:t>
                      </a:r>
                    </a:p>
                  </a:txBody>
                  <a:tcPr marR="4572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Net federal government saving—surplus (+) or deficit (−)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(total current receipts − total current expenditures)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/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− 406.5</a:t>
                      </a:r>
                    </a:p>
                  </a:txBody>
                  <a:tcPr marL="0" marR="2286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8" charset="0"/>
                      </a:endParaRPr>
                    </a:p>
                  </a:txBody>
                  <a:tcPr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Source: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8" charset="0"/>
                        </a:rPr>
                        <a:t>  U.S. Department of Commerce, Bureau of Economic Analysis.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D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4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4517" grpId="0" build="p" bldLvl="2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07E684-D386-4B45-89F2-8475AF810C28}" type="slidenum">
              <a:rPr lang="en-US"/>
              <a:pPr/>
              <a:t>26</a:t>
            </a:fld>
            <a:r>
              <a:rPr lang="en-US"/>
              <a:t> of 40</a:t>
            </a: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FEDERAL BUDGET</a:t>
            </a:r>
          </a:p>
        </p:txBody>
      </p:sp>
      <p:sp>
        <p:nvSpPr>
          <p:cNvPr id="1345539" name="Rectangle 3"/>
          <p:cNvSpPr>
            <a:spLocks noChangeArrowheads="1"/>
          </p:cNvSpPr>
          <p:nvPr/>
        </p:nvSpPr>
        <p:spPr bwMode="auto">
          <a:xfrm>
            <a:off x="1066800" y="11430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THE SURPLUS OR DEFICIT</a:t>
            </a:r>
          </a:p>
        </p:txBody>
      </p:sp>
      <p:sp>
        <p:nvSpPr>
          <p:cNvPr id="1345668" name="Rectangle 132"/>
          <p:cNvSpPr>
            <a:spLocks noChangeArrowheads="1"/>
          </p:cNvSpPr>
          <p:nvPr/>
        </p:nvSpPr>
        <p:spPr bwMode="auto">
          <a:xfrm>
            <a:off x="2133600" y="175260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federal surplus (+) or deficit (−)  </a:t>
            </a:r>
            <a:r>
              <a:rPr lang="en-US" sz="2400">
                <a:solidFill>
                  <a:schemeClr val="tx1"/>
                </a:solidFill>
              </a:rPr>
              <a:t>Federal government receipts minus expenditures. </a:t>
            </a:r>
          </a:p>
        </p:txBody>
      </p:sp>
      <p:sp>
        <p:nvSpPr>
          <p:cNvPr id="1345669" name="Rectangle 133"/>
          <p:cNvSpPr>
            <a:spLocks noChangeArrowheads="1"/>
          </p:cNvSpPr>
          <p:nvPr/>
        </p:nvSpPr>
        <p:spPr bwMode="auto">
          <a:xfrm>
            <a:off x="1905000" y="6019800"/>
            <a:ext cx="5943600" cy="533400"/>
          </a:xfrm>
          <a:prstGeom prst="rect">
            <a:avLst/>
          </a:prstGeom>
          <a:solidFill>
            <a:srgbClr val="D3CDA1"/>
          </a:solidFill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1143000" indent="-1089025">
              <a:spcBef>
                <a:spcPct val="10000"/>
              </a:spcBef>
              <a:spcAft>
                <a:spcPct val="10000"/>
              </a:spcAft>
            </a:pPr>
            <a:r>
              <a:rPr lang="en-US" sz="1400" b="1">
                <a:solidFill>
                  <a:schemeClr val="tx1"/>
                </a:solidFill>
              </a:rPr>
              <a:t>FIGURE 9.4	</a:t>
            </a:r>
            <a:r>
              <a:rPr lang="en-US" sz="1400" b="1">
                <a:solidFill>
                  <a:srgbClr val="8C1B54"/>
                </a:solidFill>
              </a:rPr>
              <a:t>The Federal Government Surplus (+) or Deficit (−) as a Percentage of GDP, 1970 I–2005 II</a:t>
            </a:r>
          </a:p>
        </p:txBody>
      </p:sp>
      <p:pic>
        <p:nvPicPr>
          <p:cNvPr id="1345671" name="Picture 135" descr="fig9_4_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743200"/>
            <a:ext cx="802957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4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34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4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5539" grpId="0" build="p" bldLvl="2" autoUpdateAnimBg="0" advAuto="0"/>
      <p:bldP spid="1345668" grpId="0"/>
      <p:bldP spid="134566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BB51C7F-3664-47A1-9A4A-A721F93712C4}" type="slidenum">
              <a:rPr lang="en-US"/>
              <a:pPr/>
              <a:t>27</a:t>
            </a:fld>
            <a:r>
              <a:rPr lang="en-US"/>
              <a:t> of 40</a:t>
            </a: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FEDERAL BUDGET</a:t>
            </a:r>
          </a:p>
        </p:txBody>
      </p:sp>
      <p:sp>
        <p:nvSpPr>
          <p:cNvPr id="1346563" name="Rectangle 3"/>
          <p:cNvSpPr>
            <a:spLocks noChangeArrowheads="1"/>
          </p:cNvSpPr>
          <p:nvPr/>
        </p:nvSpPr>
        <p:spPr bwMode="auto">
          <a:xfrm>
            <a:off x="1066800" y="1371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THE DEBT</a:t>
            </a:r>
          </a:p>
        </p:txBody>
      </p:sp>
      <p:sp>
        <p:nvSpPr>
          <p:cNvPr id="1346564" name="Rectangle 4"/>
          <p:cNvSpPr>
            <a:spLocks noChangeArrowheads="1"/>
          </p:cNvSpPr>
          <p:nvPr/>
        </p:nvSpPr>
        <p:spPr bwMode="auto">
          <a:xfrm>
            <a:off x="2133600" y="2209800"/>
            <a:ext cx="518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federal debt  </a:t>
            </a:r>
            <a:r>
              <a:rPr lang="en-US" sz="2400">
                <a:solidFill>
                  <a:schemeClr val="tx1"/>
                </a:solidFill>
              </a:rPr>
              <a:t>The total amount owed by the federal government.</a:t>
            </a:r>
          </a:p>
        </p:txBody>
      </p:sp>
      <p:sp>
        <p:nvSpPr>
          <p:cNvPr id="1346567" name="Rectangle 7"/>
          <p:cNvSpPr>
            <a:spLocks noChangeArrowheads="1"/>
          </p:cNvSpPr>
          <p:nvPr/>
        </p:nvSpPr>
        <p:spPr bwMode="auto">
          <a:xfrm>
            <a:off x="2133600" y="3429000"/>
            <a:ext cx="541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privately held federal debt  </a:t>
            </a:r>
            <a:r>
              <a:rPr lang="en-US" sz="2400">
                <a:solidFill>
                  <a:schemeClr val="tx1"/>
                </a:solidFill>
              </a:rPr>
              <a:t>The privately held (nongovernment- owned) debt of the U.S. government.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4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4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6563" grpId="0" build="p" bldLvl="2" autoUpdateAnimBg="0" advAuto="0"/>
      <p:bldP spid="1346564" grpId="0"/>
      <p:bldP spid="134656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1FEE1C-0866-4394-836F-7E1C0A2D30A7}" type="slidenum">
              <a:rPr lang="en-US"/>
              <a:pPr/>
              <a:t>28</a:t>
            </a:fld>
            <a:r>
              <a:rPr lang="en-US"/>
              <a:t> of 40</a:t>
            </a: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FEDERAL BUDGET</a:t>
            </a:r>
          </a:p>
        </p:txBody>
      </p:sp>
      <p:sp>
        <p:nvSpPr>
          <p:cNvPr id="1347590" name="Rectangle 6"/>
          <p:cNvSpPr>
            <a:spLocks noChangeArrowheads="1"/>
          </p:cNvSpPr>
          <p:nvPr/>
        </p:nvSpPr>
        <p:spPr bwMode="auto">
          <a:xfrm>
            <a:off x="1371600" y="5410200"/>
            <a:ext cx="7086600" cy="304800"/>
          </a:xfrm>
          <a:prstGeom prst="rect">
            <a:avLst/>
          </a:prstGeom>
          <a:solidFill>
            <a:srgbClr val="D3CDA1"/>
          </a:solidFill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1143000" indent="-1089025">
              <a:spcBef>
                <a:spcPct val="10000"/>
              </a:spcBef>
              <a:spcAft>
                <a:spcPct val="10000"/>
              </a:spcAft>
            </a:pPr>
            <a:r>
              <a:rPr lang="en-US" sz="1400" b="1">
                <a:solidFill>
                  <a:schemeClr val="tx1"/>
                </a:solidFill>
              </a:rPr>
              <a:t>FIGURE 9.5	</a:t>
            </a:r>
            <a:r>
              <a:rPr lang="en-US" sz="1400" b="1">
                <a:solidFill>
                  <a:srgbClr val="8C1B54"/>
                </a:solidFill>
              </a:rPr>
              <a:t>The Federal Government Debt as a Percentage of GDP, 1970 I–2005 II</a:t>
            </a:r>
          </a:p>
        </p:txBody>
      </p:sp>
      <p:pic>
        <p:nvPicPr>
          <p:cNvPr id="1347593" name="Picture 9" descr="fig9_5_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828800"/>
            <a:ext cx="80486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4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4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759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3A1F56-D940-4DA9-9C30-5E9C4E7C6899}" type="slidenum">
              <a:rPr lang="en-US"/>
              <a:pPr/>
              <a:t>29</a:t>
            </a:fld>
            <a:r>
              <a:rPr lang="en-US"/>
              <a:t> of 40</a:t>
            </a:r>
          </a:p>
        </p:txBody>
      </p:sp>
      <p:sp>
        <p:nvSpPr>
          <p:cNvPr id="1348610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ECONOMY’S INFLUENCE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ON THE GOVERNMENT BUDGET</a:t>
            </a:r>
          </a:p>
        </p:txBody>
      </p:sp>
      <p:sp>
        <p:nvSpPr>
          <p:cNvPr id="1348613" name="Rectangle 5"/>
          <p:cNvSpPr>
            <a:spLocks noChangeArrowheads="1"/>
          </p:cNvSpPr>
          <p:nvPr/>
        </p:nvSpPr>
        <p:spPr bwMode="auto">
          <a:xfrm>
            <a:off x="1066800" y="13716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TAX REVENUES DEPEND ON THE STATE OF THE ECONOMY</a:t>
            </a:r>
          </a:p>
        </p:txBody>
      </p:sp>
      <p:sp>
        <p:nvSpPr>
          <p:cNvPr id="1348614" name="Rectangle 6"/>
          <p:cNvSpPr>
            <a:spLocks noChangeArrowheads="1"/>
          </p:cNvSpPr>
          <p:nvPr/>
        </p:nvSpPr>
        <p:spPr bwMode="auto">
          <a:xfrm>
            <a:off x="1981200" y="28194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Tax revenue depends on taxable income, and income depends on the state of the economy, which the government does </a:t>
            </a:r>
            <a:r>
              <a:rPr lang="en-US" sz="2000" i="1">
                <a:solidFill>
                  <a:schemeClr val="tx1"/>
                </a:solidFill>
              </a:rPr>
              <a:t>not</a:t>
            </a:r>
            <a:r>
              <a:rPr lang="en-US" sz="2000">
                <a:solidFill>
                  <a:schemeClr val="tx1"/>
                </a:solidFill>
              </a:rPr>
              <a:t>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4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4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8610" grpId="0"/>
      <p:bldP spid="1348613" grpId="0" build="p" bldLvl="2" autoUpdateAnimBg="0" advAuto="0"/>
      <p:bldP spid="13486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09872C9-48E1-432F-89B4-92969A2165E8}" type="slidenum">
              <a:rPr lang="en-US"/>
              <a:pPr/>
              <a:t>3</a:t>
            </a:fld>
            <a:r>
              <a:rPr lang="en-US"/>
              <a:t> of 40</a:t>
            </a:r>
          </a:p>
        </p:txBody>
      </p:sp>
      <p:sp>
        <p:nvSpPr>
          <p:cNvPr id="977922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GOVERNMENT AND FISCAL POLICY</a:t>
            </a:r>
          </a:p>
        </p:txBody>
      </p:sp>
      <p:sp>
        <p:nvSpPr>
          <p:cNvPr id="977945" name="Rectangle 25"/>
          <p:cNvSpPr>
            <a:spLocks noChangeArrowheads="1"/>
          </p:cNvSpPr>
          <p:nvPr/>
        </p:nvSpPr>
        <p:spPr bwMode="auto">
          <a:xfrm>
            <a:off x="2133600" y="1600200"/>
            <a:ext cx="571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6668"/>
                </a:solidFill>
              </a:rPr>
              <a:t>fiscal policy  </a:t>
            </a:r>
            <a:r>
              <a:rPr lang="en-US" sz="2400" dirty="0" err="1" smtClean="0">
                <a:solidFill>
                  <a:schemeClr val="tx1"/>
                </a:solidFill>
              </a:rPr>
              <a:t>Kebijakan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belanja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pemerintah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kebijakan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perpajakan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77946" name="Rectangle 26"/>
          <p:cNvSpPr>
            <a:spLocks noChangeArrowheads="1"/>
          </p:cNvSpPr>
          <p:nvPr/>
        </p:nvSpPr>
        <p:spPr bwMode="auto">
          <a:xfrm>
            <a:off x="2133600" y="28956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6668"/>
                </a:solidFill>
              </a:rPr>
              <a:t>monetary policy  </a:t>
            </a:r>
            <a:r>
              <a:rPr lang="en-US" sz="2400" dirty="0" err="1" smtClean="0">
                <a:solidFill>
                  <a:schemeClr val="tx1"/>
                </a:solidFill>
              </a:rPr>
              <a:t>Perilaku</a:t>
            </a:r>
            <a:r>
              <a:rPr lang="en-US" sz="2400" dirty="0" smtClean="0">
                <a:solidFill>
                  <a:schemeClr val="tx1"/>
                </a:solidFill>
              </a:rPr>
              <a:t> bank </a:t>
            </a:r>
            <a:r>
              <a:rPr lang="en-US" sz="2400" dirty="0" err="1" smtClean="0">
                <a:solidFill>
                  <a:schemeClr val="tx1"/>
                </a:solidFill>
              </a:rPr>
              <a:t>sentral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menyangkut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penawaran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7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7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2" grpId="0"/>
      <p:bldP spid="977945" grpId="0"/>
      <p:bldP spid="97794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B8982F7-E6A1-44E5-B821-A0A1A772F036}" type="slidenum">
              <a:rPr lang="en-US"/>
              <a:pPr/>
              <a:t>30</a:t>
            </a:fld>
            <a:r>
              <a:rPr lang="en-US"/>
              <a:t> of 40</a:t>
            </a: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ECONOMY’S INFLUENCE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ON THE GOVERNMENT BUDGET</a:t>
            </a:r>
          </a:p>
        </p:txBody>
      </p:sp>
      <p:sp>
        <p:nvSpPr>
          <p:cNvPr id="1349635" name="Rectangle 3"/>
          <p:cNvSpPr>
            <a:spLocks noChangeArrowheads="1"/>
          </p:cNvSpPr>
          <p:nvPr/>
        </p:nvSpPr>
        <p:spPr bwMode="auto">
          <a:xfrm>
            <a:off x="1066800" y="13716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SOME GOVERNMENT EXPENDITURES DEPEND</a:t>
            </a:r>
          </a:p>
          <a:p>
            <a:pPr>
              <a:spcBef>
                <a:spcPct val="0"/>
              </a:spcBef>
            </a:pPr>
            <a:r>
              <a:rPr lang="en-US" sz="2400" b="1">
                <a:solidFill>
                  <a:srgbClr val="1469B2"/>
                </a:solidFill>
              </a:rPr>
              <a:t>ON THE STATE OF THE ECONOMY</a:t>
            </a:r>
          </a:p>
        </p:txBody>
      </p:sp>
      <p:sp>
        <p:nvSpPr>
          <p:cNvPr id="1349636" name="Rectangle 4"/>
          <p:cNvSpPr>
            <a:spLocks noChangeArrowheads="1"/>
          </p:cNvSpPr>
          <p:nvPr/>
        </p:nvSpPr>
        <p:spPr bwMode="auto">
          <a:xfrm>
            <a:off x="1981200" y="25908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Transfer payments tend to go down automatically during an expansion.</a:t>
            </a:r>
          </a:p>
        </p:txBody>
      </p:sp>
      <p:sp>
        <p:nvSpPr>
          <p:cNvPr id="1349637" name="Rectangle 5"/>
          <p:cNvSpPr>
            <a:spLocks noChangeArrowheads="1"/>
          </p:cNvSpPr>
          <p:nvPr/>
        </p:nvSpPr>
        <p:spPr bwMode="auto">
          <a:xfrm>
            <a:off x="1981200" y="3505200"/>
            <a:ext cx="510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Inflation often picks up when the economy is expanding. This can lead the government to spend more than it had planned to spend.</a:t>
            </a:r>
          </a:p>
        </p:txBody>
      </p:sp>
      <p:sp>
        <p:nvSpPr>
          <p:cNvPr id="1349638" name="Rectangle 6"/>
          <p:cNvSpPr>
            <a:spLocks noChangeArrowheads="1"/>
          </p:cNvSpPr>
          <p:nvPr/>
        </p:nvSpPr>
        <p:spPr bwMode="auto">
          <a:xfrm>
            <a:off x="1981200" y="5181600"/>
            <a:ext cx="510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Any change in the interest rate changes government interest payments.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4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4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4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9635" grpId="0"/>
      <p:bldP spid="1349636" grpId="0" build="p"/>
      <p:bldP spid="1349637" grpId="0" build="p"/>
      <p:bldP spid="134963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A0AED5-5E68-4F61-9488-AD0F2CAA475B}" type="slidenum">
              <a:rPr lang="en-US"/>
              <a:pPr/>
              <a:t>31</a:t>
            </a:fld>
            <a:r>
              <a:rPr lang="en-US"/>
              <a:t> of 40</a:t>
            </a: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ECONOMY’S INFLUENCE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ON THE GOVERNMENT BUDGET</a:t>
            </a:r>
          </a:p>
        </p:txBody>
      </p:sp>
      <p:sp>
        <p:nvSpPr>
          <p:cNvPr id="1350659" name="Rectangle 3"/>
          <p:cNvSpPr>
            <a:spLocks noChangeArrowheads="1"/>
          </p:cNvSpPr>
          <p:nvPr/>
        </p:nvSpPr>
        <p:spPr bwMode="auto">
          <a:xfrm>
            <a:off x="1066800" y="13716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AUTOMATIC STABILIZERS</a:t>
            </a:r>
          </a:p>
        </p:txBody>
      </p:sp>
      <p:sp>
        <p:nvSpPr>
          <p:cNvPr id="1350663" name="Rectangle 7"/>
          <p:cNvSpPr>
            <a:spLocks noChangeArrowheads="1"/>
          </p:cNvSpPr>
          <p:nvPr/>
        </p:nvSpPr>
        <p:spPr bwMode="auto">
          <a:xfrm>
            <a:off x="2133600" y="2209800"/>
            <a:ext cx="5181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automatic stabilizers  </a:t>
            </a:r>
            <a:r>
              <a:rPr lang="en-US" sz="2400">
                <a:solidFill>
                  <a:schemeClr val="tx1"/>
                </a:solidFill>
              </a:rPr>
              <a:t>Revenue and expenditure items in the federal budget that automatically change with the state of the economy in such a way as to stabilize GDP.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5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0659" grpId="0" build="p" bldLvl="2" autoUpdateAnimBg="0" advAuto="0"/>
      <p:bldP spid="135066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C6C1042-2A13-4CC9-8708-37BEBCF9B788}" type="slidenum">
              <a:rPr lang="en-US"/>
              <a:pPr/>
              <a:t>32</a:t>
            </a:fld>
            <a:r>
              <a:rPr lang="en-US"/>
              <a:t> of 40</a:t>
            </a:r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ECONOMY’S INFLUENCE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ON THE GOVERNMENT BUDGET</a:t>
            </a:r>
          </a:p>
        </p:txBody>
      </p:sp>
      <p:sp>
        <p:nvSpPr>
          <p:cNvPr id="1351683" name="Rectangle 3"/>
          <p:cNvSpPr>
            <a:spLocks noChangeArrowheads="1"/>
          </p:cNvSpPr>
          <p:nvPr/>
        </p:nvSpPr>
        <p:spPr bwMode="auto">
          <a:xfrm>
            <a:off x="1066800" y="13716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FISCAL DRAG</a:t>
            </a:r>
          </a:p>
        </p:txBody>
      </p:sp>
      <p:sp>
        <p:nvSpPr>
          <p:cNvPr id="1351684" name="Rectangle 4"/>
          <p:cNvSpPr>
            <a:spLocks noChangeArrowheads="1"/>
          </p:cNvSpPr>
          <p:nvPr/>
        </p:nvSpPr>
        <p:spPr bwMode="auto">
          <a:xfrm>
            <a:off x="2133600" y="2209800"/>
            <a:ext cx="5181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fiscal drag  </a:t>
            </a:r>
            <a:r>
              <a:rPr lang="en-US" sz="2400">
                <a:solidFill>
                  <a:schemeClr val="tx1"/>
                </a:solidFill>
              </a:rPr>
              <a:t>The negative effect on the economy that occurs when average tax rates increase because taxpayers have moved into higher income brackets during an expansion.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5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683" grpId="0" build="p" bldLvl="2" autoUpdateAnimBg="0" advAuto="0"/>
      <p:bldP spid="135168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092C6F-9C70-4131-9009-723F0B207B53}" type="slidenum">
              <a:rPr lang="en-US"/>
              <a:pPr/>
              <a:t>33</a:t>
            </a:fld>
            <a:r>
              <a:rPr lang="en-US"/>
              <a:t> of 40</a:t>
            </a: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762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THE ECONOMY’S INFLUENCE</a:t>
            </a:r>
            <a:br>
              <a:rPr lang="en-US" sz="2800" b="1">
                <a:solidFill>
                  <a:srgbClr val="8C1B54"/>
                </a:solidFill>
              </a:rPr>
            </a:br>
            <a:r>
              <a:rPr lang="en-US" sz="2800" b="1">
                <a:solidFill>
                  <a:srgbClr val="8C1B54"/>
                </a:solidFill>
              </a:rPr>
              <a:t>ON THE GOVERNMENT BUDGET</a:t>
            </a:r>
          </a:p>
        </p:txBody>
      </p:sp>
      <p:sp>
        <p:nvSpPr>
          <p:cNvPr id="1352707" name="Rectangle 3"/>
          <p:cNvSpPr>
            <a:spLocks noChangeArrowheads="1"/>
          </p:cNvSpPr>
          <p:nvPr/>
        </p:nvSpPr>
        <p:spPr bwMode="auto">
          <a:xfrm>
            <a:off x="1066800" y="13716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1469B2"/>
                </a:solidFill>
              </a:rPr>
              <a:t>FULL-EMPLOYMENT BUDGET</a:t>
            </a:r>
          </a:p>
        </p:txBody>
      </p:sp>
      <p:sp>
        <p:nvSpPr>
          <p:cNvPr id="1352708" name="Rectangle 4"/>
          <p:cNvSpPr>
            <a:spLocks noChangeArrowheads="1"/>
          </p:cNvSpPr>
          <p:nvPr/>
        </p:nvSpPr>
        <p:spPr bwMode="auto">
          <a:xfrm>
            <a:off x="2133600" y="20574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full-employment budget  </a:t>
            </a:r>
            <a:r>
              <a:rPr lang="en-US" sz="2400">
                <a:solidFill>
                  <a:schemeClr val="tx1"/>
                </a:solidFill>
              </a:rPr>
              <a:t>What the federal budget would be if the economy were producing at a full-employment level of output.</a:t>
            </a:r>
          </a:p>
        </p:txBody>
      </p:sp>
      <p:sp>
        <p:nvSpPr>
          <p:cNvPr id="1352709" name="Rectangle 5"/>
          <p:cNvSpPr>
            <a:spLocks noChangeArrowheads="1"/>
          </p:cNvSpPr>
          <p:nvPr/>
        </p:nvSpPr>
        <p:spPr bwMode="auto">
          <a:xfrm>
            <a:off x="2133600" y="3886200"/>
            <a:ext cx="518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structural deficit  </a:t>
            </a:r>
            <a:r>
              <a:rPr lang="en-US" sz="2400">
                <a:solidFill>
                  <a:schemeClr val="tx1"/>
                </a:solidFill>
              </a:rPr>
              <a:t>The deficit that remains at full employment.</a:t>
            </a:r>
          </a:p>
        </p:txBody>
      </p:sp>
      <p:sp>
        <p:nvSpPr>
          <p:cNvPr id="1352710" name="Rectangle 6"/>
          <p:cNvSpPr>
            <a:spLocks noChangeArrowheads="1"/>
          </p:cNvSpPr>
          <p:nvPr/>
        </p:nvSpPr>
        <p:spPr bwMode="auto">
          <a:xfrm>
            <a:off x="2133600" y="5029200"/>
            <a:ext cx="518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006668"/>
                </a:solidFill>
              </a:rPr>
              <a:t>cyclical deficit  </a:t>
            </a:r>
            <a:r>
              <a:rPr lang="en-US" sz="2400">
                <a:solidFill>
                  <a:schemeClr val="tx1"/>
                </a:solidFill>
              </a:rPr>
              <a:t>The deficit that occurs because of a downturn in the business cycle.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5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5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5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2707" grpId="0" build="p" bldLvl="2" autoUpdateAnimBg="0" advAuto="0"/>
      <p:bldP spid="1352708" grpId="0"/>
      <p:bldP spid="1352709" grpId="0"/>
      <p:bldP spid="13527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271C0C-F15F-41FD-A99C-A6D706056922}" type="slidenum">
              <a:rPr lang="en-US"/>
              <a:pPr/>
              <a:t>34</a:t>
            </a:fld>
            <a:r>
              <a:rPr lang="en-US"/>
              <a:t> of 40</a:t>
            </a:r>
          </a:p>
        </p:txBody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22350"/>
            <a:ext cx="2819400" cy="5607050"/>
          </a:xfrm>
        </p:spPr>
        <p:txBody>
          <a:bodyPr/>
          <a:lstStyle/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automatic stabilizers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balanced-budget multiplier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budget deficit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cyclical deficit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discretionary fiscal policy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disposable, or after-tax, income (</a:t>
            </a:r>
            <a:r>
              <a:rPr lang="en-US" sz="1800" i="1" smtClean="0"/>
              <a:t>Y</a:t>
            </a:r>
            <a:r>
              <a:rPr lang="en-US" sz="1800" i="1" baseline="-25000" smtClean="0"/>
              <a:t>d</a:t>
            </a:r>
            <a:r>
              <a:rPr lang="en-US" sz="1800" smtClean="0"/>
              <a:t>)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federal budget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federal debt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federal surplus (+) or deficit (−)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fiscal drag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fiscal policy</a:t>
            </a:r>
          </a:p>
          <a:p>
            <a:pPr marL="342900" indent="-3429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smtClean="0"/>
              <a:t>full-employment budget</a:t>
            </a:r>
          </a:p>
          <a:p>
            <a:pPr marL="342900" indent="-3429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government spending multiplier</a:t>
            </a:r>
          </a:p>
          <a:p>
            <a:pPr marL="342900" indent="-3429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monetary policy</a:t>
            </a: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1469B2"/>
                </a:solidFill>
              </a:rPr>
              <a:t>REVIEW TERMS AND CONCEPTS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114800" y="990600"/>
            <a:ext cx="4724400" cy="5641975"/>
            <a:chOff x="2592" y="624"/>
            <a:chExt cx="2976" cy="3554"/>
          </a:xfrm>
        </p:grpSpPr>
        <p:sp>
          <p:nvSpPr>
            <p:cNvPr id="7176" name="Rectangle 4"/>
            <p:cNvSpPr>
              <a:spLocks noChangeArrowheads="1"/>
            </p:cNvSpPr>
            <p:nvPr/>
          </p:nvSpPr>
          <p:spPr bwMode="auto">
            <a:xfrm>
              <a:off x="2592" y="624"/>
              <a:ext cx="2976" cy="3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net taxes (</a:t>
              </a:r>
              <a:r>
                <a:rPr lang="en-US" i="1">
                  <a:solidFill>
                    <a:schemeClr val="tx1"/>
                  </a:solidFill>
                </a:rPr>
                <a:t>T</a:t>
              </a:r>
              <a:r>
                <a:rPr lang="en-US">
                  <a:solidFill>
                    <a:schemeClr val="tx1"/>
                  </a:solidFill>
                </a:rPr>
                <a:t>)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privately held federal debt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structural deficit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tax multiplier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1.	Disposable income </a:t>
              </a:r>
              <a:r>
                <a:rPr lang="en-US" i="1">
                  <a:solidFill>
                    <a:schemeClr val="tx1"/>
                  </a:solidFill>
                </a:rPr>
                <a:t>Yd</a:t>
              </a:r>
              <a:r>
                <a:rPr lang="en-US">
                  <a:solidFill>
                    <a:schemeClr val="tx1"/>
                  </a:solidFill>
                </a:rPr>
                <a:t> ≡ </a:t>
              </a:r>
              <a:r>
                <a:rPr lang="en-US" i="1">
                  <a:solidFill>
                    <a:schemeClr val="tx1"/>
                  </a:solidFill>
                </a:rPr>
                <a:t>Y</a:t>
              </a:r>
              <a:r>
                <a:rPr lang="en-US">
                  <a:solidFill>
                    <a:schemeClr val="tx1"/>
                  </a:solidFill>
                </a:rPr>
                <a:t> − </a:t>
              </a:r>
              <a:r>
                <a:rPr lang="en-US" i="1">
                  <a:solidFill>
                    <a:schemeClr val="tx1"/>
                  </a:solidFill>
                </a:rPr>
                <a:t>T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2.	</a:t>
              </a:r>
              <a:r>
                <a:rPr lang="en-US" i="1">
                  <a:solidFill>
                    <a:schemeClr val="tx1"/>
                  </a:solidFill>
                </a:rPr>
                <a:t>AE</a:t>
              </a:r>
              <a:r>
                <a:rPr lang="en-US">
                  <a:solidFill>
                    <a:schemeClr val="tx1"/>
                  </a:solidFill>
                </a:rPr>
                <a:t> ≡ </a:t>
              </a:r>
              <a:r>
                <a:rPr lang="en-US" i="1">
                  <a:solidFill>
                    <a:schemeClr val="tx1"/>
                  </a:solidFill>
                </a:rPr>
                <a:t>C</a:t>
              </a:r>
              <a:r>
                <a:rPr lang="en-US">
                  <a:solidFill>
                    <a:schemeClr val="tx1"/>
                  </a:solidFill>
                </a:rPr>
                <a:t> + </a:t>
              </a:r>
              <a:r>
                <a:rPr lang="en-US" i="1">
                  <a:solidFill>
                    <a:schemeClr val="tx1"/>
                  </a:solidFill>
                </a:rPr>
                <a:t>I</a:t>
              </a:r>
              <a:r>
                <a:rPr lang="en-US">
                  <a:solidFill>
                    <a:schemeClr val="tx1"/>
                  </a:solidFill>
                </a:rPr>
                <a:t> + </a:t>
              </a:r>
              <a:r>
                <a:rPr lang="en-US" i="1">
                  <a:solidFill>
                    <a:schemeClr val="tx1"/>
                  </a:solidFill>
                </a:rPr>
                <a:t>G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3.	Government budget deficit ≡ </a:t>
              </a:r>
              <a:r>
                <a:rPr lang="en-US" i="1">
                  <a:solidFill>
                    <a:schemeClr val="tx1"/>
                  </a:solidFill>
                </a:rPr>
                <a:t>G</a:t>
              </a:r>
              <a:r>
                <a:rPr lang="en-US">
                  <a:solidFill>
                    <a:schemeClr val="tx1"/>
                  </a:solidFill>
                </a:rPr>
                <a:t> − </a:t>
              </a:r>
              <a:r>
                <a:rPr lang="en-US" i="1">
                  <a:solidFill>
                    <a:schemeClr val="tx1"/>
                  </a:solidFill>
                </a:rPr>
                <a:t>T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4.	Equilibrium in an economy with government: </a:t>
              </a:r>
              <a:r>
                <a:rPr lang="en-US" i="1">
                  <a:solidFill>
                    <a:schemeClr val="tx1"/>
                  </a:solidFill>
                </a:rPr>
                <a:t>Y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en-US" i="1">
                  <a:solidFill>
                    <a:schemeClr val="tx1"/>
                  </a:solidFill>
                </a:rPr>
                <a:t>C</a:t>
              </a:r>
              <a:r>
                <a:rPr lang="en-US">
                  <a:solidFill>
                    <a:schemeClr val="tx1"/>
                  </a:solidFill>
                </a:rPr>
                <a:t> + </a:t>
              </a:r>
              <a:r>
                <a:rPr lang="en-US" i="1">
                  <a:solidFill>
                    <a:schemeClr val="tx1"/>
                  </a:solidFill>
                </a:rPr>
                <a:t>I</a:t>
              </a:r>
              <a:r>
                <a:rPr lang="en-US">
                  <a:solidFill>
                    <a:schemeClr val="tx1"/>
                  </a:solidFill>
                </a:rPr>
                <a:t> + </a:t>
              </a:r>
              <a:r>
                <a:rPr lang="en-US" i="1">
                  <a:solidFill>
                    <a:schemeClr val="tx1"/>
                  </a:solidFill>
                </a:rPr>
                <a:t>G</a:t>
              </a:r>
              <a:endParaRPr lang="en-US">
                <a:solidFill>
                  <a:schemeClr val="tx1"/>
                </a:solidFill>
              </a:endParaRP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5.	Leakages/injections approach to equilibrium in an economy with government:  </a:t>
              </a:r>
              <a:r>
                <a:rPr lang="en-US" i="1">
                  <a:solidFill>
                    <a:schemeClr val="tx1"/>
                  </a:solidFill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+ </a:t>
              </a:r>
              <a:r>
                <a:rPr lang="en-US" i="1">
                  <a:solidFill>
                    <a:schemeClr val="tx1"/>
                  </a:solidFill>
                </a:rPr>
                <a:t>T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en-US" i="1">
                  <a:solidFill>
                    <a:schemeClr val="tx1"/>
                  </a:solidFill>
                </a:rPr>
                <a:t>I </a:t>
              </a:r>
              <a:r>
                <a:rPr lang="en-US">
                  <a:solidFill>
                    <a:schemeClr val="tx1"/>
                  </a:solidFill>
                </a:rPr>
                <a:t>+ </a:t>
              </a:r>
              <a:r>
                <a:rPr lang="en-US" i="1">
                  <a:solidFill>
                    <a:schemeClr val="tx1"/>
                  </a:solidFill>
                </a:rPr>
                <a:t>G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6.	Government spending multiplier ≡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endParaRPr lang="en-US">
                <a:solidFill>
                  <a:schemeClr val="tx1"/>
                </a:solidFill>
              </a:endParaRP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7.	Tax multiplier ≡ </a:t>
              </a: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endParaRPr lang="en-US">
                <a:solidFill>
                  <a:schemeClr val="tx1"/>
                </a:solidFill>
              </a:endParaRPr>
            </a:p>
            <a:p>
              <a:pPr marL="350838" indent="-350838">
                <a:lnSpc>
                  <a:spcPct val="115000"/>
                </a:lnSpc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8.	Balanced-budget multiplier ≡ 1</a:t>
              </a:r>
            </a:p>
          </p:txBody>
        </p:sp>
        <p:graphicFrame>
          <p:nvGraphicFramePr>
            <p:cNvPr id="7170" name="Object 13"/>
            <p:cNvGraphicFramePr>
              <a:graphicFrameLocks noChangeAspect="1"/>
            </p:cNvGraphicFramePr>
            <p:nvPr/>
          </p:nvGraphicFramePr>
          <p:xfrm>
            <a:off x="5088" y="2976"/>
            <a:ext cx="325" cy="336"/>
          </p:xfrm>
          <a:graphic>
            <a:graphicData uri="http://schemas.openxmlformats.org/presentationml/2006/ole">
              <p:oleObj spid="_x0000_s7170" name="Equation" r:id="rId3" imgW="914400" imgH="914400" progId="Equation.3">
                <p:embed/>
              </p:oleObj>
            </a:graphicData>
          </a:graphic>
        </p:graphicFrame>
        <p:graphicFrame>
          <p:nvGraphicFramePr>
            <p:cNvPr id="7171" name="Object 14"/>
            <p:cNvGraphicFramePr>
              <a:graphicFrameLocks noChangeAspect="1"/>
            </p:cNvGraphicFramePr>
            <p:nvPr/>
          </p:nvGraphicFramePr>
          <p:xfrm>
            <a:off x="3888" y="3370"/>
            <a:ext cx="444" cy="336"/>
          </p:xfrm>
          <a:graphic>
            <a:graphicData uri="http://schemas.openxmlformats.org/presentationml/2006/ole">
              <p:oleObj spid="_x0000_s7171" name="Equation" r:id="rId4" imgW="914400" imgH="9144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7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899" grpId="0" bldLvl="2" autoUpdateAnimBg="0" advAuto="0"/>
      <p:bldP spid="97690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1BAE76F-9DD8-4C02-BD87-35E744CD6B98}" type="slidenum">
              <a:rPr lang="en-US"/>
              <a:pPr/>
              <a:t>35</a:t>
            </a:fld>
            <a:r>
              <a:rPr lang="en-US"/>
              <a:t> of 40</a:t>
            </a:r>
          </a:p>
        </p:txBody>
      </p:sp>
      <p:sp>
        <p:nvSpPr>
          <p:cNvPr id="1316866" name="Rectangle 2"/>
          <p:cNvSpPr>
            <a:spLocks noChangeArrowheads="1"/>
          </p:cNvSpPr>
          <p:nvPr/>
        </p:nvSpPr>
        <p:spPr bwMode="auto">
          <a:xfrm>
            <a:off x="9906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10000"/>
              </a:spcAft>
            </a:pPr>
            <a:r>
              <a:rPr lang="en-US" sz="2400" b="1">
                <a:solidFill>
                  <a:srgbClr val="8C1B54"/>
                </a:solidFill>
              </a:rPr>
              <a:t>DERIVING THE FISCAL POLICY MULTIPLIERS</a:t>
            </a:r>
          </a:p>
        </p:txBody>
      </p:sp>
      <p:sp>
        <p:nvSpPr>
          <p:cNvPr id="8203" name="Text Box 3"/>
          <p:cNvSpPr txBox="1">
            <a:spLocks noChangeArrowheads="1"/>
          </p:cNvSpPr>
          <p:nvPr/>
        </p:nvSpPr>
        <p:spPr bwMode="auto">
          <a:xfrm>
            <a:off x="704850" y="381000"/>
            <a:ext cx="8001000" cy="457200"/>
          </a:xfrm>
          <a:prstGeom prst="rect">
            <a:avLst/>
          </a:prstGeom>
          <a:solidFill>
            <a:srgbClr val="8C1B54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id-ID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1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8699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Appendix A</a:t>
            </a:r>
          </a:p>
        </p:txBody>
      </p:sp>
      <p:sp>
        <p:nvSpPr>
          <p:cNvPr id="1316874" name="Rectangle 10"/>
          <p:cNvSpPr>
            <a:spLocks noChangeArrowheads="1"/>
          </p:cNvSpPr>
          <p:nvPr/>
        </p:nvSpPr>
        <p:spPr bwMode="auto">
          <a:xfrm>
            <a:off x="1295400" y="1676400"/>
            <a:ext cx="640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1469B2"/>
                </a:solidFill>
              </a:rPr>
              <a:t>THE GOVERNMENT SPENDING AND TAX</a:t>
            </a:r>
          </a:p>
          <a:p>
            <a:pPr>
              <a:spcBef>
                <a:spcPct val="0"/>
              </a:spcBef>
            </a:pPr>
            <a:r>
              <a:rPr lang="en-US" sz="2400" b="1">
                <a:solidFill>
                  <a:srgbClr val="1469B2"/>
                </a:solidFill>
              </a:rPr>
              <a:t>MULTIPLIERS</a:t>
            </a:r>
          </a:p>
        </p:txBody>
      </p:sp>
      <p:graphicFrame>
        <p:nvGraphicFramePr>
          <p:cNvPr id="1316877" name="Object 13"/>
          <p:cNvGraphicFramePr>
            <a:graphicFrameLocks noChangeAspect="1"/>
          </p:cNvGraphicFramePr>
          <p:nvPr/>
        </p:nvGraphicFramePr>
        <p:xfrm>
          <a:off x="3230563" y="3208338"/>
          <a:ext cx="1579562" cy="271462"/>
        </p:xfrm>
        <a:graphic>
          <a:graphicData uri="http://schemas.openxmlformats.org/presentationml/2006/ole">
            <p:oleObj spid="_x0000_s8194" name="Equation" r:id="rId3" imgW="914400" imgH="914400" progId="Equation.COEE2">
              <p:embed/>
            </p:oleObj>
          </a:graphicData>
        </a:graphic>
      </p:graphicFrame>
      <p:graphicFrame>
        <p:nvGraphicFramePr>
          <p:cNvPr id="1316878" name="Object 14"/>
          <p:cNvGraphicFramePr>
            <a:graphicFrameLocks noChangeAspect="1"/>
          </p:cNvGraphicFramePr>
          <p:nvPr/>
        </p:nvGraphicFramePr>
        <p:xfrm>
          <a:off x="3230563" y="2751138"/>
          <a:ext cx="1812925" cy="349250"/>
        </p:xfrm>
        <a:graphic>
          <a:graphicData uri="http://schemas.openxmlformats.org/presentationml/2006/ole">
            <p:oleObj spid="_x0000_s8195" name="Equation" r:id="rId4" imgW="914400" imgH="914400" progId="Equation.COEE2">
              <p:embed/>
            </p:oleObj>
          </a:graphicData>
        </a:graphic>
      </p:graphicFrame>
      <p:graphicFrame>
        <p:nvGraphicFramePr>
          <p:cNvPr id="1316879" name="Object 15"/>
          <p:cNvGraphicFramePr>
            <a:graphicFrameLocks noChangeAspect="1"/>
          </p:cNvGraphicFramePr>
          <p:nvPr/>
        </p:nvGraphicFramePr>
        <p:xfrm>
          <a:off x="3230563" y="3589338"/>
          <a:ext cx="2811462" cy="374650"/>
        </p:xfrm>
        <a:graphic>
          <a:graphicData uri="http://schemas.openxmlformats.org/presentationml/2006/ole">
            <p:oleObj spid="_x0000_s8196" name="Equation" r:id="rId5" imgW="914400" imgH="914400" progId="Equation.COEE2">
              <p:embed/>
            </p:oleObj>
          </a:graphicData>
        </a:graphic>
      </p:graphicFrame>
      <p:graphicFrame>
        <p:nvGraphicFramePr>
          <p:cNvPr id="1316880" name="Object 16"/>
          <p:cNvGraphicFramePr>
            <a:graphicFrameLocks noChangeAspect="1"/>
          </p:cNvGraphicFramePr>
          <p:nvPr/>
        </p:nvGraphicFramePr>
        <p:xfrm>
          <a:off x="3230563" y="4046538"/>
          <a:ext cx="2841625" cy="315912"/>
        </p:xfrm>
        <a:graphic>
          <a:graphicData uri="http://schemas.openxmlformats.org/presentationml/2006/ole">
            <p:oleObj spid="_x0000_s8197" name="Equation" r:id="rId6" imgW="914400" imgH="914400" progId="Equation.COEE2">
              <p:embed/>
            </p:oleObj>
          </a:graphicData>
        </a:graphic>
      </p:graphicFrame>
      <p:graphicFrame>
        <p:nvGraphicFramePr>
          <p:cNvPr id="1316881" name="Object 17"/>
          <p:cNvGraphicFramePr>
            <a:graphicFrameLocks noChangeAspect="1"/>
          </p:cNvGraphicFramePr>
          <p:nvPr/>
        </p:nvGraphicFramePr>
        <p:xfrm>
          <a:off x="3230563" y="4475163"/>
          <a:ext cx="2941637" cy="315912"/>
        </p:xfrm>
        <a:graphic>
          <a:graphicData uri="http://schemas.openxmlformats.org/presentationml/2006/ole">
            <p:oleObj spid="_x0000_s8198" name="Equation" r:id="rId7" imgW="914400" imgH="914400" progId="Equation.COEE2">
              <p:embed/>
            </p:oleObj>
          </a:graphicData>
        </a:graphic>
      </p:graphicFrame>
      <p:graphicFrame>
        <p:nvGraphicFramePr>
          <p:cNvPr id="1316882" name="Object 18"/>
          <p:cNvGraphicFramePr>
            <a:graphicFrameLocks noChangeAspect="1"/>
          </p:cNvGraphicFramePr>
          <p:nvPr/>
        </p:nvGraphicFramePr>
        <p:xfrm>
          <a:off x="3230563" y="4884738"/>
          <a:ext cx="2938462" cy="373062"/>
        </p:xfrm>
        <a:graphic>
          <a:graphicData uri="http://schemas.openxmlformats.org/presentationml/2006/ole">
            <p:oleObj spid="_x0000_s8199" name="Equation" r:id="rId8" imgW="914400" imgH="914400" progId="Equation.COEE2">
              <p:embed/>
            </p:oleObj>
          </a:graphicData>
        </a:graphic>
      </p:graphicFrame>
      <p:graphicFrame>
        <p:nvGraphicFramePr>
          <p:cNvPr id="1316896" name="Object 32"/>
          <p:cNvGraphicFramePr>
            <a:graphicFrameLocks noChangeAspect="1"/>
          </p:cNvGraphicFramePr>
          <p:nvPr/>
        </p:nvGraphicFramePr>
        <p:xfrm>
          <a:off x="2667000" y="5410200"/>
          <a:ext cx="4191000" cy="1017588"/>
        </p:xfrm>
        <a:graphic>
          <a:graphicData uri="http://schemas.openxmlformats.org/presentationml/2006/ole">
            <p:oleObj spid="_x0000_s8200" name="Equation" r:id="rId9" imgW="9144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1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1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16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16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1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1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16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16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1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1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16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16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1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1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16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16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6866" grpId="0" build="p" bldLvl="2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686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686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686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686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686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16868" grpId="0"/>
      <p:bldP spid="131687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C56C1E-0F40-447B-8B00-FC0E4A55F891}" type="slidenum">
              <a:rPr lang="en-US"/>
              <a:pPr/>
              <a:t>36</a:t>
            </a:fld>
            <a:r>
              <a:rPr lang="en-US"/>
              <a:t> of 40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04850" y="381000"/>
            <a:ext cx="8001000" cy="457200"/>
          </a:xfrm>
          <a:prstGeom prst="rect">
            <a:avLst/>
          </a:prstGeom>
          <a:solidFill>
            <a:srgbClr val="8C1B54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id-ID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3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8699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Appendix A</a:t>
            </a:r>
          </a:p>
        </p:txBody>
      </p:sp>
      <p:sp>
        <p:nvSpPr>
          <p:cNvPr id="1353733" name="Rectangle 5"/>
          <p:cNvSpPr>
            <a:spLocks noChangeArrowheads="1"/>
          </p:cNvSpPr>
          <p:nvPr/>
        </p:nvSpPr>
        <p:spPr bwMode="auto">
          <a:xfrm>
            <a:off x="1371600" y="1219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1469B2"/>
                </a:solidFill>
              </a:rPr>
              <a:t>THE BALANCED-BUDGET MULTIPLIER</a:t>
            </a:r>
          </a:p>
        </p:txBody>
      </p:sp>
      <p:sp>
        <p:nvSpPr>
          <p:cNvPr id="135374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6400800" cy="685800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smtClean="0"/>
              <a:t>The balanced-budget multiplier is found by combining the effects of government spending and taxes: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695575" y="2928938"/>
            <a:ext cx="3857625" cy="881062"/>
            <a:chOff x="1488" y="1728"/>
            <a:chExt cx="2430" cy="555"/>
          </a:xfrm>
        </p:grpSpPr>
        <p:graphicFrame>
          <p:nvGraphicFramePr>
            <p:cNvPr id="9218" name="Object 18"/>
            <p:cNvGraphicFramePr>
              <a:graphicFrameLocks noChangeAspect="1"/>
            </p:cNvGraphicFramePr>
            <p:nvPr/>
          </p:nvGraphicFramePr>
          <p:xfrm>
            <a:off x="3020" y="1755"/>
            <a:ext cx="226" cy="158"/>
          </p:xfrm>
          <a:graphic>
            <a:graphicData uri="http://schemas.openxmlformats.org/presentationml/2006/ole">
              <p:oleObj spid="_x0000_s9218" name="Equation" r:id="rId3" imgW="914400" imgH="914400" progId="Equation.DSMT4">
                <p:embed/>
              </p:oleObj>
            </a:graphicData>
          </a:graphic>
        </p:graphicFrame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1608" y="1728"/>
              <a:ext cx="11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</a:rPr>
                <a:t>increase in spending:</a:t>
              </a:r>
            </a:p>
          </p:txBody>
        </p:sp>
        <p:graphicFrame>
          <p:nvGraphicFramePr>
            <p:cNvPr id="9219" name="Object 20"/>
            <p:cNvGraphicFramePr>
              <a:graphicFrameLocks noChangeAspect="1"/>
            </p:cNvGraphicFramePr>
            <p:nvPr/>
          </p:nvGraphicFramePr>
          <p:xfrm>
            <a:off x="3010" y="1929"/>
            <a:ext cx="908" cy="177"/>
          </p:xfrm>
          <a:graphic>
            <a:graphicData uri="http://schemas.openxmlformats.org/presentationml/2006/ole">
              <p:oleObj spid="_x0000_s9219" name="Equation" r:id="rId4" imgW="914400" imgH="914400" progId="Equation.DSMT4">
                <p:embed/>
              </p:oleObj>
            </a:graphicData>
          </a:graphic>
        </p:graphicFrame>
        <p:sp>
          <p:nvSpPr>
            <p:cNvPr id="9230" name="Text Box 21"/>
            <p:cNvSpPr txBox="1">
              <a:spLocks noChangeArrowheads="1"/>
            </p:cNvSpPr>
            <p:nvPr/>
          </p:nvSpPr>
          <p:spPr bwMode="auto">
            <a:xfrm>
              <a:off x="1518" y="1899"/>
              <a:ext cx="128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</a:rPr>
                <a:t>- decrease in spending:</a:t>
              </a:r>
            </a:p>
          </p:txBody>
        </p:sp>
        <p:sp>
          <p:nvSpPr>
            <p:cNvPr id="9231" name="Line 22"/>
            <p:cNvSpPr>
              <a:spLocks noChangeShapeType="1"/>
            </p:cNvSpPr>
            <p:nvPr/>
          </p:nvSpPr>
          <p:spPr bwMode="auto">
            <a:xfrm>
              <a:off x="1546" y="2091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23"/>
            <p:cNvSpPr>
              <a:spLocks noChangeShapeType="1"/>
            </p:cNvSpPr>
            <p:nvPr/>
          </p:nvSpPr>
          <p:spPr bwMode="auto">
            <a:xfrm>
              <a:off x="3006" y="2091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220" name="Object 24"/>
            <p:cNvGraphicFramePr>
              <a:graphicFrameLocks noChangeAspect="1"/>
            </p:cNvGraphicFramePr>
            <p:nvPr/>
          </p:nvGraphicFramePr>
          <p:xfrm>
            <a:off x="3001" y="2106"/>
            <a:ext cx="897" cy="177"/>
          </p:xfrm>
          <a:graphic>
            <a:graphicData uri="http://schemas.openxmlformats.org/presentationml/2006/ole">
              <p:oleObj spid="_x0000_s9220" name="Equation" r:id="rId5" imgW="914400" imgH="914400" progId="Equation.DSMT4">
                <p:embed/>
              </p:oleObj>
            </a:graphicData>
          </a:graphic>
        </p:graphicFrame>
        <p:sp>
          <p:nvSpPr>
            <p:cNvPr id="9233" name="Text Box 25"/>
            <p:cNvSpPr txBox="1">
              <a:spLocks noChangeArrowheads="1"/>
            </p:cNvSpPr>
            <p:nvPr/>
          </p:nvSpPr>
          <p:spPr bwMode="auto">
            <a:xfrm>
              <a:off x="1488" y="2091"/>
              <a:ext cx="14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</a:rPr>
                <a:t>= net increase in spending</a:t>
              </a:r>
            </a:p>
          </p:txBody>
        </p:sp>
      </p:grpSp>
      <p:sp>
        <p:nvSpPr>
          <p:cNvPr id="1353755" name="Rectangle 27"/>
          <p:cNvSpPr>
            <a:spLocks noChangeArrowheads="1"/>
          </p:cNvSpPr>
          <p:nvPr/>
        </p:nvSpPr>
        <p:spPr bwMode="auto">
          <a:xfrm>
            <a:off x="1584325" y="4191000"/>
            <a:ext cx="6492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>
                <a:solidFill>
                  <a:schemeClr val="tx1"/>
                </a:solidFill>
              </a:rPr>
              <a:t>In a balanced-budget increase, Δ</a:t>
            </a:r>
            <a:r>
              <a:rPr lang="en-US" sz="2000" i="1">
                <a:solidFill>
                  <a:schemeClr val="tx1"/>
                </a:solidFill>
              </a:rPr>
              <a:t>G</a:t>
            </a:r>
            <a:r>
              <a:rPr lang="en-US" sz="2000">
                <a:solidFill>
                  <a:schemeClr val="tx1"/>
                </a:solidFill>
              </a:rPr>
              <a:t> = Δ</a:t>
            </a:r>
            <a:r>
              <a:rPr lang="en-US" sz="2000" i="1">
                <a:solidFill>
                  <a:schemeClr val="tx1"/>
                </a:solidFill>
              </a:rPr>
              <a:t>T</a:t>
            </a:r>
            <a:r>
              <a:rPr lang="en-US" sz="2000">
                <a:solidFill>
                  <a:schemeClr val="tx1"/>
                </a:solidFill>
              </a:rPr>
              <a:t>, so we can substitute:</a:t>
            </a:r>
          </a:p>
        </p:txBody>
      </p:sp>
      <p:sp>
        <p:nvSpPr>
          <p:cNvPr id="1353757" name="Rectangle 29"/>
          <p:cNvSpPr>
            <a:spLocks noChangeArrowheads="1"/>
          </p:cNvSpPr>
          <p:nvPr/>
        </p:nvSpPr>
        <p:spPr bwMode="auto">
          <a:xfrm>
            <a:off x="2743200" y="5181600"/>
            <a:ext cx="40544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en-US" i="1">
                <a:solidFill>
                  <a:schemeClr val="tx1"/>
                </a:solidFill>
              </a:rPr>
              <a:t>net initial increase in spending: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en-US">
                <a:solidFill>
                  <a:schemeClr val="tx1"/>
                </a:solidFill>
              </a:rPr>
              <a:t>Δ</a:t>
            </a:r>
            <a:r>
              <a:rPr lang="en-US" i="1">
                <a:solidFill>
                  <a:schemeClr val="tx1"/>
                </a:solidFill>
              </a:rPr>
              <a:t>G</a:t>
            </a:r>
            <a:r>
              <a:rPr lang="en-US">
                <a:solidFill>
                  <a:schemeClr val="tx1"/>
                </a:solidFill>
              </a:rPr>
              <a:t> − Δ</a:t>
            </a:r>
            <a:r>
              <a:rPr lang="en-US" i="1">
                <a:solidFill>
                  <a:schemeClr val="tx1"/>
                </a:solidFill>
              </a:rPr>
              <a:t>G</a:t>
            </a:r>
            <a:r>
              <a:rPr lang="en-US">
                <a:solidFill>
                  <a:schemeClr val="tx1"/>
                </a:solidFill>
              </a:rPr>
              <a:t> (</a:t>
            </a:r>
            <a:r>
              <a:rPr lang="en-US" i="1">
                <a:solidFill>
                  <a:schemeClr val="tx1"/>
                </a:solidFill>
              </a:rPr>
              <a:t>MPC</a:t>
            </a:r>
            <a:r>
              <a:rPr lang="en-US">
                <a:solidFill>
                  <a:schemeClr val="tx1"/>
                </a:solidFill>
              </a:rPr>
              <a:t>) = Δ</a:t>
            </a:r>
            <a:r>
              <a:rPr lang="en-US" i="1">
                <a:solidFill>
                  <a:schemeClr val="tx1"/>
                </a:solidFill>
              </a:rPr>
              <a:t>G</a:t>
            </a:r>
            <a:r>
              <a:rPr lang="en-US">
                <a:solidFill>
                  <a:schemeClr val="tx1"/>
                </a:solidFill>
              </a:rPr>
              <a:t> (1 − </a:t>
            </a:r>
            <a:r>
              <a:rPr lang="en-US" i="1">
                <a:solidFill>
                  <a:schemeClr val="tx1"/>
                </a:solidFill>
              </a:rPr>
              <a:t>MPC</a:t>
            </a:r>
            <a:r>
              <a:rPr lang="en-US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5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53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53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53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33" grpId="0"/>
      <p:bldP spid="1353741" grpId="0" build="p" autoUpdateAnimBg="0" advAuto="0"/>
      <p:bldP spid="1353755" grpId="0" build="p" autoUpdateAnimBg="0" advAuto="0"/>
      <p:bldP spid="1353757" grpId="0" build="p" autoUpdateAnimBg="0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4985D9E-405C-4EF4-AEAB-89EF4C6274D3}" type="slidenum">
              <a:rPr lang="en-US"/>
              <a:pPr/>
              <a:t>37</a:t>
            </a:fld>
            <a:r>
              <a:rPr lang="en-US"/>
              <a:t> of 40</a:t>
            </a:r>
          </a:p>
        </p:txBody>
      </p:sp>
      <p:sp>
        <p:nvSpPr>
          <p:cNvPr id="10245" name="Text Box 2"/>
          <p:cNvSpPr txBox="1">
            <a:spLocks noChangeArrowheads="1"/>
          </p:cNvSpPr>
          <p:nvPr/>
        </p:nvSpPr>
        <p:spPr bwMode="auto">
          <a:xfrm>
            <a:off x="704850" y="381000"/>
            <a:ext cx="8001000" cy="457200"/>
          </a:xfrm>
          <a:prstGeom prst="rect">
            <a:avLst/>
          </a:prstGeom>
          <a:solidFill>
            <a:srgbClr val="8C1B54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id-ID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8699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Appendix A</a:t>
            </a:r>
          </a:p>
        </p:txBody>
      </p:sp>
      <p:graphicFrame>
        <p:nvGraphicFramePr>
          <p:cNvPr id="1354759" name="Object 7"/>
          <p:cNvGraphicFramePr>
            <a:graphicFrameLocks noChangeAspect="1"/>
          </p:cNvGraphicFramePr>
          <p:nvPr/>
        </p:nvGraphicFramePr>
        <p:xfrm>
          <a:off x="2514600" y="4495800"/>
          <a:ext cx="4400550" cy="1006475"/>
        </p:xfrm>
        <a:graphic>
          <a:graphicData uri="http://schemas.openxmlformats.org/presentationml/2006/ole">
            <p:oleObj spid="_x0000_s10242" name="Equation" r:id="rId3" imgW="914400" imgH="914400" progId="Equation.DSMT4">
              <p:embed/>
            </p:oleObj>
          </a:graphicData>
        </a:graphic>
      </p:graphicFrame>
      <p:sp>
        <p:nvSpPr>
          <p:cNvPr id="1354769" name="Rectangle 17"/>
          <p:cNvSpPr>
            <a:spLocks noChangeArrowheads="1"/>
          </p:cNvSpPr>
          <p:nvPr/>
        </p:nvSpPr>
        <p:spPr bwMode="auto">
          <a:xfrm>
            <a:off x="1584325" y="1447800"/>
            <a:ext cx="6416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>
                <a:solidFill>
                  <a:schemeClr val="tx1"/>
                </a:solidFill>
              </a:rPr>
              <a:t>Because </a:t>
            </a:r>
            <a:r>
              <a:rPr lang="en-US" sz="2000" i="1">
                <a:solidFill>
                  <a:schemeClr val="tx1"/>
                </a:solidFill>
              </a:rPr>
              <a:t>MPS</a:t>
            </a:r>
            <a:r>
              <a:rPr lang="en-US" sz="2000">
                <a:solidFill>
                  <a:schemeClr val="tx1"/>
                </a:solidFill>
              </a:rPr>
              <a:t> = (1 − </a:t>
            </a:r>
            <a:r>
              <a:rPr lang="en-US" sz="2000" i="1">
                <a:solidFill>
                  <a:schemeClr val="tx1"/>
                </a:solidFill>
              </a:rPr>
              <a:t>MPC</a:t>
            </a:r>
            <a:r>
              <a:rPr lang="en-US" sz="2000">
                <a:solidFill>
                  <a:schemeClr val="tx1"/>
                </a:solidFill>
              </a:rPr>
              <a:t>), the net initial increase in spending is:</a:t>
            </a:r>
          </a:p>
        </p:txBody>
      </p:sp>
      <p:sp>
        <p:nvSpPr>
          <p:cNvPr id="1354770" name="Rectangle 18"/>
          <p:cNvSpPr>
            <a:spLocks noChangeArrowheads="1"/>
          </p:cNvSpPr>
          <p:nvPr/>
        </p:nvSpPr>
        <p:spPr bwMode="auto">
          <a:xfrm>
            <a:off x="2590800" y="2438400"/>
            <a:ext cx="4054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en-US" sz="2000">
                <a:solidFill>
                  <a:schemeClr val="tx1"/>
                </a:solidFill>
              </a:rPr>
              <a:t>Δ</a:t>
            </a:r>
            <a:r>
              <a:rPr lang="en-US" sz="2000" i="1">
                <a:solidFill>
                  <a:schemeClr val="tx1"/>
                </a:solidFill>
              </a:rPr>
              <a:t>G</a:t>
            </a:r>
            <a:r>
              <a:rPr lang="en-US" sz="2000">
                <a:solidFill>
                  <a:schemeClr val="tx1"/>
                </a:solidFill>
              </a:rPr>
              <a:t> (</a:t>
            </a:r>
            <a:r>
              <a:rPr lang="en-US" sz="2000" i="1">
                <a:solidFill>
                  <a:schemeClr val="tx1"/>
                </a:solidFill>
              </a:rPr>
              <a:t>MPS</a:t>
            </a:r>
            <a:r>
              <a:rPr lang="en-US" sz="200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600200" y="3155950"/>
            <a:ext cx="6416675" cy="882650"/>
            <a:chOff x="1008" y="1988"/>
            <a:chExt cx="4042" cy="556"/>
          </a:xfrm>
        </p:grpSpPr>
        <p:sp>
          <p:nvSpPr>
            <p:cNvPr id="10250" name="Rectangle 20"/>
            <p:cNvSpPr>
              <a:spLocks noChangeArrowheads="1"/>
            </p:cNvSpPr>
            <p:nvPr/>
          </p:nvSpPr>
          <p:spPr bwMode="auto">
            <a:xfrm>
              <a:off x="1008" y="2064"/>
              <a:ext cx="404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10000"/>
                </a:spcBef>
                <a:spcAft>
                  <a:spcPct val="10000"/>
                </a:spcAft>
              </a:pPr>
              <a:r>
                <a:rPr lang="en-US" sz="2000">
                  <a:solidFill>
                    <a:schemeClr val="tx1"/>
                  </a:solidFill>
                </a:rPr>
                <a:t>We can now apply the expenditure multiplier            </a:t>
              </a:r>
              <a:br>
                <a:rPr lang="en-US" sz="2000">
                  <a:solidFill>
                    <a:schemeClr val="tx1"/>
                  </a:solidFill>
                </a:rPr>
              </a:br>
              <a:r>
                <a:rPr lang="en-US" sz="2000">
                  <a:solidFill>
                    <a:schemeClr val="tx1"/>
                  </a:solidFill>
                </a:rPr>
                <a:t>to this net initial increase in spending:</a:t>
              </a:r>
            </a:p>
          </p:txBody>
        </p:sp>
        <p:graphicFrame>
          <p:nvGraphicFramePr>
            <p:cNvPr id="10243" name="Object 22"/>
            <p:cNvGraphicFramePr>
              <a:graphicFrameLocks noChangeAspect="1"/>
            </p:cNvGraphicFramePr>
            <p:nvPr/>
          </p:nvGraphicFramePr>
          <p:xfrm>
            <a:off x="4234" y="1988"/>
            <a:ext cx="528" cy="428"/>
          </p:xfrm>
          <a:graphic>
            <a:graphicData uri="http://schemas.openxmlformats.org/presentationml/2006/ole">
              <p:oleObj spid="_x0000_s10243" name="Equation" r:id="rId4" imgW="914400" imgH="9144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5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5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5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4769" grpId="0" build="p" autoUpdateAnimBg="0" advAuto="0"/>
      <p:bldP spid="1354770" grpId="0" build="p" autoUpdateAnimBg="0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63897A-137A-4B23-B11C-5C0C5DB0F733}" type="slidenum">
              <a:rPr lang="en-US"/>
              <a:pPr/>
              <a:t>38</a:t>
            </a:fld>
            <a:r>
              <a:rPr lang="en-US"/>
              <a:t> of 40</a:t>
            </a:r>
          </a:p>
        </p:txBody>
      </p:sp>
      <p:sp>
        <p:nvSpPr>
          <p:cNvPr id="1314820" name="Rectangle 4"/>
          <p:cNvSpPr>
            <a:spLocks noChangeArrowheads="1"/>
          </p:cNvSpPr>
          <p:nvPr/>
        </p:nvSpPr>
        <p:spPr bwMode="auto">
          <a:xfrm>
            <a:off x="1371600" y="1219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8C1B54"/>
                </a:solidFill>
              </a:rPr>
              <a:t>THE CASE IN WHICH TAX REVENUES DEPEND ON INCOME</a:t>
            </a:r>
          </a:p>
        </p:txBody>
      </p:sp>
      <p:sp>
        <p:nvSpPr>
          <p:cNvPr id="1314821" name="Text Box 5"/>
          <p:cNvSpPr txBox="1">
            <a:spLocks noChangeArrowheads="1"/>
          </p:cNvSpPr>
          <p:nvPr/>
        </p:nvSpPr>
        <p:spPr bwMode="auto">
          <a:xfrm>
            <a:off x="704850" y="381000"/>
            <a:ext cx="8001000" cy="457200"/>
          </a:xfrm>
          <a:prstGeom prst="rect">
            <a:avLst/>
          </a:prstGeom>
          <a:solidFill>
            <a:srgbClr val="8C1B54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id-ID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8699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Appendix B</a:t>
            </a:r>
          </a:p>
        </p:txBody>
      </p:sp>
      <p:sp>
        <p:nvSpPr>
          <p:cNvPr id="1314828" name="Rectangle 12"/>
          <p:cNvSpPr>
            <a:spLocks noChangeArrowheads="1"/>
          </p:cNvSpPr>
          <p:nvPr/>
        </p:nvSpPr>
        <p:spPr bwMode="auto">
          <a:xfrm>
            <a:off x="5257800" y="6172200"/>
            <a:ext cx="2895600" cy="304800"/>
          </a:xfrm>
          <a:prstGeom prst="rect">
            <a:avLst/>
          </a:prstGeom>
          <a:solidFill>
            <a:srgbClr val="D3CDA1"/>
          </a:solidFill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1257300" indent="-1257300">
              <a:spcBef>
                <a:spcPct val="10000"/>
              </a:spcBef>
              <a:spcAft>
                <a:spcPct val="10000"/>
              </a:spcAft>
            </a:pPr>
            <a:r>
              <a:rPr lang="en-US" sz="1400" b="1">
                <a:solidFill>
                  <a:schemeClr val="tx1"/>
                </a:solidFill>
              </a:rPr>
              <a:t>FIGURE 9B.1	</a:t>
            </a:r>
            <a:r>
              <a:rPr lang="en-US" sz="1400" b="1">
                <a:solidFill>
                  <a:srgbClr val="8C1B54"/>
                </a:solidFill>
              </a:rPr>
              <a:t>The Tax Function</a:t>
            </a:r>
          </a:p>
        </p:txBody>
      </p:sp>
      <p:pic>
        <p:nvPicPr>
          <p:cNvPr id="1314835" name="Picture 19" descr="fig9b_1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905000"/>
            <a:ext cx="4257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14836" name="Object 20"/>
          <p:cNvGraphicFramePr>
            <a:graphicFrameLocks noChangeAspect="1"/>
          </p:cNvGraphicFramePr>
          <p:nvPr/>
        </p:nvGraphicFramePr>
        <p:xfrm>
          <a:off x="1009650" y="2895600"/>
          <a:ext cx="1100138" cy="381000"/>
        </p:xfrm>
        <a:graphic>
          <a:graphicData uri="http://schemas.openxmlformats.org/presentationml/2006/ole">
            <p:oleObj spid="_x0000_s11266" name="Equation" r:id="rId4" imgW="914400" imgH="914400" progId="Equation.3">
              <p:embed/>
            </p:oleObj>
          </a:graphicData>
        </a:graphic>
      </p:graphicFrame>
      <p:graphicFrame>
        <p:nvGraphicFramePr>
          <p:cNvPr id="1314837" name="Object 21"/>
          <p:cNvGraphicFramePr>
            <a:graphicFrameLocks noChangeAspect="1"/>
          </p:cNvGraphicFramePr>
          <p:nvPr/>
        </p:nvGraphicFramePr>
        <p:xfrm>
          <a:off x="1009650" y="3276600"/>
          <a:ext cx="2370138" cy="381000"/>
        </p:xfrm>
        <a:graphic>
          <a:graphicData uri="http://schemas.openxmlformats.org/presentationml/2006/ole">
            <p:oleObj spid="_x0000_s11267" name="Equation" r:id="rId5" imgW="914400" imgH="914400" progId="Equation.3">
              <p:embed/>
            </p:oleObj>
          </a:graphicData>
        </a:graphic>
      </p:graphicFrame>
      <p:graphicFrame>
        <p:nvGraphicFramePr>
          <p:cNvPr id="1314838" name="Object 22"/>
          <p:cNvGraphicFramePr>
            <a:graphicFrameLocks noChangeAspect="1"/>
          </p:cNvGraphicFramePr>
          <p:nvPr/>
        </p:nvGraphicFramePr>
        <p:xfrm>
          <a:off x="1009650" y="3657600"/>
          <a:ext cx="2052638" cy="381000"/>
        </p:xfrm>
        <a:graphic>
          <a:graphicData uri="http://schemas.openxmlformats.org/presentationml/2006/ole">
            <p:oleObj spid="_x0000_s11268" name="Equation" r:id="rId6" imgW="914400" imgH="914400" progId="Equation.3">
              <p:embed/>
            </p:oleObj>
          </a:graphicData>
        </a:graphic>
      </p:graphicFrame>
      <p:graphicFrame>
        <p:nvGraphicFramePr>
          <p:cNvPr id="1314839" name="Object 23"/>
          <p:cNvGraphicFramePr>
            <a:graphicFrameLocks noChangeAspect="1"/>
          </p:cNvGraphicFramePr>
          <p:nvPr/>
        </p:nvGraphicFramePr>
        <p:xfrm>
          <a:off x="990600" y="4038600"/>
          <a:ext cx="1608138" cy="381000"/>
        </p:xfrm>
        <a:graphic>
          <a:graphicData uri="http://schemas.openxmlformats.org/presentationml/2006/ole">
            <p:oleObj spid="_x0000_s11269" name="Equation" r:id="rId7" imgW="914400" imgH="914400" progId="Equation.3">
              <p:embed/>
            </p:oleObj>
          </a:graphicData>
        </a:graphic>
      </p:graphicFrame>
      <p:graphicFrame>
        <p:nvGraphicFramePr>
          <p:cNvPr id="1314840" name="Object 24"/>
          <p:cNvGraphicFramePr>
            <a:graphicFrameLocks noChangeAspect="1"/>
          </p:cNvGraphicFramePr>
          <p:nvPr/>
        </p:nvGraphicFramePr>
        <p:xfrm>
          <a:off x="993775" y="4495800"/>
          <a:ext cx="3063875" cy="338138"/>
        </p:xfrm>
        <a:graphic>
          <a:graphicData uri="http://schemas.openxmlformats.org/presentationml/2006/ole">
            <p:oleObj spid="_x0000_s11270" name="Equation" r:id="rId8" imgW="9144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1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1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1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1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1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1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1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14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14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14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14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1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1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4820" grpId="0" build="p" bldLvl="2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4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482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4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482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4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482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4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482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4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148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14821" grpId="0" animBg="1"/>
      <p:bldP spid="1314828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B21C7FF-E7B1-4D38-BD1A-ED6D9598CA6D}" type="slidenum">
              <a:rPr lang="en-US"/>
              <a:pPr/>
              <a:t>39</a:t>
            </a:fld>
            <a:r>
              <a:rPr lang="en-US"/>
              <a:t> of 40</a:t>
            </a:r>
          </a:p>
        </p:txBody>
      </p:sp>
      <p:pic>
        <p:nvPicPr>
          <p:cNvPr id="1317904" name="Picture 16" descr="fig9b_2_4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29100" y="1524000"/>
            <a:ext cx="49149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3"/>
          <p:cNvSpPr txBox="1">
            <a:spLocks noChangeArrowheads="1"/>
          </p:cNvSpPr>
          <p:nvPr/>
        </p:nvSpPr>
        <p:spPr bwMode="auto">
          <a:xfrm>
            <a:off x="704850" y="381000"/>
            <a:ext cx="8001000" cy="457200"/>
          </a:xfrm>
          <a:prstGeom prst="rect">
            <a:avLst/>
          </a:prstGeom>
          <a:solidFill>
            <a:srgbClr val="8C1B54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id-ID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8699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Appendix B</a:t>
            </a:r>
          </a:p>
        </p:txBody>
      </p:sp>
      <p:sp>
        <p:nvSpPr>
          <p:cNvPr id="1317899" name="Rectangle 11"/>
          <p:cNvSpPr>
            <a:spLocks noChangeArrowheads="1"/>
          </p:cNvSpPr>
          <p:nvPr/>
        </p:nvSpPr>
        <p:spPr bwMode="auto">
          <a:xfrm>
            <a:off x="5105400" y="6096000"/>
            <a:ext cx="3276600" cy="304800"/>
          </a:xfrm>
          <a:prstGeom prst="rect">
            <a:avLst/>
          </a:prstGeom>
          <a:solidFill>
            <a:srgbClr val="D3CDA1"/>
          </a:solidFill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1257300" indent="-1257300">
              <a:spcBef>
                <a:spcPct val="10000"/>
              </a:spcBef>
              <a:spcAft>
                <a:spcPct val="10000"/>
              </a:spcAft>
            </a:pPr>
            <a:r>
              <a:rPr lang="en-US" sz="1400" b="1">
                <a:solidFill>
                  <a:schemeClr val="tx1"/>
                </a:solidFill>
              </a:rPr>
              <a:t>FIGURE 9B.2	</a:t>
            </a:r>
            <a:r>
              <a:rPr lang="en-US" sz="1400" b="1">
                <a:solidFill>
                  <a:srgbClr val="8C1B54"/>
                </a:solidFill>
              </a:rPr>
              <a:t>Different Tax Systems</a:t>
            </a:r>
          </a:p>
        </p:txBody>
      </p:sp>
      <p:pic>
        <p:nvPicPr>
          <p:cNvPr id="1317901" name="Picture 13" descr="fig9b_2_1pp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29100" y="1524000"/>
            <a:ext cx="49149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7902" name="Picture 14" descr="fig9b_2_2pp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29100" y="1524000"/>
            <a:ext cx="49149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7903" name="Picture 15" descr="fig9b_2_3pp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29100" y="1524000"/>
            <a:ext cx="49149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17905" name="Object 17"/>
          <p:cNvGraphicFramePr>
            <a:graphicFrameLocks noChangeAspect="1"/>
          </p:cNvGraphicFramePr>
          <p:nvPr/>
        </p:nvGraphicFramePr>
        <p:xfrm>
          <a:off x="755650" y="2590800"/>
          <a:ext cx="1163638" cy="239713"/>
        </p:xfrm>
        <a:graphic>
          <a:graphicData uri="http://schemas.openxmlformats.org/presentationml/2006/ole">
            <p:oleObj spid="_x0000_s12290" name="Equation" r:id="rId7" imgW="914400" imgH="914400" progId="Equation.3">
              <p:embed/>
            </p:oleObj>
          </a:graphicData>
        </a:graphic>
      </p:graphicFrame>
      <p:graphicFrame>
        <p:nvGraphicFramePr>
          <p:cNvPr id="1317906" name="Object 18"/>
          <p:cNvGraphicFramePr>
            <a:graphicFrameLocks noChangeAspect="1"/>
          </p:cNvGraphicFramePr>
          <p:nvPr/>
        </p:nvGraphicFramePr>
        <p:xfrm>
          <a:off x="762000" y="2954338"/>
          <a:ext cx="3417888" cy="512762"/>
        </p:xfrm>
        <a:graphic>
          <a:graphicData uri="http://schemas.openxmlformats.org/presentationml/2006/ole">
            <p:oleObj spid="_x0000_s12291" name="Equation" r:id="rId8" imgW="914400" imgH="914400" progId="Equation.3">
              <p:embed/>
            </p:oleObj>
          </a:graphicData>
        </a:graphic>
      </p:graphicFrame>
      <p:graphicFrame>
        <p:nvGraphicFramePr>
          <p:cNvPr id="1317907" name="Object 19"/>
          <p:cNvGraphicFramePr>
            <a:graphicFrameLocks noChangeAspect="1"/>
          </p:cNvGraphicFramePr>
          <p:nvPr/>
        </p:nvGraphicFramePr>
        <p:xfrm>
          <a:off x="755650" y="3487738"/>
          <a:ext cx="3200400" cy="855662"/>
        </p:xfrm>
        <a:graphic>
          <a:graphicData uri="http://schemas.openxmlformats.org/presentationml/2006/ole">
            <p:oleObj spid="_x0000_s12292" name="Equation" r:id="rId9" imgW="9144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50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1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1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17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17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1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1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1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1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1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789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19C90-BF1A-4A79-981B-523AA69748B5}" type="slidenum">
              <a:rPr lang="en-US"/>
              <a:pPr/>
              <a:t>4</a:t>
            </a:fld>
            <a:r>
              <a:rPr lang="en-US"/>
              <a:t> of 40</a:t>
            </a:r>
          </a:p>
        </p:txBody>
      </p:sp>
      <p:sp>
        <p:nvSpPr>
          <p:cNvPr id="1320962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0963" name="Rectangle 3"/>
          <p:cNvSpPr>
            <a:spLocks noChangeArrowheads="1"/>
          </p:cNvSpPr>
          <p:nvPr/>
        </p:nvSpPr>
        <p:spPr bwMode="auto">
          <a:xfrm>
            <a:off x="2133600" y="1752600"/>
            <a:ext cx="5715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6668"/>
                </a:solidFill>
              </a:rPr>
              <a:t>discretionary fiscal policy  </a:t>
            </a:r>
            <a:r>
              <a:rPr lang="en-US" sz="2400" dirty="0" err="1" smtClean="0">
                <a:solidFill>
                  <a:schemeClr val="tx1"/>
                </a:solidFill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pajak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belanja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pemerintah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merupakan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hasil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perubahan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disengaja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kebijakan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pemerintah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2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62" grpId="0"/>
      <p:bldP spid="132096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D64B45-CAEA-4DB3-8076-10B49FFBB456}" type="slidenum">
              <a:rPr lang="en-US"/>
              <a:pPr/>
              <a:t>40</a:t>
            </a:fld>
            <a:r>
              <a:rPr lang="en-US"/>
              <a:t> of 40</a:t>
            </a:r>
          </a:p>
        </p:txBody>
      </p:sp>
      <p:sp>
        <p:nvSpPr>
          <p:cNvPr id="13320" name="Text Box 3"/>
          <p:cNvSpPr txBox="1">
            <a:spLocks noChangeArrowheads="1"/>
          </p:cNvSpPr>
          <p:nvPr/>
        </p:nvSpPr>
        <p:spPr bwMode="auto">
          <a:xfrm>
            <a:off x="704850" y="381000"/>
            <a:ext cx="8001000" cy="457200"/>
          </a:xfrm>
          <a:prstGeom prst="rect">
            <a:avLst/>
          </a:prstGeom>
          <a:solidFill>
            <a:srgbClr val="8C1B54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id-ID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2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8699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Appendix B</a:t>
            </a:r>
          </a:p>
        </p:txBody>
      </p:sp>
      <p:sp>
        <p:nvSpPr>
          <p:cNvPr id="1355788" name="Rectangle 12"/>
          <p:cNvSpPr>
            <a:spLocks noChangeArrowheads="1"/>
          </p:cNvSpPr>
          <p:nvPr/>
        </p:nvSpPr>
        <p:spPr bwMode="auto">
          <a:xfrm>
            <a:off x="1295400" y="1143000"/>
            <a:ext cx="640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>
                <a:solidFill>
                  <a:srgbClr val="1469B2"/>
                </a:solidFill>
              </a:rPr>
              <a:t>THE GOVERNMENT SPENDING AND TAX</a:t>
            </a:r>
          </a:p>
          <a:p>
            <a:pPr>
              <a:spcBef>
                <a:spcPct val="0"/>
              </a:spcBef>
            </a:pPr>
            <a:r>
              <a:rPr lang="en-US" sz="2400" b="1">
                <a:solidFill>
                  <a:srgbClr val="1469B2"/>
                </a:solidFill>
              </a:rPr>
              <a:t>MULTIPLIERS ALGEBRAICALLY</a:t>
            </a:r>
          </a:p>
        </p:txBody>
      </p:sp>
      <p:graphicFrame>
        <p:nvGraphicFramePr>
          <p:cNvPr id="1355789" name="Object 13"/>
          <p:cNvGraphicFramePr>
            <a:graphicFrameLocks noChangeAspect="1"/>
          </p:cNvGraphicFramePr>
          <p:nvPr/>
        </p:nvGraphicFramePr>
        <p:xfrm>
          <a:off x="2895600" y="2438400"/>
          <a:ext cx="2327275" cy="427038"/>
        </p:xfrm>
        <a:graphic>
          <a:graphicData uri="http://schemas.openxmlformats.org/presentationml/2006/ole">
            <p:oleObj spid="_x0000_s13314" name="Equation" r:id="rId3" imgW="914400" imgH="914400" progId="Equation.DSMT4">
              <p:embed/>
            </p:oleObj>
          </a:graphicData>
        </a:graphic>
      </p:graphicFrame>
      <p:graphicFrame>
        <p:nvGraphicFramePr>
          <p:cNvPr id="1355790" name="Object 14"/>
          <p:cNvGraphicFramePr>
            <a:graphicFrameLocks noChangeAspect="1"/>
          </p:cNvGraphicFramePr>
          <p:nvPr/>
        </p:nvGraphicFramePr>
        <p:xfrm>
          <a:off x="2890838" y="3679825"/>
          <a:ext cx="3302000" cy="485775"/>
        </p:xfrm>
        <a:graphic>
          <a:graphicData uri="http://schemas.openxmlformats.org/presentationml/2006/ole">
            <p:oleObj spid="_x0000_s13315" name="Equation" r:id="rId4" imgW="914400" imgH="914400" progId="Equation.DSMT4">
              <p:embed/>
            </p:oleObj>
          </a:graphicData>
        </a:graphic>
      </p:graphicFrame>
      <p:graphicFrame>
        <p:nvGraphicFramePr>
          <p:cNvPr id="1355791" name="Object 15"/>
          <p:cNvGraphicFramePr>
            <a:graphicFrameLocks noChangeAspect="1"/>
          </p:cNvGraphicFramePr>
          <p:nvPr/>
        </p:nvGraphicFramePr>
        <p:xfrm>
          <a:off x="2895600" y="3006725"/>
          <a:ext cx="2909888" cy="469900"/>
        </p:xfrm>
        <a:graphic>
          <a:graphicData uri="http://schemas.openxmlformats.org/presentationml/2006/ole">
            <p:oleObj spid="_x0000_s13316" name="Equation" r:id="rId5" imgW="914400" imgH="914400" progId="Equation.DSMT4">
              <p:embed/>
            </p:oleObj>
          </a:graphicData>
        </a:graphic>
      </p:graphicFrame>
      <p:graphicFrame>
        <p:nvGraphicFramePr>
          <p:cNvPr id="1355792" name="Object 16"/>
          <p:cNvGraphicFramePr>
            <a:graphicFrameLocks noChangeAspect="1"/>
          </p:cNvGraphicFramePr>
          <p:nvPr/>
        </p:nvGraphicFramePr>
        <p:xfrm>
          <a:off x="2890838" y="4267200"/>
          <a:ext cx="3886200" cy="431800"/>
        </p:xfrm>
        <a:graphic>
          <a:graphicData uri="http://schemas.openxmlformats.org/presentationml/2006/ole">
            <p:oleObj spid="_x0000_s13317" name="Equation" r:id="rId6" imgW="914400" imgH="914400" progId="Equation.COEE2">
              <p:embed/>
            </p:oleObj>
          </a:graphicData>
        </a:graphic>
      </p:graphicFrame>
      <p:graphicFrame>
        <p:nvGraphicFramePr>
          <p:cNvPr id="1355793" name="Object 17"/>
          <p:cNvGraphicFramePr>
            <a:graphicFrameLocks noChangeAspect="1"/>
          </p:cNvGraphicFramePr>
          <p:nvPr/>
        </p:nvGraphicFramePr>
        <p:xfrm>
          <a:off x="2586038" y="4876800"/>
          <a:ext cx="4729162" cy="990600"/>
        </p:xfrm>
        <a:graphic>
          <a:graphicData uri="http://schemas.openxmlformats.org/presentationml/2006/ole">
            <p:oleObj spid="_x0000_s13318" name="Equation" r:id="rId7" imgW="914400" imgH="914400" progId="Equation.COEE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55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55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5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5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55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55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5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55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55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55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7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047FAB-DAF7-4282-9110-430FF5611210}" type="slidenum">
              <a:rPr lang="en-US"/>
              <a:pPr/>
              <a:t>5</a:t>
            </a:fld>
            <a:r>
              <a:rPr lang="en-US"/>
              <a:t> of 40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3012" name="Rectangle 4"/>
          <p:cNvSpPr>
            <a:spLocks noChangeArrowheads="1"/>
          </p:cNvSpPr>
          <p:nvPr/>
        </p:nvSpPr>
        <p:spPr bwMode="auto">
          <a:xfrm>
            <a:off x="1066800" y="1219200"/>
            <a:ext cx="739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 err="1" smtClean="0">
                <a:solidFill>
                  <a:srgbClr val="1469B2"/>
                </a:solidFill>
              </a:rPr>
              <a:t>Belanja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 err="1" smtClean="0">
                <a:solidFill>
                  <a:srgbClr val="1469B2"/>
                </a:solidFill>
              </a:rPr>
              <a:t>Pemerintah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>
                <a:solidFill>
                  <a:srgbClr val="1469B2"/>
                </a:solidFill>
              </a:rPr>
              <a:t>(</a:t>
            </a:r>
            <a:r>
              <a:rPr lang="en-US" sz="2400" b="1" i="1" dirty="0">
                <a:solidFill>
                  <a:srgbClr val="1469B2"/>
                </a:solidFill>
              </a:rPr>
              <a:t>G</a:t>
            </a:r>
            <a:r>
              <a:rPr lang="en-US" sz="2400" b="1" dirty="0">
                <a:solidFill>
                  <a:srgbClr val="1469B2"/>
                </a:solidFill>
              </a:rPr>
              <a:t>), </a:t>
            </a:r>
            <a:r>
              <a:rPr lang="en-US" sz="2400" b="1" dirty="0" err="1">
                <a:solidFill>
                  <a:srgbClr val="1469B2"/>
                </a:solidFill>
              </a:rPr>
              <a:t>P</a:t>
            </a:r>
            <a:r>
              <a:rPr lang="en-US" sz="2400" b="1" dirty="0" err="1" smtClean="0">
                <a:solidFill>
                  <a:srgbClr val="1469B2"/>
                </a:solidFill>
              </a:rPr>
              <a:t>ajak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 err="1" smtClean="0">
                <a:solidFill>
                  <a:srgbClr val="1469B2"/>
                </a:solidFill>
              </a:rPr>
              <a:t>bersih</a:t>
            </a:r>
            <a:r>
              <a:rPr lang="en-US" sz="2400" b="1" dirty="0" smtClean="0">
                <a:solidFill>
                  <a:srgbClr val="1469B2"/>
                </a:solidFill>
              </a:rPr>
              <a:t> (</a:t>
            </a:r>
            <a:r>
              <a:rPr lang="en-US" sz="2400" b="1" i="1" dirty="0" smtClean="0">
                <a:solidFill>
                  <a:srgbClr val="1469B2"/>
                </a:solidFill>
              </a:rPr>
              <a:t>T</a:t>
            </a:r>
            <a:r>
              <a:rPr lang="en-US" sz="2400" b="1" dirty="0">
                <a:solidFill>
                  <a:srgbClr val="1469B2"/>
                </a:solidFill>
              </a:rPr>
              <a:t>),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 smtClean="0">
                <a:solidFill>
                  <a:srgbClr val="1469B2"/>
                </a:solidFill>
              </a:rPr>
              <a:t>Dan </a:t>
            </a:r>
            <a:r>
              <a:rPr lang="en-US" sz="2400" b="1" dirty="0" err="1" smtClean="0">
                <a:solidFill>
                  <a:srgbClr val="1469B2"/>
                </a:solidFill>
              </a:rPr>
              <a:t>Pendapatan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 err="1" smtClean="0">
                <a:solidFill>
                  <a:srgbClr val="1469B2"/>
                </a:solidFill>
              </a:rPr>
              <a:t>Disposible</a:t>
            </a:r>
            <a:r>
              <a:rPr lang="en-US" sz="2400" b="1" dirty="0" smtClean="0">
                <a:solidFill>
                  <a:srgbClr val="1469B2"/>
                </a:solidFill>
              </a:rPr>
              <a:t> </a:t>
            </a:r>
            <a:r>
              <a:rPr lang="en-US" sz="2400" b="1" dirty="0">
                <a:solidFill>
                  <a:srgbClr val="1469B2"/>
                </a:solidFill>
              </a:rPr>
              <a:t>(</a:t>
            </a:r>
            <a:r>
              <a:rPr lang="en-US" sz="2400" b="1" i="1" dirty="0">
                <a:solidFill>
                  <a:srgbClr val="1469B2"/>
                </a:solidFill>
              </a:rPr>
              <a:t>Y</a:t>
            </a:r>
            <a:r>
              <a:rPr lang="en-US" sz="2400" b="1" i="1" baseline="-25000" dirty="0">
                <a:solidFill>
                  <a:srgbClr val="1469B2"/>
                </a:solidFill>
              </a:rPr>
              <a:t>D</a:t>
            </a:r>
            <a:r>
              <a:rPr lang="en-US" sz="2400" b="1" dirty="0">
                <a:solidFill>
                  <a:srgbClr val="1469B2"/>
                </a:solidFill>
              </a:rPr>
              <a:t>)</a:t>
            </a:r>
          </a:p>
        </p:txBody>
      </p:sp>
      <p:sp>
        <p:nvSpPr>
          <p:cNvPr id="1323013" name="Rectangle 5"/>
          <p:cNvSpPr>
            <a:spLocks noChangeArrowheads="1"/>
          </p:cNvSpPr>
          <p:nvPr/>
        </p:nvSpPr>
        <p:spPr bwMode="auto">
          <a:xfrm>
            <a:off x="2133600" y="2514600"/>
            <a:ext cx="5715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6668"/>
                </a:solidFill>
              </a:rPr>
              <a:t>net taxes (</a:t>
            </a:r>
            <a:r>
              <a:rPr lang="en-US" sz="2400" b="1" i="1" dirty="0">
                <a:solidFill>
                  <a:srgbClr val="006668"/>
                </a:solidFill>
              </a:rPr>
              <a:t>T</a:t>
            </a:r>
            <a:r>
              <a:rPr lang="en-US" sz="2400" b="1" dirty="0">
                <a:solidFill>
                  <a:srgbClr val="006668"/>
                </a:solidFill>
              </a:rPr>
              <a:t>)  </a:t>
            </a:r>
            <a:r>
              <a:rPr lang="en-US" sz="2400" dirty="0" err="1" smtClean="0">
                <a:solidFill>
                  <a:schemeClr val="tx1"/>
                </a:solidFill>
              </a:rPr>
              <a:t>Pajak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dibayar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perusahaan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rumah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tangga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pemerintah</a:t>
            </a:r>
            <a:r>
              <a:rPr lang="en-US" sz="2400" dirty="0" smtClean="0">
                <a:solidFill>
                  <a:schemeClr val="tx1"/>
                </a:solidFill>
              </a:rPr>
              <a:t>  minus transfer payment yang </a:t>
            </a:r>
            <a:r>
              <a:rPr lang="en-US" sz="2400" dirty="0" err="1" smtClean="0">
                <a:solidFill>
                  <a:schemeClr val="tx1"/>
                </a:solidFill>
              </a:rPr>
              <a:t>diberikan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rumah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tangga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pemerintah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2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2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3012" grpId="0" build="p" bldLvl="2" autoUpdateAnimBg="0" advAuto="0"/>
      <p:bldP spid="13230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7F29C1F-5553-47D7-B974-AB99B81B1E33}" type="slidenum">
              <a:rPr lang="en-US"/>
              <a:pPr/>
              <a:t>6</a:t>
            </a:fld>
            <a:r>
              <a:rPr lang="en-US"/>
              <a:t> of 40</a:t>
            </a:r>
          </a:p>
        </p:txBody>
      </p:sp>
      <p:pic>
        <p:nvPicPr>
          <p:cNvPr id="1325070" name="Picture 14" descr="fig9_1_7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5068" name="Picture 12" descr="fig9_1_5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5067" name="Picture 11" descr="fig9_1_4pp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5066" name="Picture 10" descr="fig9_1_3pp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5065" name="Picture 9" descr="fig9_1_2pp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5062" name="Rectangle 6"/>
          <p:cNvSpPr>
            <a:spLocks noChangeArrowheads="1"/>
          </p:cNvSpPr>
          <p:nvPr/>
        </p:nvSpPr>
        <p:spPr bwMode="auto">
          <a:xfrm>
            <a:off x="1828800" y="6064250"/>
            <a:ext cx="5791200" cy="488950"/>
          </a:xfrm>
          <a:prstGeom prst="rect">
            <a:avLst/>
          </a:prstGeom>
          <a:solidFill>
            <a:srgbClr val="D3CDA1"/>
          </a:solidFill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1143000" indent="-1089025">
              <a:spcBef>
                <a:spcPct val="10000"/>
              </a:spcBef>
              <a:spcAft>
                <a:spcPct val="10000"/>
              </a:spcAft>
            </a:pPr>
            <a:r>
              <a:rPr lang="en-US" sz="1400" b="1">
                <a:solidFill>
                  <a:schemeClr val="tx1"/>
                </a:solidFill>
              </a:rPr>
              <a:t>FIGURE 9.1	</a:t>
            </a:r>
            <a:r>
              <a:rPr lang="en-US" sz="1400" b="1">
                <a:solidFill>
                  <a:srgbClr val="8C1B54"/>
                </a:solidFill>
              </a:rPr>
              <a:t>Adding Net Taxes (</a:t>
            </a:r>
            <a:r>
              <a:rPr lang="en-US" sz="1400" b="1" i="1">
                <a:solidFill>
                  <a:srgbClr val="8C1B54"/>
                </a:solidFill>
              </a:rPr>
              <a:t>T</a:t>
            </a:r>
            <a:r>
              <a:rPr lang="en-US" sz="1400" b="1">
                <a:solidFill>
                  <a:srgbClr val="8C1B54"/>
                </a:solidFill>
              </a:rPr>
              <a:t>) and  Government Purchases (</a:t>
            </a:r>
            <a:r>
              <a:rPr lang="en-US" sz="1400" b="1" i="1">
                <a:solidFill>
                  <a:srgbClr val="8C1B54"/>
                </a:solidFill>
              </a:rPr>
              <a:t>G</a:t>
            </a:r>
            <a:r>
              <a:rPr lang="en-US" sz="1400" b="1">
                <a:solidFill>
                  <a:srgbClr val="8C1B54"/>
                </a:solidFill>
              </a:rPr>
              <a:t>) to the Circular Flow of Income</a:t>
            </a:r>
          </a:p>
        </p:txBody>
      </p:sp>
      <p:pic>
        <p:nvPicPr>
          <p:cNvPr id="1325064" name="Picture 8" descr="fig9_1_1pp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5069" name="Picture 13" descr="fig9_1_6pp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5071" name="Picture 15" descr="fig9_1_8ppt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33550" y="900113"/>
            <a:ext cx="58864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2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2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32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2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32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32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32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32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32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506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CD55FB-51F1-49C4-B61F-569FE78C8583}" type="slidenum">
              <a:rPr lang="en-US"/>
              <a:pPr/>
              <a:t>7</a:t>
            </a:fld>
            <a:r>
              <a:rPr lang="en-US"/>
              <a:t> of 40</a:t>
            </a: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4037" name="Rectangle 5"/>
          <p:cNvSpPr>
            <a:spLocks noChangeArrowheads="1"/>
          </p:cNvSpPr>
          <p:nvPr/>
        </p:nvSpPr>
        <p:spPr bwMode="auto">
          <a:xfrm>
            <a:off x="2133600" y="1524000"/>
            <a:ext cx="571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6668"/>
                </a:solidFill>
              </a:rPr>
              <a:t>disposable, </a:t>
            </a:r>
            <a:r>
              <a:rPr lang="en-US" sz="2400" dirty="0">
                <a:solidFill>
                  <a:srgbClr val="006668"/>
                </a:solidFill>
              </a:rPr>
              <a:t>or</a:t>
            </a:r>
            <a:r>
              <a:rPr lang="en-US" sz="2400" b="1" dirty="0">
                <a:solidFill>
                  <a:srgbClr val="006668"/>
                </a:solidFill>
              </a:rPr>
              <a:t> </a:t>
            </a:r>
            <a:r>
              <a:rPr lang="en-US" sz="2400" b="1" dirty="0" err="1" smtClean="0">
                <a:solidFill>
                  <a:srgbClr val="006668"/>
                </a:solidFill>
              </a:rPr>
              <a:t>sesudah</a:t>
            </a:r>
            <a:r>
              <a:rPr lang="en-US" sz="2400" b="1" dirty="0" smtClean="0">
                <a:solidFill>
                  <a:srgbClr val="006668"/>
                </a:solidFill>
              </a:rPr>
              <a:t> </a:t>
            </a:r>
            <a:r>
              <a:rPr lang="en-US" sz="2400" b="1" dirty="0" err="1" smtClean="0">
                <a:solidFill>
                  <a:srgbClr val="006668"/>
                </a:solidFill>
              </a:rPr>
              <a:t>pajak</a:t>
            </a:r>
            <a:r>
              <a:rPr lang="en-US" sz="2400" b="1" dirty="0" smtClean="0">
                <a:solidFill>
                  <a:srgbClr val="006668"/>
                </a:solidFill>
              </a:rPr>
              <a:t>, </a:t>
            </a:r>
            <a:r>
              <a:rPr lang="en-US" sz="2400" b="1" dirty="0">
                <a:solidFill>
                  <a:srgbClr val="006668"/>
                </a:solidFill>
              </a:rPr>
              <a:t>income (</a:t>
            </a:r>
            <a:r>
              <a:rPr lang="en-US" sz="2400" b="1" i="1" dirty="0">
                <a:solidFill>
                  <a:srgbClr val="006668"/>
                </a:solidFill>
              </a:rPr>
              <a:t>Y</a:t>
            </a:r>
            <a:r>
              <a:rPr lang="en-US" sz="2400" b="1" i="1" baseline="-25000" dirty="0">
                <a:solidFill>
                  <a:srgbClr val="006668"/>
                </a:solidFill>
              </a:rPr>
              <a:t>d</a:t>
            </a:r>
            <a:r>
              <a:rPr lang="en-US" sz="2400" b="1" dirty="0">
                <a:solidFill>
                  <a:srgbClr val="006668"/>
                </a:solidFill>
              </a:rPr>
              <a:t>) </a:t>
            </a:r>
            <a:r>
              <a:rPr lang="fr-FR" sz="2400" dirty="0">
                <a:solidFill>
                  <a:schemeClr val="tx1"/>
                </a:solidFill>
              </a:rPr>
              <a:t>Total </a:t>
            </a:r>
            <a:r>
              <a:rPr lang="fr-FR" sz="2400" dirty="0" err="1">
                <a:solidFill>
                  <a:schemeClr val="tx1"/>
                </a:solidFill>
              </a:rPr>
              <a:t>income</a:t>
            </a:r>
            <a:r>
              <a:rPr lang="fr-FR" sz="2400" dirty="0">
                <a:solidFill>
                  <a:schemeClr val="tx1"/>
                </a:solidFill>
              </a:rPr>
              <a:t> minus net taxes:  </a:t>
            </a:r>
            <a:r>
              <a:rPr lang="fr-FR" sz="2400" i="1" dirty="0">
                <a:solidFill>
                  <a:schemeClr val="tx1"/>
                </a:solidFill>
              </a:rPr>
              <a:t>Y</a:t>
            </a:r>
            <a:r>
              <a:rPr lang="fr-FR" sz="2400" dirty="0">
                <a:solidFill>
                  <a:schemeClr val="tx1"/>
                </a:solidFill>
              </a:rPr>
              <a:t> − </a:t>
            </a:r>
            <a:r>
              <a:rPr lang="fr-FR" sz="2400" i="1" dirty="0">
                <a:solidFill>
                  <a:schemeClr val="tx1"/>
                </a:solidFill>
              </a:rPr>
              <a:t>T</a:t>
            </a:r>
            <a:r>
              <a:rPr lang="fr-FR" sz="24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24038" name="Rectangle 6"/>
          <p:cNvSpPr>
            <a:spLocks noChangeArrowheads="1"/>
          </p:cNvSpPr>
          <p:nvPr/>
        </p:nvSpPr>
        <p:spPr bwMode="auto">
          <a:xfrm>
            <a:off x="1676400" y="2743200"/>
            <a:ext cx="6553200" cy="1066800"/>
          </a:xfrm>
          <a:prstGeom prst="rect">
            <a:avLst/>
          </a:prstGeom>
          <a:solidFill>
            <a:srgbClr val="FFF0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 algn="ctr"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disposable income ≡ total income − net taxes</a:t>
            </a:r>
          </a:p>
          <a:p>
            <a:pPr marL="396875" indent="-396875" algn="ctr">
              <a:spcBef>
                <a:spcPct val="0"/>
              </a:spcBef>
            </a:pPr>
            <a:endParaRPr lang="en-US" sz="2000" i="1">
              <a:solidFill>
                <a:schemeClr val="tx1"/>
              </a:solidFill>
            </a:endParaRPr>
          </a:p>
          <a:p>
            <a:pPr marL="396875" indent="-396875" algn="ctr">
              <a:spcBef>
                <a:spcPct val="0"/>
              </a:spcBef>
            </a:pPr>
            <a:r>
              <a:rPr lang="en-US" sz="2000" i="1">
                <a:solidFill>
                  <a:schemeClr val="tx1"/>
                </a:solidFill>
              </a:rPr>
              <a:t>Y</a:t>
            </a:r>
            <a:r>
              <a:rPr lang="en-US" sz="2000" i="1" baseline="-25000">
                <a:solidFill>
                  <a:schemeClr val="tx1"/>
                </a:solidFill>
              </a:rPr>
              <a:t>d</a:t>
            </a:r>
            <a:r>
              <a:rPr lang="en-US" sz="2000">
                <a:solidFill>
                  <a:schemeClr val="tx1"/>
                </a:solidFill>
              </a:rPr>
              <a:t>  ≡ </a:t>
            </a:r>
            <a:r>
              <a:rPr lang="en-US" sz="2000" i="1">
                <a:solidFill>
                  <a:schemeClr val="tx1"/>
                </a:solidFill>
              </a:rPr>
              <a:t>Y </a:t>
            </a:r>
            <a:r>
              <a:rPr lang="en-US" sz="2000">
                <a:solidFill>
                  <a:schemeClr val="tx1"/>
                </a:solidFill>
              </a:rPr>
              <a:t>− </a:t>
            </a:r>
            <a:r>
              <a:rPr lang="en-US" sz="2000" i="1">
                <a:solidFill>
                  <a:schemeClr val="tx1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2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2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4037" grpId="0"/>
      <p:bldP spid="13240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AE83F4-EC6A-452A-B148-F12CD8EAC99D}" type="slidenum">
              <a:rPr lang="en-US"/>
              <a:pPr/>
              <a:t>8</a:t>
            </a:fld>
            <a:r>
              <a:rPr lang="en-US"/>
              <a:t> of 40</a:t>
            </a:r>
          </a:p>
        </p:txBody>
      </p:sp>
      <p:sp>
        <p:nvSpPr>
          <p:cNvPr id="1032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6085" name="Rectangle 5"/>
          <p:cNvSpPr>
            <a:spLocks noChangeArrowheads="1"/>
          </p:cNvSpPr>
          <p:nvPr/>
        </p:nvSpPr>
        <p:spPr bwMode="auto">
          <a:xfrm>
            <a:off x="1828800" y="12954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000" dirty="0">
                <a:solidFill>
                  <a:schemeClr val="tx1"/>
                </a:solidFill>
              </a:rPr>
              <a:t>When government enters the picture, the aggregate income identity gets cut into three pieces:</a:t>
            </a:r>
          </a:p>
        </p:txBody>
      </p:sp>
      <p:graphicFrame>
        <p:nvGraphicFramePr>
          <p:cNvPr id="1326087" name="Object 7"/>
          <p:cNvGraphicFramePr>
            <a:graphicFrameLocks noChangeAspect="1"/>
          </p:cNvGraphicFramePr>
          <p:nvPr/>
        </p:nvGraphicFramePr>
        <p:xfrm>
          <a:off x="3500438" y="2786063"/>
          <a:ext cx="1714500" cy="485775"/>
        </p:xfrm>
        <a:graphic>
          <a:graphicData uri="http://schemas.openxmlformats.org/presentationml/2006/ole">
            <p:oleObj spid="_x0000_s1026" name="Equation" r:id="rId3" imgW="634680" imgH="203040" progId="Equation.DSMT4">
              <p:embed/>
            </p:oleObj>
          </a:graphicData>
        </a:graphic>
      </p:graphicFrame>
      <p:graphicFrame>
        <p:nvGraphicFramePr>
          <p:cNvPr id="1326088" name="Object 8"/>
          <p:cNvGraphicFramePr>
            <a:graphicFrameLocks noChangeAspect="1"/>
          </p:cNvGraphicFramePr>
          <p:nvPr/>
        </p:nvGraphicFramePr>
        <p:xfrm>
          <a:off x="3429000" y="3571875"/>
          <a:ext cx="1714500" cy="427038"/>
        </p:xfrm>
        <a:graphic>
          <a:graphicData uri="http://schemas.openxmlformats.org/presentationml/2006/ole">
            <p:oleObj spid="_x0000_s1027" name="Equation" r:id="rId4" imgW="799920" imgH="164880" progId="Equation.DSMT4">
              <p:embed/>
            </p:oleObj>
          </a:graphicData>
        </a:graphic>
      </p:graphicFrame>
      <p:graphicFrame>
        <p:nvGraphicFramePr>
          <p:cNvPr id="1326089" name="Object 9"/>
          <p:cNvGraphicFramePr>
            <a:graphicFrameLocks noChangeAspect="1"/>
          </p:cNvGraphicFramePr>
          <p:nvPr/>
        </p:nvGraphicFramePr>
        <p:xfrm>
          <a:off x="3357563" y="4286250"/>
          <a:ext cx="1978025" cy="452438"/>
        </p:xfrm>
        <a:graphic>
          <a:graphicData uri="http://schemas.openxmlformats.org/presentationml/2006/ole">
            <p:oleObj spid="_x0000_s1028" name="Equation" r:id="rId5" imgW="799920" imgH="164880" progId="Equation.DSMT4">
              <p:embed/>
            </p:oleObj>
          </a:graphicData>
        </a:graphic>
      </p:graphicFrame>
      <p:sp>
        <p:nvSpPr>
          <p:cNvPr id="1326090" name="Rectangle 10"/>
          <p:cNvSpPr>
            <a:spLocks noChangeArrowheads="1"/>
          </p:cNvSpPr>
          <p:nvPr/>
        </p:nvSpPr>
        <p:spPr bwMode="auto">
          <a:xfrm>
            <a:off x="1828800" y="5029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5000"/>
              </a:spcBef>
              <a:spcAft>
                <a:spcPct val="25000"/>
              </a:spcAft>
            </a:pPr>
            <a:r>
              <a:rPr lang="en-US" sz="2000">
                <a:solidFill>
                  <a:schemeClr val="tx1"/>
                </a:solidFill>
              </a:rPr>
              <a:t>And aggregate expenditure (</a:t>
            </a:r>
            <a:r>
              <a:rPr lang="en-US" sz="2000" i="1">
                <a:solidFill>
                  <a:schemeClr val="tx1"/>
                </a:solidFill>
              </a:rPr>
              <a:t>AE</a:t>
            </a:r>
            <a:r>
              <a:rPr lang="en-US" sz="2000">
                <a:solidFill>
                  <a:schemeClr val="tx1"/>
                </a:solidFill>
              </a:rPr>
              <a:t>) equals:</a:t>
            </a:r>
          </a:p>
        </p:txBody>
      </p:sp>
      <p:graphicFrame>
        <p:nvGraphicFramePr>
          <p:cNvPr id="1326091" name="Object 11"/>
          <p:cNvGraphicFramePr>
            <a:graphicFrameLocks noChangeAspect="1"/>
          </p:cNvGraphicFramePr>
          <p:nvPr/>
        </p:nvGraphicFramePr>
        <p:xfrm>
          <a:off x="3238500" y="5500688"/>
          <a:ext cx="2817813" cy="490537"/>
        </p:xfrm>
        <a:graphic>
          <a:graphicData uri="http://schemas.openxmlformats.org/presentationml/2006/ole">
            <p:oleObj spid="_x0000_s1029" name="Equation" r:id="rId6" imgW="901440" imgH="164880" progId="Equation.DSMT4">
              <p:embed/>
            </p:oleObj>
          </a:graphicData>
        </a:graphic>
      </p:graphicFrame>
      <p:graphicFrame>
        <p:nvGraphicFramePr>
          <p:cNvPr id="1030" name="Object 12"/>
          <p:cNvGraphicFramePr>
            <a:graphicFrameLocks noChangeAspect="1"/>
          </p:cNvGraphicFramePr>
          <p:nvPr/>
        </p:nvGraphicFramePr>
        <p:xfrm>
          <a:off x="3643313" y="2143125"/>
          <a:ext cx="1500187" cy="490538"/>
        </p:xfrm>
        <a:graphic>
          <a:graphicData uri="http://schemas.openxmlformats.org/presentationml/2006/ole">
            <p:oleObj spid="_x0000_s1030" name="Equation" r:id="rId7" imgW="622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26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26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2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26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26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2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26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26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6085" grpId="0"/>
      <p:bldP spid="132609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490577-976A-471A-AE0A-468943CA388D}" type="slidenum">
              <a:rPr lang="en-US"/>
              <a:pPr/>
              <a:t>9</a:t>
            </a:fld>
            <a:r>
              <a:rPr lang="en-US"/>
              <a:t> of 40</a:t>
            </a: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757238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spcBef>
                <a:spcPct val="0"/>
              </a:spcBef>
            </a:pPr>
            <a:r>
              <a:rPr lang="en-US" sz="2800" b="1">
                <a:solidFill>
                  <a:srgbClr val="8C1B54"/>
                </a:solidFill>
              </a:rPr>
              <a:t>GOVERNMENT IN THE ECONOMY</a:t>
            </a:r>
          </a:p>
        </p:txBody>
      </p:sp>
      <p:sp>
        <p:nvSpPr>
          <p:cNvPr id="1327114" name="Rectangle 10"/>
          <p:cNvSpPr>
            <a:spLocks noChangeArrowheads="1"/>
          </p:cNvSpPr>
          <p:nvPr/>
        </p:nvSpPr>
        <p:spPr bwMode="auto">
          <a:xfrm>
            <a:off x="2133600" y="1828800"/>
            <a:ext cx="5715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6668"/>
                </a:solidFill>
              </a:rPr>
              <a:t>budget deficit</a:t>
            </a:r>
            <a:r>
              <a:rPr lang="en-US" sz="2400" dirty="0">
                <a:solidFill>
                  <a:srgbClr val="006668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Selisih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antara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jumlah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dibelanjakan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pemerintah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diterima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pajak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tertentu</a:t>
            </a:r>
            <a:r>
              <a:rPr lang="en-US" sz="2400" dirty="0" smtClean="0">
                <a:solidFill>
                  <a:schemeClr val="tx1"/>
                </a:solidFill>
              </a:rPr>
              <a:t> : </a:t>
            </a:r>
            <a:r>
              <a:rPr lang="en-US" sz="2400" i="1" dirty="0">
                <a:solidFill>
                  <a:schemeClr val="tx1"/>
                </a:solidFill>
              </a:rPr>
              <a:t>G</a:t>
            </a:r>
            <a:r>
              <a:rPr lang="en-US" sz="2400" dirty="0">
                <a:solidFill>
                  <a:schemeClr val="tx1"/>
                </a:solidFill>
              </a:rPr>
              <a:t> −</a:t>
            </a:r>
            <a:r>
              <a:rPr lang="en-US" sz="2400" i="1" dirty="0">
                <a:solidFill>
                  <a:schemeClr val="tx1"/>
                </a:solidFill>
              </a:rPr>
              <a:t> T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327115" name="Rectangle 11"/>
          <p:cNvSpPr>
            <a:spLocks noChangeArrowheads="1"/>
          </p:cNvSpPr>
          <p:nvPr/>
        </p:nvSpPr>
        <p:spPr bwMode="auto">
          <a:xfrm>
            <a:off x="1676400" y="3505200"/>
            <a:ext cx="6553200" cy="457200"/>
          </a:xfrm>
          <a:prstGeom prst="rect">
            <a:avLst/>
          </a:prstGeom>
          <a:solidFill>
            <a:srgbClr val="FFF0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96875" algn="ctr"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</a:rPr>
              <a:t>budget deficit  ≡  </a:t>
            </a:r>
            <a:r>
              <a:rPr lang="en-US" sz="2000" i="1">
                <a:solidFill>
                  <a:schemeClr val="tx1"/>
                </a:solidFill>
              </a:rPr>
              <a:t>G</a:t>
            </a:r>
            <a:r>
              <a:rPr lang="en-US" sz="2000">
                <a:solidFill>
                  <a:schemeClr val="tx1"/>
                </a:solidFill>
              </a:rPr>
              <a:t>  −  </a:t>
            </a:r>
            <a:r>
              <a:rPr lang="en-US" sz="2000" i="1">
                <a:solidFill>
                  <a:schemeClr val="tx1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27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27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7114" grpId="0"/>
      <p:bldP spid="1327115" grpId="0" animBg="1"/>
    </p:bldLst>
  </p:timing>
</p:sld>
</file>

<file path=ppt/theme/theme1.xml><?xml version="1.0" encoding="utf-8"?>
<a:theme xmlns:a="http://schemas.openxmlformats.org/drawingml/2006/main" name="design_template_masterPPT">
  <a:themeElements>
    <a:clrScheme name="design_template_masterPP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_template_masterPP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Helvetica" pitchFamily="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Helvetica" pitchFamily="8" charset="0"/>
          </a:defRPr>
        </a:defPPr>
      </a:lstStyle>
    </a:lnDef>
  </a:objectDefaults>
  <a:extraClrSchemeLst>
    <a:extraClrScheme>
      <a:clrScheme name="design_template_masterPP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_template_masterPP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_template_masterPP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_template_masterPP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_template_master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_template_master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_template_master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20490</TotalTime>
  <Words>1843</Words>
  <Application>Microsoft PowerPoint</Application>
  <PresentationFormat>On-screen Show (4:3)</PresentationFormat>
  <Paragraphs>512</Paragraphs>
  <Slides>40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Helvetica</vt:lpstr>
      <vt:lpstr>Arial</vt:lpstr>
      <vt:lpstr>Times New Roman</vt:lpstr>
      <vt:lpstr>Verdana</vt:lpstr>
      <vt:lpstr>WP MathA</vt:lpstr>
      <vt:lpstr>Symbol</vt:lpstr>
      <vt:lpstr>design_template_masterPPT</vt:lpstr>
      <vt:lpstr>MathType 6.0 Equation</vt:lpstr>
      <vt:lpstr>CorelEquation! 2.0 Equation</vt:lpstr>
      <vt:lpstr>CorelEquation 12 Equation</vt:lpstr>
      <vt:lpstr>Microsoft Equation 3.0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Appendix A</vt:lpstr>
      <vt:lpstr>Appendix A</vt:lpstr>
      <vt:lpstr>Appendix A</vt:lpstr>
      <vt:lpstr>Appendix B</vt:lpstr>
      <vt:lpstr>Appendix B</vt:lpstr>
      <vt:lpstr>Appendix B</vt:lpstr>
    </vt:vector>
  </TitlesOfParts>
  <Manager>David Alexander</Manager>
  <Company>Prentice Hall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Economics, Case and Fair,8e</dc:title>
  <dc:creator>Fernando and Yvonn Quijano</dc:creator>
  <cp:lastModifiedBy>BETTY</cp:lastModifiedBy>
  <cp:revision>733</cp:revision>
  <dcterms:created xsi:type="dcterms:W3CDTF">2001-01-09T19:01:00Z</dcterms:created>
  <dcterms:modified xsi:type="dcterms:W3CDTF">2019-09-25T07:12:25Z</dcterms:modified>
</cp:coreProperties>
</file>