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>
      <p:cViewPr>
        <p:scale>
          <a:sx n="85" d="100"/>
          <a:sy n="85" d="100"/>
        </p:scale>
        <p:origin x="2304" y="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4E131-F2FE-4DAE-81B7-C932CFDC8BAD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022BD-7BE2-4708-884A-621515BF4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2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3600" b="1" dirty="0"/>
              <a:t>MEKANISME PENYELESAIAN SENGKETA MELALUI LEMBAGA KHUSUS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regional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World Trade Organization (WTO)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International Tribunal for the Law of the Sea (ITLOS)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071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d-ID" altLang="en-US" sz="4400" b="1" dirty="0"/>
              <a:t>MEKANISME </a:t>
            </a:r>
            <a:r>
              <a:rPr lang="en-GB" altLang="en-US" sz="4400" b="1" dirty="0"/>
              <a:t>REGIONAL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77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158037" cy="1319212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dirty="0"/>
              <a:t>PERKEMBANGAN KONSEP REGIONALISME</a:t>
            </a:r>
          </a:p>
        </p:txBody>
      </p:sp>
      <p:graphicFrame>
        <p:nvGraphicFramePr>
          <p:cNvPr id="4117" name="Group 21"/>
          <p:cNvGraphicFramePr>
            <a:graphicFrameLocks noGrp="1"/>
          </p:cNvGraphicFramePr>
          <p:nvPr>
            <p:ph idx="1"/>
          </p:nvPr>
        </p:nvGraphicFramePr>
        <p:xfrm>
          <a:off x="971550" y="2997200"/>
          <a:ext cx="7632700" cy="2971903"/>
        </p:xfrm>
        <a:graphic>
          <a:graphicData uri="http://schemas.openxmlformats.org/drawingml/2006/table">
            <a:tbl>
              <a:tblPr/>
              <a:tblGrid>
                <a:gridCol w="3817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4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793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38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762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1460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alt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Regionalisme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793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38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762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1460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alt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Universalisme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14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793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38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762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1460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Homogenitas (kepentingan, tradisi, nilai)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Wilayah geografis yang terbatas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Kerja sama ekonomi regional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Penanganan ancaman terhadap perdamaian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Langkah pertama dalam mencapai integrasi global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-7938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-238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-762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indent="-1460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indent="-1460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Ketergantungan antar negara memerlukan solusi global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Sumber daya regional cenderung kurang memadai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Membatasi dominasi negara maju dalam suatu kerja sama regional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Peta politik regional cenderung labil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Aliansi militer regional dapat mengundang konflik antar region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00213"/>
            <a:ext cx="8229600" cy="4897437"/>
          </a:xfrm>
        </p:spPr>
        <p:txBody>
          <a:bodyPr/>
          <a:lstStyle/>
          <a:p>
            <a:pPr eaLnBrk="1" hangingPunct="1"/>
            <a:r>
              <a:rPr lang="en-GB" altLang="en-US" sz="2000"/>
              <a:t>Pendahuluan</a:t>
            </a:r>
          </a:p>
          <a:p>
            <a:pPr lvl="1" eaLnBrk="1" hangingPunct="1"/>
            <a:r>
              <a:rPr lang="en-GB" altLang="en-US" sz="1800"/>
              <a:t>Perkembangan pasca Perang Dunia II </a:t>
            </a:r>
            <a:r>
              <a:rPr lang="en-GB" altLang="en-US" sz="1800">
                <a:sym typeface="Wingdings" pitchFamily="2" charset="2"/>
              </a:rPr>
              <a:t> regionalisme</a:t>
            </a:r>
            <a:endParaRPr lang="en-GB" altLang="en-US" sz="1800"/>
          </a:p>
          <a:p>
            <a:pPr eaLnBrk="1" hangingPunct="1"/>
            <a:r>
              <a:rPr lang="en-GB" altLang="en-US" sz="2000"/>
              <a:t>Pro &amp; Kontra Regionalisme - Universalisme</a:t>
            </a:r>
          </a:p>
        </p:txBody>
      </p:sp>
    </p:spTree>
    <p:extLst>
      <p:ext uri="{BB962C8B-B14F-4D97-AF65-F5344CB8AC3E}">
        <p14:creationId xmlns:p14="http://schemas.microsoft.com/office/powerpoint/2010/main" val="3208127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sz="3600"/>
              <a:t>PERKEMBANGAN KONSEP REGIONALISME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altLang="en-US" dirty="0"/>
              <a:t>“</a:t>
            </a:r>
            <a:r>
              <a:rPr lang="en-GB" altLang="en-US" u="sng" dirty="0"/>
              <a:t>The nature of the problem</a:t>
            </a:r>
            <a:r>
              <a:rPr lang="en-GB" altLang="en-US" dirty="0"/>
              <a:t> to be solved determines whether it will best respond to regional or to universal treatment” (Bennett, 1991)</a:t>
            </a:r>
            <a:endParaRPr lang="id-ID" altLang="en-US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altLang="en-US" dirty="0"/>
          </a:p>
          <a:p>
            <a:pPr eaLnBrk="1" hangingPunct="1">
              <a:lnSpc>
                <a:spcPct val="80000"/>
              </a:lnSpc>
            </a:pPr>
            <a:r>
              <a:rPr lang="en-GB" altLang="en-US" dirty="0" err="1"/>
              <a:t>Regionalisme</a:t>
            </a:r>
            <a:r>
              <a:rPr lang="en-GB" altLang="en-US" dirty="0"/>
              <a:t> </a:t>
            </a:r>
            <a:r>
              <a:rPr lang="en-GB" altLang="en-US" dirty="0" err="1"/>
              <a:t>dan</a:t>
            </a:r>
            <a:r>
              <a:rPr lang="en-GB" altLang="en-US" dirty="0"/>
              <a:t> </a:t>
            </a:r>
            <a:r>
              <a:rPr lang="en-GB" altLang="en-US" dirty="0" err="1"/>
              <a:t>Piagam</a:t>
            </a:r>
            <a:r>
              <a:rPr lang="en-GB" altLang="en-US" dirty="0"/>
              <a:t> PBB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400" dirty="0"/>
              <a:t>Bab VIII </a:t>
            </a:r>
            <a:r>
              <a:rPr lang="en-GB" altLang="en-US" sz="2400" dirty="0" err="1"/>
              <a:t>Piagam</a:t>
            </a:r>
            <a:r>
              <a:rPr lang="en-GB" altLang="en-US" sz="2400" dirty="0"/>
              <a:t> PBB, </a:t>
            </a:r>
            <a:r>
              <a:rPr lang="en-GB" altLang="en-US" sz="2400" dirty="0" err="1"/>
              <a:t>Pasal</a:t>
            </a:r>
            <a:r>
              <a:rPr lang="en-GB" altLang="en-US" sz="2400" dirty="0"/>
              <a:t> 52-54</a:t>
            </a:r>
          </a:p>
          <a:p>
            <a:pPr lvl="2" eaLnBrk="1" hangingPunct="1">
              <a:lnSpc>
                <a:spcPct val="80000"/>
              </a:lnSpc>
            </a:pPr>
            <a:r>
              <a:rPr lang="en-GB" altLang="en-US" sz="2400" dirty="0" err="1"/>
              <a:t>Prinsip-prinsip</a:t>
            </a:r>
            <a:r>
              <a:rPr lang="en-GB" altLang="en-US" sz="2400" dirty="0"/>
              <a:t> </a:t>
            </a:r>
            <a:r>
              <a:rPr lang="en-GB" altLang="en-US" sz="2400" dirty="0" err="1"/>
              <a:t>penting</a:t>
            </a:r>
            <a:r>
              <a:rPr lang="en-GB" altLang="en-US" sz="2400" dirty="0"/>
              <a:t> </a:t>
            </a:r>
            <a:r>
              <a:rPr lang="en-GB" altLang="en-US" sz="2400" dirty="0" err="1"/>
              <a:t>mengenai</a:t>
            </a:r>
            <a:r>
              <a:rPr lang="en-GB" altLang="en-US" sz="2400" dirty="0"/>
              <a:t> </a:t>
            </a:r>
            <a:r>
              <a:rPr lang="en-GB" altLang="en-US" sz="2400" dirty="0" err="1"/>
              <a:t>lembaga</a:t>
            </a:r>
            <a:r>
              <a:rPr lang="en-GB" altLang="en-US" sz="2400" dirty="0"/>
              <a:t> regional:</a:t>
            </a:r>
          </a:p>
          <a:p>
            <a:pPr lvl="3" eaLnBrk="1" hangingPunct="1">
              <a:lnSpc>
                <a:spcPct val="80000"/>
              </a:lnSpc>
            </a:pPr>
            <a:r>
              <a:rPr lang="en-GB" altLang="en-US" sz="2400" dirty="0" err="1"/>
              <a:t>Sesuai</a:t>
            </a:r>
            <a:r>
              <a:rPr lang="en-GB" altLang="en-US" sz="2400" dirty="0"/>
              <a:t> </a:t>
            </a:r>
            <a:r>
              <a:rPr lang="en-GB" altLang="en-US" sz="2400" dirty="0" err="1"/>
              <a:t>dengan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kepentingan</a:t>
            </a:r>
            <a:r>
              <a:rPr lang="en-GB" altLang="en-US" sz="2400" dirty="0"/>
              <a:t> regional </a:t>
            </a:r>
            <a:r>
              <a:rPr lang="en-GB" altLang="en-US" sz="2400" dirty="0" err="1"/>
              <a:t>dan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konsisten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dengan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prinsip-prinsip</a:t>
            </a:r>
            <a:r>
              <a:rPr lang="en-GB" altLang="en-US" sz="2400" dirty="0"/>
              <a:t> </a:t>
            </a:r>
            <a:r>
              <a:rPr lang="en-GB" altLang="en-US" sz="2400" dirty="0" err="1"/>
              <a:t>dan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tujuan</a:t>
            </a:r>
            <a:r>
              <a:rPr lang="en-GB" altLang="en-US" sz="2400" dirty="0"/>
              <a:t> PBB</a:t>
            </a:r>
          </a:p>
          <a:p>
            <a:pPr lvl="3" eaLnBrk="1" hangingPunct="1">
              <a:lnSpc>
                <a:spcPct val="80000"/>
              </a:lnSpc>
            </a:pPr>
            <a:r>
              <a:rPr lang="en-GB" altLang="en-US" sz="2400" dirty="0" err="1"/>
              <a:t>Penyelesaian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sengketa</a:t>
            </a:r>
            <a:endParaRPr lang="en-GB" altLang="en-US" sz="2400" dirty="0"/>
          </a:p>
          <a:p>
            <a:pPr lvl="3" eaLnBrk="1" hangingPunct="1">
              <a:lnSpc>
                <a:spcPct val="80000"/>
              </a:lnSpc>
            </a:pPr>
            <a:r>
              <a:rPr lang="en-GB" altLang="en-US" sz="2400" dirty="0" err="1"/>
              <a:t>Koordinasi</a:t>
            </a:r>
            <a:r>
              <a:rPr lang="en-GB" altLang="en-US" sz="2400" dirty="0"/>
              <a:t> </a:t>
            </a:r>
            <a:r>
              <a:rPr lang="en-GB" altLang="en-US" sz="2400" dirty="0" err="1"/>
              <a:t>dengan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Dewan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Keamanan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529229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sz="3600"/>
              <a:t>PERKEMBANGAN KONSEP REGIONALISME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700"/>
              <a:t>Regionalisme dan Piagam PBB (cont’d)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/>
              <a:t>Hubungan antara organisasi regional dengan DK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/>
              <a:t>Fokus: terbatas pada peran organisasi regional dalam PPKI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/>
              <a:t>Namun dalam praktik, peran ini dapat diperluas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en-US" sz="2200"/>
              <a:t>Tidak ada ketentuan dalam Piagam PBB yang melarang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en-US" sz="2200"/>
              <a:t>Dapat berperan penting dalam membantu MU &amp; ECOSOC di bidang ekonomi &amp; sosial</a:t>
            </a:r>
          </a:p>
        </p:txBody>
      </p:sp>
    </p:spTree>
    <p:extLst>
      <p:ext uri="{BB962C8B-B14F-4D97-AF65-F5344CB8AC3E}">
        <p14:creationId xmlns:p14="http://schemas.microsoft.com/office/powerpoint/2010/main" val="57611669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sz="3600"/>
              <a:t>PERKEMBANGAN KONSEP REGIONALISME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100"/>
              <a:t>Kategori Kerjasama Regional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000"/>
              <a:t>“Cooperative/ Multipurpose, Alliance, or Functional” (Miller, 1970)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000"/>
              <a:t>United Nations Regional Commission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100"/>
              <a:t>Kooperatif/ Multi-fungsi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000"/>
              <a:t>Ditentukan oleh lingkup fungsi, tujuan, dan kegiatan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000"/>
              <a:t>Mis: OAS</a:t>
            </a:r>
          </a:p>
          <a:p>
            <a:pPr lvl="2" eaLnBrk="1" hangingPunct="1">
              <a:lnSpc>
                <a:spcPct val="80000"/>
              </a:lnSpc>
            </a:pPr>
            <a:r>
              <a:rPr lang="en-GB" altLang="en-US" sz="1700"/>
              <a:t>Strengthening the peace and security of the continent</a:t>
            </a:r>
          </a:p>
          <a:p>
            <a:pPr lvl="2" eaLnBrk="1" hangingPunct="1">
              <a:lnSpc>
                <a:spcPct val="80000"/>
              </a:lnSpc>
            </a:pPr>
            <a:r>
              <a:rPr lang="en-GB" altLang="en-US" sz="1700"/>
              <a:t>Preventing difficulties and ensuring the pacific settlement of disputes among Members</a:t>
            </a:r>
          </a:p>
          <a:p>
            <a:pPr lvl="2" eaLnBrk="1" hangingPunct="1">
              <a:lnSpc>
                <a:spcPct val="80000"/>
              </a:lnSpc>
            </a:pPr>
            <a:r>
              <a:rPr lang="en-GB" altLang="en-US" sz="1700"/>
              <a:t>Providing common action in the event of aggression</a:t>
            </a:r>
          </a:p>
          <a:p>
            <a:pPr lvl="2" eaLnBrk="1" hangingPunct="1">
              <a:lnSpc>
                <a:spcPct val="80000"/>
              </a:lnSpc>
            </a:pPr>
            <a:r>
              <a:rPr lang="en-GB" altLang="en-US" sz="1700"/>
              <a:t>Seeking the solution of political, juridical, and economic problems among members</a:t>
            </a:r>
          </a:p>
          <a:p>
            <a:pPr lvl="2" eaLnBrk="1" hangingPunct="1">
              <a:lnSpc>
                <a:spcPct val="80000"/>
              </a:lnSpc>
            </a:pPr>
            <a:r>
              <a:rPr lang="en-GB" altLang="en-US" sz="1700"/>
              <a:t>Promoting by cooperative action the economic, social, and cultural development of the Member States</a:t>
            </a:r>
          </a:p>
        </p:txBody>
      </p:sp>
    </p:spTree>
    <p:extLst>
      <p:ext uri="{BB962C8B-B14F-4D97-AF65-F5344CB8AC3E}">
        <p14:creationId xmlns:p14="http://schemas.microsoft.com/office/powerpoint/2010/main" val="367514673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sz="3600"/>
              <a:t>PERKEMBANGAN KONSEP REGIONALISME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z="2400"/>
              <a:t>Aliansi</a:t>
            </a:r>
          </a:p>
          <a:p>
            <a:pPr lvl="1" eaLnBrk="1" hangingPunct="1"/>
            <a:r>
              <a:rPr lang="en-GB" altLang="en-US" sz="2000"/>
              <a:t>Dibentuk berdasarkan orientasi politik dan militer internal sebagai konsekuensi “perang dingin”</a:t>
            </a:r>
          </a:p>
          <a:p>
            <a:pPr lvl="1" eaLnBrk="1" hangingPunct="1"/>
            <a:r>
              <a:rPr lang="en-GB" altLang="en-US" sz="2000"/>
              <a:t>Sesuaikah dengan Piagam PBB?</a:t>
            </a:r>
          </a:p>
          <a:p>
            <a:pPr lvl="2" eaLnBrk="1" hangingPunct="1"/>
            <a:r>
              <a:rPr lang="en-GB" altLang="en-US" sz="2000"/>
              <a:t>Pasal 51: “Nothing in the present Charter shall impair the inherent right of individual or collective self-defence if an armed attack occurs against a Member of the United Nations, until the Security Council has taken measures necessary to maintain international peace and security …”</a:t>
            </a:r>
          </a:p>
          <a:p>
            <a:pPr lvl="1" eaLnBrk="1" hangingPunct="1"/>
            <a:r>
              <a:rPr lang="en-GB" altLang="en-US" sz="2000"/>
              <a:t>Sesuaikah dengan “spirit of the UN Charter?”</a:t>
            </a:r>
          </a:p>
          <a:p>
            <a:pPr lvl="2" eaLnBrk="1" hangingPunct="1"/>
            <a:r>
              <a:rPr lang="en-GB" altLang="en-US" sz="2000"/>
              <a:t>[?]</a:t>
            </a:r>
          </a:p>
        </p:txBody>
      </p:sp>
    </p:spTree>
    <p:extLst>
      <p:ext uri="{BB962C8B-B14F-4D97-AF65-F5344CB8AC3E}">
        <p14:creationId xmlns:p14="http://schemas.microsoft.com/office/powerpoint/2010/main" val="92605366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sz="3600"/>
              <a:t>PERKEMBANGAN KONSEP REGIONALISME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/>
              <a:t>Fungsional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300"/>
              <a:t>Dibentuk berdasarkan kerja sama ekonomi, sosial, atau politik dengan menaruh perhatian yang tidak seberapa terhadap masalah keamanan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300"/>
              <a:t>Mis.: European Community/ European Union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/>
              <a:t>Komisi Regional PBB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300"/>
              <a:t>Dalam Piagam PBB tidak disebutkan tentang bentuk kerja sama regional di bidang ekonomi dan sosial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300"/>
              <a:t>Dipicu oleh rekonstruksi dan rehabilitasi pasca PD II</a:t>
            </a:r>
          </a:p>
        </p:txBody>
      </p:sp>
    </p:spTree>
    <p:extLst>
      <p:ext uri="{BB962C8B-B14F-4D97-AF65-F5344CB8AC3E}">
        <p14:creationId xmlns:p14="http://schemas.microsoft.com/office/powerpoint/2010/main" val="4055037572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407</TotalTime>
  <Words>467</Words>
  <Application>Microsoft Macintosh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Clarity</vt:lpstr>
      <vt:lpstr>MEKANISME PENYELESAIAN SENGKETA MELALUI LEMBAGA KHUSUS</vt:lpstr>
      <vt:lpstr>MEKANISME REGIONAL</vt:lpstr>
      <vt:lpstr>PERKEMBANGAN KONSEP REGIONALISME</vt:lpstr>
      <vt:lpstr>PERKEMBANGAN KONSEP REGIONALISME</vt:lpstr>
      <vt:lpstr>PERKEMBANGAN KONSEP REGIONALISME</vt:lpstr>
      <vt:lpstr>PERKEMBANGAN KONSEP REGIONALISME</vt:lpstr>
      <vt:lpstr>PERKEMBANGAN KONSEP REGIONALISME</vt:lpstr>
      <vt:lpstr>PERKEMBANGAN KONSEP REGIONALISME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MEKANISME PENYELESAIAN SENGKETA MELALUI LEMBAGA KHUSUS</dc:title>
  <dc:creator>Gusman</dc:creator>
  <cp:lastModifiedBy>Havez Muhammad</cp:lastModifiedBy>
  <cp:revision>13</cp:revision>
  <dcterms:created xsi:type="dcterms:W3CDTF">2006-08-16T00:00:00Z</dcterms:created>
  <dcterms:modified xsi:type="dcterms:W3CDTF">2021-10-12T02:13:14Z</dcterms:modified>
</cp:coreProperties>
</file>