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5" r:id="rId2"/>
    <p:sldMasterId id="2147483669" r:id="rId3"/>
    <p:sldMasterId id="2147483671" r:id="rId4"/>
    <p:sldMasterId id="2147483677" r:id="rId5"/>
    <p:sldMasterId id="2147483681" r:id="rId6"/>
    <p:sldMasterId id="2147483683" r:id="rId7"/>
  </p:sldMasterIdLst>
  <p:notesMasterIdLst>
    <p:notesMasterId r:id="rId17"/>
  </p:notesMasterIdLst>
  <p:sldIdLst>
    <p:sldId id="256" r:id="rId8"/>
    <p:sldId id="264" r:id="rId9"/>
    <p:sldId id="259" r:id="rId10"/>
    <p:sldId id="302" r:id="rId11"/>
    <p:sldId id="303" r:id="rId12"/>
    <p:sldId id="261" r:id="rId13"/>
    <p:sldId id="304" r:id="rId14"/>
    <p:sldId id="305" r:id="rId15"/>
    <p:sldId id="29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FF00"/>
    <a:srgbClr val="CC3300"/>
    <a:srgbClr val="000000"/>
    <a:srgbClr val="FF00FF"/>
    <a:srgbClr val="FF0000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58" autoAdjust="0"/>
  </p:normalViewPr>
  <p:slideViewPr>
    <p:cSldViewPr>
      <p:cViewPr varScale="1">
        <p:scale>
          <a:sx n="63" d="100"/>
          <a:sy n="63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1ECC3-A489-49DD-BEAF-8ECE56E36FD1}" type="datetimeFigureOut">
              <a:rPr lang="en-US" smtClean="0"/>
              <a:pPr/>
              <a:t>8/13/2022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7A447-EB7C-43FD-A544-B8CCD77602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7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7A447-EB7C-43FD-A544-B8CCD776024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0FD8F5-8862-4FED-B321-68A5A016E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3AA65-AD1E-451A-976C-1F1CD774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A454-ECF0-494F-A5B1-94F6B0FEE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8074-503D-4AA7-8456-F6107B116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B5E9A-AC4F-4767-B617-83F7061FB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2EC83-CBD5-4B9E-8021-248A51B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87B9F-34E4-4847-90C5-28B22D98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AD00C-6D23-485F-A9E5-F81D710F8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3A399-78EA-46C6-9F07-60B653559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F963-92E4-41AB-8C29-1EA83C5D8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F4666-8549-4891-9808-21CEB55CE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11826-5634-4383-9D0E-51BB87883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E3A48-BCF7-431E-94DD-D532B27F7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69F7F-D1AC-4DAB-B733-BA301B759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27503-2693-4A61-B71F-22076C234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D2F3D-8FA5-4FC6-ACF9-0E2D2D9F5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B7CC-A050-4DDF-A331-A99AA0A3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2FBCBA-3532-4F59-8FF4-06524718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3B658-6B77-40E2-9797-6934D6FD1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02D93-63D6-4603-8236-408099604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2E791-A594-4EE5-9EE1-65C5F0139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7D578-EAFE-4E31-8084-FE5F3E04D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A3269-4594-49E1-8F4A-A5E80E5C0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76B01-D45F-4D10-B1FF-CD27E865B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E075C-A15B-4B08-9A57-8CDACD594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FDDE2-AC23-46DA-88A3-55468CE5C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8DEAC-4EA2-4154-AC68-3B3135F24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1DD42-8676-47B9-BA02-D371FED0A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6D609-1C1E-4A7D-AED3-0ADDA0625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8074-503D-4AA7-8456-F6107B116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22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C878CF1-AEF9-4AD3-AD38-4E76A3DBA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B339-5DDD-4769-9AA3-87CEA2CA7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763AC-457C-4F34-94D0-E41BDA166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B96B5-0BB0-4485-855A-14751A71E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9ADB6-E17F-48A8-885A-2EE732786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AEFC-CF83-445E-B13B-ED8DB7778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BD94-BAD8-4007-9183-4EF691DCE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698AA-E5E2-49C2-B1E7-AE7135E3B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D4922-0787-4DE7-850D-A6931AAB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6FAB2-4B47-4108-B927-931D77F8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CDF54-4316-4F87-B1F8-DEF950DFB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640CC-0343-468B-A233-640F08C4A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ACABD-807B-4653-B95F-B242D4DF3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4F1-E17B-4BA5-9CC2-1F0F10055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561EA-9B61-4527-9089-BFEB2E5F4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26A15-305A-4CE9-988C-5F705E2B9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A5DA-0C0C-47AB-9940-93F99C72F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AE999-7196-4E60-A9DF-3D8110801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0B211-DA57-488A-8A3A-9AEDE3389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8880D-CDEE-40B1-BCC1-EA7B33D16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2341-11F0-42DB-B8CF-34743B10D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4D961-DFEC-4FD3-9060-FC3CDF42B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DD584-38CD-46F8-AA9A-34B7D6CC5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3D490-56B7-43D0-9AFE-A3922F57F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F06EF2-72F8-457E-8093-A7647D688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75591-6749-4772-9ED9-6A30CFCC7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44F29-2F9E-4E22-B55E-FE1532274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047F1-4FC2-4F73-9296-F22C03C55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F35E2-16D4-414E-A8A6-E457904CC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BBB6A-E04F-4C39-A0FF-C1DE599AA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3A7B5-930C-45B7-9F73-A1F6EECA7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C561F-157B-4AFF-AC9B-271BD56B1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6B490-C551-444A-A1A2-1A377F4C8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A5D65-B35E-4708-920D-2E21E556F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45FF5-AFB0-4A94-BC8E-B8E6ACFA9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F8404-E0AB-4984-84AC-E7D04BD29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BB762-BF46-4B8A-AC59-9586EE287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B7CC-A050-4DDF-A331-A99AA0A3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DC85896F-E399-4172-9A9B-43266CE67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F37DE-0CED-4699-8264-DCE88A46F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EA1A5-655C-4DA8-90E3-E2CEE0E11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52249-C324-43EA-B990-0A97D859F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9ADB4-5F0D-4389-9006-4C3D29E03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9B79-5A39-42C7-AC32-085FA9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10EFD-FCDA-47A0-9258-E40DD0FE8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754DC-08E3-4A80-AC8F-A9199B004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80DE7-B478-41F8-B51A-ACF29CA5A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99664-8C7E-4B1F-B703-3287E4C7E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CA00B-2585-4DD2-8D01-82854D5D0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19E1C-8F92-49FA-90F9-7950A008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77F9B-B6F4-4555-B112-B3DCFEB5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6A07B62C-8FC6-42E1-AE64-A5039B4C1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404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DD087B89-255F-40E8-BEE0-B50BD6968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6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404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635988D-F69B-4E42-B6C9-73F3B3E4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81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404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108932BC-6BB4-4999-848A-ADA9552CF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7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6127B56-C84F-46B1-AB3A-5D7AB1338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9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10465DA-F749-43FA-BEC2-80E18E7B6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7476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476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5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3C23688A-E2E0-4C5E-AA94-8196FD55F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778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8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41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357166"/>
            <a:ext cx="8572560" cy="925511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d-ID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ll MT" pitchFamily="18" charset="0"/>
              </a:rPr>
              <a:t>MANAJEMEN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ll MT" pitchFamily="18" charset="0"/>
              </a:rPr>
              <a:t>SEKOLAH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4071942"/>
            <a:ext cx="8501122" cy="18573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R="36576" algn="ctr">
              <a:buClr>
                <a:schemeClr val="accent1"/>
              </a:buClr>
              <a:buSzPct val="80000"/>
              <a:buNone/>
            </a:pPr>
            <a:r>
              <a:rPr lang="en-US" sz="4400" b="1" kern="1200" spc="50" noProof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Dr. </a:t>
            </a:r>
            <a:r>
              <a:rPr lang="id-ID" sz="4400" b="1" kern="1200" spc="50" noProof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Riswandi, M.Pd</a:t>
            </a:r>
            <a:endParaRPr lang="en-US" sz="4400" b="1" kern="1200" spc="50" noProof="1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R="36576" algn="ctr">
              <a:buClr>
                <a:schemeClr val="accent1"/>
              </a:buClr>
              <a:buSzPct val="80000"/>
              <a:buNone/>
            </a:pPr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Fakultas Keguruan dan Ilmu Pendidikan</a:t>
            </a:r>
          </a:p>
          <a:p>
            <a:pPr marR="36576" algn="ctr">
              <a:buClr>
                <a:schemeClr val="accent1"/>
              </a:buClr>
              <a:buSzPct val="80000"/>
              <a:buNone/>
            </a:pPr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Universitas Lampung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5" name="Picture 4" descr="Unila"/>
          <p:cNvPicPr/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3714744" y="1857364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2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77813"/>
            <a:ext cx="8143932" cy="1008047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id-ID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Bidang </a:t>
            </a:r>
            <a:r>
              <a:rPr lang="en-US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Garapan Manajemen </a:t>
            </a:r>
            <a:r>
              <a:rPr lang="id-ID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Pendidikan di </a:t>
            </a:r>
            <a:r>
              <a:rPr lang="en-US" b="1" noProof="1" smtClean="0">
                <a:solidFill>
                  <a:schemeClr val="bg1"/>
                </a:solidFill>
                <a:effectLst/>
                <a:latin typeface="Agency FB" pitchFamily="34" charset="0"/>
              </a:rPr>
              <a:t>Sekolah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2000240"/>
            <a:ext cx="7786742" cy="464347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1. Manajemen Kurikulum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2. Manajemen Kesiswaan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3. Manajemen Sarana dan Prasarana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4. Manajemen Personil/anggota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5. Manajemen Keuangan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6. Manajemen Hubungan Sekolah dan Masyarakat</a:t>
            </a: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r>
              <a:rPr lang="en-US" sz="3600" b="1" noProof="1" smtClean="0">
                <a:solidFill>
                  <a:schemeClr val="bg1"/>
                </a:solidFill>
                <a:effectLst/>
                <a:latin typeface="Papyrus" pitchFamily="66" charset="0"/>
              </a:rPr>
              <a:t>7. Manajemen Layanan Khusus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428604"/>
            <a:ext cx="7643866" cy="757222"/>
          </a:xfrm>
        </p:spPr>
        <p:txBody>
          <a:bodyPr/>
          <a:lstStyle/>
          <a:p>
            <a:pPr marL="514350" indent="-514350" algn="ctr" eaLnBrk="1" hangingPunct="1">
              <a:defRPr/>
            </a:pPr>
            <a:r>
              <a:rPr lang="id-ID" sz="4800" b="1" noProof="1" smtClean="0">
                <a:latin typeface="Papyrus" pitchFamily="66" charset="0"/>
              </a:rPr>
              <a:t>II</a:t>
            </a:r>
            <a:r>
              <a:rPr lang="en-US" sz="4800" b="1" noProof="1" smtClean="0">
                <a:latin typeface="Papyrus" pitchFamily="66" charset="0"/>
              </a:rPr>
              <a:t>. Manajemen Kesiswaan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500174"/>
            <a:ext cx="8143932" cy="4857784"/>
          </a:xfrm>
        </p:spPr>
        <p:txBody>
          <a:bodyPr/>
          <a:lstStyle/>
          <a:p>
            <a:pPr eaLnBrk="1" hangingPunct="1"/>
            <a:r>
              <a:rPr lang="en-US" sz="3600" noProof="1" smtClean="0">
                <a:latin typeface="Agency FB" pitchFamily="34" charset="0"/>
              </a:rPr>
              <a:t>Adalah kegiatan yg bersangkutan dgn masalah kesiswaan di sekolah.</a:t>
            </a:r>
          </a:p>
          <a:p>
            <a:pPr eaLnBrk="1" hangingPunct="1"/>
            <a:r>
              <a:rPr lang="en-US" sz="3600" noProof="1" smtClean="0">
                <a:latin typeface="Agency FB" pitchFamily="34" charset="0"/>
              </a:rPr>
              <a:t>Tujuannya; menata proses kesiswaan mulai dari perekrutan, mengikuti pembelajaran sampai dgn lulus sesuai dgn tujuan institusional agar dpt berlangsung secara efektif dan efisien.</a:t>
            </a:r>
          </a:p>
          <a:p>
            <a:pPr eaLnBrk="1" hangingPunct="1"/>
            <a:r>
              <a:rPr lang="en-US" sz="3600" noProof="1" smtClean="0">
                <a:latin typeface="Agency FB" pitchFamily="34" charset="0"/>
              </a:rPr>
              <a:t>Kegiatannya; perencanaan penerimaan murid baru, pembinaan siswa, dan kelulusan.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/>
          <a:lstStyle/>
          <a:p>
            <a:r>
              <a:rPr lang="id-ID" dirty="0" smtClean="0"/>
              <a:t>Lanjutan...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01014" cy="4214842"/>
          </a:xfrm>
        </p:spPr>
        <p:txBody>
          <a:bodyPr anchor="ctr"/>
          <a:lstStyle/>
          <a:p>
            <a:r>
              <a:rPr lang="id-ID" sz="3600" noProof="1" smtClean="0">
                <a:solidFill>
                  <a:schemeClr val="tx2"/>
                </a:solidFill>
                <a:latin typeface="Pristina" pitchFamily="66" charset="0"/>
              </a:rPr>
              <a:t>Semua kegiatan di sekolah pada akhirnya ditujukan utk membantu siswa mengembangkan dirinya. Upaya itu akan optimal jika siswa sendiri secara aktif berupaya mengembangkan diri. </a:t>
            </a:r>
          </a:p>
          <a:p>
            <a:r>
              <a:rPr lang="id-ID" sz="3600" noProof="1" smtClean="0">
                <a:solidFill>
                  <a:schemeClr val="tx2"/>
                </a:solidFill>
                <a:latin typeface="Pristina" pitchFamily="66" charset="0"/>
              </a:rPr>
              <a:t>Sebagai pemimpin di sekolah, kepsek memegang peran penting dlm menciptakan kondisi tersebut</a:t>
            </a:r>
            <a:r>
              <a:rPr lang="id-ID" sz="4000" noProof="1" smtClean="0">
                <a:solidFill>
                  <a:schemeClr val="tx2"/>
                </a:solidFill>
                <a:latin typeface="Pristina" pitchFamily="66" charset="0"/>
              </a:rPr>
              <a:t>.</a:t>
            </a:r>
            <a:endParaRPr lang="id-ID" sz="3600" noProof="1">
              <a:latin typeface="Pristina" pitchFamily="66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pPr algn="ctr"/>
            <a:r>
              <a:rPr lang="id-ID" sz="4000" noProof="1" smtClean="0">
                <a:solidFill>
                  <a:schemeClr val="tx2"/>
                </a:solidFill>
                <a:latin typeface="Perpetua" pitchFamily="18" charset="0"/>
              </a:rPr>
              <a:t>Prinsip dasar dalam manajemen kesiswaan</a:t>
            </a:r>
            <a:endParaRPr lang="en-US" sz="4000" dirty="0">
              <a:latin typeface="Perpet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57784"/>
          </a:xfrm>
        </p:spPr>
        <p:txBody>
          <a:bodyPr anchor="ctr"/>
          <a:lstStyle/>
          <a:p>
            <a:pPr marL="273050" indent="-273050">
              <a:lnSpc>
                <a:spcPct val="90000"/>
              </a:lnSpc>
              <a:spcBef>
                <a:spcPts val="0"/>
              </a:spcBef>
              <a:buNone/>
            </a:pPr>
            <a:r>
              <a:rPr lang="id-ID" noProof="1" smtClean="0">
                <a:solidFill>
                  <a:schemeClr val="tx2"/>
                </a:solidFill>
                <a:latin typeface="Perpetua" pitchFamily="18" charset="0"/>
              </a:rPr>
              <a:t>1. Siswa harus diperlakukan sbg subjek dan bukan objek.</a:t>
            </a:r>
          </a:p>
          <a:p>
            <a:pPr marL="273050" indent="-273050">
              <a:lnSpc>
                <a:spcPct val="90000"/>
              </a:lnSpc>
              <a:spcBef>
                <a:spcPts val="0"/>
              </a:spcBef>
              <a:buNone/>
            </a:pPr>
            <a:r>
              <a:rPr lang="id-ID" noProof="1" smtClean="0">
                <a:solidFill>
                  <a:schemeClr val="tx2"/>
                </a:solidFill>
                <a:latin typeface="Perpetua" pitchFamily="18" charset="0"/>
              </a:rPr>
              <a:t>2. Kondisi siswa sangat beragam, ditinjau dari kondisi fisik, kemampuan intelektual, sosial ekonomi, minat dan seterusnya.</a:t>
            </a:r>
          </a:p>
          <a:p>
            <a:pPr marL="273050" indent="-273050">
              <a:lnSpc>
                <a:spcPct val="90000"/>
              </a:lnSpc>
              <a:spcBef>
                <a:spcPts val="0"/>
              </a:spcBef>
              <a:buNone/>
            </a:pPr>
            <a:r>
              <a:rPr lang="id-ID" noProof="1" smtClean="0">
                <a:solidFill>
                  <a:schemeClr val="tx2"/>
                </a:solidFill>
                <a:latin typeface="Perpetua" pitchFamily="18" charset="0"/>
              </a:rPr>
              <a:t>3. Siswa hanya akan termotivasi belajar, jika mereka menyenangi apa yg diajarkan.</a:t>
            </a:r>
          </a:p>
          <a:p>
            <a:pPr marL="273050" indent="-273050">
              <a:lnSpc>
                <a:spcPct val="90000"/>
              </a:lnSpc>
              <a:spcBef>
                <a:spcPts val="0"/>
              </a:spcBef>
              <a:buNone/>
            </a:pPr>
            <a:r>
              <a:rPr lang="id-ID" noProof="1" smtClean="0">
                <a:solidFill>
                  <a:schemeClr val="tx2"/>
                </a:solidFill>
                <a:latin typeface="Perpetua" pitchFamily="18" charset="0"/>
              </a:rPr>
              <a:t>4. Pengembangan potensi siswa tdk hanya menyangkut ranah kognitif, tetapi juga ranah afektif dan psikomotor.</a:t>
            </a:r>
            <a:endParaRPr lang="id-ID" noProof="1">
              <a:latin typeface="Perpet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1114412"/>
          </a:xfrm>
        </p:spPr>
        <p:txBody>
          <a:bodyPr/>
          <a:lstStyle/>
          <a:p>
            <a:pPr marL="514350" indent="-514350" algn="ctr" eaLnBrk="1" hangingPunct="1">
              <a:defRPr/>
            </a:pPr>
            <a:r>
              <a:rPr lang="en-US" sz="3600" b="1" noProof="1" smtClean="0">
                <a:latin typeface="Papyrus" pitchFamily="66" charset="0"/>
              </a:rPr>
              <a:t>4. Manajemen Personil/anggota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43050"/>
            <a:ext cx="8572560" cy="4572032"/>
          </a:xfrm>
        </p:spPr>
        <p:txBody>
          <a:bodyPr/>
          <a:lstStyle/>
          <a:p>
            <a:pPr marL="463550" indent="-463550">
              <a:spcBef>
                <a:spcPts val="0"/>
              </a:spcBef>
              <a:buNone/>
            </a:pPr>
            <a:r>
              <a:rPr lang="en-US" sz="3600" noProof="1" smtClean="0">
                <a:latin typeface="Agency FB" pitchFamily="34" charset="0"/>
                <a:sym typeface="Wingdings" pitchFamily="2" charset="2"/>
              </a:rPr>
              <a:t></a:t>
            </a:r>
            <a:r>
              <a:rPr lang="en-US" sz="3600" noProof="1" smtClean="0">
                <a:latin typeface="Agency FB" pitchFamily="34" charset="0"/>
              </a:rPr>
              <a:t>Manajemen personil/anggota di sekolah menjadi tanggung jawab kepala sekolah.</a:t>
            </a:r>
          </a:p>
          <a:p>
            <a:pPr marL="463550" indent="-463550">
              <a:spcBef>
                <a:spcPts val="0"/>
              </a:spcBef>
              <a:buNone/>
            </a:pPr>
            <a:r>
              <a:rPr lang="en-US" sz="3600" noProof="1" smtClean="0">
                <a:latin typeface="Agency FB" pitchFamily="34" charset="0"/>
                <a:sym typeface="Wingdings" pitchFamily="2" charset="2"/>
              </a:rPr>
              <a:t>Kegiatan manajemen yg dituntut adalah; (1) memperoleh dan memilih anggota yg cakap, (2) membantu anggota menyesuaikan diri dgn tugas-tugas barunya, (3) menggunakan anggota dgn lebih efektif, dan (4) menciptakan kesempatan utk perkembangan anggota scr berkesinambungan.</a:t>
            </a:r>
            <a:endParaRPr lang="en-US" sz="3600" noProof="1" smtClean="0">
              <a:latin typeface="Agency FB" pitchFamily="34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004" y="714356"/>
            <a:ext cx="7010400" cy="5381644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id-ID" sz="5400" b="1" noProof="1" smtClean="0">
                <a:latin typeface="French Script MT" pitchFamily="66" charset="0"/>
              </a:rPr>
              <a:t>Kepsek memiliki peran sentral dlm mengelola personalia di sekolah, sehingga sangat penting bagi kepsek utk memahami dan menerapkan pengelolaan personalia dgn baik.</a:t>
            </a:r>
            <a:endParaRPr lang="id-ID" sz="5400" b="1" noProof="1">
              <a:latin typeface="French Script MT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noProof="1" smtClean="0"/>
              <a:t>Prinsip Dasar Manajemen Personalia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981200"/>
            <a:ext cx="8286808" cy="4114800"/>
          </a:xfrm>
        </p:spPr>
        <p:txBody>
          <a:bodyPr anchor="ctr"/>
          <a:lstStyle/>
          <a:p>
            <a:pPr marL="355600" indent="-355600">
              <a:lnSpc>
                <a:spcPct val="90000"/>
              </a:lnSpc>
              <a:buFont typeface="+mj-lt"/>
              <a:buAutoNum type="arabicPeriod"/>
            </a:pPr>
            <a:r>
              <a:rPr lang="id-ID" sz="2400" noProof="1" smtClean="0"/>
              <a:t>Dlm mengembangkan sekolah, SDM adalah komponen paling berharga.</a:t>
            </a:r>
          </a:p>
          <a:p>
            <a:pPr marL="355600" indent="-355600">
              <a:lnSpc>
                <a:spcPct val="90000"/>
              </a:lnSpc>
              <a:buFont typeface="+mj-lt"/>
              <a:buAutoNum type="arabicPeriod"/>
            </a:pPr>
            <a:r>
              <a:rPr lang="id-ID" sz="2400" noProof="1" smtClean="0"/>
              <a:t>SDM akan berperan scr optimal jika dikelola dgn baik, sehingga mendukung tercapainya tujuan institusional.</a:t>
            </a:r>
          </a:p>
          <a:p>
            <a:pPr marL="355600" indent="-355600">
              <a:lnSpc>
                <a:spcPct val="90000"/>
              </a:lnSpc>
              <a:buFont typeface="+mj-lt"/>
              <a:buAutoNum type="arabicPeriod"/>
            </a:pPr>
            <a:r>
              <a:rPr lang="id-ID" sz="2400" noProof="1" smtClean="0"/>
              <a:t>Kultur dan suasana organisasi di sekolah, serta perilaku</a:t>
            </a:r>
            <a:r>
              <a:rPr lang="en-US" sz="2400" dirty="0" smtClean="0"/>
              <a:t> </a:t>
            </a:r>
            <a:r>
              <a:rPr lang="id-ID" sz="2400" noProof="1" smtClean="0"/>
              <a:t>manajerial</a:t>
            </a:r>
            <a:r>
              <a:rPr lang="id-ID" sz="2400" dirty="0" smtClean="0"/>
              <a:t> </a:t>
            </a:r>
            <a:r>
              <a:rPr lang="id-ID" sz="2400" noProof="1" smtClean="0"/>
              <a:t>kepsek sangat berpengaruh terhdp pencapaian tujuan pengembangan sekolah</a:t>
            </a:r>
            <a:r>
              <a:rPr lang="en-US" sz="2400" dirty="0" smtClean="0"/>
              <a:t>.</a:t>
            </a:r>
          </a:p>
          <a:p>
            <a:pPr marL="355600" indent="-355600">
              <a:lnSpc>
                <a:spcPct val="90000"/>
              </a:lnSpc>
              <a:buFont typeface="+mj-lt"/>
              <a:buAutoNum type="arabicPeriod"/>
            </a:pPr>
            <a:r>
              <a:rPr lang="id-ID" sz="2400" noProof="1" smtClean="0"/>
              <a:t>Mengupayakan agar setiap warga (guru dan pihak terkait) dpt bekerjasama dan saling mendukung utk mencapai tujuan sekolah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WordArt 4"/>
          <p:cNvSpPr>
            <a:spLocks noChangeArrowheads="1" noChangeShapeType="1" noTextEdit="1"/>
          </p:cNvSpPr>
          <p:nvPr/>
        </p:nvSpPr>
        <p:spPr bwMode="auto">
          <a:xfrm>
            <a:off x="1571604" y="1142984"/>
            <a:ext cx="6215106" cy="2232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7468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See  </a:t>
            </a:r>
            <a:r>
              <a:rPr lang="en-US" sz="6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you…! </a:t>
            </a:r>
            <a:r>
              <a:rPr lang="en-US" sz="6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!</a:t>
            </a:r>
          </a:p>
        </p:txBody>
      </p:sp>
      <p:pic>
        <p:nvPicPr>
          <p:cNvPr id="50180" name="Picture 5" descr="AG00373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14678" y="3929066"/>
            <a:ext cx="2592387" cy="2016125"/>
          </a:xfrm>
          <a:noFill/>
        </p:spPr>
      </p:pic>
    </p:spTree>
  </p:cSld>
  <p:clrMapOvr>
    <a:masterClrMapping/>
  </p:clrMapOvr>
  <p:transition spd="slow">
    <p:cover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xis">
  <a:themeElements>
    <a:clrScheme name="Axis 6">
      <a:dk1>
        <a:srgbClr val="000000"/>
      </a:dk1>
      <a:lt1>
        <a:srgbClr val="ECAE00"/>
      </a:lt1>
      <a:dk2>
        <a:srgbClr val="FFFFFF"/>
      </a:dk2>
      <a:lt2>
        <a:srgbClr val="333333"/>
      </a:lt2>
      <a:accent1>
        <a:srgbClr val="CC6600"/>
      </a:accent1>
      <a:accent2>
        <a:srgbClr val="BA6D10"/>
      </a:accent2>
      <a:accent3>
        <a:srgbClr val="F4D3AA"/>
      </a:accent3>
      <a:accent4>
        <a:srgbClr val="000000"/>
      </a:accent4>
      <a:accent5>
        <a:srgbClr val="E2B8AA"/>
      </a:accent5>
      <a:accent6>
        <a:srgbClr val="A8620D"/>
      </a:accent6>
      <a:hlink>
        <a:srgbClr val="666633"/>
      </a:hlink>
      <a:folHlink>
        <a:srgbClr val="8D996D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ascade">
  <a:themeElements>
    <a:clrScheme name="Cascade 3">
      <a:dk1>
        <a:srgbClr val="CC99FF"/>
      </a:dk1>
      <a:lt1>
        <a:srgbClr val="FFFFFF"/>
      </a:lt1>
      <a:dk2>
        <a:srgbClr val="34022D"/>
      </a:dk2>
      <a:lt2>
        <a:srgbClr val="FFFFFF"/>
      </a:lt2>
      <a:accent1>
        <a:srgbClr val="775EC8"/>
      </a:accent1>
      <a:accent2>
        <a:srgbClr val="9933FF"/>
      </a:accent2>
      <a:accent3>
        <a:srgbClr val="AEAAAD"/>
      </a:accent3>
      <a:accent4>
        <a:srgbClr val="DADADA"/>
      </a:accent4>
      <a:accent5>
        <a:srgbClr val="BDB6E0"/>
      </a:accent5>
      <a:accent6>
        <a:srgbClr val="8A2DE7"/>
      </a:accent6>
      <a:hlink>
        <a:srgbClr val="993366"/>
      </a:hlink>
      <a:folHlink>
        <a:srgbClr val="969696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ends">
  <a:themeElements>
    <a:clrScheme name="Blends 2">
      <a:dk1>
        <a:srgbClr val="000094"/>
      </a:dk1>
      <a:lt1>
        <a:srgbClr val="FFFFFF"/>
      </a:lt1>
      <a:dk2>
        <a:srgbClr val="0000CC"/>
      </a:dk2>
      <a:lt2>
        <a:srgbClr val="FFFFCC"/>
      </a:lt2>
      <a:accent1>
        <a:srgbClr val="3193FF"/>
      </a:accent1>
      <a:accent2>
        <a:srgbClr val="9900FF"/>
      </a:accent2>
      <a:accent3>
        <a:srgbClr val="AAAAE2"/>
      </a:accent3>
      <a:accent4>
        <a:srgbClr val="DADADA"/>
      </a:accent4>
      <a:accent5>
        <a:srgbClr val="ADC8FF"/>
      </a:accent5>
      <a:accent6>
        <a:srgbClr val="8A00E7"/>
      </a:accent6>
      <a:hlink>
        <a:srgbClr val="FF3399"/>
      </a:hlink>
      <a:folHlink>
        <a:srgbClr val="FFCC00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Echo">
  <a:themeElements>
    <a:clrScheme name="Echo 6">
      <a:dk1>
        <a:srgbClr val="1C1C1C"/>
      </a:dk1>
      <a:lt1>
        <a:srgbClr val="FFFFFF"/>
      </a:lt1>
      <a:dk2>
        <a:srgbClr val="710F0F"/>
      </a:dk2>
      <a:lt2>
        <a:srgbClr val="FFFFFF"/>
      </a:lt2>
      <a:accent1>
        <a:srgbClr val="FF9900"/>
      </a:accent1>
      <a:accent2>
        <a:srgbClr val="FF3300"/>
      </a:accent2>
      <a:accent3>
        <a:srgbClr val="BBAAAA"/>
      </a:accent3>
      <a:accent4>
        <a:srgbClr val="DADADA"/>
      </a:accent4>
      <a:accent5>
        <a:srgbClr val="FFCAAA"/>
      </a:accent5>
      <a:accent6>
        <a:srgbClr val="E72D00"/>
      </a:accent6>
      <a:hlink>
        <a:srgbClr val="666699"/>
      </a:hlink>
      <a:folHlink>
        <a:srgbClr val="996633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Studio">
  <a:themeElements>
    <a:clrScheme name="Studio 5">
      <a:dk1>
        <a:srgbClr val="000000"/>
      </a:dk1>
      <a:lt1>
        <a:srgbClr val="FFFFFF"/>
      </a:lt1>
      <a:dk2>
        <a:srgbClr val="FF0000"/>
      </a:dk2>
      <a:lt2>
        <a:srgbClr val="FFCC00"/>
      </a:lt2>
      <a:accent1>
        <a:srgbClr val="66CC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B8E2FF"/>
      </a:accent5>
      <a:accent6>
        <a:srgbClr val="008A00"/>
      </a:accent6>
      <a:hlink>
        <a:srgbClr val="FF3300"/>
      </a:hlink>
      <a:folHlink>
        <a:srgbClr val="6600FF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Quadrant">
  <a:themeElements>
    <a:clrScheme name="Quadrant 5">
      <a:dk1>
        <a:srgbClr val="666699"/>
      </a:dk1>
      <a:lt1>
        <a:srgbClr val="FFFFFF"/>
      </a:lt1>
      <a:dk2>
        <a:srgbClr val="000033"/>
      </a:dk2>
      <a:lt2>
        <a:srgbClr val="FFFFFF"/>
      </a:lt2>
      <a:accent1>
        <a:srgbClr val="9966FF"/>
      </a:accent1>
      <a:accent2>
        <a:srgbClr val="CCCCFF"/>
      </a:accent2>
      <a:accent3>
        <a:srgbClr val="AAAAAD"/>
      </a:accent3>
      <a:accent4>
        <a:srgbClr val="DADADA"/>
      </a:accent4>
      <a:accent5>
        <a:srgbClr val="CAB8FF"/>
      </a:accent5>
      <a:accent6>
        <a:srgbClr val="B9B9E7"/>
      </a:accent6>
      <a:hlink>
        <a:srgbClr val="CCCC00"/>
      </a:hlink>
      <a:folHlink>
        <a:srgbClr val="CC99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2254</TotalTime>
  <Words>382</Words>
  <Application>Microsoft Office PowerPoint</Application>
  <PresentationFormat>On-screen Show (4:3)</PresentationFormat>
  <Paragraphs>35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32" baseType="lpstr">
      <vt:lpstr>Agency FB</vt:lpstr>
      <vt:lpstr>Arial</vt:lpstr>
      <vt:lpstr>Arial Black</vt:lpstr>
      <vt:lpstr>Bell MT</vt:lpstr>
      <vt:lpstr>Calibri</vt:lpstr>
      <vt:lpstr>French Script MT</vt:lpstr>
      <vt:lpstr>Garamond</vt:lpstr>
      <vt:lpstr>Impact</vt:lpstr>
      <vt:lpstr>Papyrus</vt:lpstr>
      <vt:lpstr>Perpetua</vt:lpstr>
      <vt:lpstr>Pristina</vt:lpstr>
      <vt:lpstr>Tahoma</vt:lpstr>
      <vt:lpstr>Tempus Sans ITC</vt:lpstr>
      <vt:lpstr>Times New Roman</vt:lpstr>
      <vt:lpstr>Verdana</vt:lpstr>
      <vt:lpstr>Wingdings</vt:lpstr>
      <vt:lpstr>Level</vt:lpstr>
      <vt:lpstr>Axis</vt:lpstr>
      <vt:lpstr>Cascade</vt:lpstr>
      <vt:lpstr>Blends</vt:lpstr>
      <vt:lpstr>Echo</vt:lpstr>
      <vt:lpstr>Studio</vt:lpstr>
      <vt:lpstr>Quadrant</vt:lpstr>
      <vt:lpstr>MANAJEMEN SEKOLAH</vt:lpstr>
      <vt:lpstr>Bidang Garapan Manajemen Pendidikan di Sekolah</vt:lpstr>
      <vt:lpstr>II. Manajemen Kesiswaan</vt:lpstr>
      <vt:lpstr>Lanjutan...</vt:lpstr>
      <vt:lpstr>Prinsip dasar dalam manajemen kesiswaan</vt:lpstr>
      <vt:lpstr>4. Manajemen Personil/anggota</vt:lpstr>
      <vt:lpstr>PowerPoint Presentation</vt:lpstr>
      <vt:lpstr>Prinsip Dasar Manajemen Personalia</vt:lpstr>
      <vt:lpstr>PowerPoint Presentation</vt:lpstr>
    </vt:vector>
  </TitlesOfParts>
  <Company>RINI Comp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PENDIDIKAN 2 SKS (KIP 205/KIP 122</dc:title>
  <dc:creator>RINI</dc:creator>
  <cp:lastModifiedBy>Petualang Literasi</cp:lastModifiedBy>
  <cp:revision>369</cp:revision>
  <dcterms:created xsi:type="dcterms:W3CDTF">2009-02-09T12:36:06Z</dcterms:created>
  <dcterms:modified xsi:type="dcterms:W3CDTF">2022-08-13T08:54:21Z</dcterms:modified>
</cp:coreProperties>
</file>