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7102475" cy="93884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00FF99"/>
    <a:srgbClr val="66FFFF"/>
    <a:srgbClr val="FF93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761519E-C55A-45F6-BF0C-E38959F43B13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4AB559-434A-4A41-AB38-B8D950A541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C4A9-EFF3-46ED-9297-CABF678ADB55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FFE0-E952-4CF2-B8DD-BF63AA4E1E4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C4A9-EFF3-46ED-9297-CABF678ADB55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FFE0-E952-4CF2-B8DD-BF63AA4E1E4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C4A9-EFF3-46ED-9297-CABF678ADB55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FFE0-E952-4CF2-B8DD-BF63AA4E1E4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C4A9-EFF3-46ED-9297-CABF678ADB55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FFE0-E952-4CF2-B8DD-BF63AA4E1E4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C4A9-EFF3-46ED-9297-CABF678ADB55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FFE0-E952-4CF2-B8DD-BF63AA4E1E4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C4A9-EFF3-46ED-9297-CABF678ADB55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FFE0-E952-4CF2-B8DD-BF63AA4E1E4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C4A9-EFF3-46ED-9297-CABF678ADB55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FFE0-E952-4CF2-B8DD-BF63AA4E1E4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C4A9-EFF3-46ED-9297-CABF678ADB55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FFE0-E952-4CF2-B8DD-BF63AA4E1E4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C4A9-EFF3-46ED-9297-CABF678ADB55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FFE0-E952-4CF2-B8DD-BF63AA4E1E4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C4A9-EFF3-46ED-9297-CABF678ADB55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FFE0-E952-4CF2-B8DD-BF63AA4E1E4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C4A9-EFF3-46ED-9297-CABF678ADB55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FFE0-E952-4CF2-B8DD-BF63AA4E1E4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8C4A9-EFF3-46ED-9297-CABF678ADB55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EFFE0-E952-4CF2-B8DD-BF63AA4E1E4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8072494" cy="1785950"/>
          </a:xfrm>
        </p:spPr>
        <p:txBody>
          <a:bodyPr>
            <a:noAutofit/>
          </a:bodyPr>
          <a:lstStyle/>
          <a:p>
            <a:r>
              <a:rPr lang="id-ID" sz="5400" b="1" dirty="0" smtClean="0"/>
              <a:t>PENGUKURAN KINERJA SEKTOR PUBLIK</a:t>
            </a:r>
            <a:endParaRPr lang="id-ID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tx1"/>
                </a:solidFill>
              </a:rPr>
              <a:t>Oleh</a:t>
            </a:r>
          </a:p>
          <a:p>
            <a:r>
              <a:rPr lang="id-ID" b="1" dirty="0" smtClean="0">
                <a:solidFill>
                  <a:schemeClr val="tx1"/>
                </a:solidFill>
              </a:rPr>
              <a:t>Dr. Pujiati, M.Pd.</a:t>
            </a:r>
            <a:endParaRPr lang="id-ID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15436" cy="1470025"/>
          </a:xfrm>
        </p:spPr>
        <p:txBody>
          <a:bodyPr/>
          <a:lstStyle/>
          <a:p>
            <a:r>
              <a:rPr lang="id-ID" b="1" dirty="0" smtClean="0"/>
              <a:t>C. PERANAN INDIKATOR KINERJA DALAM PENGUKURAN KINERJA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000240"/>
            <a:ext cx="8501122" cy="4714908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Indikator kinerja digunakan sebagai indikator pelaksanaan strategi yang telah ditetapkan.</a:t>
            </a:r>
          </a:p>
          <a:p>
            <a:endParaRPr lang="id-ID" dirty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Faktor keberhasilan utama =&gt; area yang mengindikasikan kesuksesan kinerja unit kerja organisasi</a:t>
            </a:r>
          </a:p>
          <a:p>
            <a:endParaRPr lang="id-ID" dirty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Indikator kinerja kunci =&gt; sekumpulan indikator sebagai ukuran kinerja kunci (finansial/nonfinansial)  untuk operasi dan kinerja.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501122" cy="1000131"/>
          </a:xfrm>
        </p:spPr>
        <p:txBody>
          <a:bodyPr/>
          <a:lstStyle/>
          <a:p>
            <a:r>
              <a:rPr lang="id-ID" b="1" dirty="0" smtClean="0"/>
              <a:t>Pengembangan Indikator Kinerja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285992"/>
            <a:ext cx="7858180" cy="1857388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Indikator kinerja untuk mengetahui apakah aktivitas dilakuakn dengan efektif dan efisien.</a:t>
            </a:r>
          </a:p>
          <a:p>
            <a:endParaRPr lang="id-ID" dirty="0" smtClean="0">
              <a:solidFill>
                <a:schemeClr val="tx1"/>
              </a:solidFill>
            </a:endParaRPr>
          </a:p>
          <a:p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63579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d-ID" sz="5200" b="1" dirty="0" smtClean="0">
                <a:solidFill>
                  <a:srgbClr val="FF0000"/>
                </a:solidFill>
              </a:rPr>
              <a:t>Pertimbangan indikator kinerja: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b="1" dirty="0" smtClean="0"/>
              <a:t>Biaya pelayanan </a:t>
            </a:r>
            <a:r>
              <a:rPr lang="id-ID" dirty="0" smtClean="0"/>
              <a:t>=&gt; diukur dalam bentuk biaya 			                      unit pelayanan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b="1" dirty="0" smtClean="0"/>
              <a:t>Penggunaan </a:t>
            </a:r>
            <a:r>
              <a:rPr lang="id-ID" dirty="0" smtClean="0"/>
              <a:t>=&gt;  Membandingkan jumlah pelayanan yg 		                 ditawarkan dengan permintaan publik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b="1" dirty="0" smtClean="0"/>
              <a:t>Kualitas dan standar pelayanan </a:t>
            </a:r>
            <a:r>
              <a:rPr lang="id-ID" dirty="0" smtClean="0"/>
              <a:t>=&gt; Sulit diukur karena 						     subjektif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b="1" dirty="0" smtClean="0"/>
              <a:t>Cakupan pelayanan </a:t>
            </a:r>
            <a:r>
              <a:rPr lang="id-ID" dirty="0" smtClean="0"/>
              <a:t>=&gt;  ada kebijakan untuk memberikan 				       pelayanan minimal yg ditetapkan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b="1" dirty="0" smtClean="0"/>
              <a:t>Kepuasan</a:t>
            </a:r>
            <a:r>
              <a:rPr lang="id-ID" dirty="0" smtClean="0"/>
              <a:t> =&gt; diukur melalui jajak pendapat langsung</a:t>
            </a:r>
            <a:endParaRPr lang="id-ID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207170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sz="3600" b="1" dirty="0" smtClean="0"/>
              <a:t>Indikator kinerja proksi</a:t>
            </a:r>
            <a:r>
              <a:rPr lang="id-ID" sz="3600" dirty="0" smtClean="0"/>
              <a:t>: pelayanan yang tidak dapat ditentukan biaya per unit nya contoh biaya belaja 1000 penduduk.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>
                <a:solidFill>
                  <a:srgbClr val="0070C0"/>
                </a:solidFill>
              </a:rPr>
              <a:t>Contoh Pengembangan Indikator Kinerja:</a:t>
            </a:r>
            <a:endParaRPr lang="id-ID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348" y="4286256"/>
          <a:ext cx="7429552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958"/>
                <a:gridCol w="52975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Dinas/Unit Kerja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Indikator Kinerja </a:t>
                      </a:r>
                    </a:p>
                    <a:p>
                      <a:pPr algn="ctr"/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Klinik kesehatan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Jumlah pelanggan yang dilayani per hari per jumlah total</a:t>
                      </a:r>
                      <a:r>
                        <a:rPr lang="id-ID" baseline="0" dirty="0" smtClean="0"/>
                        <a:t> penduduk untuk wilayah tertentu</a:t>
                      </a:r>
                    </a:p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Dipenda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% jumlah pendapatan yang terkumpul/potensi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643998" cy="1357322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D. INDIKATOR KINERJA DAN PENGUKURAN </a:t>
            </a:r>
            <a:r>
              <a:rPr lang="id-ID" b="1" i="1" dirty="0" smtClean="0"/>
              <a:t>VALUE FOR MONEY</a:t>
            </a:r>
            <a:endParaRPr lang="id-ID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2357430"/>
            <a:ext cx="8786874" cy="4357718"/>
          </a:xfrm>
        </p:spPr>
        <p:txBody>
          <a:bodyPr/>
          <a:lstStyle/>
          <a:p>
            <a:r>
              <a:rPr lang="id-ID" i="1" dirty="0" smtClean="0">
                <a:solidFill>
                  <a:schemeClr val="tx1"/>
                </a:solidFill>
              </a:rPr>
              <a:t>Value for money</a:t>
            </a:r>
            <a:r>
              <a:rPr lang="id-ID" dirty="0" smtClean="0">
                <a:solidFill>
                  <a:schemeClr val="tx1"/>
                </a:solidFill>
              </a:rPr>
              <a:t>: Inti pengukuran kinerja pada organisasi pemerintah dinilai dari input, output dan </a:t>
            </a:r>
            <a:r>
              <a:rPr lang="id-ID" i="1" dirty="0" smtClean="0">
                <a:solidFill>
                  <a:schemeClr val="tx1"/>
                </a:solidFill>
              </a:rPr>
              <a:t>income</a:t>
            </a:r>
            <a:r>
              <a:rPr lang="id-ID" dirty="0" smtClean="0">
                <a:solidFill>
                  <a:schemeClr val="tx1"/>
                </a:solidFill>
              </a:rPr>
              <a:t> serta mempertimbangkan pengukuran distribusi dan cakupan layanan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715436" cy="1285884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Mekanisme Untuk Menentukan Indikator Kinerja Pemerintah: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214554"/>
            <a:ext cx="8572560" cy="4286280"/>
          </a:xfrm>
        </p:spPr>
        <p:txBody>
          <a:bodyPr/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Sistem perencanaan dan pengendalian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Spesifikasi teknis dan standarisasi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Kompetensi teknis dan profesionalisme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Mekanisme ekonomi dan mekanisme pasar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Mekanisme sumber daya manusia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214291"/>
            <a:ext cx="8786874" cy="114300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id-ID" sz="4000" b="1" dirty="0" smtClean="0"/>
              <a:t>Peran Indikator Kinerja Bagi Pemerintah</a:t>
            </a:r>
            <a:endParaRPr lang="id-ID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8072494" cy="4786346"/>
          </a:xfrm>
          <a:solidFill>
            <a:srgbClr val="FF3399"/>
          </a:solidFill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Memperjelas tujuan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Mengevaluasi target akhir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Menentukan insentif manajerial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Memungkinkan pemakai jasa untuk memilih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Menunjukan standar kinerja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Menunjukan efektivitas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Menentukan aktivitas terbaik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Menunjuk wilayah/proses potensial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214291"/>
            <a:ext cx="8786874" cy="1214446"/>
          </a:xfrm>
        </p:spPr>
        <p:txBody>
          <a:bodyPr/>
          <a:lstStyle/>
          <a:p>
            <a:r>
              <a:rPr lang="id-ID" b="1" i="1" dirty="0" smtClean="0"/>
              <a:t>Unit Statistic Cost</a:t>
            </a:r>
            <a:endParaRPr lang="id-ID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000240"/>
            <a:ext cx="8286808" cy="4500594"/>
          </a:xfrm>
        </p:spPr>
        <p:txBody>
          <a:bodyPr>
            <a:normAutofit/>
          </a:bodyPr>
          <a:lstStyle/>
          <a:p>
            <a:r>
              <a:rPr lang="id-ID" i="1" dirty="0" smtClean="0">
                <a:solidFill>
                  <a:schemeClr val="tx1"/>
                </a:solidFill>
              </a:rPr>
              <a:t>Unit Statistic Cost </a:t>
            </a:r>
            <a:r>
              <a:rPr lang="id-ID" dirty="0" smtClean="0">
                <a:solidFill>
                  <a:schemeClr val="tx1"/>
                </a:solidFill>
              </a:rPr>
              <a:t>untuk mengukur kinerja pemerintah, mendorong invetigasi detail atas hasil yang dicapai oleh suatu unit kerja dan membandingkan kinerja unit tertentu dengan kinerja rata-rata nasional.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1071569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E. PENGUKURAN </a:t>
            </a:r>
            <a:r>
              <a:rPr lang="id-ID" b="1" i="1" dirty="0" smtClean="0"/>
              <a:t>VALUE FOR MONEY</a:t>
            </a:r>
            <a:endParaRPr lang="id-ID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286808" cy="4857784"/>
          </a:xfrm>
        </p:spPr>
        <p:txBody>
          <a:bodyPr>
            <a:normAutofit fontScale="925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Kriteria manajemen publik yaitu ekonomi, efisiensi, efektivitas, transparansi dan akuntabilitas publik.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Tujuan pertanggungjawaban </a:t>
            </a:r>
            <a:r>
              <a:rPr lang="id-ID" i="1" dirty="0" smtClean="0">
                <a:solidFill>
                  <a:schemeClr val="tx1"/>
                </a:solidFill>
              </a:rPr>
              <a:t>value for money </a:t>
            </a:r>
            <a:r>
              <a:rPr lang="id-ID" dirty="0" smtClean="0">
                <a:solidFill>
                  <a:schemeClr val="tx1"/>
                </a:solidFill>
              </a:rPr>
              <a:t>yaitu ekonomis/hemat, efisien/berdaya guna dan efektif/berhasil guna.</a:t>
            </a:r>
          </a:p>
          <a:p>
            <a:pPr algn="l"/>
            <a:endParaRPr lang="id-ID" i="1" dirty="0" smtClean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Indikator kinerja ideal terkait efisiensi biaya dan kualitas pelayanan.</a:t>
            </a:r>
          </a:p>
          <a:p>
            <a:pPr algn="l"/>
            <a:endParaRPr lang="id-ID" i="1" dirty="0" smtClean="0">
              <a:solidFill>
                <a:schemeClr val="tx1"/>
              </a:solidFill>
            </a:endParaRPr>
          </a:p>
          <a:p>
            <a:pPr algn="l"/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1470025"/>
          </a:xfrm>
        </p:spPr>
        <p:txBody>
          <a:bodyPr/>
          <a:lstStyle/>
          <a:p>
            <a:r>
              <a:rPr lang="id-ID" b="1" dirty="0" smtClean="0"/>
              <a:t>F. PENGEMBANGAN INDIKATOR </a:t>
            </a:r>
            <a:r>
              <a:rPr lang="id-ID" b="1" i="1" dirty="0" smtClean="0"/>
              <a:t>VALUE FOR MONEY</a:t>
            </a:r>
            <a:endParaRPr lang="id-ID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214554"/>
            <a:ext cx="8715436" cy="435771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Pengembangannya memusatkan pada konsep 3E: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Ekonomi : pembelian barang/jasa dengan tingkat kualitas tertentu pada harga terbaik </a:t>
            </a:r>
            <a:r>
              <a:rPr lang="id-ID" i="1" dirty="0" smtClean="0">
                <a:solidFill>
                  <a:schemeClr val="tx1"/>
                </a:solidFill>
              </a:rPr>
              <a:t>(spending less)</a:t>
            </a:r>
          </a:p>
          <a:p>
            <a:pPr marL="514350" indent="-514350" algn="l"/>
            <a:endParaRPr lang="id-ID" i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 startAt="2"/>
            </a:pPr>
            <a:r>
              <a:rPr lang="id-ID" dirty="0" smtClean="0">
                <a:solidFill>
                  <a:schemeClr val="tx1"/>
                </a:solidFill>
              </a:rPr>
              <a:t>Efisiensi: </a:t>
            </a:r>
            <a:r>
              <a:rPr lang="id-ID" i="1" dirty="0" smtClean="0">
                <a:solidFill>
                  <a:schemeClr val="tx1"/>
                </a:solidFill>
              </a:rPr>
              <a:t>output</a:t>
            </a:r>
            <a:r>
              <a:rPr lang="id-ID" dirty="0" smtClean="0">
                <a:solidFill>
                  <a:schemeClr val="tx1"/>
                </a:solidFill>
              </a:rPr>
              <a:t> tertentu dapat dicapai dengan sumber daya serendah-rendahnya </a:t>
            </a:r>
            <a:r>
              <a:rPr lang="id-ID" i="1" dirty="0" smtClean="0">
                <a:solidFill>
                  <a:schemeClr val="tx1"/>
                </a:solidFill>
              </a:rPr>
              <a:t>(spending well)</a:t>
            </a:r>
          </a:p>
          <a:p>
            <a:pPr marL="514350" indent="-514350" algn="l"/>
            <a:endParaRPr lang="id-ID" i="1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2)	Efektivitas: kontribusi </a:t>
            </a:r>
            <a:r>
              <a:rPr lang="id-ID" i="1" dirty="0" smtClean="0">
                <a:solidFill>
                  <a:schemeClr val="tx1"/>
                </a:solidFill>
              </a:rPr>
              <a:t>output</a:t>
            </a:r>
            <a:r>
              <a:rPr lang="id-ID" dirty="0" smtClean="0">
                <a:solidFill>
                  <a:schemeClr val="tx1"/>
                </a:solidFill>
              </a:rPr>
              <a:t> terhadap tujuan dan sasaran yang ditetapkan </a:t>
            </a:r>
            <a:r>
              <a:rPr lang="id-ID" i="1" dirty="0" smtClean="0">
                <a:solidFill>
                  <a:schemeClr val="tx1"/>
                </a:solidFill>
              </a:rPr>
              <a:t>(spending wisely)</a:t>
            </a:r>
            <a:endParaRPr lang="id-ID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501122" cy="1470025"/>
          </a:xfrm>
        </p:spPr>
        <p:txBody>
          <a:bodyPr/>
          <a:lstStyle/>
          <a:p>
            <a:r>
              <a:rPr lang="id-ID" b="1" dirty="0" smtClean="0"/>
              <a:t>A. PENGUKURAN KINERJA ORGANISASI SEKTOR PUBLIK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428844"/>
            <a:ext cx="8715436" cy="3500486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Sistem pengukuran kinerja sektor publik :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bertujuan membantu manajer publik menilai pencapaian strategi melalui alat ukur finansial dan nonfinansial. Dapat dijadikan alat pengendali karena ada </a:t>
            </a:r>
            <a:r>
              <a:rPr lang="id-ID" i="1" dirty="0" smtClean="0">
                <a:solidFill>
                  <a:schemeClr val="tx1"/>
                </a:solidFill>
              </a:rPr>
              <a:t>reward</a:t>
            </a:r>
            <a:r>
              <a:rPr lang="id-ID" dirty="0" smtClean="0">
                <a:solidFill>
                  <a:schemeClr val="tx1"/>
                </a:solidFill>
              </a:rPr>
              <a:t> dan </a:t>
            </a:r>
            <a:r>
              <a:rPr lang="id-ID" i="1" dirty="0" smtClean="0">
                <a:solidFill>
                  <a:schemeClr val="tx1"/>
                </a:solidFill>
              </a:rPr>
              <a:t>panishment system. </a:t>
            </a:r>
            <a:endParaRPr lang="id-ID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214291"/>
            <a:ext cx="8786874" cy="71437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Bagan Pengukuran </a:t>
            </a:r>
            <a:r>
              <a:rPr lang="id-ID" b="1" i="1" dirty="0" smtClean="0"/>
              <a:t>Value for Money</a:t>
            </a:r>
            <a:endParaRPr lang="id-ID" b="1" i="1" dirty="0"/>
          </a:p>
        </p:txBody>
      </p:sp>
      <p:sp>
        <p:nvSpPr>
          <p:cNvPr id="4" name="Rectangle 3"/>
          <p:cNvSpPr/>
          <p:nvPr/>
        </p:nvSpPr>
        <p:spPr>
          <a:xfrm>
            <a:off x="1857356" y="2071678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INPUT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642910" y="3571876"/>
            <a:ext cx="164307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EKONOMI</a:t>
            </a:r>
          </a:p>
          <a:p>
            <a:pPr algn="ctr"/>
            <a:r>
              <a:rPr lang="id-ID" dirty="0" smtClean="0"/>
              <a:t>(Hemat)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4929190" y="5786454"/>
            <a:ext cx="307183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i="1" dirty="0" smtClean="0"/>
              <a:t>Cost-effectiveness</a:t>
            </a:r>
            <a:endParaRPr lang="id-ID" sz="2800" i="1" dirty="0"/>
          </a:p>
        </p:txBody>
      </p:sp>
      <p:sp>
        <p:nvSpPr>
          <p:cNvPr id="7" name="Rectangle 6"/>
          <p:cNvSpPr/>
          <p:nvPr/>
        </p:nvSpPr>
        <p:spPr>
          <a:xfrm>
            <a:off x="6000760" y="3571876"/>
            <a:ext cx="214314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EFEKTIVITAS (berhasil guna)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214282" y="2071678"/>
            <a:ext cx="121444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NILAI INPUT (Rp)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3071802" y="3571876"/>
            <a:ext cx="200026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EFISIENSI (berdaya guna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3357554" y="2071678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PROSES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4857752" y="2071678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OUTPUT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6357950" y="2071678"/>
            <a:ext cx="114300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OUTCOME</a:t>
            </a:r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7929586" y="2071678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TUJUAN</a:t>
            </a:r>
            <a:endParaRPr lang="id-ID" dirty="0"/>
          </a:p>
        </p:txBody>
      </p:sp>
      <p:sp>
        <p:nvSpPr>
          <p:cNvPr id="14" name="Rectangle 13"/>
          <p:cNvSpPr/>
          <p:nvPr/>
        </p:nvSpPr>
        <p:spPr>
          <a:xfrm>
            <a:off x="2143108" y="1214422"/>
            <a:ext cx="4357718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i="1" dirty="0" smtClean="0"/>
              <a:t>Pengukuran Value for Money</a:t>
            </a:r>
            <a:endParaRPr lang="id-ID" sz="2400" i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57224" y="1500174"/>
            <a:ext cx="12144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536545" y="2964653"/>
            <a:ext cx="92869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86380" y="2571744"/>
            <a:ext cx="1643074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4143372" y="2571744"/>
            <a:ext cx="1143008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57422" y="2571744"/>
            <a:ext cx="1857388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465107" y="4464851"/>
            <a:ext cx="1285884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2"/>
          </p:cNvCxnSpPr>
          <p:nvPr/>
        </p:nvCxnSpPr>
        <p:spPr>
          <a:xfrm rot="5400000">
            <a:off x="1482307" y="2589604"/>
            <a:ext cx="928694" cy="8929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678629" y="2678901"/>
            <a:ext cx="928694" cy="7143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14876" y="4429132"/>
            <a:ext cx="1785950" cy="128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57950" y="1500174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8179619" y="1750207"/>
            <a:ext cx="500067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606397" y="1750207"/>
            <a:ext cx="500860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ight Arrow 66"/>
          <p:cNvSpPr/>
          <p:nvPr/>
        </p:nvSpPr>
        <p:spPr>
          <a:xfrm>
            <a:off x="1500166" y="2214554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Right Arrow 68"/>
          <p:cNvSpPr/>
          <p:nvPr/>
        </p:nvSpPr>
        <p:spPr>
          <a:xfrm>
            <a:off x="7572396" y="2285992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Right Arrow 69"/>
          <p:cNvSpPr/>
          <p:nvPr/>
        </p:nvSpPr>
        <p:spPr>
          <a:xfrm>
            <a:off x="6000760" y="2214554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Right Arrow 70"/>
          <p:cNvSpPr/>
          <p:nvPr/>
        </p:nvSpPr>
        <p:spPr>
          <a:xfrm>
            <a:off x="4500562" y="2285992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Right Arrow 71"/>
          <p:cNvSpPr/>
          <p:nvPr/>
        </p:nvSpPr>
        <p:spPr>
          <a:xfrm>
            <a:off x="3000364" y="2285992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15436" cy="1143008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G. LANGKAH-LANGKAH PENGUKURAN </a:t>
            </a:r>
            <a:r>
              <a:rPr lang="id-ID" b="1" i="1" dirty="0" smtClean="0"/>
              <a:t>VALUE FOR MONEY</a:t>
            </a:r>
            <a:endParaRPr lang="id-ID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715436" cy="4000528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arenR"/>
            </a:pPr>
            <a:r>
              <a:rPr lang="id-ID" b="1" dirty="0" smtClean="0">
                <a:solidFill>
                  <a:schemeClr val="tx1"/>
                </a:solidFill>
              </a:rPr>
              <a:t>Pengukuran ekonomi</a:t>
            </a:r>
            <a:r>
              <a:rPr lang="id-ID" dirty="0" smtClean="0">
                <a:solidFill>
                  <a:schemeClr val="tx1"/>
                </a:solidFill>
              </a:rPr>
              <a:t>: mempertimbangkan masukan yang digunakan</a:t>
            </a:r>
          </a:p>
          <a:p>
            <a:pPr marL="514350" indent="-514350" algn="l">
              <a:buAutoNum type="arabicParenR"/>
            </a:pPr>
            <a:r>
              <a:rPr lang="id-ID" b="1" dirty="0" smtClean="0">
                <a:solidFill>
                  <a:schemeClr val="tx1"/>
                </a:solidFill>
              </a:rPr>
              <a:t>Pengukuran efisiensi </a:t>
            </a:r>
            <a:r>
              <a:rPr lang="id-ID" dirty="0" smtClean="0">
                <a:solidFill>
                  <a:schemeClr val="tx1"/>
                </a:solidFill>
              </a:rPr>
              <a:t>(alokasi dan teknis): diukur dari rasio antara </a:t>
            </a:r>
            <a:r>
              <a:rPr lang="id-ID" i="1" dirty="0" smtClean="0">
                <a:solidFill>
                  <a:schemeClr val="tx1"/>
                </a:solidFill>
              </a:rPr>
              <a:t>output </a:t>
            </a:r>
            <a:r>
              <a:rPr lang="id-ID" dirty="0" smtClean="0">
                <a:solidFill>
                  <a:schemeClr val="tx1"/>
                </a:solidFill>
              </a:rPr>
              <a:t>dan</a:t>
            </a:r>
            <a:r>
              <a:rPr lang="id-ID" i="1" dirty="0" smtClean="0">
                <a:solidFill>
                  <a:schemeClr val="tx1"/>
                </a:solidFill>
              </a:rPr>
              <a:t> input</a:t>
            </a:r>
          </a:p>
          <a:p>
            <a:pPr marL="514350" indent="-514350" algn="l">
              <a:buAutoNum type="arabicParenR"/>
            </a:pPr>
            <a:r>
              <a:rPr lang="id-ID" b="1" dirty="0" smtClean="0">
                <a:solidFill>
                  <a:schemeClr val="tx1"/>
                </a:solidFill>
              </a:rPr>
              <a:t>Pengukuran  efektivitas</a:t>
            </a:r>
            <a:r>
              <a:rPr lang="id-ID" dirty="0" smtClean="0">
                <a:solidFill>
                  <a:schemeClr val="tx1"/>
                </a:solidFill>
              </a:rPr>
              <a:t>: diukur dari berhasil atau tidaknya tujuan yg ditetapkan</a:t>
            </a:r>
          </a:p>
          <a:p>
            <a:pPr marL="514350" indent="-514350" algn="l">
              <a:buAutoNum type="arabicParenR"/>
            </a:pPr>
            <a:r>
              <a:rPr lang="id-ID" b="1" dirty="0" smtClean="0">
                <a:solidFill>
                  <a:schemeClr val="tx1"/>
                </a:solidFill>
              </a:rPr>
              <a:t>Pengukuran </a:t>
            </a:r>
            <a:r>
              <a:rPr lang="id-ID" b="1" i="1" dirty="0" smtClean="0">
                <a:solidFill>
                  <a:schemeClr val="tx1"/>
                </a:solidFill>
              </a:rPr>
              <a:t>outcome</a:t>
            </a:r>
            <a:r>
              <a:rPr lang="id-ID" i="1" dirty="0" smtClean="0">
                <a:solidFill>
                  <a:schemeClr val="tx1"/>
                </a:solidFill>
              </a:rPr>
              <a:t>: </a:t>
            </a:r>
            <a:r>
              <a:rPr lang="id-ID" dirty="0" smtClean="0">
                <a:solidFill>
                  <a:schemeClr val="tx1"/>
                </a:solidFill>
              </a:rPr>
              <a:t>dilihat dari dampak kegiatan pada masyarakat</a:t>
            </a:r>
          </a:p>
          <a:p>
            <a:pPr marL="514350" indent="-514350" algn="l">
              <a:buAutoNum type="arabicParenR"/>
            </a:pPr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643998" cy="642941"/>
          </a:xfrm>
          <a:solidFill>
            <a:srgbClr val="66FFFF"/>
          </a:solidFill>
        </p:spPr>
        <p:txBody>
          <a:bodyPr>
            <a:normAutofit fontScale="90000"/>
          </a:bodyPr>
          <a:lstStyle/>
          <a:p>
            <a:r>
              <a:rPr lang="id-ID" sz="3400" b="1" dirty="0" smtClean="0"/>
              <a:t>Bagan Elemen-Elemen Pengukursan Kinerja VFM</a:t>
            </a:r>
            <a:endParaRPr lang="id-ID" sz="3400" b="1" dirty="0"/>
          </a:p>
        </p:txBody>
      </p:sp>
      <p:sp>
        <p:nvSpPr>
          <p:cNvPr id="4" name="Rectangle 3"/>
          <p:cNvSpPr/>
          <p:nvPr/>
        </p:nvSpPr>
        <p:spPr>
          <a:xfrm>
            <a:off x="3286116" y="1071546"/>
            <a:ext cx="1714512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Distribusi Manfaat 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3286116" y="1857364"/>
            <a:ext cx="1714512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i="1" dirty="0" smtClean="0"/>
              <a:t>Outcome</a:t>
            </a:r>
            <a:endParaRPr lang="id-ID" i="1" dirty="0"/>
          </a:p>
        </p:txBody>
      </p:sp>
      <p:sp>
        <p:nvSpPr>
          <p:cNvPr id="6" name="Rectangle 5"/>
          <p:cNvSpPr/>
          <p:nvPr/>
        </p:nvSpPr>
        <p:spPr>
          <a:xfrm>
            <a:off x="3286116" y="2500306"/>
            <a:ext cx="1714512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i="1" dirty="0" smtClean="0"/>
              <a:t>Output</a:t>
            </a:r>
            <a:endParaRPr lang="id-ID" i="1" dirty="0"/>
          </a:p>
        </p:txBody>
      </p:sp>
      <p:sp>
        <p:nvSpPr>
          <p:cNvPr id="7" name="Rectangle 6"/>
          <p:cNvSpPr/>
          <p:nvPr/>
        </p:nvSpPr>
        <p:spPr>
          <a:xfrm>
            <a:off x="3286116" y="3286124"/>
            <a:ext cx="1714512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i="1" dirty="0" smtClean="0"/>
              <a:t>Throughput</a:t>
            </a:r>
            <a:endParaRPr lang="id-ID" i="1" dirty="0"/>
          </a:p>
        </p:txBody>
      </p:sp>
      <p:sp>
        <p:nvSpPr>
          <p:cNvPr id="8" name="Rectangle 7"/>
          <p:cNvSpPr/>
          <p:nvPr/>
        </p:nvSpPr>
        <p:spPr>
          <a:xfrm>
            <a:off x="3286116" y="4071942"/>
            <a:ext cx="1714512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Kapasitas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3286116" y="4857760"/>
            <a:ext cx="1714512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Fungsi Produksi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3286116" y="5643578"/>
            <a:ext cx="1714512" cy="4286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Input 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3286116" y="6357958"/>
            <a:ext cx="1714512" cy="3571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Nilai Input (Rp)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1214414" y="2214554"/>
            <a:ext cx="1785950" cy="3571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Efektivitas </a:t>
            </a:r>
            <a:endParaRPr lang="id-ID" dirty="0"/>
          </a:p>
        </p:txBody>
      </p:sp>
      <p:sp>
        <p:nvSpPr>
          <p:cNvPr id="13" name="Oval 12"/>
          <p:cNvSpPr/>
          <p:nvPr/>
        </p:nvSpPr>
        <p:spPr>
          <a:xfrm>
            <a:off x="0" y="3857628"/>
            <a:ext cx="1785950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VFM</a:t>
            </a:r>
            <a:endParaRPr lang="id-ID" dirty="0"/>
          </a:p>
        </p:txBody>
      </p:sp>
      <p:sp>
        <p:nvSpPr>
          <p:cNvPr id="14" name="Oval 13"/>
          <p:cNvSpPr/>
          <p:nvPr/>
        </p:nvSpPr>
        <p:spPr>
          <a:xfrm>
            <a:off x="5786446" y="1428736"/>
            <a:ext cx="2786082" cy="3571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i="1" dirty="0" smtClean="0"/>
              <a:t>Equity and Equality</a:t>
            </a:r>
            <a:endParaRPr lang="id-ID" i="1" dirty="0"/>
          </a:p>
        </p:txBody>
      </p:sp>
      <p:sp>
        <p:nvSpPr>
          <p:cNvPr id="15" name="Oval 14"/>
          <p:cNvSpPr/>
          <p:nvPr/>
        </p:nvSpPr>
        <p:spPr>
          <a:xfrm>
            <a:off x="7072330" y="3286124"/>
            <a:ext cx="1785950" cy="6429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Efisiensi 2</a:t>
            </a:r>
            <a:endParaRPr lang="id-ID" dirty="0"/>
          </a:p>
        </p:txBody>
      </p:sp>
      <p:sp>
        <p:nvSpPr>
          <p:cNvPr id="16" name="Oval 15"/>
          <p:cNvSpPr/>
          <p:nvPr/>
        </p:nvSpPr>
        <p:spPr>
          <a:xfrm>
            <a:off x="5572132" y="4357694"/>
            <a:ext cx="1785950" cy="5000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Efisiensi 1 </a:t>
            </a:r>
            <a:endParaRPr lang="id-ID" dirty="0"/>
          </a:p>
        </p:txBody>
      </p:sp>
      <p:sp>
        <p:nvSpPr>
          <p:cNvPr id="17" name="Oval 16"/>
          <p:cNvSpPr/>
          <p:nvPr/>
        </p:nvSpPr>
        <p:spPr>
          <a:xfrm>
            <a:off x="5500694" y="5929330"/>
            <a:ext cx="1785950" cy="4286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Ekonomi</a:t>
            </a:r>
            <a:endParaRPr lang="id-ID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000232" y="2071678"/>
            <a:ext cx="1285884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72066" y="2000240"/>
            <a:ext cx="192882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000628" y="6572272"/>
            <a:ext cx="135732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57224" y="6572272"/>
            <a:ext cx="242889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-214346" y="5500702"/>
            <a:ext cx="214314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-107189" y="2893217"/>
            <a:ext cx="192882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57224" y="1928802"/>
            <a:ext cx="242889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000628" y="1214422"/>
            <a:ext cx="2000264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000628" y="5715016"/>
            <a:ext cx="300039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000628" y="5786454"/>
            <a:ext cx="135732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6250794" y="6465115"/>
            <a:ext cx="214315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6286515" y="5857892"/>
            <a:ext cx="142875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7715272" y="3000372"/>
            <a:ext cx="57150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000628" y="2714620"/>
            <a:ext cx="300039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7108049" y="4822041"/>
            <a:ext cx="178595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6001554" y="5285594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6894530" y="1320784"/>
            <a:ext cx="214312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6893736" y="1893083"/>
            <a:ext cx="214315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6200000" flipH="1">
            <a:off x="1928795" y="2143115"/>
            <a:ext cx="14287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000232" y="2714620"/>
            <a:ext cx="1285884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6200000" flipH="1">
            <a:off x="1893076" y="2607463"/>
            <a:ext cx="214315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Up Arrow 98"/>
          <p:cNvSpPr/>
          <p:nvPr/>
        </p:nvSpPr>
        <p:spPr>
          <a:xfrm>
            <a:off x="3929058" y="6072206"/>
            <a:ext cx="285752" cy="21431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Up Arrow 101"/>
          <p:cNvSpPr/>
          <p:nvPr/>
        </p:nvSpPr>
        <p:spPr>
          <a:xfrm>
            <a:off x="3929058" y="5357826"/>
            <a:ext cx="285752" cy="21431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Up Arrow 102"/>
          <p:cNvSpPr/>
          <p:nvPr/>
        </p:nvSpPr>
        <p:spPr>
          <a:xfrm>
            <a:off x="3929058" y="4572008"/>
            <a:ext cx="285752" cy="21431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Up Arrow 103"/>
          <p:cNvSpPr/>
          <p:nvPr/>
        </p:nvSpPr>
        <p:spPr>
          <a:xfrm>
            <a:off x="3929058" y="3786190"/>
            <a:ext cx="285752" cy="21431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Up Arrow 104"/>
          <p:cNvSpPr/>
          <p:nvPr/>
        </p:nvSpPr>
        <p:spPr>
          <a:xfrm>
            <a:off x="3929058" y="3000372"/>
            <a:ext cx="285752" cy="21431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Up Arrow 105"/>
          <p:cNvSpPr/>
          <p:nvPr/>
        </p:nvSpPr>
        <p:spPr>
          <a:xfrm>
            <a:off x="3929058" y="1571612"/>
            <a:ext cx="285752" cy="21431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Up Arrow 106"/>
          <p:cNvSpPr/>
          <p:nvPr/>
        </p:nvSpPr>
        <p:spPr>
          <a:xfrm>
            <a:off x="3929058" y="2285992"/>
            <a:ext cx="285752" cy="21431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772400" cy="785818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id-ID" b="1" dirty="0" smtClean="0"/>
              <a:t>Estimasi Indikator Kinerja 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500174"/>
            <a:ext cx="8215370" cy="5000660"/>
          </a:xfrm>
          <a:solidFill>
            <a:srgbClr val="00FF99"/>
          </a:solidFill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Kinerja tahun lalu: dasar mengestimasi indikator kinerja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i="1" dirty="0" smtClean="0">
                <a:solidFill>
                  <a:schemeClr val="tx1"/>
                </a:solidFill>
              </a:rPr>
              <a:t>2)	Expert Judgment</a:t>
            </a:r>
            <a:r>
              <a:rPr lang="id-ID" dirty="0" smtClean="0">
                <a:solidFill>
                  <a:schemeClr val="tx1"/>
                </a:solidFill>
              </a:rPr>
              <a:t>: tahun lalu akan berpengaruh pada tahun berikutnya</a:t>
            </a:r>
          </a:p>
          <a:p>
            <a:pPr marL="514350" indent="-514350" algn="l">
              <a:buAutoNum type="arabicParenR"/>
            </a:pPr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 startAt="3"/>
            </a:pPr>
            <a:r>
              <a:rPr lang="id-ID" dirty="0" smtClean="0">
                <a:solidFill>
                  <a:schemeClr val="tx1"/>
                </a:solidFill>
              </a:rPr>
              <a:t>Trend: mengestimasi indikator kinerja karena pengaruh waktu dalam pencapaian kinerja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4)	Regresi: menentukan pengaruh variabel independen terhadap dependen 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728"/>
            <a:ext cx="6786578" cy="1071569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Pertimbangan dalam Membuat Indikator Kerja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2000240"/>
            <a:ext cx="7786742" cy="3429024"/>
          </a:xfrm>
        </p:spPr>
        <p:txBody>
          <a:bodyPr>
            <a:normAutofit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Memahami operasi dengan menganalisis kegiatan dan program yang akan dilaksanakan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Hasil kebijakan: keluaran, akibat dan dampak, serta distribusi manfaat.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92869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id-ID" sz="3600" dirty="0" smtClean="0"/>
              <a:t>Contoh (Ringkas) Indikator Kinerja di Perguruan Tinggi</a:t>
            </a:r>
            <a:endParaRPr lang="id-ID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1554480"/>
          <a:ext cx="8572560" cy="51786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7711"/>
                <a:gridCol w="5934849"/>
              </a:tblGrid>
              <a:tr h="330093"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Pertimbangan </a:t>
                      </a:r>
                      <a:r>
                        <a:rPr lang="id-ID" i="1" dirty="0" smtClean="0"/>
                        <a:t>Input</a:t>
                      </a:r>
                      <a:endParaRPr lang="id-ID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577662">
                <a:tc>
                  <a:txBody>
                    <a:bodyPr/>
                    <a:lstStyle/>
                    <a:p>
                      <a:r>
                        <a:rPr lang="id-ID" dirty="0" smtClean="0"/>
                        <a:t>Input mahasiswa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Latar belakang ekonomi/sosial, prestasi</a:t>
                      </a:r>
                      <a:r>
                        <a:rPr lang="id-ID" baseline="0" dirty="0" smtClean="0"/>
                        <a:t> akademik, hambatan</a:t>
                      </a:r>
                      <a:endParaRPr lang="id-ID" dirty="0"/>
                    </a:p>
                  </a:txBody>
                  <a:tcPr/>
                </a:tc>
              </a:tr>
              <a:tr h="330093">
                <a:tc>
                  <a:txBody>
                    <a:bodyPr/>
                    <a:lstStyle/>
                    <a:p>
                      <a:r>
                        <a:rPr lang="id-ID" dirty="0" smtClean="0"/>
                        <a:t>Sumber Daya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Jumlah dosen, staf, buku di perpustakaan</a:t>
                      </a:r>
                      <a:endParaRPr lang="id-ID" dirty="0"/>
                    </a:p>
                  </a:txBody>
                  <a:tcPr/>
                </a:tc>
              </a:tr>
              <a:tr h="330093"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Indikator Proses</a:t>
                      </a:r>
                      <a:endParaRPr lang="id-ID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30093">
                <a:tc>
                  <a:txBody>
                    <a:bodyPr/>
                    <a:lstStyle/>
                    <a:p>
                      <a:r>
                        <a:rPr lang="id-ID" dirty="0" smtClean="0"/>
                        <a:t>Staf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Kualitas dosen,</a:t>
                      </a:r>
                      <a:r>
                        <a:rPr lang="id-ID" baseline="0" dirty="0" smtClean="0"/>
                        <a:t> sikap dan perilaku staf</a:t>
                      </a:r>
                      <a:endParaRPr lang="id-ID" dirty="0"/>
                    </a:p>
                  </a:txBody>
                  <a:tcPr/>
                </a:tc>
              </a:tr>
              <a:tr h="330093">
                <a:tc>
                  <a:txBody>
                    <a:bodyPr/>
                    <a:lstStyle/>
                    <a:p>
                      <a:r>
                        <a:rPr lang="id-ID" dirty="0" smtClean="0"/>
                        <a:t>Perkuliahan</a:t>
                      </a:r>
                      <a:r>
                        <a:rPr lang="id-ID" baseline="0" dirty="0" smtClean="0"/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Frekuensi temu kelas dan konsultasi, metode</a:t>
                      </a:r>
                      <a:r>
                        <a:rPr lang="id-ID" baseline="0" dirty="0" smtClean="0"/>
                        <a:t> mengajar</a:t>
                      </a:r>
                      <a:endParaRPr lang="id-ID" dirty="0"/>
                    </a:p>
                  </a:txBody>
                  <a:tcPr/>
                </a:tc>
              </a:tr>
              <a:tr h="330093">
                <a:tc>
                  <a:txBody>
                    <a:bodyPr/>
                    <a:lstStyle/>
                    <a:p>
                      <a:r>
                        <a:rPr lang="id-ID" dirty="0" smtClean="0"/>
                        <a:t>Kurikulum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Mata kuliah utama, sistem ujian</a:t>
                      </a:r>
                      <a:endParaRPr lang="id-ID" dirty="0"/>
                    </a:p>
                  </a:txBody>
                  <a:tcPr/>
                </a:tc>
              </a:tr>
              <a:tr h="330093">
                <a:tc>
                  <a:txBody>
                    <a:bodyPr/>
                    <a:lstStyle/>
                    <a:p>
                      <a:r>
                        <a:rPr lang="id-ID" dirty="0" smtClean="0"/>
                        <a:t>Daya dukung pendidikan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Sarana olahraga, forum ilmiah</a:t>
                      </a:r>
                      <a:endParaRPr lang="id-ID" dirty="0"/>
                    </a:p>
                  </a:txBody>
                  <a:tcPr/>
                </a:tc>
              </a:tr>
              <a:tr h="330093">
                <a:tc>
                  <a:txBody>
                    <a:bodyPr/>
                    <a:lstStyle/>
                    <a:p>
                      <a:r>
                        <a:rPr lang="id-ID" dirty="0" smtClean="0"/>
                        <a:t>Organisasi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Manajemen perguruan tinggi, organisasi mahasiswa</a:t>
                      </a:r>
                      <a:endParaRPr lang="id-ID" dirty="0"/>
                    </a:p>
                  </a:txBody>
                  <a:tcPr/>
                </a:tc>
              </a:tr>
              <a:tr h="577662">
                <a:tc>
                  <a:txBody>
                    <a:bodyPr/>
                    <a:lstStyle/>
                    <a:p>
                      <a:r>
                        <a:rPr lang="id-ID" dirty="0" smtClean="0"/>
                        <a:t>Mutuality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Tingkat ekspektasi dosen, tingkat tanggung jawab mahasiswa</a:t>
                      </a:r>
                      <a:endParaRPr lang="id-ID" dirty="0"/>
                    </a:p>
                  </a:txBody>
                  <a:tcPr/>
                </a:tc>
              </a:tr>
              <a:tr h="330093"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Indikator </a:t>
                      </a:r>
                      <a:r>
                        <a:rPr lang="id-ID" i="1" dirty="0" smtClean="0"/>
                        <a:t>Outpu/throughtput</a:t>
                      </a:r>
                      <a:endParaRPr lang="id-ID" i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30093">
                <a:tc>
                  <a:txBody>
                    <a:bodyPr/>
                    <a:lstStyle/>
                    <a:p>
                      <a:r>
                        <a:rPr lang="id-ID" dirty="0" smtClean="0"/>
                        <a:t>Mahasiswa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Sikap dan perilaku mahasiswa, keterlambatan, IPK</a:t>
                      </a:r>
                      <a:endParaRPr lang="id-ID" dirty="0"/>
                    </a:p>
                  </a:txBody>
                  <a:tcPr/>
                </a:tc>
              </a:tr>
              <a:tr h="330093">
                <a:tc>
                  <a:txBody>
                    <a:bodyPr/>
                    <a:lstStyle/>
                    <a:p>
                      <a:r>
                        <a:rPr lang="id-ID" dirty="0" smtClean="0"/>
                        <a:t>Dosen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Keterlambatan, jumlah publikasi, jumlah penelitian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7986714" cy="1357321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Maksud Pengukuran Kinerja Sektor Publik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214554"/>
            <a:ext cx="8501122" cy="3714776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id-ID" dirty="0">
                <a:solidFill>
                  <a:schemeClr val="tx1"/>
                </a:solidFill>
              </a:rPr>
              <a:t>M</a:t>
            </a:r>
            <a:r>
              <a:rPr lang="id-ID" dirty="0" smtClean="0">
                <a:solidFill>
                  <a:schemeClr val="tx1"/>
                </a:solidFill>
              </a:rPr>
              <a:t>embantu memperbaiki kinerja pemerintah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Pengalokasian sumber daya dan pembuatan keputusan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Mewujudkan pertanggungjawaban publik dan memperbaiki komunikasi kelembagaan</a:t>
            </a:r>
          </a:p>
          <a:p>
            <a:pPr marL="514350" indent="-514350" algn="l">
              <a:buAutoNum type="arabicParenR"/>
            </a:pP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715436" cy="1143007"/>
          </a:xfrm>
        </p:spPr>
        <p:txBody>
          <a:bodyPr/>
          <a:lstStyle/>
          <a:p>
            <a:r>
              <a:rPr lang="id-ID" b="1" dirty="0" smtClean="0"/>
              <a:t>Tujuan Sistem Pengukuran Kinerja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214554"/>
            <a:ext cx="8643998" cy="4357718"/>
          </a:xfrm>
        </p:spPr>
        <p:txBody>
          <a:bodyPr/>
          <a:lstStyle/>
          <a:p>
            <a:pPr marL="514350" indent="-514350" algn="l">
              <a:buAutoNum type="arabicParenR"/>
            </a:pPr>
            <a:r>
              <a:rPr lang="id-ID" dirty="0">
                <a:solidFill>
                  <a:schemeClr val="tx1"/>
                </a:solidFill>
              </a:rPr>
              <a:t>M</a:t>
            </a:r>
            <a:r>
              <a:rPr lang="id-ID" dirty="0" smtClean="0">
                <a:solidFill>
                  <a:schemeClr val="tx1"/>
                </a:solidFill>
              </a:rPr>
              <a:t>engkomunikasikan srategi secara lebih baik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Mengukur kinerja finansial dan nonfinansial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Mengakomodasi kepentingan manajer level menengah dan bawah serta memotivasi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Alat untuk mencapai kepuasan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715436" cy="1071569"/>
          </a:xfrm>
        </p:spPr>
        <p:txBody>
          <a:bodyPr/>
          <a:lstStyle/>
          <a:p>
            <a:r>
              <a:rPr lang="id-ID" b="1" dirty="0" smtClean="0"/>
              <a:t>Manfaat Pengukuran Kinerja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572560" cy="4857784"/>
          </a:xfrm>
        </p:spPr>
        <p:txBody>
          <a:bodyPr>
            <a:normAutofit fontScale="92500"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Memberikan pemahaman mengenai ukuran yang digunakan untuk menilai kinerja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Memberikan arahan untuk mencapai target</a:t>
            </a:r>
          </a:p>
          <a:p>
            <a:pPr marL="514350" indent="-514350" algn="l">
              <a:buAutoNum type="arabicParenR"/>
            </a:pPr>
            <a:r>
              <a:rPr lang="id-ID" dirty="0">
                <a:solidFill>
                  <a:schemeClr val="tx1"/>
                </a:solidFill>
              </a:rPr>
              <a:t>M</a:t>
            </a:r>
            <a:r>
              <a:rPr lang="id-ID" dirty="0" smtClean="0">
                <a:solidFill>
                  <a:schemeClr val="tx1"/>
                </a:solidFill>
              </a:rPr>
              <a:t>emonitor dan mengevaluasi pencapaian kinerja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Dasar pemberian penghargaan dan hukuman</a:t>
            </a:r>
          </a:p>
          <a:p>
            <a:pPr marL="514350" indent="-514350" algn="l">
              <a:buAutoNum type="arabicParenR"/>
            </a:pPr>
            <a:r>
              <a:rPr lang="id-ID" dirty="0">
                <a:solidFill>
                  <a:schemeClr val="tx1"/>
                </a:solidFill>
              </a:rPr>
              <a:t>A</a:t>
            </a:r>
            <a:r>
              <a:rPr lang="id-ID" dirty="0" smtClean="0">
                <a:solidFill>
                  <a:schemeClr val="tx1"/>
                </a:solidFill>
              </a:rPr>
              <a:t>lat komunikasi bawahan dan pimpinan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Mengidentifikasi kepuasan pelanggan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Memahami kegiatan instansi pemerintah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Memastikan bahwa keputusan objektif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429684" cy="1357322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B. INFORMASI YANG DIGUNAKAN  UNTUK PENGUKURAN KINERJA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000240"/>
            <a:ext cx="8715436" cy="464347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id-ID" sz="2700" dirty="0">
                <a:solidFill>
                  <a:schemeClr val="bg1"/>
                </a:solidFill>
              </a:rPr>
              <a:t>I</a:t>
            </a:r>
            <a:r>
              <a:rPr lang="id-ID" sz="2700" dirty="0" smtClean="0">
                <a:solidFill>
                  <a:schemeClr val="bg1"/>
                </a:solidFill>
              </a:rPr>
              <a:t>nformasi Finansial</a:t>
            </a:r>
          </a:p>
          <a:p>
            <a:pPr marL="514350" indent="-514350" algn="l"/>
            <a:r>
              <a:rPr lang="id-ID" sz="2700" dirty="0" smtClean="0">
                <a:solidFill>
                  <a:schemeClr val="bg1"/>
                </a:solidFill>
              </a:rPr>
              <a:t>	Diukur berdasarkan anggaran yang dibuat, dengan menganalisis selisih antara kinerja aktual dengan yang dianggarkan.</a:t>
            </a:r>
          </a:p>
          <a:p>
            <a:pPr marL="514350" indent="-514350" algn="l"/>
            <a:endParaRPr lang="id-ID" sz="2700" dirty="0" smtClean="0">
              <a:solidFill>
                <a:schemeClr val="bg1"/>
              </a:solidFill>
            </a:endParaRPr>
          </a:p>
          <a:p>
            <a:pPr marL="514350" indent="-514350" algn="l"/>
            <a:r>
              <a:rPr lang="id-ID" sz="2700" dirty="0">
                <a:solidFill>
                  <a:schemeClr val="bg1"/>
                </a:solidFill>
              </a:rPr>
              <a:t>	</a:t>
            </a:r>
            <a:r>
              <a:rPr lang="id-ID" sz="2700" dirty="0" smtClean="0">
                <a:solidFill>
                  <a:schemeClr val="bg1"/>
                </a:solidFill>
              </a:rPr>
              <a:t>Fokusnya analisis varians =&gt; varians pendapatan dan pengeluaran (belanja rutin dan belanja investasi/modal)</a:t>
            </a:r>
          </a:p>
          <a:p>
            <a:pPr marL="514350" indent="-514350" algn="l"/>
            <a:endParaRPr lang="id-ID" sz="2700" dirty="0" smtClean="0">
              <a:solidFill>
                <a:schemeClr val="bg1"/>
              </a:solidFill>
            </a:endParaRPr>
          </a:p>
          <a:p>
            <a:pPr marL="514350" indent="-514350" algn="l"/>
            <a:r>
              <a:rPr lang="id-ID" sz="2700" dirty="0">
                <a:solidFill>
                  <a:schemeClr val="bg1"/>
                </a:solidFill>
              </a:rPr>
              <a:t>	</a:t>
            </a:r>
            <a:r>
              <a:rPr lang="id-ID" sz="2700" dirty="0" smtClean="0">
                <a:solidFill>
                  <a:schemeClr val="bg1"/>
                </a:solidFill>
              </a:rPr>
              <a:t>Setelah analisis varians dilakukan identifikasi sumber penyebab hingga level bawah</a:t>
            </a:r>
          </a:p>
          <a:p>
            <a:pPr marL="514350" indent="-514350" algn="l"/>
            <a:r>
              <a:rPr lang="id-ID" sz="2700" dirty="0">
                <a:solidFill>
                  <a:schemeClr val="bg1"/>
                </a:solidFill>
              </a:rPr>
              <a:t>	</a:t>
            </a:r>
            <a:endParaRPr lang="id-ID" sz="2700" dirty="0" smtClean="0">
              <a:solidFill>
                <a:schemeClr val="bg1"/>
              </a:solidFill>
            </a:endParaRPr>
          </a:p>
          <a:p>
            <a:pPr marL="514350" indent="-514350"/>
            <a:endParaRPr lang="id-ID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42853"/>
            <a:ext cx="8643998" cy="1071570"/>
          </a:xfrm>
          <a:solidFill>
            <a:schemeClr val="accent5"/>
          </a:solidFill>
        </p:spPr>
        <p:txBody>
          <a:bodyPr/>
          <a:lstStyle/>
          <a:p>
            <a:r>
              <a:rPr lang="id-ID" b="1" dirty="0" smtClean="0"/>
              <a:t>2. Informasi Nonfinansial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572560" cy="5000660"/>
          </a:xfrm>
          <a:solidFill>
            <a:srgbClr val="FF9393"/>
          </a:solidFill>
        </p:spPr>
        <p:txBody>
          <a:bodyPr>
            <a:normAutofit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Informasi Nonfinansial dapat menambah keyakinan terhadap kualitas proses pengendalian manajemen.</a:t>
            </a:r>
          </a:p>
          <a:p>
            <a:pPr algn="l"/>
            <a:endParaRPr lang="id-ID" dirty="0">
              <a:solidFill>
                <a:schemeClr val="tx1"/>
              </a:solidFill>
            </a:endParaRPr>
          </a:p>
          <a:p>
            <a:pPr algn="l"/>
            <a:r>
              <a:rPr lang="id-ID" i="1" dirty="0" smtClean="0">
                <a:solidFill>
                  <a:schemeClr val="tx1"/>
                </a:solidFill>
              </a:rPr>
              <a:t>Balanced Scorecard</a:t>
            </a:r>
            <a:r>
              <a:rPr lang="id-ID" dirty="0" smtClean="0">
                <a:solidFill>
                  <a:schemeClr val="tx1"/>
                </a:solidFill>
              </a:rPr>
              <a:t>: teknik pengukuran komprehensif (Finansial dan Nonfinansial). Aspeknya yaitu perspektif finansial, kepuasan pelanggan, efisiensi proses internal, pembelajaran dan pertumbuhan.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642942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Variabel Kunci (jenis informasi nonfinansial) =&gt;  variabel yang mengidentifikasikan faktor penyebab kesuksesan organisasi.</a:t>
            </a:r>
          </a:p>
          <a:p>
            <a:pPr algn="l"/>
            <a:endParaRPr lang="id-ID" dirty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Karakteristik variabel kunci: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Menjelaskan faktor pemicu keberhasilan dan  kegagalan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Sangat </a:t>
            </a:r>
            <a:r>
              <a:rPr lang="id-ID" i="1" dirty="0" smtClean="0">
                <a:solidFill>
                  <a:schemeClr val="tx1"/>
                </a:solidFill>
              </a:rPr>
              <a:t>volatile</a:t>
            </a:r>
            <a:r>
              <a:rPr lang="id-ID" dirty="0" smtClean="0">
                <a:solidFill>
                  <a:schemeClr val="tx1"/>
                </a:solidFill>
              </a:rPr>
              <a:t> dan dapat berubah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Perubahannya tidak dapat diprediksi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Jika ada perubahan, ambil tindakan segera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Variabel dapat diukur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8715436" cy="92869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dirty="0" smtClean="0"/>
              <a:t>Contoh Variabel Kunci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2910" y="2071678"/>
          <a:ext cx="8001056" cy="245998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91138"/>
                <a:gridCol w="5109918"/>
              </a:tblGrid>
              <a:tr h="6032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Dinas/Unit Kerja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Variabel Kunci</a:t>
                      </a:r>
                      <a:endParaRPr lang="id-ID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id-ID" dirty="0" smtClean="0"/>
                        <a:t>PLN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Jumlah KWH yang terjual</a:t>
                      </a:r>
                      <a:endParaRPr lang="id-ID" dirty="0"/>
                    </a:p>
                  </a:txBody>
                  <a:tcPr/>
                </a:tc>
              </a:tr>
              <a:tr h="790254">
                <a:tc>
                  <a:txBody>
                    <a:bodyPr/>
                    <a:lstStyle/>
                    <a:p>
                      <a:r>
                        <a:rPr lang="id-ID" dirty="0" smtClean="0"/>
                        <a:t>Pekerjaan Umum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Panjang jalan  yang dibangun/diperbaiki</a:t>
                      </a:r>
                    </a:p>
                    <a:p>
                      <a:r>
                        <a:rPr lang="id-ID" dirty="0" smtClean="0"/>
                        <a:t>Panjang jalan yang disapu/diperbaiki</a:t>
                      </a:r>
                    </a:p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Dipenda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Jumlah pendapatan yanng terkumpul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827</Words>
  <Application>Microsoft Office PowerPoint</Application>
  <PresentationFormat>On-screen Show (4:3)</PresentationFormat>
  <Paragraphs>181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PENGUKURAN KINERJA SEKTOR PUBLIK</vt:lpstr>
      <vt:lpstr>A. PENGUKURAN KINERJA ORGANISASI SEKTOR PUBLIK</vt:lpstr>
      <vt:lpstr>Maksud Pengukuran Kinerja Sektor Publik</vt:lpstr>
      <vt:lpstr>Tujuan Sistem Pengukuran Kinerja</vt:lpstr>
      <vt:lpstr>Manfaat Pengukuran Kinerja</vt:lpstr>
      <vt:lpstr>B. INFORMASI YANG DIGUNAKAN  UNTUK PENGUKURAN KINERJA</vt:lpstr>
      <vt:lpstr>2. Informasi Nonfinansial</vt:lpstr>
      <vt:lpstr>Slide 8</vt:lpstr>
      <vt:lpstr>Contoh Variabel Kunci</vt:lpstr>
      <vt:lpstr>C. PERANAN INDIKATOR KINERJA DALAM PENGUKURAN KINERJA</vt:lpstr>
      <vt:lpstr>Pengembangan Indikator Kinerja</vt:lpstr>
      <vt:lpstr>Slide 12</vt:lpstr>
      <vt:lpstr>   Indikator kinerja proksi: pelayanan yang tidak dapat ditentukan biaya per unit nya contoh biaya belaja 1000 penduduk.   Contoh Pengembangan Indikator Kinerja:</vt:lpstr>
      <vt:lpstr>D. INDIKATOR KINERJA DAN PENGUKURAN VALUE FOR MONEY</vt:lpstr>
      <vt:lpstr>Mekanisme Untuk Menentukan Indikator Kinerja Pemerintah:</vt:lpstr>
      <vt:lpstr>Peran Indikator Kinerja Bagi Pemerintah</vt:lpstr>
      <vt:lpstr>Unit Statistic Cost</vt:lpstr>
      <vt:lpstr>E. PENGUKURAN VALUE FOR MONEY</vt:lpstr>
      <vt:lpstr>F. PENGEMBANGAN INDIKATOR VALUE FOR MONEY</vt:lpstr>
      <vt:lpstr>Bagan Pengukuran Value for Money</vt:lpstr>
      <vt:lpstr>G. LANGKAH-LANGKAH PENGUKURAN VALUE FOR MONEY</vt:lpstr>
      <vt:lpstr>Bagan Elemen-Elemen Pengukursan Kinerja VFM</vt:lpstr>
      <vt:lpstr>Estimasi Indikator Kinerja </vt:lpstr>
      <vt:lpstr>Pertimbangan dalam Membuat Indikator Kerja</vt:lpstr>
      <vt:lpstr>Contoh (Ringkas) Indikator Kinerja di Perguruan Tinggi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PENGUKURAN KINERJA SEKTOR PUBLIK</dc:title>
  <dc:creator>User</dc:creator>
  <cp:lastModifiedBy>User</cp:lastModifiedBy>
  <cp:revision>99</cp:revision>
  <dcterms:created xsi:type="dcterms:W3CDTF">2015-04-03T07:38:09Z</dcterms:created>
  <dcterms:modified xsi:type="dcterms:W3CDTF">2018-12-23T14:43:16Z</dcterms:modified>
</cp:coreProperties>
</file>