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7" r:id="rId3"/>
    <p:sldId id="259" r:id="rId4"/>
    <p:sldId id="260" r:id="rId5"/>
    <p:sldId id="269" r:id="rId6"/>
    <p:sldId id="267" r:id="rId7"/>
    <p:sldId id="262" r:id="rId8"/>
    <p:sldId id="263" r:id="rId9"/>
    <p:sldId id="264" r:id="rId10"/>
    <p:sldId id="265" r:id="rId11"/>
    <p:sldId id="266" r:id="rId12"/>
    <p:sldId id="271" r:id="rId13"/>
    <p:sldId id="278" r:id="rId14"/>
    <p:sldId id="272" r:id="rId15"/>
    <p:sldId id="270" r:id="rId16"/>
    <p:sldId id="273" r:id="rId17"/>
    <p:sldId id="277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44" autoAdjust="0"/>
    <p:restoredTop sz="94660"/>
  </p:normalViewPr>
  <p:slideViewPr>
    <p:cSldViewPr>
      <p:cViewPr varScale="1">
        <p:scale>
          <a:sx n="74" d="100"/>
          <a:sy n="74" d="100"/>
        </p:scale>
        <p:origin x="-10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974BF4B-E856-45F8-B0D3-DE76B26BD23C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9D1AEF7-386C-440B-8835-4E576FFC46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4BF4B-E856-45F8-B0D3-DE76B26BD23C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AEF7-386C-440B-8835-4E576FFC46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4BF4B-E856-45F8-B0D3-DE76B26BD23C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AEF7-386C-440B-8835-4E576FFC46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4BF4B-E856-45F8-B0D3-DE76B26BD23C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AEF7-386C-440B-8835-4E576FFC46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974BF4B-E856-45F8-B0D3-DE76B26BD23C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9D1AEF7-386C-440B-8835-4E576FFC46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4BF4B-E856-45F8-B0D3-DE76B26BD23C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AEF7-386C-440B-8835-4E576FFC46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4BF4B-E856-45F8-B0D3-DE76B26BD23C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AEF7-386C-440B-8835-4E576FFC46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4BF4B-E856-45F8-B0D3-DE76B26BD23C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AEF7-386C-440B-8835-4E576FFC46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4BF4B-E856-45F8-B0D3-DE76B26BD23C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AEF7-386C-440B-8835-4E576FFC46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4BF4B-E856-45F8-B0D3-DE76B26BD23C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AEF7-386C-440B-8835-4E576FFC46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4BF4B-E856-45F8-B0D3-DE76B26BD23C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AEF7-386C-440B-8835-4E576FFC46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974BF4B-E856-45F8-B0D3-DE76B26BD23C}" type="datetimeFigureOut">
              <a:rPr lang="en-US" smtClean="0"/>
              <a:pPr/>
              <a:t>2/6/2020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D1AEF7-386C-440B-8835-4E576FFC46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734874"/>
            <a:ext cx="7010400" cy="2209800"/>
          </a:xfrm>
        </p:spPr>
        <p:txBody>
          <a:bodyPr>
            <a:noAutofit/>
          </a:bodyPr>
          <a:lstStyle/>
          <a:p>
            <a:pPr algn="l"/>
            <a:r>
              <a:rPr lang="en-US" sz="6500" dirty="0" err="1" smtClean="0">
                <a:solidFill>
                  <a:schemeClr val="tx1"/>
                </a:solidFill>
              </a:rPr>
              <a:t>Etika</a:t>
            </a:r>
            <a:r>
              <a:rPr lang="en-US" sz="6500" dirty="0" smtClean="0">
                <a:solidFill>
                  <a:schemeClr val="tx1"/>
                </a:solidFill>
              </a:rPr>
              <a:t> </a:t>
            </a:r>
            <a:r>
              <a:rPr lang="en-US" sz="6500" dirty="0" err="1" smtClean="0">
                <a:solidFill>
                  <a:schemeClr val="tx1"/>
                </a:solidFill>
              </a:rPr>
              <a:t>Pancasila</a:t>
            </a:r>
            <a:r>
              <a:rPr lang="en-US" sz="6500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6500" dirty="0" smtClean="0">
                <a:solidFill>
                  <a:schemeClr val="tx1"/>
                </a:solidFill>
              </a:rPr>
              <a:t> </a:t>
            </a:r>
            <a:r>
              <a:rPr lang="en-US" sz="6500" dirty="0" err="1" smtClean="0">
                <a:solidFill>
                  <a:schemeClr val="tx1"/>
                </a:solidFill>
              </a:rPr>
              <a:t>Apakah</a:t>
            </a:r>
            <a:r>
              <a:rPr lang="en-US" sz="6500" dirty="0" smtClean="0">
                <a:solidFill>
                  <a:schemeClr val="tx1"/>
                </a:solidFill>
              </a:rPr>
              <a:t> </a:t>
            </a:r>
            <a:r>
              <a:rPr lang="en-US" sz="6500" dirty="0" err="1" smtClean="0">
                <a:solidFill>
                  <a:schemeClr val="tx1"/>
                </a:solidFill>
              </a:rPr>
              <a:t>Itu</a:t>
            </a:r>
            <a:r>
              <a:rPr lang="en-US" sz="6500" dirty="0" smtClean="0">
                <a:solidFill>
                  <a:schemeClr val="tx1"/>
                </a:solidFill>
              </a:rPr>
              <a:t>?</a:t>
            </a:r>
            <a:endParaRPr lang="en-US" sz="6500" dirty="0">
              <a:solidFill>
                <a:schemeClr val="tx1"/>
              </a:solidFill>
            </a:endParaRPr>
          </a:p>
        </p:txBody>
      </p:sp>
      <p:pic>
        <p:nvPicPr>
          <p:cNvPr id="4" name="Picture 3" descr="garuda-pancasila-640x33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228600"/>
            <a:ext cx="6354621" cy="32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163" y="356316"/>
            <a:ext cx="4648200" cy="990600"/>
          </a:xfrm>
        </p:spPr>
        <p:txBody>
          <a:bodyPr>
            <a:noAutofit/>
          </a:bodyPr>
          <a:lstStyle/>
          <a:p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Nilai</a:t>
            </a:r>
            <a:r>
              <a:rPr lang="en-US" sz="6000" b="1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Keadilan</a:t>
            </a:r>
            <a:endParaRPr lang="en-US" sz="6000" b="1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0765" y="1219200"/>
            <a:ext cx="8229600" cy="5410200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keadilan</a:t>
            </a:r>
            <a:r>
              <a:rPr lang="en-US" sz="2800" dirty="0" smtClean="0"/>
              <a:t> </a:t>
            </a:r>
            <a:r>
              <a:rPr lang="en-US" sz="2800" dirty="0" err="1" smtClean="0"/>
              <a:t>mengandung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keadilan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. </a:t>
            </a:r>
            <a:r>
              <a:rPr lang="en-US" sz="2800" dirty="0" err="1" smtClean="0"/>
              <a:t>Wujud</a:t>
            </a:r>
            <a:r>
              <a:rPr lang="en-US" sz="2800" dirty="0" smtClean="0"/>
              <a:t> </a:t>
            </a:r>
            <a:r>
              <a:rPr lang="en-US" sz="2800" dirty="0" err="1" smtClean="0"/>
              <a:t>keadilan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dimaksud</a:t>
            </a:r>
            <a:r>
              <a:rPr lang="en-US" sz="2800" dirty="0" smtClean="0"/>
              <a:t> </a:t>
            </a:r>
            <a:r>
              <a:rPr lang="en-US" sz="2800" dirty="0" err="1" smtClean="0"/>
              <a:t>mencakup</a:t>
            </a:r>
            <a:r>
              <a:rPr lang="en-US" sz="2800" dirty="0" smtClean="0"/>
              <a:t> </a:t>
            </a:r>
            <a:r>
              <a:rPr lang="en-US" sz="2800" dirty="0" err="1" smtClean="0"/>
              <a:t>seluruh</a:t>
            </a:r>
            <a:r>
              <a:rPr lang="en-US" sz="2800" dirty="0" smtClean="0"/>
              <a:t> </a:t>
            </a:r>
            <a:r>
              <a:rPr lang="en-US" sz="2800" dirty="0" err="1" smtClean="0"/>
              <a:t>aspek</a:t>
            </a:r>
            <a:r>
              <a:rPr lang="en-US" sz="2800" dirty="0" smtClean="0"/>
              <a:t> </a:t>
            </a:r>
            <a:r>
              <a:rPr lang="en-US" sz="2800" dirty="0" err="1" smtClean="0"/>
              <a:t>kehidupan</a:t>
            </a:r>
            <a:r>
              <a:rPr lang="en-US" sz="2800" dirty="0" smtClean="0"/>
              <a:t>,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, </a:t>
            </a:r>
            <a:r>
              <a:rPr lang="en-US" sz="2800" dirty="0" err="1" smtClean="0"/>
              <a:t>namun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politik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kebudayaan</a:t>
            </a:r>
            <a:r>
              <a:rPr lang="en-US" sz="2800" dirty="0" smtClean="0"/>
              <a:t>. </a:t>
            </a:r>
            <a:r>
              <a:rPr lang="en-US" sz="2800" dirty="0" err="1" smtClean="0"/>
              <a:t>Seseorang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dikatakan</a:t>
            </a:r>
            <a:r>
              <a:rPr lang="en-US" sz="2800" dirty="0" smtClean="0"/>
              <a:t> </a:t>
            </a:r>
            <a:r>
              <a:rPr lang="en-US" sz="2800" dirty="0" err="1" smtClean="0"/>
              <a:t>memegang</a:t>
            </a:r>
            <a:r>
              <a:rPr lang="en-US" sz="2800" dirty="0" smtClean="0"/>
              <a:t> </a:t>
            </a:r>
            <a:r>
              <a:rPr lang="en-US" sz="2800" dirty="0" err="1" smtClean="0"/>
              <a:t>teguh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keadilan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apabila</a:t>
            </a:r>
            <a:r>
              <a:rPr lang="en-US" sz="2800" dirty="0" smtClean="0"/>
              <a:t> </a:t>
            </a:r>
            <a:r>
              <a:rPr lang="en-US" sz="2800" dirty="0" err="1" smtClean="0"/>
              <a:t>bersikap</a:t>
            </a:r>
            <a:r>
              <a:rPr lang="en-US" sz="2800" dirty="0" smtClean="0"/>
              <a:t> </a:t>
            </a:r>
            <a:r>
              <a:rPr lang="en-US" sz="2800" dirty="0" err="1" smtClean="0"/>
              <a:t>adil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diri</a:t>
            </a:r>
            <a:r>
              <a:rPr lang="en-US" sz="2800" dirty="0" smtClean="0"/>
              <a:t> </a:t>
            </a:r>
            <a:r>
              <a:rPr lang="en-US" sz="2800" dirty="0" err="1" smtClean="0"/>
              <a:t>sendiri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lain, </a:t>
            </a:r>
            <a:r>
              <a:rPr lang="en-US" sz="2800" dirty="0" err="1" smtClean="0"/>
              <a:t>menunaikan</a:t>
            </a:r>
            <a:r>
              <a:rPr lang="en-US" sz="2800" dirty="0" smtClean="0"/>
              <a:t> </a:t>
            </a:r>
            <a:r>
              <a:rPr lang="en-US" sz="2800" dirty="0" err="1" smtClean="0"/>
              <a:t>kewajiban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</a:t>
            </a:r>
            <a:r>
              <a:rPr lang="en-US" sz="2800" dirty="0" smtClean="0"/>
              <a:t> </a:t>
            </a:r>
            <a:r>
              <a:rPr lang="en-US" sz="2800" dirty="0" err="1" smtClean="0"/>
              <a:t>menuntut</a:t>
            </a:r>
            <a:r>
              <a:rPr lang="en-US" sz="2800" dirty="0" smtClean="0"/>
              <a:t> </a:t>
            </a:r>
            <a:r>
              <a:rPr lang="en-US" sz="2800" dirty="0" err="1" smtClean="0"/>
              <a:t>hak</a:t>
            </a:r>
            <a:r>
              <a:rPr lang="en-US" sz="2800" dirty="0" smtClean="0"/>
              <a:t>, </a:t>
            </a:r>
            <a:r>
              <a:rPr lang="en-US" sz="2800" dirty="0" err="1" smtClean="0"/>
              <a:t>menghargai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kerja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lain, </a:t>
            </a:r>
            <a:r>
              <a:rPr lang="en-US" sz="2800" dirty="0" err="1" smtClean="0"/>
              <a:t>bekerja</a:t>
            </a:r>
            <a:r>
              <a:rPr lang="en-US" sz="2800" dirty="0" smtClean="0"/>
              <a:t> </a:t>
            </a:r>
            <a:r>
              <a:rPr lang="en-US" sz="2800" dirty="0" err="1" smtClean="0"/>
              <a:t>keras</a:t>
            </a:r>
            <a:r>
              <a:rPr lang="en-US" sz="2800" dirty="0" smtClean="0"/>
              <a:t>, </a:t>
            </a:r>
            <a:r>
              <a:rPr lang="en-US" sz="2800" dirty="0" err="1" smtClean="0"/>
              <a:t>hemat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boros</a:t>
            </a:r>
            <a:r>
              <a:rPr lang="en-US" sz="2800" dirty="0" smtClean="0"/>
              <a:t>, </a:t>
            </a:r>
            <a:r>
              <a:rPr lang="en-US" sz="2800" dirty="0" err="1" smtClean="0"/>
              <a:t>mengutamakan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pemerataan</a:t>
            </a:r>
            <a:r>
              <a:rPr lang="en-US" sz="2800" dirty="0" smtClean="0"/>
              <a:t> </a:t>
            </a:r>
            <a:r>
              <a:rPr lang="en-US" sz="2800" dirty="0" err="1" smtClean="0"/>
              <a:t>ketimbang</a:t>
            </a:r>
            <a:r>
              <a:rPr lang="en-US" sz="2800" dirty="0" smtClean="0"/>
              <a:t> </a:t>
            </a:r>
            <a:r>
              <a:rPr lang="en-US" sz="2800" dirty="0" err="1" smtClean="0"/>
              <a:t>pertumbuhan</a:t>
            </a:r>
            <a:r>
              <a:rPr lang="en-US" sz="2800" dirty="0" smtClean="0"/>
              <a:t>, </a:t>
            </a:r>
            <a:r>
              <a:rPr lang="en-US" sz="2800" dirty="0" err="1" smtClean="0"/>
              <a:t>mendistribusikan</a:t>
            </a:r>
            <a:r>
              <a:rPr lang="en-US" sz="2800" dirty="0" smtClean="0"/>
              <a:t> </a:t>
            </a:r>
            <a:r>
              <a:rPr lang="en-US" sz="2800" dirty="0" err="1" smtClean="0"/>
              <a:t>kekayaan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rakyat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adil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menghindari</a:t>
            </a:r>
            <a:r>
              <a:rPr lang="en-US" sz="2800" dirty="0" smtClean="0"/>
              <a:t> </a:t>
            </a:r>
            <a:r>
              <a:rPr lang="en-US" sz="2800" dirty="0" err="1" smtClean="0"/>
              <a:t>segala</a:t>
            </a:r>
            <a:r>
              <a:rPr lang="en-US" sz="2800" dirty="0" smtClean="0"/>
              <a:t> </a:t>
            </a:r>
            <a:r>
              <a:rPr lang="en-US" sz="2800" dirty="0" err="1" smtClean="0"/>
              <a:t>perbuatan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memperdalam</a:t>
            </a:r>
            <a:r>
              <a:rPr lang="en-US" sz="2800" dirty="0" smtClean="0"/>
              <a:t> </a:t>
            </a:r>
            <a:r>
              <a:rPr lang="en-US" sz="2800" dirty="0" err="1" smtClean="0"/>
              <a:t>jurang</a:t>
            </a:r>
            <a:r>
              <a:rPr lang="en-US" sz="2800" dirty="0" smtClean="0"/>
              <a:t> </a:t>
            </a:r>
            <a:r>
              <a:rPr lang="en-US" sz="2800" dirty="0" err="1" smtClean="0"/>
              <a:t>kesenjangan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72227" y="189963"/>
            <a:ext cx="8229600" cy="451833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7200" dirty="0" err="1" smtClean="0">
                <a:latin typeface="Baskerville Old Face" pitchFamily="18" charset="0"/>
                <a:cs typeface="Times New Roman" pitchFamily="18" charset="0"/>
              </a:rPr>
              <a:t>Apa</a:t>
            </a:r>
            <a:r>
              <a:rPr lang="en-US" sz="7200" dirty="0" smtClean="0">
                <a:latin typeface="Baskerville Old Face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Baskerville Old Face" pitchFamily="18" charset="0"/>
                <a:cs typeface="Times New Roman" pitchFamily="18" charset="0"/>
              </a:rPr>
              <a:t>Itu</a:t>
            </a:r>
            <a:r>
              <a:rPr lang="en-US" sz="7200" dirty="0" smtClean="0">
                <a:latin typeface="Baskerville Old Face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Baskerville Old Face" pitchFamily="18" charset="0"/>
                <a:cs typeface="Times New Roman" pitchFamily="18" charset="0"/>
              </a:rPr>
              <a:t>EtikaPancasila</a:t>
            </a:r>
            <a:r>
              <a:rPr lang="en-US" sz="7200" dirty="0" smtClean="0">
                <a:latin typeface="Baskerville Old Face" pitchFamily="18" charset="0"/>
                <a:cs typeface="Times New Roman" pitchFamily="18" charset="0"/>
              </a:rPr>
              <a:t>? </a:t>
            </a:r>
            <a:r>
              <a:rPr lang="en-US" sz="7200" dirty="0" smtClean="0">
                <a:latin typeface="Baskerville Old Face" pitchFamily="18" charset="0"/>
                <a:cs typeface="Times New Roman" pitchFamily="18" charset="0"/>
              </a:rPr>
              <a:t>(</a:t>
            </a:r>
            <a:r>
              <a:rPr lang="en-US" sz="7200" dirty="0" err="1" smtClean="0">
                <a:latin typeface="Baskerville Old Face" pitchFamily="18" charset="0"/>
                <a:cs typeface="Times New Roman" pitchFamily="18" charset="0"/>
              </a:rPr>
              <a:t>Studi</a:t>
            </a:r>
            <a:r>
              <a:rPr lang="en-US" sz="7200" dirty="0" smtClean="0">
                <a:latin typeface="Baskerville Old Face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Baskerville Old Face" pitchFamily="18" charset="0"/>
                <a:cs typeface="Times New Roman" pitchFamily="18" charset="0"/>
              </a:rPr>
              <a:t>Kasus</a:t>
            </a:r>
            <a:r>
              <a:rPr lang="en-US" sz="7200" dirty="0" smtClean="0">
                <a:latin typeface="Baskerville Old Face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Baskerville Old Face" pitchFamily="18" charset="0"/>
                <a:cs typeface="Times New Roman" pitchFamily="18" charset="0"/>
              </a:rPr>
              <a:t>Korupsi</a:t>
            </a:r>
            <a:r>
              <a:rPr lang="en-US" sz="7200" dirty="0" smtClean="0">
                <a:latin typeface="Baskerville Old Face" pitchFamily="18" charset="0"/>
                <a:cs typeface="Times New Roman" pitchFamily="18" charset="0"/>
              </a:rPr>
              <a:t>)</a:t>
            </a:r>
            <a:endParaRPr lang="en-US" sz="7200" dirty="0">
              <a:latin typeface="Baskerville Old Fac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6074" y="341289"/>
            <a:ext cx="5486400" cy="990600"/>
          </a:xfrm>
        </p:spPr>
        <p:txBody>
          <a:bodyPr>
            <a:noAutofit/>
          </a:bodyPr>
          <a:lstStyle/>
          <a:p>
            <a:r>
              <a:rPr lang="en-US" sz="6000" dirty="0" err="1" smtClean="0">
                <a:solidFill>
                  <a:schemeClr val="tx1"/>
                </a:solidFill>
                <a:latin typeface="Baskerville Old Face" pitchFamily="18" charset="0"/>
              </a:rPr>
              <a:t>Apa</a:t>
            </a:r>
            <a:r>
              <a:rPr lang="en-US" sz="6000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n-US" sz="6000" dirty="0" err="1" smtClean="0">
                <a:solidFill>
                  <a:schemeClr val="tx1"/>
                </a:solidFill>
                <a:latin typeface="Baskerville Old Face" pitchFamily="18" charset="0"/>
              </a:rPr>
              <a:t>itu</a:t>
            </a:r>
            <a:r>
              <a:rPr lang="en-US" sz="6000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n-US" sz="6000" dirty="0" err="1" smtClean="0">
                <a:solidFill>
                  <a:schemeClr val="tx1"/>
                </a:solidFill>
                <a:latin typeface="Baskerville Old Face" pitchFamily="18" charset="0"/>
              </a:rPr>
              <a:t>Korupsi</a:t>
            </a:r>
            <a:r>
              <a:rPr lang="en-US" sz="6000" dirty="0" smtClean="0">
                <a:solidFill>
                  <a:schemeClr val="tx1"/>
                </a:solidFill>
                <a:latin typeface="Baskerville Old Face" pitchFamily="18" charset="0"/>
              </a:rPr>
              <a:t>?</a:t>
            </a:r>
            <a:endParaRPr lang="en-US" sz="6000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8006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800" b="1" dirty="0" smtClean="0"/>
              <a:t>	</a:t>
            </a:r>
            <a:r>
              <a:rPr lang="en-US" sz="4800" b="1" dirty="0" err="1" smtClean="0"/>
              <a:t>Korupsi</a:t>
            </a:r>
            <a:r>
              <a:rPr lang="en-US" sz="4800" dirty="0" smtClean="0"/>
              <a:t> </a:t>
            </a:r>
            <a:r>
              <a:rPr lang="en-US" sz="4800" dirty="0" err="1" smtClean="0"/>
              <a:t>adalah</a:t>
            </a:r>
            <a:r>
              <a:rPr lang="en-US" sz="4800" dirty="0" smtClean="0"/>
              <a:t> </a:t>
            </a:r>
            <a:r>
              <a:rPr lang="en-US" sz="4800" dirty="0" err="1" smtClean="0"/>
              <a:t>tindakan</a:t>
            </a:r>
            <a:r>
              <a:rPr lang="en-US" sz="4800" dirty="0" smtClean="0"/>
              <a:t> </a:t>
            </a:r>
            <a:r>
              <a:rPr lang="en-US" sz="4800" dirty="0" err="1" smtClean="0"/>
              <a:t>seseorang</a:t>
            </a:r>
            <a:r>
              <a:rPr lang="en-US" sz="4800" dirty="0" smtClean="0"/>
              <a:t> yang </a:t>
            </a:r>
            <a:r>
              <a:rPr lang="en-US" sz="4800" dirty="0" err="1" smtClean="0"/>
              <a:t>menyalahgunakan</a:t>
            </a:r>
            <a:r>
              <a:rPr lang="en-US" sz="4800" dirty="0" smtClean="0"/>
              <a:t> </a:t>
            </a:r>
            <a:r>
              <a:rPr lang="en-US" sz="4800" dirty="0" err="1" smtClean="0"/>
              <a:t>kepercayaan</a:t>
            </a:r>
            <a:r>
              <a:rPr lang="en-US" sz="4800" dirty="0" smtClean="0"/>
              <a:t> </a:t>
            </a:r>
            <a:r>
              <a:rPr lang="en-US" sz="4800" dirty="0" err="1" smtClean="0"/>
              <a:t>dalam</a:t>
            </a:r>
            <a:r>
              <a:rPr lang="en-US" sz="4800" dirty="0" smtClean="0"/>
              <a:t> </a:t>
            </a:r>
            <a:r>
              <a:rPr lang="en-US" sz="4800" dirty="0" err="1" smtClean="0"/>
              <a:t>suatu</a:t>
            </a:r>
            <a:r>
              <a:rPr lang="en-US" sz="4800" dirty="0" smtClean="0"/>
              <a:t> </a:t>
            </a:r>
            <a:r>
              <a:rPr lang="en-US" sz="4800" dirty="0" err="1" smtClean="0"/>
              <a:t>masalah</a:t>
            </a:r>
            <a:r>
              <a:rPr lang="en-US" sz="4800" dirty="0" smtClean="0"/>
              <a:t> </a:t>
            </a:r>
            <a:r>
              <a:rPr lang="en-US" sz="4800" dirty="0" err="1" smtClean="0"/>
              <a:t>atau</a:t>
            </a:r>
            <a:r>
              <a:rPr lang="en-US" sz="4800" dirty="0" smtClean="0"/>
              <a:t> </a:t>
            </a:r>
            <a:r>
              <a:rPr lang="en-US" sz="4800" dirty="0" err="1" smtClean="0"/>
              <a:t>organisasi</a:t>
            </a:r>
            <a:r>
              <a:rPr lang="en-US" sz="4800" dirty="0" smtClean="0"/>
              <a:t> </a:t>
            </a:r>
            <a:r>
              <a:rPr lang="en-US" sz="4800" dirty="0" err="1" smtClean="0"/>
              <a:t>untuk</a:t>
            </a:r>
            <a:r>
              <a:rPr lang="en-US" sz="4800" dirty="0" smtClean="0"/>
              <a:t> </a:t>
            </a:r>
            <a:r>
              <a:rPr lang="en-US" sz="4800" dirty="0" err="1" smtClean="0"/>
              <a:t>mendapatkan</a:t>
            </a:r>
            <a:r>
              <a:rPr lang="en-US" sz="4800" dirty="0" smtClean="0"/>
              <a:t> </a:t>
            </a:r>
            <a:r>
              <a:rPr lang="en-US" sz="4800" dirty="0" err="1" smtClean="0"/>
              <a:t>keuntungan</a:t>
            </a:r>
            <a:endParaRPr lang="en-US" sz="4800" dirty="0">
              <a:latin typeface="Baskerville Old Fac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684" y="443247"/>
            <a:ext cx="7239000" cy="914400"/>
          </a:xfrm>
        </p:spPr>
        <p:txBody>
          <a:bodyPr>
            <a:noAutofit/>
          </a:bodyPr>
          <a:lstStyle/>
          <a:p>
            <a:r>
              <a:rPr lang="en-US" sz="6000" dirty="0" err="1" smtClean="0">
                <a:solidFill>
                  <a:schemeClr val="tx1"/>
                </a:solidFill>
                <a:latin typeface="Baskerville Old Face" pitchFamily="18" charset="0"/>
              </a:rPr>
              <a:t>Contoh</a:t>
            </a:r>
            <a:r>
              <a:rPr lang="en-US" sz="6000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n-US" sz="6000" dirty="0" err="1" smtClean="0">
                <a:solidFill>
                  <a:schemeClr val="tx1"/>
                </a:solidFill>
                <a:latin typeface="Baskerville Old Face" pitchFamily="18" charset="0"/>
              </a:rPr>
              <a:t>Kasus</a:t>
            </a:r>
            <a:r>
              <a:rPr lang="en-US" sz="6000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n-US" sz="6000" dirty="0" err="1" smtClean="0">
                <a:solidFill>
                  <a:schemeClr val="tx1"/>
                </a:solidFill>
                <a:latin typeface="Baskerville Old Face" pitchFamily="18" charset="0"/>
              </a:rPr>
              <a:t>Korupsi</a:t>
            </a:r>
            <a:endParaRPr lang="en-US" sz="6000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371600"/>
            <a:ext cx="8229600" cy="4800600"/>
          </a:xfrm>
        </p:spPr>
        <p:txBody>
          <a:bodyPr>
            <a:noAutofit/>
          </a:bodyPr>
          <a:lstStyle/>
          <a:p>
            <a:pPr algn="just" fontAlgn="base"/>
            <a:r>
              <a:rPr lang="en-US" sz="2800" b="1" dirty="0" err="1" smtClean="0"/>
              <a:t>Kasus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korupsi</a:t>
            </a:r>
            <a:r>
              <a:rPr lang="en-US" sz="2800" b="1" dirty="0" smtClean="0"/>
              <a:t> E-KTP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kasus</a:t>
            </a:r>
            <a:r>
              <a:rPr lang="en-US" sz="2800" dirty="0" smtClean="0"/>
              <a:t> </a:t>
            </a:r>
            <a:r>
              <a:rPr lang="en-US" sz="2800" dirty="0" err="1" smtClean="0"/>
              <a:t>korupsi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terkait</a:t>
            </a:r>
            <a:r>
              <a:rPr lang="en-US" sz="2800" dirty="0" smtClean="0"/>
              <a:t> </a:t>
            </a:r>
            <a:r>
              <a:rPr lang="en-US" sz="2800" dirty="0" err="1" smtClean="0"/>
              <a:t>pengadaan</a:t>
            </a:r>
            <a:r>
              <a:rPr lang="en-US" sz="2800" dirty="0" smtClean="0"/>
              <a:t> KTP </a:t>
            </a:r>
            <a:r>
              <a:rPr lang="en-US" sz="2800" dirty="0" err="1" smtClean="0"/>
              <a:t>elektronik</a:t>
            </a:r>
            <a:r>
              <a:rPr lang="en-US" sz="2800" dirty="0" smtClean="0"/>
              <a:t> Indonesia.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sejak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2010, </a:t>
            </a:r>
            <a:r>
              <a:rPr lang="en-US" sz="2800" dirty="0" err="1" smtClean="0"/>
              <a:t>penyelidikan</a:t>
            </a:r>
            <a:r>
              <a:rPr lang="en-US" sz="2800" dirty="0" smtClean="0"/>
              <a:t> </a:t>
            </a:r>
            <a:r>
              <a:rPr lang="en-US" sz="2800" dirty="0" err="1" smtClean="0"/>
              <a:t>kasus</a:t>
            </a:r>
            <a:r>
              <a:rPr lang="en-US" sz="2800" dirty="0" smtClean="0"/>
              <a:t> </a:t>
            </a:r>
            <a:r>
              <a:rPr lang="en-US" sz="2800" dirty="0" err="1" smtClean="0"/>
              <a:t>korupsi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terus</a:t>
            </a:r>
            <a:r>
              <a:rPr lang="en-US" sz="2800" dirty="0" smtClean="0"/>
              <a:t> </a:t>
            </a:r>
            <a:r>
              <a:rPr lang="en-US" sz="2800" dirty="0" err="1" smtClean="0"/>
              <a:t>berlangsung</a:t>
            </a:r>
            <a:r>
              <a:rPr lang="en-US" sz="2800" dirty="0" smtClean="0"/>
              <a:t>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bertahun-tahun</a:t>
            </a:r>
            <a:r>
              <a:rPr lang="en-US" sz="2800" dirty="0" smtClean="0"/>
              <a:t>. </a:t>
            </a:r>
            <a:r>
              <a:rPr lang="en-US" sz="2800" dirty="0" err="1" smtClean="0"/>
              <a:t>Sejumlah</a:t>
            </a:r>
            <a:r>
              <a:rPr lang="en-US" sz="2800" dirty="0" smtClean="0"/>
              <a:t> </a:t>
            </a:r>
            <a:r>
              <a:rPr lang="en-US" sz="2800" dirty="0" err="1" smtClean="0"/>
              <a:t>pejabat</a:t>
            </a:r>
            <a:r>
              <a:rPr lang="en-US" sz="2800" dirty="0" smtClean="0"/>
              <a:t> </a:t>
            </a:r>
            <a:r>
              <a:rPr lang="en-US" sz="2800" dirty="0" err="1" smtClean="0"/>
              <a:t>tinggi</a:t>
            </a:r>
            <a:r>
              <a:rPr lang="en-US" sz="2800" dirty="0" smtClean="0"/>
              <a:t> pun </a:t>
            </a:r>
            <a:r>
              <a:rPr lang="en-US" sz="2800" dirty="0" err="1" smtClean="0"/>
              <a:t>terlibat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Andi</a:t>
            </a:r>
            <a:r>
              <a:rPr lang="en-US" sz="2800" dirty="0" smtClean="0"/>
              <a:t> </a:t>
            </a:r>
            <a:r>
              <a:rPr lang="en-US" sz="2800" dirty="0" err="1" smtClean="0"/>
              <a:t>Narogong</a:t>
            </a:r>
            <a:r>
              <a:rPr lang="en-US" sz="2800" dirty="0" smtClean="0"/>
              <a:t>, </a:t>
            </a:r>
            <a:r>
              <a:rPr lang="en-US" sz="2800" dirty="0" err="1" smtClean="0"/>
              <a:t>Anang</a:t>
            </a:r>
            <a:r>
              <a:rPr lang="en-US" sz="2800" dirty="0" smtClean="0"/>
              <a:t> </a:t>
            </a:r>
            <a:r>
              <a:rPr lang="en-US" sz="2800" dirty="0" err="1" smtClean="0"/>
              <a:t>Sugiana</a:t>
            </a:r>
            <a:r>
              <a:rPr lang="en-US" sz="2800" dirty="0" smtClean="0"/>
              <a:t>, </a:t>
            </a:r>
            <a:r>
              <a:rPr lang="en-US" sz="2800" dirty="0" err="1" smtClean="0"/>
              <a:t>Miryam</a:t>
            </a:r>
            <a:r>
              <a:rPr lang="en-US" sz="2800" dirty="0" smtClean="0"/>
              <a:t> S. </a:t>
            </a:r>
            <a:r>
              <a:rPr lang="en-US" sz="2800" dirty="0" err="1" smtClean="0"/>
              <a:t>Hariani</a:t>
            </a:r>
            <a:r>
              <a:rPr lang="en-US" sz="2800" dirty="0" smtClean="0"/>
              <a:t>, Markus </a:t>
            </a:r>
            <a:r>
              <a:rPr lang="en-US" sz="2800" dirty="0" err="1" smtClean="0"/>
              <a:t>Nari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Setya</a:t>
            </a:r>
            <a:r>
              <a:rPr lang="en-US" sz="2800" dirty="0" smtClean="0"/>
              <a:t> </a:t>
            </a:r>
            <a:r>
              <a:rPr lang="en-US" sz="2800" dirty="0" err="1" smtClean="0"/>
              <a:t>Novanto</a:t>
            </a:r>
            <a:r>
              <a:rPr lang="en-US" sz="2800" dirty="0" smtClean="0"/>
              <a:t>. </a:t>
            </a:r>
            <a:r>
              <a:rPr lang="en-US" sz="2800" dirty="0" err="1" smtClean="0"/>
              <a:t>Setya</a:t>
            </a:r>
            <a:r>
              <a:rPr lang="en-US" sz="2800" dirty="0" smtClean="0"/>
              <a:t> </a:t>
            </a:r>
            <a:r>
              <a:rPr lang="en-US" sz="2800" dirty="0" err="1" smtClean="0"/>
              <a:t>Novanto</a:t>
            </a:r>
            <a:r>
              <a:rPr lang="en-US" sz="2800" dirty="0" smtClean="0"/>
              <a:t> </a:t>
            </a:r>
            <a:r>
              <a:rPr lang="en-US" sz="2800" dirty="0" err="1" smtClean="0"/>
              <a:t>bahkan</a:t>
            </a:r>
            <a:r>
              <a:rPr lang="en-US" sz="2800" dirty="0" smtClean="0"/>
              <a:t> </a:t>
            </a:r>
            <a:r>
              <a:rPr lang="en-US" sz="2800" dirty="0" err="1" smtClean="0"/>
              <a:t>sempat</a:t>
            </a:r>
            <a:r>
              <a:rPr lang="en-US" sz="2800" dirty="0" smtClean="0"/>
              <a:t> booming </a:t>
            </a:r>
            <a:r>
              <a:rPr lang="en-US" sz="2800" dirty="0" err="1" smtClean="0"/>
              <a:t>setelah</a:t>
            </a:r>
            <a:r>
              <a:rPr lang="en-US" sz="2800" dirty="0" smtClean="0"/>
              <a:t> drama </a:t>
            </a:r>
            <a:r>
              <a:rPr lang="en-US" sz="2800" dirty="0" err="1" smtClean="0"/>
              <a:t>penangkapannya</a:t>
            </a:r>
            <a:r>
              <a:rPr lang="en-US" sz="2800" dirty="0" smtClean="0"/>
              <a:t> </a:t>
            </a:r>
            <a:r>
              <a:rPr lang="en-US" sz="2800" dirty="0" err="1" smtClean="0"/>
              <a:t>disertai</a:t>
            </a:r>
            <a:r>
              <a:rPr lang="en-US" sz="2800" dirty="0" smtClean="0"/>
              <a:t> </a:t>
            </a:r>
            <a:r>
              <a:rPr lang="en-US" sz="2800" dirty="0" err="1" smtClean="0"/>
              <a:t>kecelakaan</a:t>
            </a:r>
            <a:r>
              <a:rPr lang="en-US" sz="2800" dirty="0" smtClean="0"/>
              <a:t> </a:t>
            </a:r>
            <a:r>
              <a:rPr lang="en-US" sz="2800" dirty="0" err="1" smtClean="0"/>
              <a:t>palsu</a:t>
            </a:r>
            <a:r>
              <a:rPr lang="en-US" sz="2800" dirty="0" smtClean="0"/>
              <a:t> </a:t>
            </a:r>
            <a:r>
              <a:rPr lang="en-US" sz="2800" dirty="0" err="1" smtClean="0"/>
              <a:t>saat</a:t>
            </a:r>
            <a:r>
              <a:rPr lang="en-US" sz="2800" dirty="0" smtClean="0"/>
              <a:t> </a:t>
            </a:r>
            <a:r>
              <a:rPr lang="en-US" sz="2800" dirty="0" err="1" smtClean="0"/>
              <a:t>mobilnya</a:t>
            </a:r>
            <a:r>
              <a:rPr lang="en-US" sz="2800" dirty="0" smtClean="0"/>
              <a:t> </a:t>
            </a:r>
            <a:r>
              <a:rPr lang="en-US" sz="2800" dirty="0" err="1" smtClean="0"/>
              <a:t>menabrak</a:t>
            </a:r>
            <a:r>
              <a:rPr lang="en-US" sz="2800" dirty="0" smtClean="0"/>
              <a:t> </a:t>
            </a:r>
            <a:r>
              <a:rPr lang="en-US" sz="2800" dirty="0" err="1" smtClean="0"/>
              <a:t>tiang</a:t>
            </a:r>
            <a:r>
              <a:rPr lang="en-US" sz="2800" dirty="0" smtClean="0"/>
              <a:t> </a:t>
            </a:r>
            <a:r>
              <a:rPr lang="en-US" sz="2800" dirty="0" err="1" smtClean="0"/>
              <a:t>listrik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menghindari</a:t>
            </a:r>
            <a:r>
              <a:rPr lang="en-US" sz="2800" dirty="0" smtClean="0"/>
              <a:t> </a:t>
            </a:r>
            <a:r>
              <a:rPr lang="en-US" sz="2800" dirty="0" err="1" smtClean="0"/>
              <a:t>penangkapan</a:t>
            </a:r>
            <a:r>
              <a:rPr lang="en-US" sz="2800" dirty="0" smtClean="0"/>
              <a:t>.</a:t>
            </a:r>
          </a:p>
          <a:p>
            <a:pPr algn="ctr">
              <a:buNone/>
            </a:pPr>
            <a:endParaRPr lang="en-US" sz="4800" dirty="0">
              <a:latin typeface="Baskerville Old Fac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06758" y="302652"/>
            <a:ext cx="8229600" cy="5410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6600" dirty="0" err="1" smtClean="0">
                <a:latin typeface="Baskerville Old Face" pitchFamily="18" charset="0"/>
              </a:rPr>
              <a:t>Penyelesaian</a:t>
            </a:r>
            <a:r>
              <a:rPr lang="en-US" sz="6600" dirty="0" smtClean="0">
                <a:latin typeface="Baskerville Old Face" pitchFamily="18" charset="0"/>
              </a:rPr>
              <a:t> </a:t>
            </a:r>
            <a:r>
              <a:rPr lang="en-US" sz="6600" dirty="0" err="1" smtClean="0">
                <a:latin typeface="Baskerville Old Face" pitchFamily="18" charset="0"/>
              </a:rPr>
              <a:t>Korupsi</a:t>
            </a:r>
            <a:r>
              <a:rPr lang="en-US" sz="6600" dirty="0" smtClean="0">
                <a:latin typeface="Baskerville Old Face" pitchFamily="18" charset="0"/>
              </a:rPr>
              <a:t> </a:t>
            </a:r>
            <a:r>
              <a:rPr lang="en-US" sz="6600" dirty="0" err="1" smtClean="0">
                <a:latin typeface="Baskerville Old Face" pitchFamily="18" charset="0"/>
              </a:rPr>
              <a:t>dengan</a:t>
            </a:r>
            <a:r>
              <a:rPr lang="en-US" sz="6600" dirty="0" smtClean="0">
                <a:latin typeface="Baskerville Old Face" pitchFamily="18" charset="0"/>
              </a:rPr>
              <a:t> </a:t>
            </a:r>
            <a:r>
              <a:rPr lang="en-US" sz="6600" dirty="0" err="1" smtClean="0">
                <a:latin typeface="Baskerville Old Face" pitchFamily="18" charset="0"/>
              </a:rPr>
              <a:t>cara</a:t>
            </a:r>
            <a:r>
              <a:rPr lang="en-US" sz="6600" dirty="0" smtClean="0">
                <a:latin typeface="Baskerville Old Face" pitchFamily="18" charset="0"/>
              </a:rPr>
              <a:t> </a:t>
            </a:r>
            <a:r>
              <a:rPr lang="en-US" sz="6600" dirty="0" err="1" smtClean="0">
                <a:latin typeface="Baskerville Old Face" pitchFamily="18" charset="0"/>
              </a:rPr>
              <a:t>pendekatan</a:t>
            </a:r>
            <a:r>
              <a:rPr lang="en-US" sz="6600" dirty="0" smtClean="0">
                <a:latin typeface="Baskerville Old Face" pitchFamily="18" charset="0"/>
              </a:rPr>
              <a:t> </a:t>
            </a:r>
            <a:r>
              <a:rPr lang="en-US" sz="6600" dirty="0" err="1" smtClean="0">
                <a:latin typeface="Baskerville Old Face" pitchFamily="18" charset="0"/>
              </a:rPr>
              <a:t>eksternal</a:t>
            </a:r>
            <a:r>
              <a:rPr lang="en-US" sz="6600" dirty="0" smtClean="0">
                <a:latin typeface="Baskerville Old Face" pitchFamily="18" charset="0"/>
              </a:rPr>
              <a:t> </a:t>
            </a:r>
            <a:r>
              <a:rPr lang="en-US" sz="6600" dirty="0" err="1" smtClean="0">
                <a:latin typeface="Baskerville Old Face" pitchFamily="18" charset="0"/>
              </a:rPr>
              <a:t>dan</a:t>
            </a:r>
            <a:r>
              <a:rPr lang="en-US" sz="6600" dirty="0" smtClean="0">
                <a:latin typeface="Baskerville Old Face" pitchFamily="18" charset="0"/>
              </a:rPr>
              <a:t> </a:t>
            </a:r>
            <a:r>
              <a:rPr lang="en-US" sz="6600" dirty="0" err="1" smtClean="0">
                <a:latin typeface="Baskerville Old Face" pitchFamily="18" charset="0"/>
              </a:rPr>
              <a:t>pendekatan</a:t>
            </a:r>
            <a:r>
              <a:rPr lang="en-US" sz="6600" dirty="0" smtClean="0">
                <a:latin typeface="Baskerville Old Face" pitchFamily="18" charset="0"/>
              </a:rPr>
              <a:t> internal</a:t>
            </a:r>
            <a:endParaRPr lang="en-US" sz="6600" dirty="0">
              <a:latin typeface="Baskerville Old Fac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4074" y="355242"/>
            <a:ext cx="7086600" cy="990600"/>
          </a:xfrm>
        </p:spPr>
        <p:txBody>
          <a:bodyPr>
            <a:noAutofit/>
          </a:bodyPr>
          <a:lstStyle/>
          <a:p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Pendekatan</a:t>
            </a:r>
            <a:r>
              <a:rPr lang="en-US" sz="6000" b="1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Eksternal</a:t>
            </a:r>
            <a:endParaRPr lang="en-US" sz="6000" b="1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 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Adanya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unsur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dari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luar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diri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manusia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yang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memiliki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kekuatan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memaksa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orang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untuk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tidak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melakukan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korupsi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. 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Kekuatan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eksternal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tersebut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misalnya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hukum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,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budaya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dan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watak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masyarakat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.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Dengan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penegakan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hukum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yang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kuat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,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baik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dari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aspek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peraturan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maupun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aparat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hukum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akan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meminimalisir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terjadinya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ea typeface="Tahoma" pitchFamily="34" charset="0"/>
                <a:cs typeface="Times New Roman" pitchFamily="18" charset="0"/>
              </a:rPr>
              <a:t>korupsi</a:t>
            </a:r>
            <a:r>
              <a:rPr lang="en-US" sz="3600" dirty="0" smtClean="0">
                <a:ea typeface="Tahoma" pitchFamily="34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43437"/>
            <a:ext cx="6477000" cy="990600"/>
          </a:xfrm>
        </p:spPr>
        <p:txBody>
          <a:bodyPr>
            <a:noAutofit/>
          </a:bodyPr>
          <a:lstStyle/>
          <a:p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Pendekatan</a:t>
            </a:r>
            <a:r>
              <a:rPr lang="en-US" sz="6000" b="1" dirty="0" smtClean="0">
                <a:solidFill>
                  <a:schemeClr val="tx1"/>
                </a:solidFill>
                <a:latin typeface="Baskerville Old Face" pitchFamily="18" charset="0"/>
              </a:rPr>
              <a:t> Internal</a:t>
            </a:r>
            <a:endParaRPr lang="en-US" sz="6000" b="1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95400"/>
            <a:ext cx="8229600" cy="5181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 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Adanya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unsur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dari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dalam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diri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individu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dan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mendapat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penguatan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melalui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pendidikan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dan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pembiasaan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.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Pendidikan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yang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kuat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adalah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dari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keluarga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untuk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menanamkan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jiwa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anti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korupsi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,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kemudian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diperkuat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dengan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pendidikan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formal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di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sekolah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maupun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non formal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di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luar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ahoma" pitchFamily="34" charset="0"/>
                <a:cs typeface="Times New Roman" pitchFamily="18" charset="0"/>
              </a:rPr>
              <a:t>sekolah</a:t>
            </a:r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8410" y="509790"/>
            <a:ext cx="8229600" cy="5638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4400" dirty="0" smtClean="0">
                <a:latin typeface="Baskerville Old Face" pitchFamily="18" charset="0"/>
                <a:cs typeface="Times New Roman" pitchFamily="18" charset="0"/>
              </a:rPr>
              <a:t>	</a:t>
            </a:r>
            <a:r>
              <a:rPr lang="en-US" sz="4400" dirty="0" err="1" smtClean="0">
                <a:cs typeface="Times New Roman" pitchFamily="18" charset="0"/>
              </a:rPr>
              <a:t>Peran</a:t>
            </a:r>
            <a:r>
              <a:rPr lang="en-US" sz="4400" dirty="0" smtClean="0">
                <a:cs typeface="Times New Roman" pitchFamily="18" charset="0"/>
              </a:rPr>
              <a:t> media </a:t>
            </a:r>
            <a:r>
              <a:rPr lang="en-US" sz="4400" dirty="0" err="1" smtClean="0">
                <a:cs typeface="Times New Roman" pitchFamily="18" charset="0"/>
              </a:rPr>
              <a:t>juga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sangat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penting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karena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memiliki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daya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jangkau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dan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daya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pengaruh</a:t>
            </a:r>
            <a:r>
              <a:rPr lang="en-US" sz="4400" dirty="0" smtClean="0">
                <a:cs typeface="Times New Roman" pitchFamily="18" charset="0"/>
              </a:rPr>
              <a:t> yang </a:t>
            </a:r>
            <a:r>
              <a:rPr lang="en-US" sz="4400" dirty="0" err="1" smtClean="0">
                <a:cs typeface="Times New Roman" pitchFamily="18" charset="0"/>
              </a:rPr>
              <a:t>sangat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kuat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bagi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masyarakat</a:t>
            </a:r>
            <a:r>
              <a:rPr lang="en-US" sz="4400" dirty="0" smtClean="0">
                <a:cs typeface="Times New Roman" pitchFamily="18" charset="0"/>
              </a:rPr>
              <a:t>. Media </a:t>
            </a:r>
            <a:r>
              <a:rPr lang="en-US" sz="4400" dirty="0" err="1" smtClean="0">
                <a:cs typeface="Times New Roman" pitchFamily="18" charset="0"/>
              </a:rPr>
              <a:t>harus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memiliki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visi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dan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misi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mendidik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bangsa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dan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membangun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karakter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masyarakat</a:t>
            </a:r>
            <a:r>
              <a:rPr lang="en-US" sz="4400" dirty="0" smtClean="0">
                <a:cs typeface="Times New Roman" pitchFamily="18" charset="0"/>
              </a:rPr>
              <a:t> yang </a:t>
            </a:r>
            <a:r>
              <a:rPr lang="en-US" sz="4400" dirty="0" err="1" smtClean="0">
                <a:cs typeface="Times New Roman" pitchFamily="18" charset="0"/>
              </a:rPr>
              <a:t>maju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namun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tetap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berkepribadian</a:t>
            </a:r>
            <a:r>
              <a:rPr lang="en-US" sz="4400" dirty="0" smtClean="0">
                <a:cs typeface="Times New Roman" pitchFamily="18" charset="0"/>
              </a:rPr>
              <a:t> Indonesia.</a:t>
            </a:r>
            <a:endParaRPr lang="en-US" sz="44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6605" y="486180"/>
            <a:ext cx="8229600" cy="53340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4800" dirty="0" smtClean="0">
                <a:latin typeface="Baskerville Old Face" pitchFamily="18" charset="0"/>
                <a:cs typeface="Times New Roman" pitchFamily="18" charset="0"/>
              </a:rPr>
              <a:t>	</a:t>
            </a:r>
            <a:r>
              <a:rPr lang="en-US" sz="4800" dirty="0" err="1" smtClean="0">
                <a:cs typeface="Times New Roman" pitchFamily="18" charset="0"/>
              </a:rPr>
              <a:t>Maksud</a:t>
            </a:r>
            <a:r>
              <a:rPr lang="en-US" sz="4800" dirty="0" smtClean="0">
                <a:cs typeface="Times New Roman" pitchFamily="18" charset="0"/>
              </a:rPr>
              <a:t> </a:t>
            </a:r>
            <a:r>
              <a:rPr lang="en-US" sz="4800" dirty="0" err="1" smtClean="0">
                <a:cs typeface="Times New Roman" pitchFamily="18" charset="0"/>
              </a:rPr>
              <a:t>dari</a:t>
            </a:r>
            <a:r>
              <a:rPr lang="en-US" sz="4800" dirty="0" smtClean="0">
                <a:cs typeface="Times New Roman" pitchFamily="18" charset="0"/>
              </a:rPr>
              <a:t> </a:t>
            </a:r>
            <a:r>
              <a:rPr lang="en-US" sz="4800" dirty="0" err="1" smtClean="0">
                <a:cs typeface="Times New Roman" pitchFamily="18" charset="0"/>
              </a:rPr>
              <a:t>membangun</a:t>
            </a:r>
            <a:r>
              <a:rPr lang="en-US" sz="4800" dirty="0" smtClean="0">
                <a:cs typeface="Times New Roman" pitchFamily="18" charset="0"/>
              </a:rPr>
              <a:t> </a:t>
            </a:r>
            <a:r>
              <a:rPr lang="en-US" sz="4800" dirty="0" err="1" smtClean="0">
                <a:cs typeface="Times New Roman" pitchFamily="18" charset="0"/>
              </a:rPr>
              <a:t>kesadaran</a:t>
            </a:r>
            <a:r>
              <a:rPr lang="en-US" sz="4800" dirty="0" smtClean="0">
                <a:cs typeface="Times New Roman" pitchFamily="18" charset="0"/>
              </a:rPr>
              <a:t> moral anti </a:t>
            </a:r>
            <a:r>
              <a:rPr lang="en-US" sz="4800" dirty="0" err="1" smtClean="0">
                <a:cs typeface="Times New Roman" pitchFamily="18" charset="0"/>
              </a:rPr>
              <a:t>korupsi</a:t>
            </a:r>
            <a:r>
              <a:rPr lang="en-US" sz="4800" dirty="0" smtClean="0">
                <a:cs typeface="Times New Roman" pitchFamily="18" charset="0"/>
              </a:rPr>
              <a:t> </a:t>
            </a:r>
            <a:r>
              <a:rPr lang="en-US" sz="4800" dirty="0" err="1" smtClean="0">
                <a:cs typeface="Times New Roman" pitchFamily="18" charset="0"/>
              </a:rPr>
              <a:t>berdasarkan</a:t>
            </a:r>
            <a:r>
              <a:rPr lang="en-US" sz="4800" dirty="0" smtClean="0">
                <a:cs typeface="Times New Roman" pitchFamily="18" charset="0"/>
              </a:rPr>
              <a:t> </a:t>
            </a:r>
            <a:r>
              <a:rPr lang="en-US" sz="4800" dirty="0" err="1" smtClean="0">
                <a:cs typeface="Times New Roman" pitchFamily="18" charset="0"/>
              </a:rPr>
              <a:t>Pancasila</a:t>
            </a:r>
            <a:r>
              <a:rPr lang="en-US" sz="4800" dirty="0" smtClean="0">
                <a:cs typeface="Times New Roman" pitchFamily="18" charset="0"/>
              </a:rPr>
              <a:t> </a:t>
            </a:r>
            <a:r>
              <a:rPr lang="en-US" sz="4800" dirty="0" err="1" smtClean="0">
                <a:cs typeface="Times New Roman" pitchFamily="18" charset="0"/>
              </a:rPr>
              <a:t>adalah</a:t>
            </a:r>
            <a:r>
              <a:rPr lang="en-US" sz="4800" dirty="0" smtClean="0">
                <a:cs typeface="Times New Roman" pitchFamily="18" charset="0"/>
              </a:rPr>
              <a:t> </a:t>
            </a:r>
            <a:r>
              <a:rPr lang="en-US" sz="4800" dirty="0" err="1" smtClean="0">
                <a:cs typeface="Times New Roman" pitchFamily="18" charset="0"/>
              </a:rPr>
              <a:t>membangun</a:t>
            </a:r>
            <a:r>
              <a:rPr lang="en-US" sz="4800" dirty="0" smtClean="0">
                <a:cs typeface="Times New Roman" pitchFamily="18" charset="0"/>
              </a:rPr>
              <a:t> </a:t>
            </a:r>
            <a:r>
              <a:rPr lang="en-US" sz="4800" dirty="0" err="1" smtClean="0">
                <a:cs typeface="Times New Roman" pitchFamily="18" charset="0"/>
              </a:rPr>
              <a:t>mentalitas</a:t>
            </a:r>
            <a:r>
              <a:rPr lang="en-US" sz="4800" dirty="0" smtClean="0">
                <a:cs typeface="Times New Roman" pitchFamily="18" charset="0"/>
              </a:rPr>
              <a:t> </a:t>
            </a:r>
            <a:r>
              <a:rPr lang="en-US" sz="4800" dirty="0" err="1" smtClean="0">
                <a:cs typeface="Times New Roman" pitchFamily="18" charset="0"/>
              </a:rPr>
              <a:t>melalui</a:t>
            </a:r>
            <a:r>
              <a:rPr lang="en-US" sz="4800" dirty="0" smtClean="0">
                <a:cs typeface="Times New Roman" pitchFamily="18" charset="0"/>
              </a:rPr>
              <a:t> </a:t>
            </a:r>
            <a:r>
              <a:rPr lang="en-US" sz="4800" dirty="0" err="1" smtClean="0">
                <a:cs typeface="Times New Roman" pitchFamily="18" charset="0"/>
              </a:rPr>
              <a:t>penguatan</a:t>
            </a:r>
            <a:r>
              <a:rPr lang="en-US" sz="4800" dirty="0" smtClean="0">
                <a:cs typeface="Times New Roman" pitchFamily="18" charset="0"/>
              </a:rPr>
              <a:t> </a:t>
            </a:r>
            <a:r>
              <a:rPr lang="en-US" sz="4800" dirty="0" err="1" smtClean="0">
                <a:cs typeface="Times New Roman" pitchFamily="18" charset="0"/>
              </a:rPr>
              <a:t>eksternal</a:t>
            </a:r>
            <a:r>
              <a:rPr lang="en-US" sz="4800" dirty="0" smtClean="0">
                <a:cs typeface="Times New Roman" pitchFamily="18" charset="0"/>
              </a:rPr>
              <a:t> </a:t>
            </a:r>
            <a:r>
              <a:rPr lang="en-US" sz="4800" dirty="0" err="1" smtClean="0">
                <a:cs typeface="Times New Roman" pitchFamily="18" charset="0"/>
              </a:rPr>
              <a:t>dan</a:t>
            </a:r>
            <a:r>
              <a:rPr lang="en-US" sz="4800" dirty="0" smtClean="0">
                <a:cs typeface="Times New Roman" pitchFamily="18" charset="0"/>
              </a:rPr>
              <a:t> internal </a:t>
            </a:r>
            <a:r>
              <a:rPr lang="en-US" sz="4800" dirty="0" err="1" smtClean="0">
                <a:cs typeface="Times New Roman" pitchFamily="18" charset="0"/>
              </a:rPr>
              <a:t>tersebut</a:t>
            </a:r>
            <a:r>
              <a:rPr lang="en-US" sz="4800" dirty="0" smtClean="0">
                <a:cs typeface="Times New Roman" pitchFamily="18" charset="0"/>
              </a:rPr>
              <a:t> </a:t>
            </a:r>
            <a:r>
              <a:rPr lang="en-US" sz="4800" dirty="0" err="1" smtClean="0">
                <a:cs typeface="Times New Roman" pitchFamily="18" charset="0"/>
              </a:rPr>
              <a:t>dalam</a:t>
            </a:r>
            <a:r>
              <a:rPr lang="en-US" sz="4800" dirty="0" smtClean="0">
                <a:cs typeface="Times New Roman" pitchFamily="18" charset="0"/>
              </a:rPr>
              <a:t> </a:t>
            </a:r>
            <a:r>
              <a:rPr lang="en-US" sz="4800" dirty="0" err="1" smtClean="0">
                <a:cs typeface="Times New Roman" pitchFamily="18" charset="0"/>
              </a:rPr>
              <a:t>diri</a:t>
            </a:r>
            <a:r>
              <a:rPr lang="en-US" sz="4800" dirty="0" smtClean="0">
                <a:cs typeface="Times New Roman" pitchFamily="18" charset="0"/>
              </a:rPr>
              <a:t> </a:t>
            </a:r>
            <a:r>
              <a:rPr lang="en-US" sz="4800" dirty="0" err="1" smtClean="0">
                <a:cs typeface="Times New Roman" pitchFamily="18" charset="0"/>
              </a:rPr>
              <a:t>masyarakat</a:t>
            </a:r>
            <a:r>
              <a:rPr lang="en-US" sz="4800" dirty="0" smtClean="0">
                <a:cs typeface="Times New Roman" pitchFamily="18" charset="0"/>
              </a:rPr>
              <a:t>. </a:t>
            </a:r>
            <a:endParaRPr lang="en-US" sz="48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30558"/>
            <a:ext cx="8229600" cy="5715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6000" dirty="0" smtClean="0">
                <a:latin typeface="Baskerville Old Face" pitchFamily="18" charset="0"/>
                <a:cs typeface="Times New Roman" pitchFamily="18" charset="0"/>
              </a:rPr>
              <a:t>	</a:t>
            </a:r>
            <a:r>
              <a:rPr lang="en-US" sz="6000" dirty="0" err="1" smtClean="0">
                <a:cs typeface="Times New Roman" pitchFamily="18" charset="0"/>
              </a:rPr>
              <a:t>Nilai-nilai</a:t>
            </a:r>
            <a:r>
              <a:rPr lang="en-US" sz="6000" dirty="0" smtClean="0">
                <a:cs typeface="Times New Roman" pitchFamily="18" charset="0"/>
              </a:rPr>
              <a:t> </a:t>
            </a:r>
            <a:r>
              <a:rPr lang="en-US" sz="6000" dirty="0" err="1" smtClean="0">
                <a:cs typeface="Times New Roman" pitchFamily="18" charset="0"/>
              </a:rPr>
              <a:t>pancasila</a:t>
            </a:r>
            <a:r>
              <a:rPr lang="en-US" sz="6000" dirty="0" smtClean="0">
                <a:cs typeface="Times New Roman" pitchFamily="18" charset="0"/>
              </a:rPr>
              <a:t> </a:t>
            </a:r>
            <a:r>
              <a:rPr lang="en-US" sz="6000" dirty="0" err="1" smtClean="0">
                <a:cs typeface="Times New Roman" pitchFamily="18" charset="0"/>
              </a:rPr>
              <a:t>apabila</a:t>
            </a:r>
            <a:r>
              <a:rPr lang="en-US" sz="6000" dirty="0" smtClean="0">
                <a:cs typeface="Times New Roman" pitchFamily="18" charset="0"/>
              </a:rPr>
              <a:t> </a:t>
            </a:r>
            <a:r>
              <a:rPr lang="en-US" sz="6000" dirty="0" err="1" smtClean="0">
                <a:cs typeface="Times New Roman" pitchFamily="18" charset="0"/>
              </a:rPr>
              <a:t>betul-betul</a:t>
            </a:r>
            <a:r>
              <a:rPr lang="en-US" sz="6000" dirty="0" smtClean="0">
                <a:cs typeface="Times New Roman" pitchFamily="18" charset="0"/>
              </a:rPr>
              <a:t> </a:t>
            </a:r>
            <a:r>
              <a:rPr lang="en-US" sz="6000" dirty="0" err="1" smtClean="0">
                <a:cs typeface="Times New Roman" pitchFamily="18" charset="0"/>
              </a:rPr>
              <a:t>di</a:t>
            </a:r>
            <a:r>
              <a:rPr lang="en-US" sz="6000" dirty="0" smtClean="0">
                <a:cs typeface="Times New Roman" pitchFamily="18" charset="0"/>
              </a:rPr>
              <a:t> </a:t>
            </a:r>
            <a:r>
              <a:rPr lang="en-US" sz="6000" dirty="0" err="1" smtClean="0">
                <a:cs typeface="Times New Roman" pitchFamily="18" charset="0"/>
              </a:rPr>
              <a:t>pahami</a:t>
            </a:r>
            <a:r>
              <a:rPr lang="en-US" sz="6000" dirty="0" smtClean="0">
                <a:cs typeface="Times New Roman" pitchFamily="18" charset="0"/>
              </a:rPr>
              <a:t>, </a:t>
            </a:r>
            <a:r>
              <a:rPr lang="en-US" sz="6000" dirty="0" err="1" smtClean="0">
                <a:cs typeface="Times New Roman" pitchFamily="18" charset="0"/>
              </a:rPr>
              <a:t>dihayati</a:t>
            </a:r>
            <a:r>
              <a:rPr lang="en-US" sz="6000" dirty="0" smtClean="0">
                <a:cs typeface="Times New Roman" pitchFamily="18" charset="0"/>
              </a:rPr>
              <a:t> </a:t>
            </a:r>
            <a:r>
              <a:rPr lang="en-US" sz="6000" dirty="0" err="1" smtClean="0">
                <a:cs typeface="Times New Roman" pitchFamily="18" charset="0"/>
              </a:rPr>
              <a:t>dan</a:t>
            </a:r>
            <a:r>
              <a:rPr lang="en-US" sz="6000" dirty="0" smtClean="0">
                <a:cs typeface="Times New Roman" pitchFamily="18" charset="0"/>
              </a:rPr>
              <a:t> </a:t>
            </a:r>
            <a:r>
              <a:rPr lang="en-US" sz="6000" dirty="0" err="1" smtClean="0">
                <a:cs typeface="Times New Roman" pitchFamily="18" charset="0"/>
              </a:rPr>
              <a:t>di</a:t>
            </a:r>
            <a:r>
              <a:rPr lang="en-US" sz="6000" dirty="0" smtClean="0">
                <a:cs typeface="Times New Roman" pitchFamily="18" charset="0"/>
              </a:rPr>
              <a:t> </a:t>
            </a:r>
            <a:r>
              <a:rPr lang="en-US" sz="6000" dirty="0" err="1" smtClean="0">
                <a:cs typeface="Times New Roman" pitchFamily="18" charset="0"/>
              </a:rPr>
              <a:t>amalkan</a:t>
            </a:r>
            <a:r>
              <a:rPr lang="en-US" sz="6000" dirty="0" smtClean="0">
                <a:cs typeface="Times New Roman" pitchFamily="18" charset="0"/>
              </a:rPr>
              <a:t> </a:t>
            </a:r>
            <a:r>
              <a:rPr lang="en-US" sz="6000" dirty="0" err="1" smtClean="0">
                <a:cs typeface="Times New Roman" pitchFamily="18" charset="0"/>
              </a:rPr>
              <a:t>tentu</a:t>
            </a:r>
            <a:r>
              <a:rPr lang="en-US" sz="6000" dirty="0" smtClean="0">
                <a:cs typeface="Times New Roman" pitchFamily="18" charset="0"/>
              </a:rPr>
              <a:t> </a:t>
            </a:r>
            <a:r>
              <a:rPr lang="en-US" sz="6000" dirty="0" err="1" smtClean="0">
                <a:cs typeface="Times New Roman" pitchFamily="18" charset="0"/>
              </a:rPr>
              <a:t>mampu</a:t>
            </a:r>
            <a:r>
              <a:rPr lang="en-US" sz="6000" dirty="0" smtClean="0">
                <a:cs typeface="Times New Roman" pitchFamily="18" charset="0"/>
              </a:rPr>
              <a:t> </a:t>
            </a:r>
            <a:r>
              <a:rPr lang="en-US" sz="6000" dirty="0" err="1" smtClean="0">
                <a:cs typeface="Times New Roman" pitchFamily="18" charset="0"/>
              </a:rPr>
              <a:t>menurunkan</a:t>
            </a:r>
            <a:r>
              <a:rPr lang="en-US" sz="6000" dirty="0" smtClean="0">
                <a:cs typeface="Times New Roman" pitchFamily="18" charset="0"/>
              </a:rPr>
              <a:t> </a:t>
            </a:r>
            <a:r>
              <a:rPr lang="en-US" sz="6000" dirty="0" err="1" smtClean="0">
                <a:cs typeface="Times New Roman" pitchFamily="18" charset="0"/>
              </a:rPr>
              <a:t>angka</a:t>
            </a:r>
            <a:r>
              <a:rPr lang="en-US" sz="6000" dirty="0" smtClean="0">
                <a:cs typeface="Times New Roman" pitchFamily="18" charset="0"/>
              </a:rPr>
              <a:t> </a:t>
            </a:r>
            <a:r>
              <a:rPr lang="en-US" sz="6000" dirty="0" err="1" smtClean="0">
                <a:cs typeface="Times New Roman" pitchFamily="18" charset="0"/>
              </a:rPr>
              <a:t>korupsi</a:t>
            </a:r>
            <a:r>
              <a:rPr lang="en-US" sz="6000" dirty="0" smtClean="0">
                <a:cs typeface="Times New Roman" pitchFamily="18" charset="0"/>
              </a:rPr>
              <a:t>.</a:t>
            </a:r>
            <a:endParaRPr lang="en-US" sz="60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1572" y="355242"/>
            <a:ext cx="5906028" cy="990600"/>
          </a:xfrm>
        </p:spPr>
        <p:txBody>
          <a:bodyPr>
            <a:noAutofit/>
          </a:bodyPr>
          <a:lstStyle/>
          <a:p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Apa</a:t>
            </a:r>
            <a:r>
              <a:rPr lang="en-US" sz="6000" b="1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itu</a:t>
            </a:r>
            <a:r>
              <a:rPr lang="en-US" sz="6000" b="1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Pancasila</a:t>
            </a:r>
            <a:r>
              <a:rPr lang="en-US" sz="6000" b="1" dirty="0" smtClean="0">
                <a:solidFill>
                  <a:schemeClr val="tx1"/>
                </a:solidFill>
                <a:latin typeface="Baskerville Old Face" pitchFamily="18" charset="0"/>
              </a:rPr>
              <a:t>?</a:t>
            </a:r>
            <a:endParaRPr lang="en-US" sz="6000" b="1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8229600" cy="20574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ea typeface="Tahoma" pitchFamily="34" charset="0"/>
                <a:cs typeface="Times New Roman" pitchFamily="18" charset="0"/>
              </a:rPr>
              <a:t>R</a:t>
            </a:r>
            <a:r>
              <a:rPr lang="id-ID" sz="4000" dirty="0" smtClean="0">
                <a:ea typeface="Tahoma" pitchFamily="34" charset="0"/>
                <a:cs typeface="Times New Roman" pitchFamily="18" charset="0"/>
              </a:rPr>
              <a:t>umusan dan pedoman kehidupan berbangsa dan bernegara bagi seluruh rakyat Indonesia</a:t>
            </a:r>
            <a:endParaRPr lang="en-US" sz="40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7526" y="393879"/>
            <a:ext cx="8229600" cy="6324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4000" dirty="0" smtClean="0">
                <a:latin typeface="Baskerville Old Face" pitchFamily="18" charset="0"/>
                <a:cs typeface="Times New Roman" pitchFamily="18" charset="0"/>
              </a:rPr>
              <a:t>	</a:t>
            </a:r>
            <a:r>
              <a:rPr lang="en-US" sz="4000" dirty="0" err="1" smtClean="0">
                <a:cs typeface="Times New Roman" pitchFamily="18" charset="0"/>
              </a:rPr>
              <a:t>Dengan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memahami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nilai-nilai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pancasila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maka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akan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menjadi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kekuatan</a:t>
            </a:r>
            <a:r>
              <a:rPr lang="en-US" sz="4000" dirty="0" smtClean="0">
                <a:cs typeface="Times New Roman" pitchFamily="18" charset="0"/>
              </a:rPr>
              <a:t> moral </a:t>
            </a:r>
            <a:r>
              <a:rPr lang="en-US" sz="4000" dirty="0" err="1" smtClean="0">
                <a:cs typeface="Times New Roman" pitchFamily="18" charset="0"/>
              </a:rPr>
              <a:t>besar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apabila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keseluruhan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nilai-nilai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pancasila</a:t>
            </a:r>
            <a:r>
              <a:rPr lang="en-US" sz="4000" dirty="0" smtClean="0">
                <a:cs typeface="Times New Roman" pitchFamily="18" charset="0"/>
              </a:rPr>
              <a:t> yang </a:t>
            </a:r>
            <a:r>
              <a:rPr lang="en-US" sz="4000" dirty="0" err="1" smtClean="0">
                <a:cs typeface="Times New Roman" pitchFamily="18" charset="0"/>
              </a:rPr>
              <a:t>meliputi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nilai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ketuhanan</a:t>
            </a:r>
            <a:r>
              <a:rPr lang="en-US" sz="4000" dirty="0" smtClean="0">
                <a:cs typeface="Times New Roman" pitchFamily="18" charset="0"/>
              </a:rPr>
              <a:t>, </a:t>
            </a:r>
            <a:r>
              <a:rPr lang="en-US" sz="4000" dirty="0" err="1" smtClean="0">
                <a:cs typeface="Times New Roman" pitchFamily="18" charset="0"/>
              </a:rPr>
              <a:t>kemanusiaan</a:t>
            </a:r>
            <a:r>
              <a:rPr lang="en-US" sz="4000" dirty="0" smtClean="0">
                <a:cs typeface="Times New Roman" pitchFamily="18" charset="0"/>
              </a:rPr>
              <a:t>, </a:t>
            </a:r>
            <a:r>
              <a:rPr lang="en-US" sz="4000" dirty="0" err="1" smtClean="0">
                <a:cs typeface="Times New Roman" pitchFamily="18" charset="0"/>
              </a:rPr>
              <a:t>persatuan</a:t>
            </a:r>
            <a:r>
              <a:rPr lang="en-US" sz="4000" dirty="0" smtClean="0">
                <a:cs typeface="Times New Roman" pitchFamily="18" charset="0"/>
              </a:rPr>
              <a:t>, </a:t>
            </a:r>
            <a:r>
              <a:rPr lang="en-US" sz="4000" dirty="0" err="1" smtClean="0">
                <a:cs typeface="Times New Roman" pitchFamily="18" charset="0"/>
              </a:rPr>
              <a:t>kerakyatan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dan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keadilan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dijadikan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landasan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moril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dalam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seluruh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kehidupan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berbangsa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dan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bernegara</a:t>
            </a:r>
            <a:r>
              <a:rPr lang="en-US" sz="4000" dirty="0" smtClean="0">
                <a:cs typeface="Times New Roman" pitchFamily="18" charset="0"/>
              </a:rPr>
              <a:t>, </a:t>
            </a:r>
            <a:r>
              <a:rPr lang="en-US" sz="4000" dirty="0" err="1" smtClean="0">
                <a:cs typeface="Times New Roman" pitchFamily="18" charset="0"/>
              </a:rPr>
              <a:t>terutama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dalam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pemberantasan</a:t>
            </a:r>
            <a:r>
              <a:rPr lang="en-US" sz="4000" dirty="0" smtClean="0">
                <a:cs typeface="Times New Roman" pitchFamily="18" charset="0"/>
              </a:rPr>
              <a:t> </a:t>
            </a:r>
            <a:r>
              <a:rPr lang="en-US" sz="4000" dirty="0" err="1" smtClean="0">
                <a:cs typeface="Times New Roman" pitchFamily="18" charset="0"/>
              </a:rPr>
              <a:t>korupsi</a:t>
            </a:r>
            <a:r>
              <a:rPr lang="en-US" sz="4000" dirty="0" smtClean="0">
                <a:cs typeface="Times New Roman" pitchFamily="18" charset="0"/>
              </a:rPr>
              <a:t>.</a:t>
            </a:r>
            <a:endParaRPr lang="en-US" sz="40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4546" y="369195"/>
            <a:ext cx="4648200" cy="990600"/>
          </a:xfrm>
        </p:spPr>
        <p:txBody>
          <a:bodyPr>
            <a:noAutofit/>
          </a:bodyPr>
          <a:lstStyle/>
          <a:p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Apa</a:t>
            </a:r>
            <a:r>
              <a:rPr lang="en-US" sz="6000" b="1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itu</a:t>
            </a:r>
            <a:r>
              <a:rPr lang="en-US" sz="6000" b="1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Etika</a:t>
            </a:r>
            <a:r>
              <a:rPr lang="en-US" sz="6000" b="1" dirty="0" smtClean="0">
                <a:solidFill>
                  <a:schemeClr val="tx1"/>
                </a:solidFill>
                <a:latin typeface="Baskerville Old Face" pitchFamily="18" charset="0"/>
              </a:rPr>
              <a:t>?</a:t>
            </a:r>
            <a:endParaRPr lang="en-US" sz="6000" b="1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5181600"/>
          </a:xfrm>
        </p:spPr>
        <p:txBody>
          <a:bodyPr>
            <a:noAutofit/>
          </a:bodyPr>
          <a:lstStyle/>
          <a:p>
            <a:pPr algn="just"/>
            <a:r>
              <a:rPr lang="en-US" sz="3600" dirty="0" err="1" smtClean="0">
                <a:cs typeface="Times New Roman" pitchFamily="18" charset="0"/>
              </a:rPr>
              <a:t>Suatu</a:t>
            </a:r>
            <a:r>
              <a:rPr lang="en-US" sz="3600" dirty="0" smtClean="0">
                <a:cs typeface="Times New Roman" pitchFamily="18" charset="0"/>
              </a:rPr>
              <a:t> </a:t>
            </a:r>
            <a:r>
              <a:rPr lang="en-US" sz="3600" dirty="0" err="1" smtClean="0">
                <a:cs typeface="Times New Roman" pitchFamily="18" charset="0"/>
              </a:rPr>
              <a:t>ilmu</a:t>
            </a:r>
            <a:r>
              <a:rPr lang="en-US" sz="3600" dirty="0" smtClean="0">
                <a:cs typeface="Times New Roman" pitchFamily="18" charset="0"/>
              </a:rPr>
              <a:t> yang </a:t>
            </a:r>
            <a:r>
              <a:rPr lang="en-US" sz="3600" dirty="0" err="1" smtClean="0">
                <a:cs typeface="Times New Roman" pitchFamily="18" charset="0"/>
              </a:rPr>
              <a:t>berisi</a:t>
            </a:r>
            <a:r>
              <a:rPr lang="en-US" sz="3600" dirty="0" smtClean="0">
                <a:cs typeface="Times New Roman" pitchFamily="18" charset="0"/>
              </a:rPr>
              <a:t> </a:t>
            </a:r>
            <a:r>
              <a:rPr lang="en-US" sz="3600" dirty="0" err="1" smtClean="0">
                <a:cs typeface="Times New Roman" pitchFamily="18" charset="0"/>
              </a:rPr>
              <a:t>tentang</a:t>
            </a:r>
            <a:r>
              <a:rPr lang="en-US" sz="3600" dirty="0" smtClean="0">
                <a:cs typeface="Times New Roman" pitchFamily="18" charset="0"/>
              </a:rPr>
              <a:t> </a:t>
            </a:r>
            <a:r>
              <a:rPr lang="en-US" sz="3600" dirty="0" err="1" smtClean="0">
                <a:cs typeface="Times New Roman" pitchFamily="18" charset="0"/>
              </a:rPr>
              <a:t>watak</a:t>
            </a:r>
            <a:r>
              <a:rPr lang="en-US" sz="3600" dirty="0" smtClean="0">
                <a:cs typeface="Times New Roman" pitchFamily="18" charset="0"/>
              </a:rPr>
              <a:t>, </a:t>
            </a:r>
            <a:r>
              <a:rPr lang="en-US" sz="3600" dirty="0" err="1" smtClean="0">
                <a:cs typeface="Times New Roman" pitchFamily="18" charset="0"/>
              </a:rPr>
              <a:t>perbuatan</a:t>
            </a:r>
            <a:r>
              <a:rPr lang="en-US" sz="3600" dirty="0" smtClean="0">
                <a:cs typeface="Times New Roman" pitchFamily="18" charset="0"/>
              </a:rPr>
              <a:t> </a:t>
            </a:r>
            <a:r>
              <a:rPr lang="en-US" sz="3600" dirty="0" err="1" smtClean="0">
                <a:cs typeface="Times New Roman" pitchFamily="18" charset="0"/>
              </a:rPr>
              <a:t>atau</a:t>
            </a:r>
            <a:r>
              <a:rPr lang="en-US" sz="3600" dirty="0" smtClean="0">
                <a:cs typeface="Times New Roman" pitchFamily="18" charset="0"/>
              </a:rPr>
              <a:t> </a:t>
            </a:r>
            <a:r>
              <a:rPr lang="en-US" sz="3600" dirty="0" err="1" smtClean="0">
                <a:cs typeface="Times New Roman" pitchFamily="18" charset="0"/>
              </a:rPr>
              <a:t>tingkah</a:t>
            </a:r>
            <a:r>
              <a:rPr lang="en-US" sz="3600" dirty="0" smtClean="0">
                <a:cs typeface="Times New Roman" pitchFamily="18" charset="0"/>
              </a:rPr>
              <a:t> </a:t>
            </a:r>
            <a:r>
              <a:rPr lang="en-US" sz="3600" dirty="0" err="1" smtClean="0">
                <a:cs typeface="Times New Roman" pitchFamily="18" charset="0"/>
              </a:rPr>
              <a:t>laku</a:t>
            </a:r>
            <a:r>
              <a:rPr lang="en-US" sz="3600" dirty="0" smtClean="0">
                <a:cs typeface="Times New Roman" pitchFamily="18" charset="0"/>
              </a:rPr>
              <a:t> </a:t>
            </a:r>
            <a:r>
              <a:rPr lang="en-US" sz="3600" dirty="0" err="1" smtClean="0">
                <a:cs typeface="Times New Roman" pitchFamily="18" charset="0"/>
              </a:rPr>
              <a:t>manusia</a:t>
            </a:r>
            <a:r>
              <a:rPr lang="en-US" sz="3600" dirty="0" smtClean="0">
                <a:cs typeface="Times New Roman" pitchFamily="18" charset="0"/>
              </a:rPr>
              <a:t>, </a:t>
            </a:r>
            <a:r>
              <a:rPr lang="en-US" sz="3600" dirty="0" err="1" smtClean="0">
                <a:cs typeface="Times New Roman" pitchFamily="18" charset="0"/>
              </a:rPr>
              <a:t>mana</a:t>
            </a:r>
            <a:r>
              <a:rPr lang="en-US" sz="3600" dirty="0" smtClean="0">
                <a:cs typeface="Times New Roman" pitchFamily="18" charset="0"/>
              </a:rPr>
              <a:t> yang </a:t>
            </a:r>
            <a:r>
              <a:rPr lang="en-US" sz="3600" dirty="0" err="1" smtClean="0">
                <a:cs typeface="Times New Roman" pitchFamily="18" charset="0"/>
              </a:rPr>
              <a:t>dapat</a:t>
            </a:r>
            <a:r>
              <a:rPr lang="en-US" sz="3600" dirty="0" smtClean="0">
                <a:cs typeface="Times New Roman" pitchFamily="18" charset="0"/>
              </a:rPr>
              <a:t> </a:t>
            </a:r>
            <a:r>
              <a:rPr lang="en-US" sz="3600" dirty="0" err="1" smtClean="0">
                <a:cs typeface="Times New Roman" pitchFamily="18" charset="0"/>
              </a:rPr>
              <a:t>di</a:t>
            </a:r>
            <a:r>
              <a:rPr lang="en-US" sz="3600" dirty="0" smtClean="0">
                <a:cs typeface="Times New Roman" pitchFamily="18" charset="0"/>
              </a:rPr>
              <a:t> </a:t>
            </a:r>
            <a:r>
              <a:rPr lang="en-US" sz="3600" dirty="0" err="1" smtClean="0">
                <a:cs typeface="Times New Roman" pitchFamily="18" charset="0"/>
              </a:rPr>
              <a:t>nilai</a:t>
            </a:r>
            <a:r>
              <a:rPr lang="en-US" sz="3600" dirty="0" smtClean="0">
                <a:cs typeface="Times New Roman" pitchFamily="18" charset="0"/>
              </a:rPr>
              <a:t> </a:t>
            </a:r>
            <a:r>
              <a:rPr lang="en-US" sz="3600" dirty="0" err="1" smtClean="0">
                <a:cs typeface="Times New Roman" pitchFamily="18" charset="0"/>
              </a:rPr>
              <a:t>baik</a:t>
            </a:r>
            <a:r>
              <a:rPr lang="en-US" sz="3600" dirty="0" smtClean="0">
                <a:cs typeface="Times New Roman" pitchFamily="18" charset="0"/>
              </a:rPr>
              <a:t> </a:t>
            </a:r>
            <a:r>
              <a:rPr lang="en-US" sz="3600" dirty="0" err="1" smtClean="0">
                <a:cs typeface="Times New Roman" pitchFamily="18" charset="0"/>
              </a:rPr>
              <a:t>dan</a:t>
            </a:r>
            <a:r>
              <a:rPr lang="en-US" sz="3600" dirty="0" smtClean="0">
                <a:cs typeface="Times New Roman" pitchFamily="18" charset="0"/>
              </a:rPr>
              <a:t> </a:t>
            </a:r>
            <a:r>
              <a:rPr lang="en-US" sz="3600" dirty="0" err="1" smtClean="0">
                <a:cs typeface="Times New Roman" pitchFamily="18" charset="0"/>
              </a:rPr>
              <a:t>mana</a:t>
            </a:r>
            <a:r>
              <a:rPr lang="en-US" sz="3600" dirty="0" smtClean="0">
                <a:cs typeface="Times New Roman" pitchFamily="18" charset="0"/>
              </a:rPr>
              <a:t> yang </a:t>
            </a:r>
            <a:r>
              <a:rPr lang="en-US" sz="3600" dirty="0" err="1" smtClean="0">
                <a:cs typeface="Times New Roman" pitchFamily="18" charset="0"/>
              </a:rPr>
              <a:t>dapat</a:t>
            </a:r>
            <a:r>
              <a:rPr lang="en-US" sz="3600" dirty="0" smtClean="0">
                <a:cs typeface="Times New Roman" pitchFamily="18" charset="0"/>
              </a:rPr>
              <a:t> </a:t>
            </a:r>
            <a:r>
              <a:rPr lang="en-US" sz="3600" dirty="0" err="1" smtClean="0">
                <a:cs typeface="Times New Roman" pitchFamily="18" charset="0"/>
              </a:rPr>
              <a:t>di</a:t>
            </a:r>
            <a:r>
              <a:rPr lang="en-US" sz="3600" dirty="0" smtClean="0">
                <a:cs typeface="Times New Roman" pitchFamily="18" charset="0"/>
              </a:rPr>
              <a:t> </a:t>
            </a:r>
            <a:r>
              <a:rPr lang="en-US" sz="3600" dirty="0" err="1" smtClean="0">
                <a:cs typeface="Times New Roman" pitchFamily="18" charset="0"/>
              </a:rPr>
              <a:t>nilai</a:t>
            </a:r>
            <a:r>
              <a:rPr lang="en-US" sz="3600" dirty="0" smtClean="0">
                <a:cs typeface="Times New Roman" pitchFamily="18" charset="0"/>
              </a:rPr>
              <a:t> </a:t>
            </a:r>
            <a:r>
              <a:rPr lang="en-US" sz="3600" dirty="0" err="1" smtClean="0">
                <a:cs typeface="Times New Roman" pitchFamily="18" charset="0"/>
              </a:rPr>
              <a:t>tidak</a:t>
            </a:r>
            <a:r>
              <a:rPr lang="en-US" sz="3600" dirty="0" smtClean="0">
                <a:cs typeface="Times New Roman" pitchFamily="18" charset="0"/>
              </a:rPr>
              <a:t> </a:t>
            </a:r>
            <a:r>
              <a:rPr lang="en-US" sz="3600" dirty="0" err="1" smtClean="0">
                <a:cs typeface="Times New Roman" pitchFamily="18" charset="0"/>
              </a:rPr>
              <a:t>baik</a:t>
            </a:r>
            <a:r>
              <a:rPr lang="en-US" sz="3600" dirty="0" smtClean="0">
                <a:cs typeface="Times New Roman" pitchFamily="18" charset="0"/>
              </a:rPr>
              <a:t> </a:t>
            </a:r>
            <a:r>
              <a:rPr lang="en-US" sz="3600" dirty="0" err="1" smtClean="0">
                <a:cs typeface="Times New Roman" pitchFamily="18" charset="0"/>
              </a:rPr>
              <a:t>serta</a:t>
            </a:r>
            <a:r>
              <a:rPr lang="en-US" sz="3600" dirty="0" smtClean="0"/>
              <a:t> </a:t>
            </a:r>
            <a:r>
              <a:rPr lang="en-US" sz="3600" dirty="0" err="1" smtClean="0"/>
              <a:t>bagaimana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mengapa</a:t>
            </a:r>
            <a:r>
              <a:rPr lang="en-US" sz="3600" dirty="0" smtClean="0"/>
              <a:t> </a:t>
            </a:r>
            <a:r>
              <a:rPr lang="en-US" sz="3600" dirty="0" err="1" smtClean="0"/>
              <a:t>kita</a:t>
            </a:r>
            <a:r>
              <a:rPr lang="en-US" sz="3600" dirty="0" smtClean="0"/>
              <a:t> </a:t>
            </a:r>
            <a:r>
              <a:rPr lang="en-US" sz="3600" dirty="0" err="1" smtClean="0"/>
              <a:t>mengikuti</a:t>
            </a:r>
            <a:r>
              <a:rPr lang="en-US" sz="3600" dirty="0" smtClean="0"/>
              <a:t> </a:t>
            </a:r>
            <a:r>
              <a:rPr lang="en-US" sz="3600" dirty="0" err="1" smtClean="0"/>
              <a:t>suatu</a:t>
            </a:r>
            <a:r>
              <a:rPr lang="en-US" sz="3600" dirty="0" smtClean="0"/>
              <a:t> </a:t>
            </a:r>
            <a:r>
              <a:rPr lang="en-US" sz="3600" dirty="0" err="1" smtClean="0"/>
              <a:t>ajaran</a:t>
            </a:r>
            <a:r>
              <a:rPr lang="en-US" sz="3600" dirty="0" smtClean="0"/>
              <a:t> moral </a:t>
            </a:r>
            <a:r>
              <a:rPr lang="en-US" sz="3600" dirty="0" err="1" smtClean="0"/>
              <a:t>tertentu</a:t>
            </a:r>
            <a:r>
              <a:rPr lang="en-US" sz="3600" dirty="0" smtClean="0"/>
              <a:t>,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bagaimana</a:t>
            </a:r>
            <a:r>
              <a:rPr lang="en-US" sz="3600" dirty="0" smtClean="0"/>
              <a:t> </a:t>
            </a:r>
            <a:r>
              <a:rPr lang="en-US" sz="3600" dirty="0" err="1" smtClean="0"/>
              <a:t>kita</a:t>
            </a:r>
            <a:r>
              <a:rPr lang="en-US" sz="3600" dirty="0" smtClean="0"/>
              <a:t> </a:t>
            </a:r>
            <a:r>
              <a:rPr lang="en-US" sz="3600" dirty="0" err="1" smtClean="0"/>
              <a:t>harus</a:t>
            </a:r>
            <a:r>
              <a:rPr lang="en-US" sz="3600" dirty="0" smtClean="0"/>
              <a:t> </a:t>
            </a:r>
            <a:r>
              <a:rPr lang="en-US" sz="3600" dirty="0" err="1" smtClean="0"/>
              <a:t>mengambil</a:t>
            </a:r>
            <a:r>
              <a:rPr lang="en-US" sz="3600" dirty="0" smtClean="0"/>
              <a:t> </a:t>
            </a:r>
            <a:r>
              <a:rPr lang="en-US" sz="3600" dirty="0" err="1" smtClean="0"/>
              <a:t>sikap</a:t>
            </a:r>
            <a:r>
              <a:rPr lang="en-US" sz="3600" dirty="0" smtClean="0"/>
              <a:t> </a:t>
            </a:r>
            <a:r>
              <a:rPr lang="en-US" sz="3600" dirty="0" err="1" smtClean="0"/>
              <a:t>bertanggung</a:t>
            </a:r>
            <a:r>
              <a:rPr lang="en-US" sz="3600" dirty="0" smtClean="0"/>
              <a:t> </a:t>
            </a:r>
            <a:r>
              <a:rPr lang="en-US" sz="3600" dirty="0" err="1" smtClean="0"/>
              <a:t>jawab</a:t>
            </a:r>
            <a:r>
              <a:rPr lang="en-US" sz="3600" dirty="0" smtClean="0"/>
              <a:t> </a:t>
            </a:r>
            <a:r>
              <a:rPr lang="en-US" sz="3600" dirty="0" err="1" smtClean="0"/>
              <a:t>berhadapan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 </a:t>
            </a:r>
            <a:r>
              <a:rPr lang="en-US" sz="3600" dirty="0" err="1" smtClean="0"/>
              <a:t>berbagai</a:t>
            </a:r>
            <a:r>
              <a:rPr lang="en-US" sz="3600" dirty="0" smtClean="0"/>
              <a:t> </a:t>
            </a:r>
            <a:r>
              <a:rPr lang="en-US" sz="3600" dirty="0" err="1" smtClean="0"/>
              <a:t>ajaran</a:t>
            </a:r>
            <a:r>
              <a:rPr lang="en-US" sz="3600" dirty="0" smtClean="0"/>
              <a:t> moral </a:t>
            </a:r>
            <a:endParaRPr lang="en-US" sz="36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6395" y="356316"/>
            <a:ext cx="7543800" cy="990600"/>
          </a:xfrm>
        </p:spPr>
        <p:txBody>
          <a:bodyPr>
            <a:noAutofit/>
          </a:bodyPr>
          <a:lstStyle/>
          <a:p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Apa</a:t>
            </a:r>
            <a:r>
              <a:rPr lang="en-US" sz="6000" b="1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itu</a:t>
            </a:r>
            <a:r>
              <a:rPr lang="en-US" sz="6000" b="1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Etika</a:t>
            </a:r>
            <a:r>
              <a:rPr lang="en-US" sz="6000" b="1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Pancasila</a:t>
            </a:r>
            <a:r>
              <a:rPr lang="en-US" sz="6000" b="1" dirty="0" smtClean="0">
                <a:solidFill>
                  <a:schemeClr val="tx1"/>
                </a:solidFill>
                <a:latin typeface="Baskerville Old Face" pitchFamily="18" charset="0"/>
              </a:rPr>
              <a:t>?</a:t>
            </a:r>
            <a:endParaRPr lang="en-US" sz="6000" b="1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229600" cy="3657600"/>
          </a:xfrm>
        </p:spPr>
        <p:txBody>
          <a:bodyPr>
            <a:noAutofit/>
          </a:bodyPr>
          <a:lstStyle/>
          <a:p>
            <a:r>
              <a:rPr lang="en-US" sz="4400" dirty="0" err="1" smtClean="0">
                <a:cs typeface="Times New Roman" pitchFamily="18" charset="0"/>
              </a:rPr>
              <a:t>Etika</a:t>
            </a:r>
            <a:r>
              <a:rPr lang="en-US" sz="4400" dirty="0" smtClean="0">
                <a:cs typeface="Times New Roman" pitchFamily="18" charset="0"/>
              </a:rPr>
              <a:t> yang </a:t>
            </a:r>
            <a:r>
              <a:rPr lang="en-US" sz="4400" dirty="0" err="1" smtClean="0">
                <a:cs typeface="Times New Roman" pitchFamily="18" charset="0"/>
              </a:rPr>
              <a:t>mendasarkan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penilaian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baik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dan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buruk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pada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nilai-nilai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Pancasila</a:t>
            </a:r>
            <a:r>
              <a:rPr lang="en-US" sz="4400" dirty="0" smtClean="0">
                <a:cs typeface="Times New Roman" pitchFamily="18" charset="0"/>
              </a:rPr>
              <a:t>, </a:t>
            </a:r>
            <a:r>
              <a:rPr lang="en-US" sz="4400" dirty="0" err="1" smtClean="0">
                <a:cs typeface="Times New Roman" pitchFamily="18" charset="0"/>
              </a:rPr>
              <a:t>yaitu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nilai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ketuhanan</a:t>
            </a:r>
            <a:r>
              <a:rPr lang="en-US" sz="4400" dirty="0" smtClean="0">
                <a:cs typeface="Times New Roman" pitchFamily="18" charset="0"/>
              </a:rPr>
              <a:t>, </a:t>
            </a:r>
            <a:r>
              <a:rPr lang="en-US" sz="4400" dirty="0" err="1" smtClean="0">
                <a:cs typeface="Times New Roman" pitchFamily="18" charset="0"/>
              </a:rPr>
              <a:t>kemanusiaan</a:t>
            </a:r>
            <a:r>
              <a:rPr lang="en-US" sz="4400" dirty="0" smtClean="0">
                <a:cs typeface="Times New Roman" pitchFamily="18" charset="0"/>
              </a:rPr>
              <a:t>, </a:t>
            </a:r>
            <a:r>
              <a:rPr lang="en-US" sz="4400" dirty="0" err="1" smtClean="0">
                <a:cs typeface="Times New Roman" pitchFamily="18" charset="0"/>
              </a:rPr>
              <a:t>persatuan</a:t>
            </a:r>
            <a:r>
              <a:rPr lang="en-US" sz="4400" dirty="0" smtClean="0">
                <a:cs typeface="Times New Roman" pitchFamily="18" charset="0"/>
              </a:rPr>
              <a:t>, </a:t>
            </a:r>
            <a:r>
              <a:rPr lang="en-US" sz="4400" dirty="0" err="1" smtClean="0">
                <a:cs typeface="Times New Roman" pitchFamily="18" charset="0"/>
              </a:rPr>
              <a:t>kerakyatan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dan</a:t>
            </a:r>
            <a:r>
              <a:rPr lang="en-US" sz="4400" dirty="0" smtClean="0">
                <a:cs typeface="Times New Roman" pitchFamily="18" charset="0"/>
              </a:rPr>
              <a:t> </a:t>
            </a:r>
            <a:r>
              <a:rPr lang="en-US" sz="4400" dirty="0" err="1" smtClean="0">
                <a:cs typeface="Times New Roman" pitchFamily="18" charset="0"/>
              </a:rPr>
              <a:t>keadilan</a:t>
            </a:r>
            <a:r>
              <a:rPr lang="en-US" sz="4400" dirty="0" smtClean="0">
                <a:cs typeface="Times New Roman" pitchFamily="18" charset="0"/>
              </a:rPr>
              <a:t>. </a:t>
            </a:r>
            <a:endParaRPr lang="en-US" sz="44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958" y="369195"/>
            <a:ext cx="8229600" cy="1981200"/>
          </a:xfrm>
        </p:spPr>
        <p:txBody>
          <a:bodyPr>
            <a:noAutofit/>
          </a:bodyPr>
          <a:lstStyle/>
          <a:p>
            <a:pPr algn="ctr"/>
            <a:r>
              <a:rPr lang="en-US" sz="6600" dirty="0" smtClean="0"/>
              <a:t/>
            </a:r>
            <a:br>
              <a:rPr lang="en-US" sz="6600" dirty="0" smtClean="0"/>
            </a:br>
            <a:r>
              <a:rPr lang="en-US" sz="6600" dirty="0" err="1" smtClean="0">
                <a:solidFill>
                  <a:schemeClr val="tx1"/>
                </a:solidFill>
              </a:rPr>
              <a:t>N</a:t>
            </a:r>
            <a:r>
              <a:rPr lang="en-US" sz="6600" dirty="0" err="1" smtClean="0">
                <a:solidFill>
                  <a:schemeClr val="tx1"/>
                </a:solidFill>
              </a:rPr>
              <a:t>ilai-Nilai</a:t>
            </a:r>
            <a:r>
              <a:rPr lang="en-US" sz="6600" dirty="0" smtClean="0">
                <a:solidFill>
                  <a:schemeClr val="tx1"/>
                </a:solidFill>
              </a:rPr>
              <a:t/>
            </a:r>
            <a:br>
              <a:rPr lang="en-US" sz="6600" dirty="0" smtClean="0">
                <a:solidFill>
                  <a:schemeClr val="tx1"/>
                </a:solidFill>
              </a:rPr>
            </a:br>
            <a:r>
              <a:rPr lang="en-US" sz="6600" dirty="0" err="1" smtClean="0">
                <a:solidFill>
                  <a:schemeClr val="tx1"/>
                </a:solidFill>
              </a:rPr>
              <a:t>E</a:t>
            </a:r>
            <a:r>
              <a:rPr lang="en-US" sz="6600" dirty="0" err="1" smtClean="0">
                <a:solidFill>
                  <a:schemeClr val="tx1"/>
                </a:solidFill>
              </a:rPr>
              <a:t>tika</a:t>
            </a:r>
            <a:r>
              <a:rPr lang="en-US" sz="6600" dirty="0" smtClean="0"/>
              <a:t> </a:t>
            </a:r>
            <a:r>
              <a:rPr lang="en-US" sz="6600" dirty="0" err="1" smtClean="0">
                <a:solidFill>
                  <a:schemeClr val="tx1"/>
                </a:solidFill>
              </a:rPr>
              <a:t>Pancasila</a:t>
            </a:r>
            <a:endParaRPr lang="en-US" sz="6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6805" y="343437"/>
            <a:ext cx="5334000" cy="990600"/>
          </a:xfrm>
        </p:spPr>
        <p:txBody>
          <a:bodyPr>
            <a:noAutofit/>
          </a:bodyPr>
          <a:lstStyle/>
          <a:p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Nilai</a:t>
            </a:r>
            <a:r>
              <a:rPr lang="en-US" sz="6000" b="1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Ketuhanan</a:t>
            </a:r>
            <a:endParaRPr lang="en-US" sz="6000" b="1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247106"/>
            <a:ext cx="8305800" cy="5562600"/>
          </a:xfrm>
        </p:spPr>
        <p:txBody>
          <a:bodyPr>
            <a:noAutofit/>
          </a:bodyPr>
          <a:lstStyle/>
          <a:p>
            <a:pPr algn="just"/>
            <a:r>
              <a:rPr lang="en-US" sz="3200" dirty="0" err="1" smtClean="0">
                <a:cs typeface="Times New Roman" pitchFamily="18" charset="0"/>
              </a:rPr>
              <a:t>Nilai</a:t>
            </a:r>
            <a:r>
              <a:rPr lang="en-US" sz="3200" dirty="0" smtClean="0">
                <a:cs typeface="Times New Roman" pitchFamily="18" charset="0"/>
              </a:rPr>
              <a:t> </a:t>
            </a:r>
            <a:r>
              <a:rPr lang="en-US" sz="3200" dirty="0" err="1" smtClean="0">
                <a:cs typeface="Times New Roman" pitchFamily="18" charset="0"/>
              </a:rPr>
              <a:t>ketuhanan</a:t>
            </a:r>
            <a:r>
              <a:rPr lang="en-US" sz="3200" dirty="0" smtClean="0">
                <a:cs typeface="Times New Roman" pitchFamily="18" charset="0"/>
              </a:rPr>
              <a:t> </a:t>
            </a:r>
            <a:r>
              <a:rPr lang="en-US" sz="3200" dirty="0" err="1" smtClean="0"/>
              <a:t>mengandung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religius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keyakinan</a:t>
            </a:r>
            <a:r>
              <a:rPr lang="en-US" sz="3200" dirty="0" smtClean="0"/>
              <a:t> </a:t>
            </a:r>
            <a:r>
              <a:rPr lang="en-US" sz="3200" dirty="0" err="1" smtClean="0"/>
              <a:t>terhadap</a:t>
            </a:r>
            <a:r>
              <a:rPr lang="en-US" sz="3200" dirty="0" smtClean="0"/>
              <a:t> </a:t>
            </a:r>
            <a:r>
              <a:rPr lang="en-US" sz="3200" dirty="0" err="1" smtClean="0"/>
              <a:t>Tuhan</a:t>
            </a:r>
            <a:r>
              <a:rPr lang="en-US" sz="3200" dirty="0" smtClean="0"/>
              <a:t> </a:t>
            </a:r>
            <a:r>
              <a:rPr lang="en-US" sz="3200" dirty="0" smtClean="0"/>
              <a:t>YME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ketaqwaan</a:t>
            </a:r>
            <a:r>
              <a:rPr lang="en-US" sz="3200" dirty="0" smtClean="0"/>
              <a:t> </a:t>
            </a:r>
            <a:r>
              <a:rPr lang="en-US" sz="3200" dirty="0" err="1" smtClean="0"/>
              <a:t>kepada-Nya</a:t>
            </a:r>
            <a:r>
              <a:rPr lang="en-US" sz="3200" dirty="0" smtClean="0"/>
              <a:t>. </a:t>
            </a:r>
            <a:r>
              <a:rPr lang="en-US" sz="3200" dirty="0" err="1" smtClean="0"/>
              <a:t>Seseorang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dikatakan</a:t>
            </a:r>
            <a:r>
              <a:rPr lang="en-US" sz="3200" dirty="0" smtClean="0"/>
              <a:t> </a:t>
            </a:r>
            <a:r>
              <a:rPr lang="en-US" sz="3200" dirty="0" err="1" smtClean="0"/>
              <a:t>menjunjung</a:t>
            </a:r>
            <a:r>
              <a:rPr lang="en-US" sz="3200" dirty="0" smtClean="0"/>
              <a:t> </a:t>
            </a:r>
            <a:r>
              <a:rPr lang="en-US" sz="3200" dirty="0" err="1" smtClean="0"/>
              <a:t>tinggi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ketuhanan</a:t>
            </a:r>
            <a:r>
              <a:rPr lang="en-US" sz="3200" dirty="0" smtClean="0"/>
              <a:t> </a:t>
            </a:r>
            <a:r>
              <a:rPr lang="en-US" sz="3200" dirty="0" err="1" smtClean="0"/>
              <a:t>bila</a:t>
            </a:r>
            <a:r>
              <a:rPr lang="en-US" sz="3200" dirty="0" smtClean="0"/>
              <a:t> </a:t>
            </a:r>
            <a:r>
              <a:rPr lang="en-US" sz="3200" dirty="0" err="1" smtClean="0"/>
              <a:t>bertaqwa</a:t>
            </a:r>
            <a:r>
              <a:rPr lang="en-US" sz="3200" dirty="0" smtClean="0"/>
              <a:t> </a:t>
            </a:r>
            <a:r>
              <a:rPr lang="en-US" sz="3200" dirty="0" err="1" smtClean="0"/>
              <a:t>kepada</a:t>
            </a:r>
            <a:r>
              <a:rPr lang="en-US" sz="3200" dirty="0" smtClean="0"/>
              <a:t> </a:t>
            </a:r>
            <a:r>
              <a:rPr lang="en-US" sz="3200" dirty="0" err="1" smtClean="0"/>
              <a:t>Tuhan</a:t>
            </a:r>
            <a:r>
              <a:rPr lang="en-US" sz="3200" dirty="0" smtClean="0"/>
              <a:t> </a:t>
            </a:r>
            <a:r>
              <a:rPr lang="en-US" sz="3200" dirty="0" smtClean="0"/>
              <a:t>YME </a:t>
            </a:r>
            <a:r>
              <a:rPr lang="en-US" sz="3200" dirty="0" err="1" smtClean="0"/>
              <a:t>sesuai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agama yang </a:t>
            </a:r>
            <a:r>
              <a:rPr lang="en-US" sz="3200" dirty="0" err="1" smtClean="0"/>
              <a:t>dianutnya</a:t>
            </a:r>
            <a:r>
              <a:rPr lang="en-US" sz="3200" dirty="0" smtClean="0"/>
              <a:t>, </a:t>
            </a:r>
            <a:r>
              <a:rPr lang="en-US" sz="3200" dirty="0" err="1" smtClean="0"/>
              <a:t>saling</a:t>
            </a:r>
            <a:r>
              <a:rPr lang="en-US" sz="3200" dirty="0" smtClean="0"/>
              <a:t> </a:t>
            </a:r>
            <a:r>
              <a:rPr lang="en-US" sz="3200" dirty="0" err="1" smtClean="0"/>
              <a:t>menghormati</a:t>
            </a:r>
            <a:r>
              <a:rPr lang="en-US" sz="3200" dirty="0" smtClean="0"/>
              <a:t> </a:t>
            </a:r>
            <a:r>
              <a:rPr lang="en-US" sz="3200" dirty="0" err="1" smtClean="0"/>
              <a:t>antar</a:t>
            </a:r>
            <a:r>
              <a:rPr lang="en-US" sz="3200" dirty="0" smtClean="0"/>
              <a:t> </a:t>
            </a:r>
            <a:r>
              <a:rPr lang="en-US" sz="3200" dirty="0" err="1" smtClean="0"/>
              <a:t>pemeluk</a:t>
            </a:r>
            <a:r>
              <a:rPr lang="en-US" sz="3200" dirty="0" smtClean="0"/>
              <a:t> agama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penganut</a:t>
            </a:r>
            <a:r>
              <a:rPr lang="en-US" sz="3200" dirty="0" smtClean="0"/>
              <a:t> </a:t>
            </a:r>
            <a:r>
              <a:rPr lang="en-US" sz="3200" dirty="0" err="1" smtClean="0"/>
              <a:t>kepercayaan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berbeda</a:t>
            </a:r>
            <a:r>
              <a:rPr lang="en-US" sz="3200" dirty="0" smtClean="0"/>
              <a:t>, </a:t>
            </a:r>
            <a:r>
              <a:rPr lang="en-US" sz="3200" dirty="0" err="1" smtClean="0"/>
              <a:t>memberi</a:t>
            </a:r>
            <a:r>
              <a:rPr lang="en-US" sz="3200" dirty="0" smtClean="0"/>
              <a:t> </a:t>
            </a:r>
            <a:r>
              <a:rPr lang="en-US" sz="3200" dirty="0" err="1" smtClean="0"/>
              <a:t>kebebasan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orang</a:t>
            </a:r>
            <a:r>
              <a:rPr lang="en-US" sz="3200" dirty="0" smtClean="0"/>
              <a:t> lain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beribadah</a:t>
            </a:r>
            <a:r>
              <a:rPr lang="en-US" sz="3200" dirty="0" smtClean="0"/>
              <a:t> </a:t>
            </a:r>
            <a:r>
              <a:rPr lang="en-US" sz="3200" dirty="0" err="1" smtClean="0"/>
              <a:t>sesuai</a:t>
            </a:r>
            <a:r>
              <a:rPr lang="en-US" sz="3200" dirty="0" smtClean="0"/>
              <a:t> </a:t>
            </a:r>
            <a:r>
              <a:rPr lang="en-US" sz="3200" dirty="0" err="1" smtClean="0"/>
              <a:t>agamanya</a:t>
            </a:r>
            <a:r>
              <a:rPr lang="en-US" sz="3200" dirty="0" smtClean="0"/>
              <a:t>,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memaksakan</a:t>
            </a:r>
            <a:r>
              <a:rPr lang="en-US" sz="3200" dirty="0" smtClean="0"/>
              <a:t> agama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kepercayaan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dianutnya</a:t>
            </a:r>
            <a:r>
              <a:rPr lang="en-US" sz="3200" dirty="0" smtClean="0"/>
              <a:t> </a:t>
            </a:r>
            <a:r>
              <a:rPr lang="en-US" sz="3200" dirty="0" err="1" smtClean="0"/>
              <a:t>kepada</a:t>
            </a:r>
            <a:r>
              <a:rPr lang="en-US" sz="3200" dirty="0" smtClean="0"/>
              <a:t> </a:t>
            </a:r>
            <a:r>
              <a:rPr lang="en-US" sz="3200" dirty="0" err="1" smtClean="0"/>
              <a:t>orang</a:t>
            </a:r>
            <a:r>
              <a:rPr lang="en-US" sz="3200" dirty="0" smtClean="0"/>
              <a:t> lain.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56316"/>
            <a:ext cx="6248400" cy="990600"/>
          </a:xfrm>
        </p:spPr>
        <p:txBody>
          <a:bodyPr>
            <a:noAutofit/>
          </a:bodyPr>
          <a:lstStyle/>
          <a:p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Nilai</a:t>
            </a:r>
            <a:r>
              <a:rPr lang="en-US" sz="6000" b="1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Kemanusiaan</a:t>
            </a:r>
            <a:endParaRPr lang="en-US" sz="6000" b="1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19200"/>
            <a:ext cx="8229600" cy="5638800"/>
          </a:xfrm>
        </p:spPr>
        <p:txBody>
          <a:bodyPr>
            <a:noAutofit/>
          </a:bodyPr>
          <a:lstStyle/>
          <a:p>
            <a:pPr algn="just"/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kemanusiaan</a:t>
            </a:r>
            <a:r>
              <a:rPr lang="en-US" sz="3200" dirty="0" smtClean="0"/>
              <a:t> </a:t>
            </a:r>
            <a:r>
              <a:rPr lang="en-US" sz="3200" dirty="0" err="1" smtClean="0"/>
              <a:t>mengandung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moral </a:t>
            </a:r>
            <a:r>
              <a:rPr lang="en-US" sz="3200" dirty="0" err="1" smtClean="0"/>
              <a:t>kemanusiaan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humanitarian. </a:t>
            </a:r>
            <a:r>
              <a:rPr lang="en-US" sz="3200" dirty="0" err="1" smtClean="0"/>
              <a:t>Seseorang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dikatakan</a:t>
            </a:r>
            <a:r>
              <a:rPr lang="en-US" sz="3200" dirty="0" smtClean="0"/>
              <a:t> </a:t>
            </a:r>
            <a:r>
              <a:rPr lang="en-US" sz="3200" dirty="0" err="1" smtClean="0"/>
              <a:t>memegang</a:t>
            </a:r>
            <a:r>
              <a:rPr lang="en-US" sz="3200" dirty="0" smtClean="0"/>
              <a:t> </a:t>
            </a:r>
            <a:r>
              <a:rPr lang="en-US" sz="3200" dirty="0" err="1" smtClean="0"/>
              <a:t>teguh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kemanusiaan</a:t>
            </a:r>
            <a:r>
              <a:rPr lang="en-US" sz="3200" dirty="0" smtClean="0"/>
              <a:t> </a:t>
            </a:r>
            <a:r>
              <a:rPr lang="en-US" sz="3200" dirty="0" err="1" smtClean="0"/>
              <a:t>apabila</a:t>
            </a:r>
            <a:r>
              <a:rPr lang="en-US" sz="3200" dirty="0" smtClean="0"/>
              <a:t> </a:t>
            </a:r>
            <a:r>
              <a:rPr lang="en-US" sz="3200" dirty="0" err="1" smtClean="0"/>
              <a:t>setiap</a:t>
            </a:r>
            <a:r>
              <a:rPr lang="en-US" sz="3200" dirty="0" smtClean="0"/>
              <a:t> </a:t>
            </a:r>
            <a:r>
              <a:rPr lang="en-US" sz="3200" dirty="0" err="1" smtClean="0"/>
              <a:t>tindakan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perbuatannya</a:t>
            </a:r>
            <a:r>
              <a:rPr lang="en-US" sz="3200" dirty="0" smtClean="0"/>
              <a:t> </a:t>
            </a:r>
            <a:r>
              <a:rPr lang="en-US" sz="3200" dirty="0" err="1" smtClean="0"/>
              <a:t>selalu</a:t>
            </a:r>
            <a:r>
              <a:rPr lang="en-US" sz="3200" dirty="0" smtClean="0"/>
              <a:t> </a:t>
            </a:r>
            <a:r>
              <a:rPr lang="en-US" sz="3200" dirty="0" err="1" smtClean="0"/>
              <a:t>menjaga</a:t>
            </a:r>
            <a:r>
              <a:rPr lang="en-US" sz="3200" dirty="0" smtClean="0"/>
              <a:t> </a:t>
            </a:r>
            <a:r>
              <a:rPr lang="en-US" sz="3200" dirty="0" err="1" smtClean="0"/>
              <a:t>martabat</a:t>
            </a:r>
            <a:r>
              <a:rPr lang="en-US" sz="3200" dirty="0" smtClean="0"/>
              <a:t> </a:t>
            </a:r>
            <a:r>
              <a:rPr lang="en-US" sz="3200" dirty="0" err="1" smtClean="0"/>
              <a:t>orang</a:t>
            </a:r>
            <a:r>
              <a:rPr lang="en-US" sz="3200" dirty="0" smtClean="0"/>
              <a:t> lain. </a:t>
            </a:r>
            <a:r>
              <a:rPr lang="en-US" sz="3200" dirty="0" err="1" smtClean="0"/>
              <a:t>Perilaku</a:t>
            </a:r>
            <a:r>
              <a:rPr lang="en-US" sz="3200" dirty="0" smtClean="0"/>
              <a:t> yang </a:t>
            </a:r>
            <a:r>
              <a:rPr lang="en-US" sz="3200" dirty="0" err="1" smtClean="0"/>
              <a:t>adil</a:t>
            </a:r>
            <a:r>
              <a:rPr lang="en-US" sz="3200" dirty="0" smtClean="0"/>
              <a:t> </a:t>
            </a:r>
            <a:r>
              <a:rPr lang="en-US" sz="3200" dirty="0" err="1" smtClean="0"/>
              <a:t>terhadap</a:t>
            </a:r>
            <a:r>
              <a:rPr lang="en-US" sz="3200" dirty="0" smtClean="0"/>
              <a:t> </a:t>
            </a:r>
            <a:r>
              <a:rPr lang="en-US" sz="3200" dirty="0" err="1" smtClean="0"/>
              <a:t>sesama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r>
              <a:rPr lang="en-US" sz="3200" dirty="0" smtClean="0"/>
              <a:t> </a:t>
            </a:r>
            <a:r>
              <a:rPr lang="en-US" sz="3200" dirty="0" err="1" smtClean="0"/>
              <a:t>juga</a:t>
            </a:r>
            <a:r>
              <a:rPr lang="en-US" sz="3200" dirty="0" smtClean="0"/>
              <a:t> </a:t>
            </a:r>
            <a:r>
              <a:rPr lang="en-US" sz="3200" dirty="0" err="1" smtClean="0"/>
              <a:t>merupakan</a:t>
            </a:r>
            <a:r>
              <a:rPr lang="en-US" sz="3200" dirty="0" smtClean="0"/>
              <a:t> </a:t>
            </a:r>
            <a:r>
              <a:rPr lang="en-US" sz="3200" dirty="0" err="1" smtClean="0"/>
              <a:t>wujud</a:t>
            </a:r>
            <a:r>
              <a:rPr lang="en-US" sz="3200" dirty="0" smtClean="0"/>
              <a:t> </a:t>
            </a:r>
            <a:r>
              <a:rPr lang="en-US" sz="3200" dirty="0" err="1" smtClean="0"/>
              <a:t>adanya</a:t>
            </a:r>
            <a:r>
              <a:rPr lang="en-US" sz="3200" dirty="0" smtClean="0"/>
              <a:t> </a:t>
            </a:r>
            <a:r>
              <a:rPr lang="en-US" sz="3200" dirty="0" err="1" smtClean="0"/>
              <a:t>sifat</a:t>
            </a:r>
            <a:r>
              <a:rPr lang="en-US" sz="3200" dirty="0" smtClean="0"/>
              <a:t> </a:t>
            </a:r>
            <a:r>
              <a:rPr lang="en-US" sz="3200" dirty="0" err="1" smtClean="0"/>
              <a:t>kemanusiaan</a:t>
            </a:r>
            <a:r>
              <a:rPr lang="en-US" sz="3200" dirty="0" smtClean="0"/>
              <a:t>. </a:t>
            </a:r>
            <a:r>
              <a:rPr lang="en-US" sz="3200" dirty="0" err="1" smtClean="0"/>
              <a:t>Orang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berpedoman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selalu</a:t>
            </a:r>
            <a:r>
              <a:rPr lang="en-US" sz="3200" dirty="0" smtClean="0"/>
              <a:t> </a:t>
            </a:r>
            <a:r>
              <a:rPr lang="en-US" sz="3200" dirty="0" err="1" smtClean="0"/>
              <a:t>menghormati</a:t>
            </a:r>
            <a:r>
              <a:rPr lang="en-US" sz="3200" dirty="0" smtClean="0"/>
              <a:t>, </a:t>
            </a:r>
            <a:r>
              <a:rPr lang="en-US" sz="3200" dirty="0" err="1" smtClean="0"/>
              <a:t>menghargai</a:t>
            </a:r>
            <a:r>
              <a:rPr lang="en-US" sz="3200" dirty="0" smtClean="0"/>
              <a:t> </a:t>
            </a:r>
            <a:r>
              <a:rPr lang="en-US" sz="3200" dirty="0" err="1" smtClean="0"/>
              <a:t>sesama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r>
              <a:rPr lang="en-US" sz="3200" dirty="0" smtClean="0"/>
              <a:t> </a:t>
            </a:r>
            <a:r>
              <a:rPr lang="en-US" sz="3200" dirty="0" err="1" smtClean="0"/>
              <a:t>beradab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memiliki</a:t>
            </a:r>
            <a:r>
              <a:rPr lang="en-US" sz="3200" dirty="0" smtClean="0"/>
              <a:t> </a:t>
            </a:r>
            <a:r>
              <a:rPr lang="en-US" sz="3200" dirty="0" err="1" smtClean="0"/>
              <a:t>cipta</a:t>
            </a:r>
            <a:r>
              <a:rPr lang="en-US" sz="3200" dirty="0" smtClean="0"/>
              <a:t>, rasa </a:t>
            </a:r>
            <a:r>
              <a:rPr lang="en-US" sz="3200" dirty="0" err="1" smtClean="0"/>
              <a:t>karsa</a:t>
            </a:r>
            <a:r>
              <a:rPr lang="en-US" sz="3200" dirty="0" smtClean="0"/>
              <a:t>,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keyakinan</a:t>
            </a:r>
            <a:r>
              <a:rPr lang="en-US" sz="3200" dirty="0" smtClean="0"/>
              <a:t>.</a:t>
            </a:r>
            <a:endParaRPr lang="en-US" sz="3200" b="1" dirty="0" smtClean="0">
              <a:cs typeface="Times New Roman" pitchFamily="18" charset="0"/>
            </a:endParaRPr>
          </a:p>
          <a:p>
            <a:pPr algn="just"/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1605" y="357390"/>
            <a:ext cx="5029200" cy="990600"/>
          </a:xfrm>
        </p:spPr>
        <p:txBody>
          <a:bodyPr>
            <a:noAutofit/>
          </a:bodyPr>
          <a:lstStyle/>
          <a:p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Nilai</a:t>
            </a:r>
            <a:r>
              <a:rPr lang="en-US" sz="6000" b="1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Persatuan</a:t>
            </a:r>
            <a:endParaRPr lang="en-US" sz="6000" b="1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8229600" cy="5029200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persatuan</a:t>
            </a:r>
            <a:r>
              <a:rPr lang="en-US" sz="2800" dirty="0" smtClean="0"/>
              <a:t> </a:t>
            </a:r>
            <a:r>
              <a:rPr lang="en-US" sz="2800" dirty="0" err="1" smtClean="0"/>
              <a:t>mengandung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moral </a:t>
            </a:r>
            <a:r>
              <a:rPr lang="en-US" sz="2800" dirty="0" err="1" smtClean="0"/>
              <a:t>persatuan</a:t>
            </a:r>
            <a:r>
              <a:rPr lang="en-US" sz="2800" dirty="0" smtClean="0"/>
              <a:t> </a:t>
            </a:r>
            <a:r>
              <a:rPr lang="en-US" sz="2800" dirty="0" err="1" smtClean="0"/>
              <a:t>bangsa</a:t>
            </a:r>
            <a:r>
              <a:rPr lang="en-US" sz="2800" dirty="0" smtClean="0"/>
              <a:t>. </a:t>
            </a:r>
            <a:r>
              <a:rPr lang="en-US" sz="2800" dirty="0" err="1" smtClean="0"/>
              <a:t>Artinya</a:t>
            </a:r>
            <a:r>
              <a:rPr lang="en-US" sz="2800" dirty="0" smtClean="0"/>
              <a:t>,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warga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Indonesia </a:t>
            </a:r>
            <a:r>
              <a:rPr lang="en-US" sz="2800" dirty="0" err="1" smtClean="0"/>
              <a:t>dimanapun</a:t>
            </a:r>
            <a:r>
              <a:rPr lang="en-US" sz="2800" dirty="0" smtClean="0"/>
              <a:t> </a:t>
            </a:r>
            <a:r>
              <a:rPr lang="en-US" sz="2800" dirty="0" err="1" smtClean="0"/>
              <a:t>berada</a:t>
            </a:r>
            <a:r>
              <a:rPr lang="en-US" sz="2800" dirty="0" smtClean="0"/>
              <a:t> </a:t>
            </a:r>
            <a:r>
              <a:rPr lang="en-US" sz="2800" dirty="0" err="1" smtClean="0"/>
              <a:t>selalu</a:t>
            </a:r>
            <a:r>
              <a:rPr lang="en-US" sz="2800" dirty="0" smtClean="0"/>
              <a:t> </a:t>
            </a:r>
            <a:r>
              <a:rPr lang="en-US" sz="2800" dirty="0" err="1" smtClean="0"/>
              <a:t>berbuat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bertindak</a:t>
            </a:r>
            <a:r>
              <a:rPr lang="en-US" sz="2800" dirty="0" smtClean="0"/>
              <a:t> </a:t>
            </a:r>
            <a:r>
              <a:rPr lang="en-US" sz="2800" dirty="0" err="1" smtClean="0"/>
              <a:t>tanpa</a:t>
            </a:r>
            <a:r>
              <a:rPr lang="en-US" sz="2800" dirty="0" smtClean="0"/>
              <a:t> </a:t>
            </a:r>
            <a:r>
              <a:rPr lang="en-US" sz="2800" dirty="0" err="1" smtClean="0"/>
              <a:t>adanya</a:t>
            </a:r>
            <a:r>
              <a:rPr lang="en-US" sz="2800" dirty="0" smtClean="0"/>
              <a:t> </a:t>
            </a:r>
            <a:r>
              <a:rPr lang="en-US" sz="2800" dirty="0" err="1" smtClean="0"/>
              <a:t>niatan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memecah</a:t>
            </a:r>
            <a:r>
              <a:rPr lang="en-US" sz="2800" dirty="0" smtClean="0"/>
              <a:t> </a:t>
            </a:r>
            <a:r>
              <a:rPr lang="en-US" sz="2800" dirty="0" err="1" smtClean="0"/>
              <a:t>belah</a:t>
            </a:r>
            <a:r>
              <a:rPr lang="en-US" sz="2800" dirty="0" smtClean="0"/>
              <a:t> </a:t>
            </a:r>
            <a:r>
              <a:rPr lang="en-US" sz="2800" dirty="0" err="1" smtClean="0"/>
              <a:t>bangsa</a:t>
            </a:r>
            <a:r>
              <a:rPr lang="en-US" sz="2800" dirty="0" smtClean="0"/>
              <a:t>.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tersirat</a:t>
            </a:r>
            <a:r>
              <a:rPr lang="en-US" sz="2800" dirty="0" smtClean="0"/>
              <a:t>,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persatuan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menuntut</a:t>
            </a:r>
            <a:r>
              <a:rPr lang="en-US" sz="2800" dirty="0" smtClean="0"/>
              <a:t> </a:t>
            </a:r>
            <a:r>
              <a:rPr lang="en-US" sz="2800" dirty="0" err="1" smtClean="0"/>
              <a:t>pengakuan</a:t>
            </a:r>
            <a:r>
              <a:rPr lang="en-US" sz="2800" dirty="0" smtClean="0"/>
              <a:t> </a:t>
            </a:r>
            <a:r>
              <a:rPr lang="en-US" sz="2800" dirty="0" err="1" smtClean="0"/>
              <a:t>adanya</a:t>
            </a:r>
            <a:r>
              <a:rPr lang="en-US" sz="2800" dirty="0" smtClean="0"/>
              <a:t> </a:t>
            </a:r>
            <a:r>
              <a:rPr lang="en-US" sz="2800" dirty="0" err="1" smtClean="0"/>
              <a:t>perbedaan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keanekaragaman</a:t>
            </a:r>
            <a:r>
              <a:rPr lang="en-US" sz="2800" dirty="0" smtClean="0"/>
              <a:t> </a:t>
            </a:r>
            <a:r>
              <a:rPr lang="en-US" sz="2800" dirty="0" err="1" smtClean="0"/>
              <a:t>suku</a:t>
            </a:r>
            <a:r>
              <a:rPr lang="en-US" sz="2800" dirty="0" smtClean="0"/>
              <a:t>, </a:t>
            </a:r>
            <a:r>
              <a:rPr lang="en-US" sz="2800" dirty="0" err="1" smtClean="0"/>
              <a:t>bahasa</a:t>
            </a:r>
            <a:r>
              <a:rPr lang="en-US" sz="2800" dirty="0" smtClean="0"/>
              <a:t>, </a:t>
            </a:r>
            <a:r>
              <a:rPr lang="en-US" sz="2800" dirty="0" err="1" smtClean="0"/>
              <a:t>adat</a:t>
            </a:r>
            <a:r>
              <a:rPr lang="en-US" sz="2800" dirty="0" smtClean="0"/>
              <a:t>, agama,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sebagainya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kekuatan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pemersatu</a:t>
            </a:r>
            <a:r>
              <a:rPr lang="en-US" sz="2800" dirty="0" smtClean="0"/>
              <a:t> </a:t>
            </a:r>
            <a:r>
              <a:rPr lang="en-US" sz="2800" dirty="0" err="1" smtClean="0"/>
              <a:t>bangsa</a:t>
            </a:r>
            <a:r>
              <a:rPr lang="en-US" sz="2800" dirty="0" smtClean="0"/>
              <a:t> Indonesia. </a:t>
            </a:r>
            <a:r>
              <a:rPr lang="en-US" sz="2800" dirty="0" err="1" smtClean="0"/>
              <a:t>Seseorang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diatakan</a:t>
            </a:r>
            <a:r>
              <a:rPr lang="en-US" sz="2800" dirty="0" smtClean="0"/>
              <a:t> </a:t>
            </a:r>
            <a:r>
              <a:rPr lang="en-US" sz="2800" dirty="0" err="1" smtClean="0"/>
              <a:t>memegang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persatuan</a:t>
            </a:r>
            <a:r>
              <a:rPr lang="en-US" sz="2800" dirty="0" smtClean="0"/>
              <a:t> </a:t>
            </a:r>
            <a:r>
              <a:rPr lang="en-US" sz="2800" dirty="0" err="1" smtClean="0"/>
              <a:t>bila</a:t>
            </a:r>
            <a:r>
              <a:rPr lang="en-US" sz="2800" dirty="0" smtClean="0"/>
              <a:t> </a:t>
            </a:r>
            <a:r>
              <a:rPr lang="en-US" sz="2800" dirty="0" err="1" smtClean="0"/>
              <a:t>sikapnya</a:t>
            </a:r>
            <a:r>
              <a:rPr lang="en-US" sz="2800" dirty="0" smtClean="0"/>
              <a:t> </a:t>
            </a:r>
            <a:r>
              <a:rPr lang="en-US" sz="2800" dirty="0" err="1" smtClean="0"/>
              <a:t>mau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mengenal</a:t>
            </a:r>
            <a:r>
              <a:rPr lang="en-US" sz="2800" dirty="0" smtClean="0"/>
              <a:t> </a:t>
            </a:r>
            <a:r>
              <a:rPr lang="en-US" sz="2800" dirty="0" err="1" smtClean="0"/>
              <a:t>perbedaan</a:t>
            </a:r>
            <a:r>
              <a:rPr lang="en-US" sz="2800" dirty="0" smtClean="0"/>
              <a:t>, </a:t>
            </a:r>
            <a:r>
              <a:rPr lang="en-US" sz="2800" dirty="0" err="1" smtClean="0"/>
              <a:t>cinta</a:t>
            </a:r>
            <a:r>
              <a:rPr lang="en-US" sz="2800" dirty="0" smtClean="0"/>
              <a:t> </a:t>
            </a:r>
            <a:r>
              <a:rPr lang="en-US" sz="2800" dirty="0" err="1" smtClean="0"/>
              <a:t>tanah</a:t>
            </a:r>
            <a:r>
              <a:rPr lang="en-US" sz="2800" dirty="0" smtClean="0"/>
              <a:t> air, </a:t>
            </a:r>
            <a:r>
              <a:rPr lang="en-US" sz="2800" dirty="0" err="1" smtClean="0"/>
              <a:t>rela</a:t>
            </a:r>
            <a:r>
              <a:rPr lang="en-US" sz="2800" dirty="0" smtClean="0"/>
              <a:t> </a:t>
            </a:r>
            <a:r>
              <a:rPr lang="en-US" sz="2800" dirty="0" err="1" smtClean="0"/>
              <a:t>berkorban</a:t>
            </a:r>
            <a:r>
              <a:rPr lang="en-US" sz="2800" dirty="0" smtClean="0"/>
              <a:t> </a:t>
            </a:r>
            <a:r>
              <a:rPr lang="en-US" sz="2800" dirty="0" err="1" smtClean="0"/>
              <a:t>demi</a:t>
            </a:r>
            <a:r>
              <a:rPr lang="en-US" sz="2800" dirty="0" smtClean="0"/>
              <a:t> </a:t>
            </a:r>
            <a:r>
              <a:rPr lang="en-US" sz="2800" dirty="0" err="1" smtClean="0"/>
              <a:t>bangsa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menyukai</a:t>
            </a:r>
            <a:r>
              <a:rPr lang="en-US" sz="2800" dirty="0" smtClean="0"/>
              <a:t> </a:t>
            </a:r>
            <a:r>
              <a:rPr lang="en-US" sz="2800" dirty="0" err="1" smtClean="0"/>
              <a:t>produk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negeri</a:t>
            </a:r>
            <a:r>
              <a:rPr lang="en-US" sz="2800" dirty="0" smtClean="0"/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370269"/>
            <a:ext cx="5562600" cy="990600"/>
          </a:xfrm>
        </p:spPr>
        <p:txBody>
          <a:bodyPr>
            <a:noAutofit/>
          </a:bodyPr>
          <a:lstStyle/>
          <a:p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Nilai</a:t>
            </a:r>
            <a:r>
              <a:rPr lang="en-US" sz="6000" b="1" dirty="0" smtClean="0">
                <a:solidFill>
                  <a:schemeClr val="tx1"/>
                </a:solidFill>
                <a:latin typeface="Baskerville Old Face" pitchFamily="18" charset="0"/>
              </a:rPr>
              <a:t> </a:t>
            </a:r>
            <a:r>
              <a:rPr lang="en-US" sz="6000" b="1" dirty="0" err="1" smtClean="0">
                <a:solidFill>
                  <a:schemeClr val="tx1"/>
                </a:solidFill>
                <a:latin typeface="Baskerville Old Face" pitchFamily="18" charset="0"/>
              </a:rPr>
              <a:t>Kerakyatan</a:t>
            </a:r>
            <a:endParaRPr lang="en-US" sz="6000" b="1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5029200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kerakyatan</a:t>
            </a:r>
            <a:r>
              <a:rPr lang="en-US" sz="2800" dirty="0" smtClean="0"/>
              <a:t> </a:t>
            </a:r>
            <a:r>
              <a:rPr lang="en-US" sz="2800" dirty="0" err="1" smtClean="0"/>
              <a:t>mengandung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moral </a:t>
            </a:r>
            <a:r>
              <a:rPr lang="en-US" sz="2800" dirty="0" err="1" smtClean="0"/>
              <a:t>kerakyatan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musyawarah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demokrasi</a:t>
            </a:r>
            <a:r>
              <a:rPr lang="en-US" sz="2800" dirty="0" smtClean="0"/>
              <a:t>.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sila</a:t>
            </a:r>
            <a:r>
              <a:rPr lang="en-US" sz="2800" dirty="0" smtClean="0"/>
              <a:t> </a:t>
            </a:r>
            <a:r>
              <a:rPr lang="en-US" sz="2800" dirty="0" err="1" smtClean="0"/>
              <a:t>keempat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menunjukkan</a:t>
            </a:r>
            <a:r>
              <a:rPr lang="en-US" sz="2800" dirty="0" smtClean="0"/>
              <a:t> </a:t>
            </a:r>
            <a:r>
              <a:rPr lang="en-US" sz="2800" dirty="0" err="1" smtClean="0"/>
              <a:t>adanya</a:t>
            </a:r>
            <a:r>
              <a:rPr lang="en-US" sz="2800" dirty="0" smtClean="0"/>
              <a:t> </a:t>
            </a:r>
            <a:r>
              <a:rPr lang="en-US" sz="2800" dirty="0" err="1" smtClean="0"/>
              <a:t>kedaulatan</a:t>
            </a:r>
            <a:r>
              <a:rPr lang="en-US" sz="2800" dirty="0" smtClean="0"/>
              <a:t> </a:t>
            </a:r>
            <a:r>
              <a:rPr lang="en-US" sz="2800" dirty="0" err="1" smtClean="0"/>
              <a:t>rakyat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dirty="0" err="1" smtClean="0"/>
              <a:t>berada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tangan</a:t>
            </a:r>
            <a:r>
              <a:rPr lang="en-US" sz="2800" dirty="0" smtClean="0"/>
              <a:t> </a:t>
            </a:r>
            <a:r>
              <a:rPr lang="en-US" sz="2800" dirty="0" err="1" smtClean="0"/>
              <a:t>rakyat</a:t>
            </a:r>
            <a:r>
              <a:rPr lang="en-US" sz="2800" dirty="0" smtClean="0"/>
              <a:t>. </a:t>
            </a:r>
            <a:r>
              <a:rPr lang="en-US" sz="2800" dirty="0" err="1" smtClean="0"/>
              <a:t>Segala</a:t>
            </a:r>
            <a:r>
              <a:rPr lang="en-US" sz="2800" dirty="0" smtClean="0"/>
              <a:t> </a:t>
            </a:r>
            <a:r>
              <a:rPr lang="en-US" sz="2800" dirty="0" err="1" smtClean="0"/>
              <a:t>keputusan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menyangkut</a:t>
            </a:r>
            <a:r>
              <a:rPr lang="en-US" sz="2800" dirty="0" smtClean="0"/>
              <a:t> </a:t>
            </a:r>
            <a:r>
              <a:rPr lang="en-US" sz="2800" dirty="0" err="1" smtClean="0"/>
              <a:t>hajat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 smtClean="0"/>
              <a:t>diambil</a:t>
            </a:r>
            <a:r>
              <a:rPr lang="en-US" sz="2800" dirty="0" smtClean="0"/>
              <a:t> </a:t>
            </a:r>
            <a:r>
              <a:rPr lang="en-US" sz="2800" dirty="0" err="1" smtClean="0"/>
              <a:t>melalui</a:t>
            </a:r>
            <a:r>
              <a:rPr lang="en-US" sz="2800" dirty="0" smtClean="0"/>
              <a:t> </a:t>
            </a:r>
            <a:r>
              <a:rPr lang="en-US" sz="2800" dirty="0" err="1" smtClean="0"/>
              <a:t>musayawarah</a:t>
            </a:r>
            <a:r>
              <a:rPr lang="en-US" sz="2800" dirty="0" smtClean="0"/>
              <a:t> </a:t>
            </a:r>
            <a:r>
              <a:rPr lang="en-US" sz="2800" dirty="0" err="1" smtClean="0"/>
              <a:t>mufakat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demokratis</a:t>
            </a:r>
            <a:r>
              <a:rPr lang="en-US" sz="2800" dirty="0" smtClean="0"/>
              <a:t>. </a:t>
            </a:r>
            <a:r>
              <a:rPr lang="en-US" sz="2800" dirty="0" err="1" smtClean="0"/>
              <a:t>Seseorang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dikatakan</a:t>
            </a:r>
            <a:r>
              <a:rPr lang="en-US" sz="2800" dirty="0" smtClean="0"/>
              <a:t> </a:t>
            </a:r>
            <a:r>
              <a:rPr lang="en-US" sz="2800" dirty="0" err="1" smtClean="0"/>
              <a:t>memegang</a:t>
            </a:r>
            <a:r>
              <a:rPr lang="en-US" sz="2800" dirty="0" smtClean="0"/>
              <a:t> </a:t>
            </a:r>
            <a:r>
              <a:rPr lang="en-US" sz="2800" dirty="0" err="1" smtClean="0"/>
              <a:t>teguh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kerakyatan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demokrasi</a:t>
            </a:r>
            <a:r>
              <a:rPr lang="en-US" sz="2800" dirty="0" smtClean="0"/>
              <a:t> </a:t>
            </a:r>
            <a:r>
              <a:rPr lang="en-US" sz="2800" dirty="0" err="1" smtClean="0"/>
              <a:t>apabila</a:t>
            </a:r>
            <a:r>
              <a:rPr lang="en-US" sz="2800" dirty="0" smtClean="0"/>
              <a:t> </a:t>
            </a:r>
            <a:r>
              <a:rPr lang="en-US" sz="2800" dirty="0" err="1" smtClean="0"/>
              <a:t>menyelesaikan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melalui</a:t>
            </a:r>
            <a:r>
              <a:rPr lang="en-US" sz="2800" dirty="0" smtClean="0"/>
              <a:t> </a:t>
            </a:r>
            <a:r>
              <a:rPr lang="en-US" sz="2800" dirty="0" err="1" smtClean="0"/>
              <a:t>musyawarah</a:t>
            </a:r>
            <a:r>
              <a:rPr lang="en-US" sz="2800" dirty="0" smtClean="0"/>
              <a:t>, anti-</a:t>
            </a:r>
            <a:r>
              <a:rPr lang="en-US" sz="2800" dirty="0" err="1" smtClean="0"/>
              <a:t>kekerasan</a:t>
            </a:r>
            <a:r>
              <a:rPr lang="en-US" sz="2800" dirty="0" smtClean="0"/>
              <a:t>, </a:t>
            </a:r>
            <a:r>
              <a:rPr lang="en-US" sz="2800" dirty="0" err="1" smtClean="0"/>
              <a:t>mengutamakan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rakyat</a:t>
            </a:r>
            <a:r>
              <a:rPr lang="en-US" sz="2800" dirty="0" smtClean="0"/>
              <a:t> </a:t>
            </a:r>
            <a:r>
              <a:rPr lang="en-US" sz="2800" dirty="0" err="1" smtClean="0"/>
              <a:t>diatas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partai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golongan</a:t>
            </a:r>
            <a:r>
              <a:rPr lang="en-US" sz="2800" dirty="0" smtClean="0"/>
              <a:t>, </a:t>
            </a:r>
            <a:r>
              <a:rPr lang="en-US" sz="2800" dirty="0" err="1" smtClean="0"/>
              <a:t>menghargai</a:t>
            </a:r>
            <a:r>
              <a:rPr lang="en-US" sz="2800" dirty="0" smtClean="0"/>
              <a:t> </a:t>
            </a:r>
            <a:r>
              <a:rPr lang="en-US" sz="2800" dirty="0" err="1" smtClean="0"/>
              <a:t>perbedaan</a:t>
            </a:r>
            <a:r>
              <a:rPr lang="en-US" sz="2800" dirty="0" smtClean="0"/>
              <a:t> </a:t>
            </a:r>
            <a:r>
              <a:rPr lang="en-US" sz="2800" dirty="0" err="1" smtClean="0"/>
              <a:t>pendapat</a:t>
            </a:r>
            <a:r>
              <a:rPr lang="en-US" sz="2800" dirty="0" smtClean="0"/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423</TotalTime>
  <Words>664</Words>
  <Application>Microsoft Office PowerPoint</Application>
  <PresentationFormat>On-screen Show (4:3)</PresentationFormat>
  <Paragraphs>33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Origin</vt:lpstr>
      <vt:lpstr>Slide 1</vt:lpstr>
      <vt:lpstr>Apa itu Pancasila?</vt:lpstr>
      <vt:lpstr>Apa itu Etika?</vt:lpstr>
      <vt:lpstr>Apa itu Etika Pancasila?</vt:lpstr>
      <vt:lpstr> Nilai-Nilai Etika Pancasila</vt:lpstr>
      <vt:lpstr>Nilai Ketuhanan</vt:lpstr>
      <vt:lpstr>Nilai Kemanusiaan</vt:lpstr>
      <vt:lpstr>Nilai Persatuan</vt:lpstr>
      <vt:lpstr>Nilai Kerakyatan</vt:lpstr>
      <vt:lpstr>Nilai Keadilan</vt:lpstr>
      <vt:lpstr>Slide 11</vt:lpstr>
      <vt:lpstr>Apa itu Korupsi?</vt:lpstr>
      <vt:lpstr>Contoh Kasus Korupsi</vt:lpstr>
      <vt:lpstr>Slide 14</vt:lpstr>
      <vt:lpstr>Pendekatan Eksternal</vt:lpstr>
      <vt:lpstr>Pendekatan Internal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microsoft</dc:creator>
  <cp:lastModifiedBy>User</cp:lastModifiedBy>
  <cp:revision>47</cp:revision>
  <dcterms:created xsi:type="dcterms:W3CDTF">2018-11-15T15:25:35Z</dcterms:created>
  <dcterms:modified xsi:type="dcterms:W3CDTF">2020-02-06T05:56:27Z</dcterms:modified>
</cp:coreProperties>
</file>