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18288000" cy="10287000"/>
  <p:notesSz cx="6858000" cy="9144000"/>
  <p:embeddedFontLst>
    <p:embeddedFont>
      <p:font typeface="DM Sans 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DM Sans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34553" y="2464336"/>
            <a:ext cx="4520044" cy="42770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95400" y="7048500"/>
            <a:ext cx="6375890" cy="983604"/>
            <a:chOff x="0" y="37043"/>
            <a:chExt cx="8602787" cy="1311471"/>
          </a:xfrm>
        </p:grpSpPr>
        <p:sp>
          <p:nvSpPr>
            <p:cNvPr id="5" name="TextBox 5"/>
            <p:cNvSpPr txBox="1"/>
            <p:nvPr/>
          </p:nvSpPr>
          <p:spPr>
            <a:xfrm>
              <a:off x="0" y="37043"/>
              <a:ext cx="8602787" cy="489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10"/>
                </a:lnSpc>
              </a:pPr>
              <a:endParaRPr lang="en-US" sz="2150" dirty="0">
                <a:solidFill>
                  <a:srgbClr val="292929"/>
                </a:solidFill>
                <a:latin typeface="DM San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77845"/>
              <a:ext cx="8602787" cy="57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4000" dirty="0" err="1" smtClean="0">
                  <a:solidFill>
                    <a:srgbClr val="292929"/>
                  </a:solidFill>
                  <a:latin typeface="Times New Roman" pitchFamily="18" charset="0"/>
                  <a:cs typeface="Times New Roman" pitchFamily="18" charset="0"/>
                </a:rPr>
                <a:t>Prodi</a:t>
              </a:r>
              <a:r>
                <a:rPr lang="en-US" sz="4000" dirty="0" smtClean="0">
                  <a:solidFill>
                    <a:srgbClr val="292929"/>
                  </a:solidFill>
                  <a:latin typeface="Times New Roman" pitchFamily="18" charset="0"/>
                  <a:cs typeface="Times New Roman" pitchFamily="18" charset="0"/>
                </a:rPr>
                <a:t> PGSD</a:t>
              </a:r>
              <a:endParaRPr lang="en-US" sz="4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18458" y="4224556"/>
            <a:ext cx="5340842" cy="5033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11811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PKn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0030747" y="3477119"/>
            <a:ext cx="6535073" cy="0"/>
          </a:xfrm>
          <a:prstGeom prst="line">
            <a:avLst/>
          </a:prstGeom>
          <a:ln w="9525" cap="rnd">
            <a:solidFill>
              <a:srgbClr val="FFFD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0030747" y="6362206"/>
            <a:ext cx="6535073" cy="0"/>
          </a:xfrm>
          <a:prstGeom prst="line">
            <a:avLst/>
          </a:prstGeom>
          <a:ln w="9525" cap="rnd">
            <a:solidFill>
              <a:srgbClr val="FFFD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Rectangle 15"/>
          <p:cNvSpPr/>
          <p:nvPr/>
        </p:nvSpPr>
        <p:spPr>
          <a:xfrm>
            <a:off x="228600" y="240030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 mempunyai tujuan mendeskripsikan hasil belajar</a:t>
            </a: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pendidikan dan pengajaran di sekolah, di sini dapat terlihat berhasil tidaknya guru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 dilakukan perbaikan dan penyempurnaan proses pendidikan sehingga dapat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pertanggungjawaban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034578"/>
            <a:ext cx="3810000" cy="360521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1" y="7188881"/>
            <a:ext cx="2676001" cy="3098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3965" r="33573"/>
          <a:stretch>
            <a:fillRect/>
          </a:stretch>
        </p:blipFill>
        <p:spPr>
          <a:xfrm>
            <a:off x="0" y="0"/>
            <a:ext cx="8094949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34400" y="647700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6800" y="2781300"/>
            <a:ext cx="9144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Fungsi dari penilaian menurut Nana Sudjana (1995: 4) adalah sebagai berikut:</a:t>
            </a:r>
          </a:p>
          <a:p>
            <a:pPr algn="just"/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tercapai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instruksional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rumusan-rumusan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instruksional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instruksional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strategi mengajar guru dan lain-lain.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dikemukakan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kecakapan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prestasi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dicapainya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7270" y="1523633"/>
            <a:ext cx="3954763" cy="37421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77270" y="2807159"/>
            <a:ext cx="4682030" cy="6012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1790700"/>
            <a:ext cx="975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pengukur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tuanya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anaknya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semester.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perilakunya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tertib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585" r="13585"/>
          <a:stretch>
            <a:fillRect/>
          </a:stretch>
        </p:blipFill>
        <p:spPr>
          <a:xfrm>
            <a:off x="0" y="0"/>
            <a:ext cx="499461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7098" y="1296345"/>
            <a:ext cx="3378047" cy="31964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58000" y="1333500"/>
            <a:ext cx="9385316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err="1" smtClean="0">
                <a:solidFill>
                  <a:srgbClr val="FFFDF6"/>
                </a:solidFill>
                <a:latin typeface="DM Sans Bold"/>
              </a:rPr>
              <a:t>Prinsip</a:t>
            </a:r>
            <a:r>
              <a:rPr lang="en-US" sz="9000" dirty="0" smtClean="0">
                <a:solidFill>
                  <a:srgbClr val="FFFDF6"/>
                </a:solidFill>
                <a:latin typeface="DM Sans Bold"/>
              </a:rPr>
              <a:t> </a:t>
            </a:r>
            <a:r>
              <a:rPr lang="en-US" sz="9000" dirty="0" err="1" smtClean="0">
                <a:solidFill>
                  <a:srgbClr val="FFFDF6"/>
                </a:solidFill>
                <a:latin typeface="DM Sans Bold"/>
              </a:rPr>
              <a:t>Pembelajaran</a:t>
            </a:r>
            <a:r>
              <a:rPr lang="en-US" sz="9000" dirty="0" smtClean="0">
                <a:solidFill>
                  <a:srgbClr val="FFFDF6"/>
                </a:solidFill>
                <a:latin typeface="DM Sans Bold"/>
              </a:rPr>
              <a:t> </a:t>
            </a:r>
            <a:r>
              <a:rPr lang="en-US" sz="9000" dirty="0" err="1" smtClean="0">
                <a:solidFill>
                  <a:srgbClr val="FFFDF6"/>
                </a:solidFill>
                <a:latin typeface="DM Sans Bold"/>
              </a:rPr>
              <a:t>PKn</a:t>
            </a:r>
            <a:r>
              <a:rPr lang="en-US" sz="9000" dirty="0" smtClean="0">
                <a:solidFill>
                  <a:srgbClr val="FFFDF6"/>
                </a:solidFill>
                <a:latin typeface="DM Sans Bold"/>
              </a:rPr>
              <a:t> SD</a:t>
            </a:r>
            <a:endParaRPr lang="en-US" sz="9000" dirty="0">
              <a:solidFill>
                <a:srgbClr val="FFFDF6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021708" y="2808491"/>
            <a:ext cx="6870942" cy="3106485"/>
            <a:chOff x="0" y="1298486"/>
            <a:chExt cx="9161256" cy="4141980"/>
          </a:xfrm>
        </p:grpSpPr>
        <p:sp>
          <p:nvSpPr>
            <p:cNvPr id="5" name="AutoShape 5"/>
            <p:cNvSpPr/>
            <p:nvPr/>
          </p:nvSpPr>
          <p:spPr>
            <a:xfrm>
              <a:off x="0" y="1298486"/>
              <a:ext cx="9161256" cy="0"/>
            </a:xfrm>
            <a:prstGeom prst="line">
              <a:avLst/>
            </a:prstGeom>
            <a:ln w="12700" cap="rnd">
              <a:solidFill>
                <a:srgbClr val="29292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5440466"/>
              <a:ext cx="9161256" cy="0"/>
            </a:xfrm>
            <a:prstGeom prst="line">
              <a:avLst/>
            </a:prstGeom>
            <a:ln w="12700" cap="rnd">
              <a:solidFill>
                <a:srgbClr val="292929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3" name="Rectangle 12"/>
          <p:cNvSpPr/>
          <p:nvPr/>
        </p:nvSpPr>
        <p:spPr>
          <a:xfrm>
            <a:off x="685800" y="419100"/>
            <a:ext cx="722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Prinsip-Prinsip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PKn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3335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229100"/>
            <a:ext cx="3510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Somantri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(2001:81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34400" y="6743700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Studies as Citizenship Transmission.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Tradisi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dipraktikkan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guru.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transmisi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meyakini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diajarkan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menyajikan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asumsi-asumsi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kepercayaan-kepercayaan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harapan-harapan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3238500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Studies Taught as Social Science.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Tradisi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Social Science Education Consortium,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perlengkapan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social studies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social science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masalah-masalah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isu-isu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topik-topik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5" idx="3"/>
          </p:cNvCxnSpPr>
          <p:nvPr/>
        </p:nvCxnSpPr>
        <p:spPr>
          <a:xfrm flipV="1">
            <a:off x="4349098" y="4381500"/>
            <a:ext cx="3651902" cy="139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14800" y="4762500"/>
            <a:ext cx="4343400" cy="335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14800" y="2247900"/>
            <a:ext cx="4114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4090" y="1661017"/>
            <a:ext cx="4875476" cy="6964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9525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Studies Taught as Reflective Inquiry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tradisi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kedudukan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berakar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reflective inquiry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didefinisikan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sosial-politik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terlibat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Nababan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2020:24-25).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4457700"/>
            <a:ext cx="10058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kaitannya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2003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terencana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suasana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keagamaan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kecerdasan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akhlak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kewarganegaraan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terbentuknya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(good citizen)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Winarno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2011).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585" r="13585"/>
          <a:stretch>
            <a:fillRect/>
          </a:stretch>
        </p:blipFill>
        <p:spPr>
          <a:xfrm>
            <a:off x="0" y="0"/>
            <a:ext cx="499461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7098" y="1296345"/>
            <a:ext cx="3378047" cy="31964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86400" y="2628900"/>
            <a:ext cx="12801600" cy="322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DM Sans Bold"/>
              </a:rPr>
              <a:t>Terimakasih</a:t>
            </a:r>
            <a:endParaRPr lang="en-US" sz="4800" dirty="0" smtClean="0">
              <a:latin typeface="DM Sans Bold"/>
            </a:endParaRPr>
          </a:p>
          <a:p>
            <a:pPr>
              <a:lnSpc>
                <a:spcPct val="150000"/>
              </a:lnSpc>
            </a:pPr>
            <a:endParaRPr lang="en-US" sz="4800" dirty="0" smtClean="0">
              <a:latin typeface="DM Sans Bold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DM Sans Bold"/>
              </a:rPr>
              <a:t>Wassallammuallaikum</a:t>
            </a:r>
            <a:r>
              <a:rPr lang="en-US" sz="4800" dirty="0" smtClean="0">
                <a:latin typeface="DM Sans Bold"/>
              </a:rPr>
              <a:t> </a:t>
            </a:r>
            <a:r>
              <a:rPr lang="en-US" sz="4800" dirty="0" err="1" smtClean="0">
                <a:latin typeface="DM Sans Bold"/>
              </a:rPr>
              <a:t>wr</a:t>
            </a:r>
            <a:r>
              <a:rPr lang="en-US" sz="4800" dirty="0" smtClean="0">
                <a:latin typeface="DM Sans Bold"/>
              </a:rPr>
              <a:t> </a:t>
            </a:r>
            <a:r>
              <a:rPr lang="en-US" sz="4800" dirty="0" err="1" smtClean="0">
                <a:latin typeface="DM Sans Bold"/>
              </a:rPr>
              <a:t>wb</a:t>
            </a:r>
            <a:endParaRPr lang="en-US" sz="4800" dirty="0">
              <a:latin typeface="DM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7825" y="2057400"/>
            <a:ext cx="5201573" cy="3852145"/>
            <a:chOff x="0" y="0"/>
            <a:chExt cx="6935430" cy="5136194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6935430" cy="1480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70"/>
                </a:lnSpc>
              </a:pPr>
              <a:r>
                <a:rPr lang="en-US" sz="4400" b="1" dirty="0" err="1" smtClean="0">
                  <a:solidFill>
                    <a:schemeClr val="bg1"/>
                  </a:solidFill>
                </a:rPr>
                <a:t>Pengertian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</a:rPr>
                <a:t>Penilaian</a:t>
              </a:r>
              <a:endParaRPr lang="en-US" sz="4400" dirty="0">
                <a:solidFill>
                  <a:schemeClr val="bg1"/>
                </a:solidFill>
                <a:latin typeface="DM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04674"/>
              <a:ext cx="6935430" cy="731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 lang="en-US" sz="3600" dirty="0">
                <a:solidFill>
                  <a:srgbClr val="FFEAD2"/>
                </a:solidFill>
                <a:latin typeface="DM Sans Bold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067800" y="1714500"/>
            <a:ext cx="922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PKn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SD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bermanfaat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sejauh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menyerap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4686300"/>
            <a:ext cx="9144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indikator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 pembelajaran (Supratiningsih dan Suharja, 2006). Untuk menentukan nilai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pengukuran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kriteriakriteria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yang berlaku tanpa perlu melakukan pengukuran terlebih dulu.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eft-Up Arrow 24"/>
          <p:cNvSpPr/>
          <p:nvPr/>
        </p:nvSpPr>
        <p:spPr>
          <a:xfrm>
            <a:off x="13868400" y="4381500"/>
            <a:ext cx="4038600" cy="2133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11696" y="3121072"/>
            <a:ext cx="2984227" cy="6137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1695" y="1028700"/>
            <a:ext cx="2865711" cy="52824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3009900"/>
            <a:ext cx="1021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Nana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Sudjana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(1995: 3)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mengungkapkan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kriteria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interpretasi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diakhiri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judgment.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Interpretasi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judgment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mengimplikasikan adanya suatu perbandingan antara kriteria dan kenyataan dalam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2476500"/>
            <a:ext cx="9144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Nurgiantoro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(94:2004)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berbasis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pentingnyapenilaian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kemajuan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Halini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berkelanjutan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indikator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harns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diujikan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Indikator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diujikan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diujikan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ditengah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(classroom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assesment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yangdilakukan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untukmemperoleh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merencanakan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s-E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memonitor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susasana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bergairah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47158" y="5253256"/>
            <a:ext cx="5340842" cy="5033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1028700"/>
            <a:ext cx="601157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600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3600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PKn</a:t>
            </a:r>
            <a:r>
              <a:rPr lang="en-US" sz="3600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SD</a:t>
            </a:r>
            <a:endParaRPr lang="en-US" sz="3600" dirty="0">
              <a:solidFill>
                <a:srgbClr val="2929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24003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pengorganisasian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penggerakan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melekat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memanfaatkan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0" y="3792915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umpan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guru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haruslah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penciptaan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suasana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mendukung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perencanaanperencanaan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direncanakan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guru.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tugastugas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Nurgiantoro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2004: 96).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63021" y="1103165"/>
            <a:ext cx="4083886" cy="8080671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51298" r="-173756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FFFDF6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FFFDF6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FEAD2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914400" y="2095500"/>
            <a:ext cx="975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McMillan (2007: 14)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pencapaian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kedudukan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subjek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ubjek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dinilai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Adapun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apa-apa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melekat pada diri subjek belajar yang dijadikan sasaran penilaian. Adapun yang melekat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subjek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variabel-variabel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subjek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nonfisik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ability)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aptitude).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Gorman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psikomotor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seberapa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ditargetkan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tercapai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melakukan penilaian adalah ketepatan dalam merumuskan indikator pencapaian kompetensi.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Indikator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ditargetkan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dicapai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57633">
            <a:off x="15672712" y="1450096"/>
            <a:ext cx="2516188" cy="3170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415442" y="4327523"/>
            <a:ext cx="4520044" cy="427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211817"/>
            <a:ext cx="3049935" cy="35310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15000" y="3390900"/>
            <a:ext cx="6400800" cy="1529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2680" y="1480143"/>
            <a:ext cx="2089020" cy="2178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5400" y="1333500"/>
            <a:ext cx="5246793" cy="6873003"/>
            <a:chOff x="0" y="0"/>
            <a:chExt cx="8162674" cy="898081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1237351" y="0"/>
              <a:ext cx="6705152" cy="8423409"/>
              <a:chOff x="0" y="0"/>
              <a:chExt cx="8188596" cy="10287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8201296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8201296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2729532" y="0"/>
                    </a:moveTo>
                    <a:lnTo>
                      <a:pt x="2742232" y="0"/>
                    </a:lnTo>
                    <a:lnTo>
                      <a:pt x="2742232" y="10287000"/>
                    </a:lnTo>
                    <a:lnTo>
                      <a:pt x="2729532" y="10287000"/>
                    </a:lnTo>
                    <a:close/>
                    <a:moveTo>
                      <a:pt x="5459064" y="0"/>
                    </a:moveTo>
                    <a:lnTo>
                      <a:pt x="5471764" y="0"/>
                    </a:lnTo>
                    <a:lnTo>
                      <a:pt x="5471764" y="10287000"/>
                    </a:lnTo>
                    <a:lnTo>
                      <a:pt x="5459064" y="10287000"/>
                    </a:lnTo>
                    <a:close/>
                    <a:moveTo>
                      <a:pt x="8188596" y="0"/>
                    </a:moveTo>
                    <a:lnTo>
                      <a:pt x="8201296" y="0"/>
                    </a:lnTo>
                    <a:lnTo>
                      <a:pt x="8201296" y="10287000"/>
                    </a:lnTo>
                    <a:lnTo>
                      <a:pt x="8188596" y="10287000"/>
                    </a:lnTo>
                    <a:close/>
                  </a:path>
                </a:pathLst>
              </a:custGeom>
              <a:solidFill>
                <a:srgbClr val="FFFDF6">
                  <a:alpha val="24706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121984" y="8561222"/>
              <a:ext cx="230734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261897" y="8561222"/>
              <a:ext cx="421008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20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91423" y="8561222"/>
              <a:ext cx="432057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40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22330" y="8561222"/>
              <a:ext cx="440344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60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0743" y="723552"/>
              <a:ext cx="970219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Item 1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887" y="2899600"/>
              <a:ext cx="1060076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Item 2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87" y="5075647"/>
              <a:ext cx="1065275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Item 3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251694"/>
              <a:ext cx="1070962" cy="41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51"/>
                </a:lnSpc>
              </a:pPr>
              <a:r>
                <a:rPr lang="en-US" sz="1965">
                  <a:solidFill>
                    <a:srgbClr val="FFFDF6"/>
                  </a:solidFill>
                  <a:latin typeface="DM Sans"/>
                </a:rPr>
                <a:t>Item 4 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237351" y="0"/>
              <a:ext cx="6705152" cy="8423409"/>
              <a:chOff x="0" y="0"/>
              <a:chExt cx="8188596" cy="10287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100648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4100648" h="2314575">
                    <a:moveTo>
                      <a:pt x="0" y="0"/>
                    </a:moveTo>
                    <a:lnTo>
                      <a:pt x="3915482" y="0"/>
                    </a:lnTo>
                    <a:cubicBezTo>
                      <a:pt x="4017747" y="0"/>
                      <a:pt x="4100648" y="82902"/>
                      <a:pt x="4100648" y="185166"/>
                    </a:cubicBezTo>
                    <a:lnTo>
                      <a:pt x="4100648" y="2129409"/>
                    </a:lnTo>
                    <a:cubicBezTo>
                      <a:pt x="4100648" y="2231673"/>
                      <a:pt x="4017747" y="2314575"/>
                      <a:pt x="3915482" y="2314575"/>
                    </a:cubicBez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2657475"/>
                <a:ext cx="5465414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5465414" h="2314575">
                    <a:moveTo>
                      <a:pt x="0" y="0"/>
                    </a:moveTo>
                    <a:lnTo>
                      <a:pt x="5280248" y="0"/>
                    </a:lnTo>
                    <a:cubicBezTo>
                      <a:pt x="5382513" y="0"/>
                      <a:pt x="5465414" y="82902"/>
                      <a:pt x="5465414" y="185166"/>
                    </a:cubicBezTo>
                    <a:lnTo>
                      <a:pt x="5465414" y="2129409"/>
                    </a:lnTo>
                    <a:cubicBezTo>
                      <a:pt x="5465414" y="2231673"/>
                      <a:pt x="5382513" y="2314575"/>
                      <a:pt x="5280248" y="2314575"/>
                    </a:cubicBez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5314950"/>
                <a:ext cx="6830180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6830180" h="2314575">
                    <a:moveTo>
                      <a:pt x="0" y="0"/>
                    </a:moveTo>
                    <a:lnTo>
                      <a:pt x="6645015" y="0"/>
                    </a:lnTo>
                    <a:cubicBezTo>
                      <a:pt x="6747279" y="0"/>
                      <a:pt x="6830180" y="82902"/>
                      <a:pt x="6830180" y="185166"/>
                    </a:cubicBezTo>
                    <a:lnTo>
                      <a:pt x="6830180" y="2129409"/>
                    </a:lnTo>
                    <a:cubicBezTo>
                      <a:pt x="6830180" y="2231673"/>
                      <a:pt x="6747279" y="2314575"/>
                      <a:pt x="6645015" y="2314575"/>
                    </a:cubicBez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7972425"/>
                <a:ext cx="8194946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8194946" h="2314575">
                    <a:moveTo>
                      <a:pt x="0" y="0"/>
                    </a:moveTo>
                    <a:lnTo>
                      <a:pt x="8009780" y="0"/>
                    </a:lnTo>
                    <a:cubicBezTo>
                      <a:pt x="8058889" y="0"/>
                      <a:pt x="8105987" y="19508"/>
                      <a:pt x="8140712" y="54234"/>
                    </a:cubicBezTo>
                    <a:cubicBezTo>
                      <a:pt x="8175438" y="88959"/>
                      <a:pt x="8194946" y="136057"/>
                      <a:pt x="8194946" y="185166"/>
                    </a:cubicBezTo>
                    <a:lnTo>
                      <a:pt x="8194946" y="2129409"/>
                    </a:lnTo>
                    <a:cubicBezTo>
                      <a:pt x="8194946" y="2178518"/>
                      <a:pt x="8175438" y="2225616"/>
                      <a:pt x="8140712" y="2260341"/>
                    </a:cubicBezTo>
                    <a:cubicBezTo>
                      <a:pt x="8105987" y="2295067"/>
                      <a:pt x="8058889" y="2314575"/>
                      <a:pt x="8009780" y="2314575"/>
                    </a:cubicBez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3280518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3280518" h="2314575">
                    <a:moveTo>
                      <a:pt x="0" y="0"/>
                    </a:moveTo>
                    <a:lnTo>
                      <a:pt x="3280518" y="0"/>
                    </a:lnTo>
                    <a:lnTo>
                      <a:pt x="3280518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2657475"/>
                <a:ext cx="3962425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3962425" h="2314575">
                    <a:moveTo>
                      <a:pt x="0" y="0"/>
                    </a:moveTo>
                    <a:lnTo>
                      <a:pt x="3962425" y="0"/>
                    </a:lnTo>
                    <a:lnTo>
                      <a:pt x="3962425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5314950"/>
                <a:ext cx="5464144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5464144" h="2314575">
                    <a:moveTo>
                      <a:pt x="0" y="0"/>
                    </a:moveTo>
                    <a:lnTo>
                      <a:pt x="5464144" y="0"/>
                    </a:lnTo>
                    <a:lnTo>
                      <a:pt x="5464144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7972425"/>
                <a:ext cx="6555957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6555957" h="2314575">
                    <a:moveTo>
                      <a:pt x="0" y="0"/>
                    </a:moveTo>
                    <a:lnTo>
                      <a:pt x="6555957" y="0"/>
                    </a:lnTo>
                    <a:lnTo>
                      <a:pt x="6555957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FDF6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366883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1366883" h="2314575">
                    <a:moveTo>
                      <a:pt x="0" y="0"/>
                    </a:moveTo>
                    <a:lnTo>
                      <a:pt x="1366883" y="0"/>
                    </a:lnTo>
                    <a:lnTo>
                      <a:pt x="1366883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EAD2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2657475"/>
                <a:ext cx="2049530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2049530" h="2314575">
                    <a:moveTo>
                      <a:pt x="0" y="0"/>
                    </a:moveTo>
                    <a:lnTo>
                      <a:pt x="2049530" y="0"/>
                    </a:lnTo>
                    <a:lnTo>
                      <a:pt x="2049530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EAD2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5314950"/>
                <a:ext cx="3278487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3278487" h="2314575">
                    <a:moveTo>
                      <a:pt x="0" y="0"/>
                    </a:moveTo>
                    <a:lnTo>
                      <a:pt x="3278487" y="0"/>
                    </a:lnTo>
                    <a:lnTo>
                      <a:pt x="3278487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EAD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7972425"/>
                <a:ext cx="3824308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3824308" h="2314575">
                    <a:moveTo>
                      <a:pt x="0" y="0"/>
                    </a:moveTo>
                    <a:lnTo>
                      <a:pt x="3824308" y="0"/>
                    </a:lnTo>
                    <a:lnTo>
                      <a:pt x="3824308" y="2314575"/>
                    </a:lnTo>
                    <a:lnTo>
                      <a:pt x="0" y="2314575"/>
                    </a:lnTo>
                    <a:close/>
                  </a:path>
                </a:pathLst>
              </a:custGeom>
              <a:solidFill>
                <a:srgbClr val="FFEAD2"/>
              </a:solidFill>
            </p:spPr>
          </p:sp>
        </p:grpSp>
      </p:grpSp>
      <p:sp>
        <p:nvSpPr>
          <p:cNvPr id="30" name="Rectangle 29"/>
          <p:cNvSpPr/>
          <p:nvPr/>
        </p:nvSpPr>
        <p:spPr>
          <a:xfrm>
            <a:off x="304800" y="723900"/>
            <a:ext cx="121158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PKn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tersendiri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menjalankan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kehilangan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lepas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kedudukan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kedudukan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kelasnya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v-S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Sebagai balikan bagi guru untuk mengetahui ketepatan pemilihan metode dan program yang digunakan. Pada tujuan ini guru harus melakukan introspeksi diri.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introspeksi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perbaikan-perbaikan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Mendiagnosa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kendala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Selaku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pendidik harus mampu mencari penyebab ketidakberhasilan siswa. Juga harus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kendala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dialami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berhasil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optimal.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menempatkan dan menentukan langkah berikutnya terhadap siswa. Sebagi guru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komunikatif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disekitar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memudahkan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38201" y="5905500"/>
            <a:ext cx="3048000" cy="2346306"/>
            <a:chOff x="0" y="0"/>
            <a:chExt cx="4843639" cy="363640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7325" cy="89127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1436456"/>
              <a:ext cx="4843639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endParaRPr lang="en-US" sz="3000" spc="60" dirty="0">
                <a:solidFill>
                  <a:srgbClr val="292929"/>
                </a:solidFill>
                <a:latin typeface="DM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65396"/>
              <a:ext cx="4843639" cy="57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endParaRPr lang="en-US" sz="2500" dirty="0">
                <a:solidFill>
                  <a:srgbClr val="292929"/>
                </a:solidFill>
                <a:latin typeface="DM San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62200" y="1562100"/>
            <a:ext cx="1135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Sudjana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(1995: 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Mendeskripsikan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kecakapan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kekurangannya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ditempuhnya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seberapa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keefektifannya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penyempurnaan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6"/>
          <p:cNvGrpSpPr>
            <a:grpSpLocks noChangeAspect="1"/>
          </p:cNvGrpSpPr>
          <p:nvPr/>
        </p:nvGrpSpPr>
        <p:grpSpPr>
          <a:xfrm>
            <a:off x="14173200" y="1881932"/>
            <a:ext cx="4114800" cy="8141840"/>
            <a:chOff x="0" y="0"/>
            <a:chExt cx="2620010" cy="5184140"/>
          </a:xfrm>
        </p:grpSpPr>
        <p:sp>
          <p:nvSpPr>
            <p:cNvPr id="19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20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51298" r="-173756"/>
              </a:stretch>
            </a:blipFill>
          </p:spPr>
        </p:sp>
        <p:sp>
          <p:nvSpPr>
            <p:cNvPr id="21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FFFDF6"/>
            </a:solidFill>
          </p:spPr>
        </p:sp>
        <p:sp>
          <p:nvSpPr>
            <p:cNvPr id="22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FFFDF6"/>
            </a:solidFill>
          </p:spPr>
        </p:sp>
        <p:sp>
          <p:nvSpPr>
            <p:cNvPr id="23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24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25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26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27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FEAD2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1406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DM Sans Bold</vt:lpstr>
      <vt:lpstr>Times New Roman</vt:lpstr>
      <vt:lpstr>Calibri</vt:lpstr>
      <vt:lpstr>DM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Teknologi Teknologi Finansial (Fintech) Elemen 3D Krem</dc:title>
  <cp:lastModifiedBy>HP</cp:lastModifiedBy>
  <cp:revision>10</cp:revision>
  <dcterms:created xsi:type="dcterms:W3CDTF">2006-08-16T00:00:00Z</dcterms:created>
  <dcterms:modified xsi:type="dcterms:W3CDTF">2022-01-29T10:14:57Z</dcterms:modified>
  <dc:identifier>DAE2nIinIeg</dc:identifier>
</cp:coreProperties>
</file>