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4" r:id="rId2"/>
    <p:sldId id="324" r:id="rId3"/>
    <p:sldId id="325" r:id="rId4"/>
    <p:sldId id="326" r:id="rId5"/>
    <p:sldId id="327" r:id="rId6"/>
    <p:sldId id="328" r:id="rId7"/>
    <p:sldId id="329" r:id="rId8"/>
    <p:sldId id="330" r:id="rId9"/>
    <p:sldId id="331" r:id="rId10"/>
    <p:sldId id="332" r:id="rId11"/>
    <p:sldId id="333" r:id="rId12"/>
    <p:sldId id="334" r:id="rId13"/>
    <p:sldId id="335" r:id="rId14"/>
    <p:sldId id="336" r:id="rId15"/>
    <p:sldId id="337" r:id="rId16"/>
    <p:sldId id="338" r:id="rId17"/>
    <p:sldId id="314" r:id="rId18"/>
    <p:sldId id="315" r:id="rId19"/>
    <p:sldId id="316" r:id="rId20"/>
    <p:sldId id="317" r:id="rId21"/>
    <p:sldId id="319" r:id="rId22"/>
    <p:sldId id="320" r:id="rId23"/>
    <p:sldId id="321" r:id="rId24"/>
    <p:sldId id="322" r:id="rId25"/>
    <p:sldId id="323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9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FD576-D45A-43BE-A025-D324DBE6551B}" type="datetimeFigureOut">
              <a:rPr lang="en-US" smtClean="0"/>
              <a:pPr/>
              <a:t>5/3/2021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51A9E-DDDD-41F7-8B23-7DF89AEDCE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894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FD576-D45A-43BE-A025-D324DBE6551B}" type="datetimeFigureOut">
              <a:rPr lang="en-US" smtClean="0"/>
              <a:pPr/>
              <a:t>5/3/2021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51A9E-DDDD-41F7-8B23-7DF89AEDCE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528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5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5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FD576-D45A-43BE-A025-D324DBE6551B}" type="datetimeFigureOut">
              <a:rPr lang="en-US" smtClean="0"/>
              <a:pPr/>
              <a:t>5/3/2021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51A9E-DDDD-41F7-8B23-7DF89AEDCE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2207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/>
        </p:nvSpPr>
        <p:spPr>
          <a:xfrm>
            <a:off x="346601" y="365700"/>
            <a:ext cx="11498833" cy="6126600"/>
          </a:xfrm>
          <a:custGeom>
            <a:avLst/>
            <a:gdLst/>
            <a:ahLst/>
            <a:cxnLst/>
            <a:rect l="0" t="0" r="0" b="0"/>
            <a:pathLst>
              <a:path w="344965" h="183798" extrusionOk="0">
                <a:moveTo>
                  <a:pt x="114070" y="38"/>
                </a:moveTo>
                <a:lnTo>
                  <a:pt x="0" y="0"/>
                </a:lnTo>
                <a:lnTo>
                  <a:pt x="0" y="183798"/>
                </a:lnTo>
                <a:lnTo>
                  <a:pt x="344965" y="183798"/>
                </a:lnTo>
                <a:lnTo>
                  <a:pt x="344965" y="0"/>
                </a:lnTo>
                <a:lnTo>
                  <a:pt x="231506" y="0"/>
                </a:lnTo>
              </a:path>
            </a:pathLst>
          </a:custGeom>
          <a:noFill/>
          <a:ln w="76200" cap="flat" cmpd="sng">
            <a:solidFill>
              <a:srgbClr val="FF9E00"/>
            </a:solidFill>
            <a:prstDash val="solid"/>
            <a:miter/>
            <a:headEnd type="none" w="lg" len="lg"/>
            <a:tailEnd type="none" w="lg" len="lg"/>
          </a:ln>
        </p:spPr>
      </p:sp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322200" y="122088"/>
            <a:ext cx="3547600" cy="978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1222202" y="1267800"/>
            <a:ext cx="9747599" cy="4322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2400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16990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FD576-D45A-43BE-A025-D324DBE6551B}" type="datetimeFigureOut">
              <a:rPr lang="en-US" smtClean="0"/>
              <a:pPr/>
              <a:t>5/3/2021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51A9E-DDDD-41F7-8B23-7DF89AEDCE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94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FD576-D45A-43BE-A025-D324DBE6551B}" type="datetimeFigureOut">
              <a:rPr lang="en-US" smtClean="0"/>
              <a:pPr/>
              <a:t>5/3/2021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51A9E-DDDD-41F7-8B23-7DF89AEDCE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725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FD576-D45A-43BE-A025-D324DBE6551B}" type="datetimeFigureOut">
              <a:rPr lang="en-US" smtClean="0"/>
              <a:pPr/>
              <a:t>5/3/2021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51A9E-DDDD-41F7-8B23-7DF89AEDCE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586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FD576-D45A-43BE-A025-D324DBE6551B}" type="datetimeFigureOut">
              <a:rPr lang="en-US" smtClean="0"/>
              <a:pPr/>
              <a:t>5/3/2021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51A9E-DDDD-41F7-8B23-7DF89AEDCE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500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FD576-D45A-43BE-A025-D324DBE6551B}" type="datetimeFigureOut">
              <a:rPr lang="en-US" smtClean="0"/>
              <a:pPr/>
              <a:t>5/3/2021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51A9E-DDDD-41F7-8B23-7DF89AEDCE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738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FD576-D45A-43BE-A025-D324DBE6551B}" type="datetimeFigureOut">
              <a:rPr lang="en-US" smtClean="0"/>
              <a:pPr/>
              <a:t>5/3/2021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51A9E-DDDD-41F7-8B23-7DF89AEDCE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156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FD576-D45A-43BE-A025-D324DBE6551B}" type="datetimeFigureOut">
              <a:rPr lang="en-US" smtClean="0"/>
              <a:pPr/>
              <a:t>5/3/2021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51A9E-DDDD-41F7-8B23-7DF89AEDCE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69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FD576-D45A-43BE-A025-D324DBE6551B}" type="datetimeFigureOut">
              <a:rPr lang="en-US" smtClean="0"/>
              <a:pPr/>
              <a:t>5/3/2021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51A9E-DDDD-41F7-8B23-7DF89AEDCE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994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FFD576-D45A-43BE-A025-D324DBE6551B}" type="datetimeFigureOut">
              <a:rPr lang="en-US" smtClean="0"/>
              <a:pPr/>
              <a:t>5/3/2021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51A9E-DDDD-41F7-8B23-7DF89AEDCE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839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511094" y="1432961"/>
            <a:ext cx="8669225" cy="34163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dirty="0">
                <a:ln w="11430"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“Business Plan”</a:t>
            </a:r>
          </a:p>
          <a:p>
            <a:pPr algn="ctr"/>
            <a:r>
              <a:rPr lang="en-US" sz="7200" b="1" dirty="0" err="1">
                <a:ln w="11430"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atau</a:t>
            </a:r>
            <a:endParaRPr lang="en-US" sz="7200" b="1" dirty="0">
              <a:ln w="11430">
                <a:solidFill>
                  <a:srgbClr val="FFC000"/>
                </a:solidFill>
              </a:ln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/>
            </a:endParaRPr>
          </a:p>
          <a:p>
            <a:pPr algn="ctr"/>
            <a:r>
              <a:rPr lang="en-US" sz="7200" b="1" dirty="0" err="1">
                <a:ln w="11430"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Perencanaan</a:t>
            </a:r>
            <a:r>
              <a:rPr lang="en-US" sz="7200" b="1" dirty="0">
                <a:ln w="11430"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 Usaha</a:t>
            </a:r>
          </a:p>
        </p:txBody>
      </p:sp>
    </p:spTree>
    <p:extLst>
      <p:ext uri="{BB962C8B-B14F-4D97-AF65-F5344CB8AC3E}">
        <p14:creationId xmlns:p14="http://schemas.microsoft.com/office/powerpoint/2010/main" val="35485649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BFBCC2-B30C-43EE-A8F8-AB633DF9C8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731520"/>
            <a:ext cx="10972800" cy="5760720"/>
          </a:xfrm>
        </p:spPr>
        <p:txBody>
          <a:bodyPr>
            <a:normAutofit lnSpcReduction="10000"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Motivasi</a:t>
            </a: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kepada</a:t>
            </a: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karyawan</a:t>
            </a: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harus</a:t>
            </a: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dilaksanakan</a:t>
            </a: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sebuah</a:t>
            </a: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perusahaan</a:t>
            </a: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hal</a:t>
            </a: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berpengaruh</a:t>
            </a: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terhadap</a:t>
            </a: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mental para </a:t>
            </a:r>
            <a:r>
              <a:rPr lang="en-US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karyawan</a:t>
            </a: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itulah</a:t>
            </a: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diperlukan</a:t>
            </a: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rencana</a:t>
            </a: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motivasi</a:t>
            </a: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baik</a:t>
            </a: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Hal </a:t>
            </a:r>
            <a:r>
              <a:rPr lang="en-US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pertama</a:t>
            </a: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pemberian</a:t>
            </a: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kuasa</a:t>
            </a: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kepada</a:t>
            </a: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karyawan</a:t>
            </a: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sehingga</a:t>
            </a: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mereka</a:t>
            </a: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termotivasi</a:t>
            </a: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melakukan</a:t>
            </a: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pekerjaannya</a:t>
            </a: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beberapa</a:t>
            </a: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hal</a:t>
            </a: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karyawan</a:t>
            </a: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diberikan</a:t>
            </a: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kewenangan</a:t>
            </a: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melakukan</a:t>
            </a: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pengambilan</a:t>
            </a: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keputusan</a:t>
            </a: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sendiri</a:t>
            </a: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Sebuah</a:t>
            </a: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perusahaan</a:t>
            </a: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harus</a:t>
            </a: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punya </a:t>
            </a:r>
            <a:r>
              <a:rPr lang="en-US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strategi</a:t>
            </a: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agar </a:t>
            </a:r>
            <a:r>
              <a:rPr lang="en-US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meningkatkan</a:t>
            </a: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kepuasan</a:t>
            </a: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kerja</a:t>
            </a: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meningkatkan</a:t>
            </a: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motivasi</a:t>
            </a: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karyawan</a:t>
            </a: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yaitu</a:t>
            </a: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melalui</a:t>
            </a: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program </a:t>
            </a:r>
            <a:r>
              <a:rPr lang="en-US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pelatihan</a:t>
            </a: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, proses </a:t>
            </a:r>
            <a:r>
              <a:rPr lang="en-US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evaluasi</a:t>
            </a: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Program </a:t>
            </a:r>
            <a:r>
              <a:rPr lang="en-US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pelatihan</a:t>
            </a: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meliputi</a:t>
            </a: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pelatihan</a:t>
            </a: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ketrampilan</a:t>
            </a: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teknis</a:t>
            </a: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pelatihan</a:t>
            </a: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ketrampilan</a:t>
            </a: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pengambilan</a:t>
            </a: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keputusan</a:t>
            </a: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pelatihan</a:t>
            </a: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ketrampilan</a:t>
            </a: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pelayanan</a:t>
            </a: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pelanggan</a:t>
            </a: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pelatihan</a:t>
            </a: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ketrampilan</a:t>
            </a: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keamanan</a:t>
            </a: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pelatihan</a:t>
            </a: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ketrampilan</a:t>
            </a: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sumber</a:t>
            </a: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daya</a:t>
            </a: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manusia</a:t>
            </a: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Proses </a:t>
            </a:r>
            <a:r>
              <a:rPr lang="en-US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evaluasi</a:t>
            </a: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digunakan</a:t>
            </a: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mengalokasikan</a:t>
            </a: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kenaikan</a:t>
            </a: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gaji</a:t>
            </a: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memberikan</a:t>
            </a: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umpan</a:t>
            </a: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balik</a:t>
            </a: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pengarahan</a:t>
            </a: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bagi</a:t>
            </a: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para </a:t>
            </a:r>
            <a:r>
              <a:rPr lang="en-US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karyawan</a:t>
            </a: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mengindikasikan</a:t>
            </a: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kelebihan</a:t>
            </a: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kekurangan</a:t>
            </a: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karyawan</a:t>
            </a: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mempengaruhi</a:t>
            </a: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peluang</a:t>
            </a: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para </a:t>
            </a:r>
            <a:r>
              <a:rPr lang="en-US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karyawan</a:t>
            </a: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dipromosikan</a:t>
            </a: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di Perusahaan di masa </a:t>
            </a:r>
            <a:r>
              <a:rPr lang="en-US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mendatang</a:t>
            </a: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D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en-ID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ID" sz="2400" dirty="0"/>
          </a:p>
        </p:txBody>
      </p:sp>
    </p:spTree>
    <p:extLst>
      <p:ext uri="{BB962C8B-B14F-4D97-AF65-F5344CB8AC3E}">
        <p14:creationId xmlns:p14="http://schemas.microsoft.com/office/powerpoint/2010/main" val="32853832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2DBF2E-0B11-4E8C-B09E-9F69B11A1A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624840"/>
            <a:ext cx="10972800" cy="5501329"/>
          </a:xfrm>
        </p:spPr>
        <p:txBody>
          <a:bodyPr>
            <a:normAutofit/>
          </a:bodyPr>
          <a:lstStyle/>
          <a:p>
            <a:pPr marL="0" lvl="0" indent="0" algn="just">
              <a:spcBef>
                <a:spcPts val="0"/>
              </a:spcBef>
              <a:buNone/>
            </a:pPr>
            <a:r>
              <a:rPr lang="en-US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C. ASPEK MANAJEMEN KEUANGAN</a:t>
            </a:r>
            <a:endParaRPr lang="en-ID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spcBef>
                <a:spcPts val="0"/>
              </a:spcBef>
              <a:buNone/>
            </a:pP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Aspek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keuangan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perencanaan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usaha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harus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dapat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memperlihatkan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potensi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dana yang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dimiliki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kebutuhan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dana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eksternal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perhitungan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kelayakan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usaha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termasuk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laporan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keuangan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neraca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rugi-laba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, dan </a:t>
            </a:r>
            <a:r>
              <a:rPr lang="en-US" sz="2400" i="1" dirty="0">
                <a:ea typeface="Calibri" panose="020F0502020204030204" pitchFamily="34" charset="0"/>
                <a:cs typeface="Times New Roman" panose="02020603050405020304" pitchFamily="18" charset="0"/>
              </a:rPr>
              <a:t>cash flow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Beberapa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hal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perlu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disampaikan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aspek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ini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adalah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ID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Bef>
                <a:spcPts val="0"/>
              </a:spcBef>
              <a:buFont typeface="+mj-lt"/>
              <a:buAutoNum type="arabicPeriod"/>
            </a:pP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Sumber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Pendanaan</a:t>
            </a:r>
            <a:endParaRPr lang="en-US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25475" lvl="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Modal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sendiri</a:t>
            </a:r>
            <a:endParaRPr lang="en-US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25475" lvl="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Modal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pinjaman</a:t>
            </a:r>
            <a:endParaRPr lang="en-US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Kebutuhan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Pembiayaan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/Modal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Investasi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25475" lvl="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ID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Tanah </a:t>
            </a:r>
          </a:p>
          <a:p>
            <a:pPr marL="625475" lvl="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ID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Bangunan</a:t>
            </a:r>
            <a:endParaRPr lang="en-ID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25475" lvl="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ID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Peralatan</a:t>
            </a:r>
            <a:endParaRPr lang="en-ID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25475" lvl="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ID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Biaya</a:t>
            </a:r>
            <a:r>
              <a:rPr lang="en-ID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</a:t>
            </a:r>
            <a:r>
              <a:rPr lang="en-ID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operasi</a:t>
            </a:r>
            <a:endParaRPr lang="en-ID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25475" lvl="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ID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Biaya</a:t>
            </a:r>
            <a:r>
              <a:rPr lang="en-ID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lain-lain</a:t>
            </a:r>
          </a:p>
          <a:p>
            <a:pPr marL="0" lvl="0" indent="0">
              <a:spcBef>
                <a:spcPts val="0"/>
              </a:spcBef>
              <a:buNone/>
            </a:pPr>
            <a:endParaRPr lang="en-ID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ID" sz="2400" dirty="0"/>
          </a:p>
        </p:txBody>
      </p:sp>
    </p:spTree>
    <p:extLst>
      <p:ext uri="{BB962C8B-B14F-4D97-AF65-F5344CB8AC3E}">
        <p14:creationId xmlns:p14="http://schemas.microsoft.com/office/powerpoint/2010/main" val="29282295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1195A8-32CA-432C-A59B-F75CCF89FF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655320"/>
            <a:ext cx="10972800" cy="54708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3. </a:t>
            </a:r>
            <a:r>
              <a:rPr lang="en-US" sz="2400" dirty="0" err="1"/>
              <a:t>Kebutuhan</a:t>
            </a:r>
            <a:r>
              <a:rPr lang="en-US" sz="2400" dirty="0"/>
              <a:t> </a:t>
            </a:r>
            <a:r>
              <a:rPr lang="en-US" sz="2400" dirty="0" err="1"/>
              <a:t>pembiayaan</a:t>
            </a:r>
            <a:r>
              <a:rPr lang="en-US" sz="2400" dirty="0"/>
              <a:t> /Modal </a:t>
            </a:r>
            <a:r>
              <a:rPr lang="en-US" sz="2400" dirty="0" err="1"/>
              <a:t>kerja</a:t>
            </a:r>
            <a:endParaRPr lang="en-US" sz="2400" dirty="0"/>
          </a:p>
          <a:p>
            <a:pPr marL="625475">
              <a:buFont typeface="Courier New" panose="02070309020205020404" pitchFamily="49" charset="0"/>
              <a:buChar char="o"/>
            </a:pPr>
            <a:r>
              <a:rPr lang="en-US" sz="2400" dirty="0" err="1"/>
              <a:t>Bahan</a:t>
            </a:r>
            <a:r>
              <a:rPr lang="en-US" sz="2400" dirty="0"/>
              <a:t> </a:t>
            </a:r>
            <a:r>
              <a:rPr lang="en-US" sz="2400" dirty="0" err="1"/>
              <a:t>baku</a:t>
            </a:r>
            <a:endParaRPr lang="en-US" sz="2400" dirty="0"/>
          </a:p>
          <a:p>
            <a:pPr marL="625475">
              <a:buFont typeface="Courier New" panose="02070309020205020404" pitchFamily="49" charset="0"/>
              <a:buChar char="o"/>
            </a:pPr>
            <a:r>
              <a:rPr lang="en-US" sz="2400" dirty="0" err="1"/>
              <a:t>Bahan</a:t>
            </a:r>
            <a:r>
              <a:rPr lang="en-US" sz="2400" dirty="0"/>
              <a:t> </a:t>
            </a:r>
            <a:r>
              <a:rPr lang="en-US" sz="2400" dirty="0" err="1"/>
              <a:t>pelengkap</a:t>
            </a:r>
            <a:endParaRPr lang="en-US" sz="2400" dirty="0"/>
          </a:p>
          <a:p>
            <a:pPr marL="625475">
              <a:buFont typeface="Courier New" panose="02070309020205020404" pitchFamily="49" charset="0"/>
              <a:buChar char="o"/>
            </a:pPr>
            <a:r>
              <a:rPr lang="en-US" sz="2400" dirty="0" err="1"/>
              <a:t>Biaya</a:t>
            </a:r>
            <a:r>
              <a:rPr lang="en-US" sz="2400" dirty="0"/>
              <a:t> </a:t>
            </a:r>
            <a:r>
              <a:rPr lang="en-US" sz="2400" dirty="0" err="1"/>
              <a:t>tenaga</a:t>
            </a:r>
            <a:r>
              <a:rPr lang="en-US" sz="2400" dirty="0"/>
              <a:t> </a:t>
            </a:r>
            <a:r>
              <a:rPr lang="en-US" sz="2400" dirty="0" err="1"/>
              <a:t>kerja</a:t>
            </a:r>
            <a:endParaRPr lang="en-US" sz="2400" dirty="0"/>
          </a:p>
          <a:p>
            <a:pPr marL="625475">
              <a:buFont typeface="Courier New" panose="02070309020205020404" pitchFamily="49" charset="0"/>
              <a:buChar char="o"/>
            </a:pPr>
            <a:r>
              <a:rPr lang="en-US" sz="2400" dirty="0" err="1"/>
              <a:t>Biaya</a:t>
            </a:r>
            <a:r>
              <a:rPr lang="en-US" sz="2400" dirty="0"/>
              <a:t> </a:t>
            </a:r>
            <a:r>
              <a:rPr lang="en-US" sz="2400" dirty="0" err="1"/>
              <a:t>listrik</a:t>
            </a:r>
            <a:r>
              <a:rPr lang="en-US" sz="2400" dirty="0"/>
              <a:t>, air, </a:t>
            </a:r>
            <a:r>
              <a:rPr lang="en-US" sz="2400" dirty="0" err="1"/>
              <a:t>telpon</a:t>
            </a:r>
            <a:r>
              <a:rPr lang="en-US" sz="2400" dirty="0"/>
              <a:t>, </a:t>
            </a:r>
            <a:r>
              <a:rPr lang="en-US" sz="2400" dirty="0" err="1"/>
              <a:t>alat</a:t>
            </a:r>
            <a:r>
              <a:rPr lang="en-US" sz="2400" dirty="0"/>
              <a:t> </a:t>
            </a:r>
            <a:r>
              <a:rPr lang="en-US" sz="2400" dirty="0" err="1"/>
              <a:t>kantor</a:t>
            </a:r>
            <a:endParaRPr lang="en-US" sz="2400" dirty="0"/>
          </a:p>
          <a:p>
            <a:pPr marL="625475">
              <a:buFont typeface="Courier New" panose="02070309020205020404" pitchFamily="49" charset="0"/>
              <a:buChar char="o"/>
            </a:pPr>
            <a:r>
              <a:rPr lang="en-US" sz="2400" dirty="0" err="1"/>
              <a:t>Biaya</a:t>
            </a:r>
            <a:r>
              <a:rPr lang="en-US" sz="2400" dirty="0"/>
              <a:t> lain-lain</a:t>
            </a:r>
          </a:p>
          <a:p>
            <a:pPr marL="274638" indent="-274638">
              <a:buNone/>
            </a:pPr>
            <a:r>
              <a:rPr lang="en-US" sz="2400" dirty="0"/>
              <a:t>4. Analisa </a:t>
            </a:r>
            <a:r>
              <a:rPr lang="en-US" sz="2400" dirty="0" err="1"/>
              <a:t>biaya</a:t>
            </a:r>
            <a:r>
              <a:rPr lang="en-US" sz="2400" dirty="0"/>
              <a:t> </a:t>
            </a:r>
            <a:r>
              <a:rPr lang="en-US" sz="2400" dirty="0" err="1"/>
              <a:t>tetap</a:t>
            </a:r>
            <a:endParaRPr lang="en-US" sz="2400" dirty="0"/>
          </a:p>
          <a:p>
            <a:pPr marL="625475">
              <a:buFont typeface="Courier New" panose="02070309020205020404" pitchFamily="49" charset="0"/>
              <a:buChar char="o"/>
            </a:pPr>
            <a:r>
              <a:rPr lang="en-US" sz="2400" dirty="0" err="1"/>
              <a:t>Gaji</a:t>
            </a:r>
            <a:endParaRPr lang="en-US" sz="2400" dirty="0"/>
          </a:p>
          <a:p>
            <a:pPr marL="625475">
              <a:buFont typeface="Courier New" panose="02070309020205020404" pitchFamily="49" charset="0"/>
              <a:buChar char="o"/>
            </a:pPr>
            <a:r>
              <a:rPr lang="en-US" sz="2400" dirty="0" err="1"/>
              <a:t>Penyusutan</a:t>
            </a:r>
            <a:endParaRPr lang="en-US" sz="2400" dirty="0"/>
          </a:p>
          <a:p>
            <a:pPr marL="625475">
              <a:buFont typeface="Courier New" panose="02070309020205020404" pitchFamily="49" charset="0"/>
              <a:buChar char="o"/>
            </a:pPr>
            <a:r>
              <a:rPr lang="en-US" sz="2400" dirty="0" err="1"/>
              <a:t>Bunga</a:t>
            </a:r>
            <a:r>
              <a:rPr lang="en-US" sz="2400" dirty="0"/>
              <a:t> </a:t>
            </a:r>
            <a:r>
              <a:rPr lang="en-US" sz="2400" dirty="0" err="1"/>
              <a:t>pinjaman</a:t>
            </a:r>
            <a:r>
              <a:rPr lang="en-US" sz="2400" dirty="0"/>
              <a:t> </a:t>
            </a:r>
          </a:p>
          <a:p>
            <a:pPr marL="625475">
              <a:buFont typeface="Courier New" panose="02070309020205020404" pitchFamily="49" charset="0"/>
              <a:buChar char="o"/>
            </a:pPr>
            <a:r>
              <a:rPr lang="en-US" sz="2400" dirty="0" err="1"/>
              <a:t>Biaya</a:t>
            </a:r>
            <a:r>
              <a:rPr lang="en-US" sz="2400" dirty="0"/>
              <a:t>  </a:t>
            </a:r>
            <a:r>
              <a:rPr lang="en-US" sz="2400" dirty="0" err="1"/>
              <a:t>iklan</a:t>
            </a:r>
            <a:endParaRPr lang="en-US" sz="2400" dirty="0"/>
          </a:p>
          <a:p>
            <a:pPr marL="625475">
              <a:buFont typeface="Courier New" panose="02070309020205020404" pitchFamily="49" charset="0"/>
              <a:buChar char="o"/>
            </a:pPr>
            <a:r>
              <a:rPr lang="en-US" sz="2400" dirty="0" err="1"/>
              <a:t>Biaya</a:t>
            </a:r>
            <a:r>
              <a:rPr lang="en-US" sz="2400" dirty="0"/>
              <a:t> lain-lain</a:t>
            </a:r>
          </a:p>
          <a:p>
            <a:pPr marL="625475">
              <a:buFont typeface="Courier New" panose="02070309020205020404" pitchFamily="49" charset="0"/>
              <a:buChar char="o"/>
            </a:pPr>
            <a:endParaRPr lang="en-ID" sz="2400" dirty="0"/>
          </a:p>
        </p:txBody>
      </p:sp>
    </p:spTree>
    <p:extLst>
      <p:ext uri="{BB962C8B-B14F-4D97-AF65-F5344CB8AC3E}">
        <p14:creationId xmlns:p14="http://schemas.microsoft.com/office/powerpoint/2010/main" val="24055560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CACAA4-D0FF-4F55-ABC1-A549507905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594360"/>
            <a:ext cx="10972800" cy="55318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5. </a:t>
            </a:r>
            <a:r>
              <a:rPr lang="en-US" sz="2400" dirty="0" err="1"/>
              <a:t>Biaya</a:t>
            </a:r>
            <a:r>
              <a:rPr lang="en-US" sz="2400" dirty="0"/>
              <a:t> per </a:t>
            </a:r>
            <a:r>
              <a:rPr lang="en-US" sz="2400" dirty="0" err="1"/>
              <a:t>produksi</a:t>
            </a:r>
            <a:r>
              <a:rPr lang="en-US" sz="2400" dirty="0"/>
              <a:t>:</a:t>
            </a:r>
          </a:p>
          <a:p>
            <a:pPr marL="533400">
              <a:buFont typeface="Courier New" panose="02070309020205020404" pitchFamily="49" charset="0"/>
              <a:buChar char="o"/>
            </a:pPr>
            <a:r>
              <a:rPr lang="en-US" sz="2400" dirty="0" err="1"/>
              <a:t>Upah</a:t>
            </a:r>
            <a:endParaRPr lang="en-US" sz="2400" dirty="0"/>
          </a:p>
          <a:p>
            <a:pPr marL="533400">
              <a:buFont typeface="Courier New" panose="02070309020205020404" pitchFamily="49" charset="0"/>
              <a:buChar char="o"/>
            </a:pPr>
            <a:r>
              <a:rPr lang="en-US" sz="2400" dirty="0" err="1"/>
              <a:t>Biaya</a:t>
            </a:r>
            <a:r>
              <a:rPr lang="en-US" sz="2400" dirty="0"/>
              <a:t> </a:t>
            </a:r>
            <a:r>
              <a:rPr lang="en-US" sz="2400" dirty="0" err="1"/>
              <a:t>bahan</a:t>
            </a:r>
            <a:endParaRPr lang="en-US" sz="2400" dirty="0"/>
          </a:p>
          <a:p>
            <a:pPr marL="533400">
              <a:buFont typeface="Courier New" panose="02070309020205020404" pitchFamily="49" charset="0"/>
              <a:buChar char="o"/>
            </a:pPr>
            <a:r>
              <a:rPr lang="en-US" sz="2400" dirty="0" err="1"/>
              <a:t>Biaya</a:t>
            </a:r>
            <a:r>
              <a:rPr lang="en-US" sz="2400" dirty="0"/>
              <a:t> </a:t>
            </a:r>
            <a:r>
              <a:rPr lang="en-US" sz="2400" dirty="0" err="1"/>
              <a:t>kemasan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6. </a:t>
            </a:r>
            <a:r>
              <a:rPr lang="en-US" sz="2400" dirty="0" err="1"/>
              <a:t>Proyeksi</a:t>
            </a:r>
            <a:r>
              <a:rPr lang="en-US" sz="2400" dirty="0"/>
              <a:t> </a:t>
            </a:r>
            <a:r>
              <a:rPr lang="en-US" sz="2400" dirty="0" err="1"/>
              <a:t>aliran</a:t>
            </a:r>
            <a:r>
              <a:rPr lang="en-US" sz="2400" dirty="0"/>
              <a:t> kas</a:t>
            </a:r>
          </a:p>
          <a:p>
            <a:pPr marL="0" indent="0">
              <a:buNone/>
            </a:pPr>
            <a:endParaRPr lang="en-ID" sz="24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77BD653-0FDE-49CC-8BF7-2FEA8E5F59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1475215"/>
              </p:ext>
            </p:extLst>
          </p:nvPr>
        </p:nvGraphicFramePr>
        <p:xfrm>
          <a:off x="1021080" y="3139440"/>
          <a:ext cx="9845039" cy="34435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39394">
                  <a:extLst>
                    <a:ext uri="{9D8B030D-6E8A-4147-A177-3AD203B41FA5}">
                      <a16:colId xmlns:a16="http://schemas.microsoft.com/office/drawing/2014/main" val="1439541672"/>
                    </a:ext>
                  </a:extLst>
                </a:gridCol>
                <a:gridCol w="961129">
                  <a:extLst>
                    <a:ext uri="{9D8B030D-6E8A-4147-A177-3AD203B41FA5}">
                      <a16:colId xmlns:a16="http://schemas.microsoft.com/office/drawing/2014/main" val="2018124702"/>
                    </a:ext>
                  </a:extLst>
                </a:gridCol>
                <a:gridCol w="961129">
                  <a:extLst>
                    <a:ext uri="{9D8B030D-6E8A-4147-A177-3AD203B41FA5}">
                      <a16:colId xmlns:a16="http://schemas.microsoft.com/office/drawing/2014/main" val="84204000"/>
                    </a:ext>
                  </a:extLst>
                </a:gridCol>
                <a:gridCol w="961129">
                  <a:extLst>
                    <a:ext uri="{9D8B030D-6E8A-4147-A177-3AD203B41FA5}">
                      <a16:colId xmlns:a16="http://schemas.microsoft.com/office/drawing/2014/main" val="1011866931"/>
                    </a:ext>
                  </a:extLst>
                </a:gridCol>
                <a:gridCol w="961129">
                  <a:extLst>
                    <a:ext uri="{9D8B030D-6E8A-4147-A177-3AD203B41FA5}">
                      <a16:colId xmlns:a16="http://schemas.microsoft.com/office/drawing/2014/main" val="3386340984"/>
                    </a:ext>
                  </a:extLst>
                </a:gridCol>
                <a:gridCol w="961129">
                  <a:extLst>
                    <a:ext uri="{9D8B030D-6E8A-4147-A177-3AD203B41FA5}">
                      <a16:colId xmlns:a16="http://schemas.microsoft.com/office/drawing/2014/main" val="2857317562"/>
                    </a:ext>
                  </a:extLst>
                </a:gridCol>
              </a:tblGrid>
              <a:tr h="348343">
                <a:tc row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Uraian</a:t>
                      </a:r>
                      <a:endParaRPr lang="en-ID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Tahun</a:t>
                      </a:r>
                      <a:endParaRPr lang="en-ID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4559020"/>
                  </a:ext>
                </a:extLst>
              </a:tr>
              <a:tr h="348343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</a:t>
                      </a:r>
                      <a:endParaRPr lang="en-ID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2</a:t>
                      </a:r>
                      <a:endParaRPr lang="en-ID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3</a:t>
                      </a:r>
                      <a:endParaRPr lang="en-ID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4</a:t>
                      </a:r>
                      <a:endParaRPr lang="en-ID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5</a:t>
                      </a:r>
                      <a:endParaRPr lang="en-ID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79134452"/>
                  </a:ext>
                </a:extLst>
              </a:tr>
              <a:tr h="34834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a. </a:t>
                      </a:r>
                      <a:r>
                        <a:rPr lang="en-US" sz="2400" dirty="0" err="1">
                          <a:effectLst/>
                        </a:rPr>
                        <a:t>Sumber</a:t>
                      </a:r>
                      <a:r>
                        <a:rPr lang="en-US" sz="2400" dirty="0">
                          <a:effectLst/>
                        </a:rPr>
                        <a:t> Dana (in flow)</a:t>
                      </a:r>
                      <a:endParaRPr lang="en-ID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ID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ID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ID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ID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ID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67375171"/>
                  </a:ext>
                </a:extLst>
              </a:tr>
              <a:tr h="34834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b. </a:t>
                      </a:r>
                      <a:r>
                        <a:rPr lang="en-US" sz="2400" dirty="0" err="1">
                          <a:effectLst/>
                        </a:rPr>
                        <a:t>Penggunaan</a:t>
                      </a:r>
                      <a:r>
                        <a:rPr lang="en-US" sz="2400" dirty="0">
                          <a:effectLst/>
                        </a:rPr>
                        <a:t> Dana (out flow)</a:t>
                      </a:r>
                      <a:endParaRPr lang="en-ID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ID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ID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ID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ID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ID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1912336"/>
                  </a:ext>
                </a:extLst>
              </a:tr>
              <a:tr h="34834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c. </a:t>
                      </a:r>
                      <a:r>
                        <a:rPr lang="en-US" sz="2400" dirty="0" err="1">
                          <a:effectLst/>
                        </a:rPr>
                        <a:t>Arus</a:t>
                      </a:r>
                      <a:r>
                        <a:rPr lang="en-US" sz="2400" dirty="0">
                          <a:effectLst/>
                        </a:rPr>
                        <a:t> Kas </a:t>
                      </a:r>
                      <a:r>
                        <a:rPr lang="en-US" sz="2400" dirty="0" err="1">
                          <a:effectLst/>
                        </a:rPr>
                        <a:t>Bersih</a:t>
                      </a:r>
                      <a:r>
                        <a:rPr lang="en-US" sz="2400" dirty="0">
                          <a:effectLst/>
                        </a:rPr>
                        <a:t> (net flow = a - b)</a:t>
                      </a:r>
                      <a:endParaRPr lang="en-ID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ID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ID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ID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ID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ID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6869587"/>
                  </a:ext>
                </a:extLst>
              </a:tr>
              <a:tr h="34834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d. </a:t>
                      </a:r>
                      <a:r>
                        <a:rPr lang="en-US" sz="2400" dirty="0" err="1">
                          <a:effectLst/>
                        </a:rPr>
                        <a:t>Keadaan</a:t>
                      </a:r>
                      <a:r>
                        <a:rPr lang="en-US" sz="2400" dirty="0">
                          <a:effectLst/>
                        </a:rPr>
                        <a:t> Kas </a:t>
                      </a:r>
                      <a:r>
                        <a:rPr lang="en-US" sz="2400" dirty="0" err="1">
                          <a:effectLst/>
                        </a:rPr>
                        <a:t>awal</a:t>
                      </a:r>
                      <a:endParaRPr lang="en-ID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ID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ID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ID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ID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ID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90739185"/>
                  </a:ext>
                </a:extLst>
              </a:tr>
              <a:tr h="34834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e. Keadaan Kas Akhir (c + d)</a:t>
                      </a:r>
                      <a:endParaRPr lang="en-ID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ID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ID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ID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ID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ID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946768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84251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9765F4-08D7-45BF-B93F-681B1ED764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441434"/>
            <a:ext cx="10972800" cy="641656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/>
              <a:t>7. </a:t>
            </a:r>
            <a:r>
              <a:rPr lang="en-US" sz="2400" dirty="0" err="1"/>
              <a:t>Penentuan</a:t>
            </a:r>
            <a:r>
              <a:rPr lang="en-US" sz="2400" dirty="0"/>
              <a:t> </a:t>
            </a:r>
            <a:r>
              <a:rPr lang="en-US" sz="2400" dirty="0" err="1"/>
              <a:t>Harga</a:t>
            </a:r>
            <a:r>
              <a:rPr lang="en-US" sz="2400" dirty="0"/>
              <a:t> </a:t>
            </a:r>
            <a:r>
              <a:rPr lang="en-US" sz="2400" dirty="0" err="1"/>
              <a:t>Pokok</a:t>
            </a:r>
            <a:r>
              <a:rPr lang="en-US" sz="2400" dirty="0"/>
              <a:t> </a:t>
            </a:r>
            <a:r>
              <a:rPr lang="en-US" sz="2400" dirty="0" err="1"/>
              <a:t>Produksi</a:t>
            </a:r>
            <a:endParaRPr lang="en-US" sz="2400" dirty="0"/>
          </a:p>
          <a:p>
            <a:pPr indent="0" algn="just">
              <a:spcBef>
                <a:spcPts val="0"/>
              </a:spcBef>
              <a:buNone/>
            </a:pP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Perhitungan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harga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pokok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penjualan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harus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dibuat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agar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dapat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diketahui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berapa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besar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biaya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pokok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dikeluarkan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membuat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sebuah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barang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digunakan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sebagai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dasar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penetapan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harga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ataupun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perhitungan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laba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perusahaan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D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8288" indent="-268288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Sebagai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contoh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perusahaan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industri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pembuat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permen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susu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sekali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produksi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mengeluarkan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biaya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sebagai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berikut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:</a:t>
            </a:r>
          </a:p>
          <a:p>
            <a:pPr marL="268288" indent="-268288" algn="just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8288" indent="-268288" algn="just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8288" indent="-268288" algn="just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8288" indent="-268288" algn="just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8288" indent="-268288" algn="just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8288" indent="-268288" algn="just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9875" algn="just">
              <a:lnSpc>
                <a:spcPct val="110000"/>
              </a:lnSpc>
              <a:spcAft>
                <a:spcPts val="0"/>
              </a:spcAft>
            </a:pPr>
            <a:endParaRPr lang="en-US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0000"/>
              </a:lnSpc>
              <a:spcAft>
                <a:spcPts val="0"/>
              </a:spcAft>
              <a:buNone/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Dari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bahan-bahan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tersebut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dapat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dihasilkan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permen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susu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sebesar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7,5 kg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sehingga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dapat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dihitung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harga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pokok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permen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susu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setiap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satu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kilogram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adalah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ID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0000"/>
              </a:lnSpc>
              <a:spcAft>
                <a:spcPts val="0"/>
              </a:spcAft>
              <a:buNone/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               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Rp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. 33.750,00 :  7,5	=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Rp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. 4.500,00</a:t>
            </a:r>
          </a:p>
          <a:p>
            <a:pPr marL="0" indent="0" algn="just">
              <a:lnSpc>
                <a:spcPct val="110000"/>
              </a:lnSpc>
              <a:spcAft>
                <a:spcPts val="0"/>
              </a:spcAft>
              <a:buNone/>
            </a:pP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Apabila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perusahaan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ingin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mendapatkan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keuntungan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kotor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sebesar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25%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maka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besarnya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harga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jual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permen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susu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per Kg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Rp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. 4.500,00 + (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Rp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4.500,00 x 25%) =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Rp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5.625,00</a:t>
            </a:r>
            <a:endParaRPr lang="en-ID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8288" indent="-268288" algn="just">
              <a:spcBef>
                <a:spcPts val="0"/>
              </a:spcBef>
              <a:spcAft>
                <a:spcPts val="0"/>
              </a:spcAft>
              <a:buNone/>
            </a:pPr>
            <a:endParaRPr lang="en-ID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ID" sz="2400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0C47792-078E-40D3-BB1D-8949F45AB1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6813429"/>
              </p:ext>
            </p:extLst>
          </p:nvPr>
        </p:nvGraphicFramePr>
        <p:xfrm>
          <a:off x="963799" y="2445130"/>
          <a:ext cx="6986073" cy="196774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535621">
                  <a:extLst>
                    <a:ext uri="{9D8B030D-6E8A-4147-A177-3AD203B41FA5}">
                      <a16:colId xmlns:a16="http://schemas.microsoft.com/office/drawing/2014/main" val="1716772144"/>
                    </a:ext>
                  </a:extLst>
                </a:gridCol>
                <a:gridCol w="2337435">
                  <a:extLst>
                    <a:ext uri="{9D8B030D-6E8A-4147-A177-3AD203B41FA5}">
                      <a16:colId xmlns:a16="http://schemas.microsoft.com/office/drawing/2014/main" val="3934780022"/>
                    </a:ext>
                  </a:extLst>
                </a:gridCol>
                <a:gridCol w="2113017">
                  <a:extLst>
                    <a:ext uri="{9D8B030D-6E8A-4147-A177-3AD203B41FA5}">
                      <a16:colId xmlns:a16="http://schemas.microsoft.com/office/drawing/2014/main" val="386084667"/>
                    </a:ext>
                  </a:extLst>
                </a:gridCol>
              </a:tblGrid>
              <a:tr h="47314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5 liter </a:t>
                      </a:r>
                      <a:r>
                        <a:rPr lang="en-US" sz="2400" dirty="0" err="1">
                          <a:effectLst/>
                        </a:rPr>
                        <a:t>susu</a:t>
                      </a:r>
                      <a:r>
                        <a:rPr lang="en-US" sz="2400" dirty="0">
                          <a:effectLst/>
                        </a:rPr>
                        <a:t>	</a:t>
                      </a:r>
                      <a:endParaRPr lang="en-ID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@ Rp. 1.200,00 =</a:t>
                      </a:r>
                      <a:endParaRPr lang="en-ID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Rp. 6.000,00</a:t>
                      </a:r>
                      <a:endParaRPr lang="en-ID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06886096"/>
                  </a:ext>
                </a:extLst>
              </a:tr>
              <a:tr h="47314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5 Kg </a:t>
                      </a:r>
                      <a:r>
                        <a:rPr lang="en-US" sz="2400" dirty="0" err="1">
                          <a:effectLst/>
                        </a:rPr>
                        <a:t>gula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pasir</a:t>
                      </a:r>
                      <a:endParaRPr lang="en-ID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@ Rp. 5.000,00 =</a:t>
                      </a:r>
                      <a:endParaRPr lang="en-ID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Rp. 25.000,00</a:t>
                      </a:r>
                      <a:endParaRPr lang="en-ID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6020465"/>
                  </a:ext>
                </a:extLst>
              </a:tr>
              <a:tr h="47314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Bahan</a:t>
                      </a:r>
                      <a:r>
                        <a:rPr lang="en-US" sz="2400" dirty="0">
                          <a:effectLst/>
                        </a:rPr>
                        <a:t> Bakar</a:t>
                      </a:r>
                      <a:endParaRPr lang="en-ID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=</a:t>
                      </a:r>
                      <a:endParaRPr lang="en-ID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Rp</a:t>
                      </a:r>
                      <a:r>
                        <a:rPr lang="en-US" sz="2400" dirty="0">
                          <a:effectLst/>
                        </a:rPr>
                        <a:t>. 2.750,00</a:t>
                      </a:r>
                      <a:endParaRPr lang="en-ID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04994605"/>
                  </a:ext>
                </a:extLst>
              </a:tr>
              <a:tr h="47314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Jumlah</a:t>
                      </a:r>
                      <a:endParaRPr lang="en-ID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ID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Rp</a:t>
                      </a:r>
                      <a:r>
                        <a:rPr lang="en-US" sz="2400" dirty="0">
                          <a:effectLst/>
                        </a:rPr>
                        <a:t>. 33.750,00</a:t>
                      </a:r>
                      <a:endParaRPr lang="en-ID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56800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25232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B4C564-B444-476B-B98C-900983066B1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518160"/>
                <a:ext cx="10972800" cy="5608009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r>
                  <a:rPr lang="en-US" dirty="0"/>
                  <a:t>8</a:t>
                </a:r>
                <a:r>
                  <a:rPr lang="en-ID" dirty="0"/>
                  <a:t>. </a:t>
                </a:r>
                <a:r>
                  <a:rPr lang="en-ID" dirty="0" err="1"/>
                  <a:t>Alat</a:t>
                </a:r>
                <a:r>
                  <a:rPr lang="en-ID" dirty="0"/>
                  <a:t> </a:t>
                </a:r>
                <a:r>
                  <a:rPr lang="en-ID" dirty="0" err="1"/>
                  <a:t>analisis</a:t>
                </a:r>
                <a:r>
                  <a:rPr lang="en-ID" dirty="0"/>
                  <a:t> </a:t>
                </a:r>
                <a:r>
                  <a:rPr lang="en-ID" dirty="0" err="1"/>
                  <a:t>dalam</a:t>
                </a:r>
                <a:r>
                  <a:rPr lang="en-ID" dirty="0"/>
                  <a:t> </a:t>
                </a:r>
                <a:r>
                  <a:rPr lang="en-ID" dirty="0" err="1"/>
                  <a:t>aspek</a:t>
                </a:r>
                <a:r>
                  <a:rPr lang="en-ID" dirty="0"/>
                  <a:t> </a:t>
                </a:r>
                <a:r>
                  <a:rPr lang="en-ID" dirty="0" err="1"/>
                  <a:t>keuangan</a:t>
                </a:r>
                <a:endParaRPr lang="en-ID" dirty="0"/>
              </a:p>
              <a:p>
                <a:pPr marL="0" indent="0" algn="just">
                  <a:buNone/>
                </a:pPr>
                <a:r>
                  <a:rPr lang="en-ID" dirty="0"/>
                  <a:t>	</a:t>
                </a:r>
                <a:r>
                  <a:rPr lang="en-ID" dirty="0" err="1"/>
                  <a:t>Dalam</a:t>
                </a:r>
                <a:r>
                  <a:rPr lang="en-ID" dirty="0"/>
                  <a:t> </a:t>
                </a:r>
                <a:r>
                  <a:rPr lang="en-ID" dirty="0" err="1"/>
                  <a:t>rangka</a:t>
                </a:r>
                <a:r>
                  <a:rPr lang="en-ID" dirty="0"/>
                  <a:t> </a:t>
                </a:r>
                <a:r>
                  <a:rPr lang="en-ID" dirty="0" err="1"/>
                  <a:t>mengukur</a:t>
                </a:r>
                <a:r>
                  <a:rPr lang="en-ID" dirty="0"/>
                  <a:t> </a:t>
                </a:r>
                <a:r>
                  <a:rPr lang="en-ID" dirty="0" err="1"/>
                  <a:t>kelayakan</a:t>
                </a:r>
                <a:r>
                  <a:rPr lang="en-ID" dirty="0"/>
                  <a:t> </a:t>
                </a:r>
                <a:r>
                  <a:rPr lang="en-ID" dirty="0" err="1"/>
                  <a:t>suatu</a:t>
                </a:r>
                <a:r>
                  <a:rPr lang="en-ID" dirty="0"/>
                  <a:t> </a:t>
                </a:r>
                <a:r>
                  <a:rPr lang="en-ID" dirty="0" err="1"/>
                  <a:t>usaha</a:t>
                </a:r>
                <a:r>
                  <a:rPr lang="en-ID" dirty="0"/>
                  <a:t> </a:t>
                </a:r>
                <a:r>
                  <a:rPr lang="en-ID" dirty="0" err="1"/>
                  <a:t>dari</a:t>
                </a:r>
                <a:r>
                  <a:rPr lang="en-ID" dirty="0"/>
                  <a:t> </a:t>
                </a:r>
                <a:r>
                  <a:rPr lang="en-ID" dirty="0" err="1"/>
                  <a:t>sisi</a:t>
                </a:r>
                <a:r>
                  <a:rPr lang="en-ID" dirty="0"/>
                  <a:t> </a:t>
                </a:r>
                <a:r>
                  <a:rPr lang="en-ID" dirty="0" err="1"/>
                  <a:t>keuangan</a:t>
                </a:r>
                <a:r>
                  <a:rPr lang="en-ID" dirty="0"/>
                  <a:t>, </a:t>
                </a:r>
                <a:r>
                  <a:rPr lang="en-ID" dirty="0" err="1"/>
                  <a:t>maka</a:t>
                </a:r>
                <a:r>
                  <a:rPr lang="en-ID" dirty="0"/>
                  <a:t> </a:t>
                </a:r>
                <a:r>
                  <a:rPr lang="en-ID" dirty="0" err="1"/>
                  <a:t>diperlukan</a:t>
                </a:r>
                <a:r>
                  <a:rPr lang="en-ID" dirty="0"/>
                  <a:t> </a:t>
                </a:r>
                <a:r>
                  <a:rPr lang="en-ID" dirty="0" err="1"/>
                  <a:t>pengukuran</a:t>
                </a:r>
                <a:r>
                  <a:rPr lang="en-ID" dirty="0"/>
                  <a:t> </a:t>
                </a:r>
                <a:r>
                  <a:rPr lang="en-ID" dirty="0" err="1"/>
                  <a:t>kelayakan</a:t>
                </a:r>
                <a:r>
                  <a:rPr lang="en-ID" dirty="0"/>
                  <a:t> </a:t>
                </a:r>
                <a:r>
                  <a:rPr lang="en-ID" dirty="0" err="1"/>
                  <a:t>usaha</a:t>
                </a:r>
                <a:r>
                  <a:rPr lang="en-ID" dirty="0"/>
                  <a:t> </a:t>
                </a:r>
                <a:r>
                  <a:rPr lang="en-ID" dirty="0" err="1"/>
                  <a:t>dimana</a:t>
                </a:r>
                <a:r>
                  <a:rPr lang="en-ID" dirty="0"/>
                  <a:t> </a:t>
                </a:r>
                <a:r>
                  <a:rPr lang="en-ID" dirty="0" err="1"/>
                  <a:t>intinya</a:t>
                </a:r>
                <a:r>
                  <a:rPr lang="en-ID" dirty="0"/>
                  <a:t> </a:t>
                </a:r>
                <a:r>
                  <a:rPr lang="en-ID" dirty="0" err="1"/>
                  <a:t>adalah</a:t>
                </a:r>
                <a:r>
                  <a:rPr lang="en-ID" dirty="0"/>
                  <a:t> </a:t>
                </a:r>
                <a:r>
                  <a:rPr lang="en-ID" dirty="0" err="1"/>
                  <a:t>kondisi</a:t>
                </a:r>
                <a:r>
                  <a:rPr lang="en-ID" dirty="0"/>
                  <a:t> </a:t>
                </a:r>
                <a:r>
                  <a:rPr lang="en-ID" dirty="0" err="1"/>
                  <a:t>dimana</a:t>
                </a:r>
                <a:r>
                  <a:rPr lang="en-ID" dirty="0"/>
                  <a:t> </a:t>
                </a:r>
                <a:r>
                  <a:rPr lang="en-ID" dirty="0" err="1"/>
                  <a:t>hasil</a:t>
                </a:r>
                <a:r>
                  <a:rPr lang="en-ID" dirty="0"/>
                  <a:t> yang </a:t>
                </a:r>
                <a:r>
                  <a:rPr lang="en-ID" dirty="0" err="1"/>
                  <a:t>diperoleh</a:t>
                </a:r>
                <a:r>
                  <a:rPr lang="en-ID" dirty="0"/>
                  <a:t> </a:t>
                </a:r>
                <a:r>
                  <a:rPr lang="en-ID" dirty="0" err="1"/>
                  <a:t>lebih</a:t>
                </a:r>
                <a:r>
                  <a:rPr lang="en-ID" dirty="0"/>
                  <a:t> </a:t>
                </a:r>
                <a:r>
                  <a:rPr lang="en-ID" dirty="0" err="1"/>
                  <a:t>besar</a:t>
                </a:r>
                <a:r>
                  <a:rPr lang="en-ID" dirty="0"/>
                  <a:t> </a:t>
                </a:r>
                <a:r>
                  <a:rPr lang="en-ID" dirty="0" err="1"/>
                  <a:t>dari</a:t>
                </a:r>
                <a:r>
                  <a:rPr lang="en-ID" dirty="0"/>
                  <a:t> </a:t>
                </a:r>
                <a:r>
                  <a:rPr lang="en-ID" dirty="0" err="1"/>
                  <a:t>sana</a:t>
                </a:r>
                <a:r>
                  <a:rPr lang="en-ID" dirty="0"/>
                  <a:t> yang </a:t>
                </a:r>
                <a:r>
                  <a:rPr lang="en-ID" dirty="0" err="1"/>
                  <a:t>diinvestasikan</a:t>
                </a:r>
                <a:r>
                  <a:rPr lang="en-ID" dirty="0"/>
                  <a:t> (</a:t>
                </a:r>
                <a:r>
                  <a:rPr lang="en-ID" dirty="0" err="1"/>
                  <a:t>pendapatan</a:t>
                </a:r>
                <a:r>
                  <a:rPr lang="en-ID" dirty="0"/>
                  <a:t> &gt; total </a:t>
                </a:r>
                <a:r>
                  <a:rPr lang="en-ID" dirty="0" err="1"/>
                  <a:t>biaya</a:t>
                </a:r>
                <a:r>
                  <a:rPr lang="en-ID" dirty="0"/>
                  <a:t>). Ada </a:t>
                </a:r>
                <a:r>
                  <a:rPr lang="en-ID" dirty="0" err="1"/>
                  <a:t>beberapa</a:t>
                </a:r>
                <a:r>
                  <a:rPr lang="en-ID" dirty="0"/>
                  <a:t> </a:t>
                </a:r>
                <a:r>
                  <a:rPr lang="en-ID" dirty="0" err="1"/>
                  <a:t>cara</a:t>
                </a:r>
                <a:r>
                  <a:rPr lang="en-ID" dirty="0"/>
                  <a:t> </a:t>
                </a:r>
                <a:r>
                  <a:rPr lang="en-ID" dirty="0" err="1"/>
                  <a:t>untuk</a:t>
                </a:r>
                <a:r>
                  <a:rPr lang="en-ID" dirty="0"/>
                  <a:t> </a:t>
                </a:r>
                <a:r>
                  <a:rPr lang="en-ID" dirty="0" err="1"/>
                  <a:t>mengukur</a:t>
                </a:r>
                <a:r>
                  <a:rPr lang="en-ID" dirty="0"/>
                  <a:t> </a:t>
                </a:r>
                <a:r>
                  <a:rPr lang="en-ID" dirty="0" err="1"/>
                  <a:t>kelayakan</a:t>
                </a:r>
                <a:r>
                  <a:rPr lang="en-ID" dirty="0"/>
                  <a:t> </a:t>
                </a:r>
                <a:r>
                  <a:rPr lang="en-ID" dirty="0" err="1"/>
                  <a:t>usaha</a:t>
                </a:r>
                <a:r>
                  <a:rPr lang="en-ID" dirty="0"/>
                  <a:t> </a:t>
                </a:r>
                <a:r>
                  <a:rPr lang="en-ID" dirty="0" err="1"/>
                  <a:t>dari</a:t>
                </a:r>
                <a:r>
                  <a:rPr lang="en-ID" dirty="0"/>
                  <a:t> </a:t>
                </a:r>
                <a:r>
                  <a:rPr lang="en-ID" dirty="0" err="1"/>
                  <a:t>sisi</a:t>
                </a:r>
                <a:r>
                  <a:rPr lang="en-ID" dirty="0"/>
                  <a:t> </a:t>
                </a:r>
                <a:r>
                  <a:rPr lang="en-ID" dirty="0" err="1"/>
                  <a:t>keungan</a:t>
                </a:r>
                <a:r>
                  <a:rPr lang="en-ID" dirty="0"/>
                  <a:t>, </a:t>
                </a:r>
                <a:r>
                  <a:rPr lang="en-ID" dirty="0" err="1"/>
                  <a:t>yaitu</a:t>
                </a:r>
                <a:r>
                  <a:rPr lang="en-ID" dirty="0"/>
                  <a:t> :</a:t>
                </a:r>
              </a:p>
              <a:p>
                <a:pPr marL="514350" indent="-514350" algn="just">
                  <a:buAutoNum type="alphaLcParenR"/>
                </a:pPr>
                <a:r>
                  <a:rPr lang="en-ID" dirty="0"/>
                  <a:t>Return on Investment (ROI)</a:t>
                </a:r>
              </a:p>
              <a:p>
                <a:pPr marL="0" indent="0" algn="just">
                  <a:buNone/>
                </a:pPr>
                <a:r>
                  <a:rPr lang="en-ID" dirty="0" err="1"/>
                  <a:t>Merupakan</a:t>
                </a:r>
                <a:r>
                  <a:rPr lang="en-ID" dirty="0"/>
                  <a:t> </a:t>
                </a:r>
                <a:r>
                  <a:rPr lang="en-ID" dirty="0" err="1"/>
                  <a:t>ukuran</a:t>
                </a:r>
                <a:r>
                  <a:rPr lang="en-ID" dirty="0"/>
                  <a:t> </a:t>
                </a:r>
                <a:r>
                  <a:rPr lang="en-ID" dirty="0" err="1"/>
                  <a:t>atau</a:t>
                </a:r>
                <a:r>
                  <a:rPr lang="en-ID" dirty="0"/>
                  <a:t> </a:t>
                </a:r>
                <a:r>
                  <a:rPr lang="en-ID" dirty="0" err="1"/>
                  <a:t>besaran</a:t>
                </a:r>
                <a:r>
                  <a:rPr lang="en-ID" dirty="0"/>
                  <a:t> yang </a:t>
                </a:r>
                <a:r>
                  <a:rPr lang="en-ID" dirty="0" err="1"/>
                  <a:t>digunakan</a:t>
                </a:r>
                <a:r>
                  <a:rPr lang="en-ID" dirty="0"/>
                  <a:t> </a:t>
                </a:r>
                <a:r>
                  <a:rPr lang="en-ID" dirty="0" err="1"/>
                  <a:t>untuk</a:t>
                </a:r>
                <a:r>
                  <a:rPr lang="en-ID" dirty="0"/>
                  <a:t> </a:t>
                </a:r>
                <a:r>
                  <a:rPr lang="en-ID" dirty="0" err="1"/>
                  <a:t>mengevaluasi</a:t>
                </a:r>
                <a:r>
                  <a:rPr lang="en-ID" dirty="0"/>
                  <a:t> </a:t>
                </a:r>
                <a:r>
                  <a:rPr lang="en-ID" dirty="0" err="1"/>
                  <a:t>efisiensi</a:t>
                </a:r>
                <a:r>
                  <a:rPr lang="en-ID" dirty="0"/>
                  <a:t> </a:t>
                </a:r>
                <a:r>
                  <a:rPr lang="en-ID" dirty="0" err="1"/>
                  <a:t>sebuah</a:t>
                </a:r>
                <a:r>
                  <a:rPr lang="en-ID" dirty="0"/>
                  <a:t> </a:t>
                </a:r>
                <a:r>
                  <a:rPr lang="en-ID" dirty="0" err="1"/>
                  <a:t>usaha</a:t>
                </a:r>
                <a:r>
                  <a:rPr lang="en-ID" dirty="0"/>
                  <a:t> </a:t>
                </a:r>
                <a:r>
                  <a:rPr lang="en-ID" dirty="0" err="1"/>
                  <a:t>dibandingkan</a:t>
                </a:r>
                <a:r>
                  <a:rPr lang="en-ID" dirty="0"/>
                  <a:t> </a:t>
                </a:r>
                <a:r>
                  <a:rPr lang="en-ID" dirty="0" err="1"/>
                  <a:t>dengan</a:t>
                </a:r>
                <a:r>
                  <a:rPr lang="en-ID" dirty="0"/>
                  <a:t> </a:t>
                </a:r>
                <a:r>
                  <a:rPr lang="en-ID" dirty="0" err="1"/>
                  <a:t>baiya</a:t>
                </a:r>
                <a:r>
                  <a:rPr lang="en-ID" dirty="0"/>
                  <a:t> dan modal </a:t>
                </a:r>
                <a:r>
                  <a:rPr lang="en-ID" dirty="0" err="1"/>
                  <a:t>awal</a:t>
                </a:r>
                <a:r>
                  <a:rPr lang="en-ID" dirty="0"/>
                  <a:t> yang </a:t>
                </a:r>
                <a:r>
                  <a:rPr lang="en-ID" dirty="0" err="1"/>
                  <a:t>dikeluarkan</a:t>
                </a:r>
                <a:r>
                  <a:rPr lang="en-ID" dirty="0"/>
                  <a:t>. Cara </a:t>
                </a:r>
                <a:r>
                  <a:rPr lang="en-ID" dirty="0" err="1"/>
                  <a:t>ini</a:t>
                </a:r>
                <a:r>
                  <a:rPr lang="en-ID" dirty="0"/>
                  <a:t> </a:t>
                </a:r>
                <a:r>
                  <a:rPr lang="en-ID" dirty="0" err="1"/>
                  <a:t>merupakan</a:t>
                </a:r>
                <a:r>
                  <a:rPr lang="en-ID" dirty="0"/>
                  <a:t> </a:t>
                </a:r>
                <a:r>
                  <a:rPr lang="en-ID" dirty="0" err="1"/>
                  <a:t>perhitungan</a:t>
                </a:r>
                <a:r>
                  <a:rPr lang="en-ID" dirty="0"/>
                  <a:t> yang </a:t>
                </a:r>
                <a:r>
                  <a:rPr lang="en-ID" dirty="0" err="1"/>
                  <a:t>sangat</a:t>
                </a:r>
                <a:r>
                  <a:rPr lang="en-ID" dirty="0"/>
                  <a:t> </a:t>
                </a:r>
                <a:r>
                  <a:rPr lang="en-ID" dirty="0" err="1"/>
                  <a:t>sederhana</a:t>
                </a:r>
                <a:r>
                  <a:rPr lang="en-ID" dirty="0"/>
                  <a:t> dan </a:t>
                </a:r>
                <a:r>
                  <a:rPr lang="en-ID" dirty="0" err="1"/>
                  <a:t>cukup</a:t>
                </a:r>
                <a:r>
                  <a:rPr lang="en-ID" dirty="0"/>
                  <a:t> </a:t>
                </a:r>
                <a:r>
                  <a:rPr lang="en-ID" dirty="0" err="1"/>
                  <a:t>mudah</a:t>
                </a:r>
                <a:r>
                  <a:rPr lang="en-ID" dirty="0"/>
                  <a:t> </a:t>
                </a:r>
                <a:r>
                  <a:rPr lang="en-ID" dirty="0" err="1"/>
                  <a:t>untuk</a:t>
                </a:r>
                <a:r>
                  <a:rPr lang="en-ID" dirty="0"/>
                  <a:t> </a:t>
                </a:r>
                <a:r>
                  <a:rPr lang="en-ID" dirty="0" err="1"/>
                  <a:t>dilakukan</a:t>
                </a:r>
                <a:r>
                  <a:rPr lang="en-ID" dirty="0"/>
                  <a:t>. </a:t>
                </a:r>
                <a:r>
                  <a:rPr lang="en-ID" dirty="0" err="1"/>
                  <a:t>Rumus</a:t>
                </a:r>
                <a:r>
                  <a:rPr lang="en-ID" dirty="0"/>
                  <a:t> </a:t>
                </a:r>
                <a:r>
                  <a:rPr lang="en-ID" dirty="0" err="1"/>
                  <a:t>perhitungannya</a:t>
                </a:r>
                <a:r>
                  <a:rPr lang="en-ID" dirty="0"/>
                  <a:t> </a:t>
                </a:r>
                <a:r>
                  <a:rPr lang="en-ID" dirty="0" err="1"/>
                  <a:t>adalah</a:t>
                </a:r>
                <a:r>
                  <a:rPr lang="en-ID" dirty="0"/>
                  <a:t> :</a:t>
                </a:r>
              </a:p>
              <a:p>
                <a:pPr marL="0" indent="0" algn="just">
                  <a:buNone/>
                </a:pPr>
                <a:r>
                  <a:rPr lang="en-ID" dirty="0"/>
                  <a:t>ROI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D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𝑃𝑒𝑛𝑑𝑎𝑝𝑎𝑡𝑎𝑛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𝑦𝑎𝑛𝑔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𝑑𝑖h𝑎𝑠𝑖𝑙𝑘𝑎𝑛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𝑀𝑜𝑑𝑎𝑙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𝑦𝑎𝑛𝑔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𝑑𝑖𝑡𝑎𝑛𝑎𝑚</m:t>
                        </m:r>
                      </m:den>
                    </m:f>
                  </m:oMath>
                </a14:m>
                <a:r>
                  <a:rPr lang="en-ID" dirty="0"/>
                  <a:t> x 100%</a:t>
                </a:r>
              </a:p>
              <a:p>
                <a:pPr marL="0" indent="0" algn="just">
                  <a:buNone/>
                </a:pPr>
                <a:r>
                  <a:rPr lang="en-ID" dirty="0" err="1"/>
                  <a:t>Pendatan</a:t>
                </a:r>
                <a:r>
                  <a:rPr lang="en-ID" dirty="0"/>
                  <a:t> yang </a:t>
                </a:r>
                <a:r>
                  <a:rPr lang="en-ID" dirty="0" err="1"/>
                  <a:t>dihasilkan</a:t>
                </a:r>
                <a:r>
                  <a:rPr lang="en-ID" dirty="0"/>
                  <a:t> </a:t>
                </a:r>
                <a:r>
                  <a:rPr lang="en-ID" dirty="0" err="1"/>
                  <a:t>dapat</a:t>
                </a:r>
                <a:r>
                  <a:rPr lang="en-ID" dirty="0"/>
                  <a:t> </a:t>
                </a:r>
                <a:r>
                  <a:rPr lang="en-ID" dirty="0" err="1"/>
                  <a:t>berupa</a:t>
                </a:r>
                <a:r>
                  <a:rPr lang="en-ID" dirty="0"/>
                  <a:t> </a:t>
                </a:r>
                <a:r>
                  <a:rPr lang="en-ID" dirty="0" err="1"/>
                  <a:t>arus</a:t>
                </a:r>
                <a:r>
                  <a:rPr lang="en-ID" dirty="0"/>
                  <a:t> kas yang </a:t>
                </a:r>
                <a:r>
                  <a:rPr lang="en-ID" dirty="0" err="1"/>
                  <a:t>diterima</a:t>
                </a:r>
                <a:r>
                  <a:rPr lang="en-ID" dirty="0"/>
                  <a:t> </a:t>
                </a:r>
                <a:r>
                  <a:rPr lang="en-ID" dirty="0" err="1"/>
                  <a:t>setiap</a:t>
                </a:r>
                <a:r>
                  <a:rPr lang="en-ID" dirty="0"/>
                  <a:t> </a:t>
                </a:r>
                <a:r>
                  <a:rPr lang="en-ID" dirty="0" err="1"/>
                  <a:t>periode</a:t>
                </a:r>
                <a:r>
                  <a:rPr lang="en-ID" dirty="0"/>
                  <a:t> </a:t>
                </a:r>
                <a:r>
                  <a:rPr lang="en-ID" dirty="0" err="1"/>
                  <a:t>atau</a:t>
                </a:r>
                <a:r>
                  <a:rPr lang="en-ID" dirty="0"/>
                  <a:t> </a:t>
                </a:r>
                <a:r>
                  <a:rPr lang="en-ID" dirty="0" err="1"/>
                  <a:t>pendapatan</a:t>
                </a:r>
                <a:r>
                  <a:rPr lang="en-ID" dirty="0"/>
                  <a:t> </a:t>
                </a:r>
                <a:r>
                  <a:rPr lang="en-ID" dirty="0" err="1"/>
                  <a:t>dalam</a:t>
                </a:r>
                <a:r>
                  <a:rPr lang="en-ID" dirty="0"/>
                  <a:t> </a:t>
                </a:r>
                <a:r>
                  <a:rPr lang="en-ID" dirty="0" err="1"/>
                  <a:t>jumlah</a:t>
                </a:r>
                <a:r>
                  <a:rPr lang="en-ID" dirty="0"/>
                  <a:t> </a:t>
                </a:r>
                <a:r>
                  <a:rPr lang="en-ID" dirty="0" err="1"/>
                  <a:t>besar</a:t>
                </a:r>
                <a:r>
                  <a:rPr lang="en-ID" dirty="0"/>
                  <a:t>. ROI </a:t>
                </a:r>
                <a:r>
                  <a:rPr lang="en-ID" dirty="0" err="1"/>
                  <a:t>tidak</a:t>
                </a:r>
                <a:r>
                  <a:rPr lang="en-ID" dirty="0"/>
                  <a:t> </a:t>
                </a:r>
                <a:r>
                  <a:rPr lang="en-ID" dirty="0" err="1"/>
                  <a:t>memberikan</a:t>
                </a:r>
                <a:r>
                  <a:rPr lang="en-ID" dirty="0"/>
                  <a:t> </a:t>
                </a:r>
                <a:r>
                  <a:rPr lang="en-ID" dirty="0" err="1"/>
                  <a:t>indikasi</a:t>
                </a:r>
                <a:r>
                  <a:rPr lang="en-ID" dirty="0"/>
                  <a:t> </a:t>
                </a:r>
                <a:r>
                  <a:rPr lang="en-ID" dirty="0" err="1"/>
                  <a:t>berapa</a:t>
                </a:r>
                <a:r>
                  <a:rPr lang="en-ID" dirty="0"/>
                  <a:t> lama </a:t>
                </a:r>
                <a:r>
                  <a:rPr lang="en-ID" dirty="0" err="1"/>
                  <a:t>suatu</a:t>
                </a:r>
                <a:r>
                  <a:rPr lang="en-ID" dirty="0"/>
                  <a:t> </a:t>
                </a:r>
                <a:r>
                  <a:rPr lang="en-ID" dirty="0" err="1"/>
                  <a:t>investasi</a:t>
                </a:r>
                <a:r>
                  <a:rPr lang="en-ID" dirty="0"/>
                  <a:t>, </a:t>
                </a:r>
                <a:r>
                  <a:rPr lang="en-ID" dirty="0" err="1"/>
                  <a:t>namun</a:t>
                </a:r>
                <a:r>
                  <a:rPr lang="en-ID" dirty="0"/>
                  <a:t> </a:t>
                </a:r>
                <a:r>
                  <a:rPr lang="en-ID" dirty="0" err="1"/>
                  <a:t>demikian</a:t>
                </a:r>
                <a:r>
                  <a:rPr lang="en-ID" dirty="0"/>
                  <a:t> </a:t>
                </a:r>
                <a:r>
                  <a:rPr lang="en-ID" dirty="0" err="1"/>
                  <a:t>terkadang</a:t>
                </a:r>
                <a:r>
                  <a:rPr lang="en-ID" dirty="0"/>
                  <a:t> ROI </a:t>
                </a:r>
                <a:r>
                  <a:rPr lang="en-ID" dirty="0" err="1"/>
                  <a:t>dinyatakan</a:t>
                </a:r>
                <a:r>
                  <a:rPr lang="en-ID" dirty="0"/>
                  <a:t> </a:t>
                </a:r>
                <a:r>
                  <a:rPr lang="en-ID" dirty="0" err="1"/>
                  <a:t>dalam</a:t>
                </a:r>
                <a:r>
                  <a:rPr lang="en-ID" dirty="0"/>
                  <a:t> </a:t>
                </a:r>
                <a:r>
                  <a:rPr lang="en-ID" dirty="0" err="1"/>
                  <a:t>satuan</a:t>
                </a:r>
                <a:r>
                  <a:rPr lang="en-ID" dirty="0"/>
                  <a:t> </a:t>
                </a:r>
                <a:r>
                  <a:rPr lang="en-ID" dirty="0" err="1"/>
                  <a:t>tahunan</a:t>
                </a:r>
                <a:r>
                  <a:rPr lang="en-ID" dirty="0"/>
                  <a:t> </a:t>
                </a:r>
                <a:r>
                  <a:rPr lang="en-ID" dirty="0" err="1"/>
                  <a:t>atau</a:t>
                </a:r>
                <a:r>
                  <a:rPr lang="en-ID" dirty="0"/>
                  <a:t> </a:t>
                </a:r>
                <a:r>
                  <a:rPr lang="en-ID" dirty="0" err="1"/>
                  <a:t>disetahunkan.Kriteria</a:t>
                </a:r>
                <a:r>
                  <a:rPr lang="en-ID" dirty="0"/>
                  <a:t> </a:t>
                </a:r>
                <a:r>
                  <a:rPr lang="en-ID" dirty="0" err="1"/>
                  <a:t>investasi</a:t>
                </a:r>
                <a:r>
                  <a:rPr lang="en-ID" dirty="0"/>
                  <a:t> </a:t>
                </a:r>
                <a:r>
                  <a:rPr lang="en-ID" dirty="0" err="1"/>
                  <a:t>adalah</a:t>
                </a:r>
                <a:r>
                  <a:rPr lang="en-ID" dirty="0"/>
                  <a:t> </a:t>
                </a:r>
                <a:r>
                  <a:rPr lang="en-ID" dirty="0" err="1"/>
                  <a:t>semakin</a:t>
                </a:r>
                <a:r>
                  <a:rPr lang="en-ID" dirty="0"/>
                  <a:t> </a:t>
                </a:r>
                <a:r>
                  <a:rPr lang="en-ID" dirty="0" err="1"/>
                  <a:t>tinffi</a:t>
                </a:r>
                <a:r>
                  <a:rPr lang="en-ID" dirty="0"/>
                  <a:t> </a:t>
                </a:r>
                <a:r>
                  <a:rPr lang="en-ID" dirty="0" err="1"/>
                  <a:t>prosentasi</a:t>
                </a:r>
                <a:r>
                  <a:rPr lang="en-ID" dirty="0"/>
                  <a:t> ROI </a:t>
                </a:r>
                <a:r>
                  <a:rPr lang="en-ID" dirty="0" err="1"/>
                  <a:t>maka</a:t>
                </a:r>
                <a:r>
                  <a:rPr lang="en-ID" dirty="0"/>
                  <a:t> </a:t>
                </a:r>
                <a:r>
                  <a:rPr lang="en-ID" dirty="0" err="1"/>
                  <a:t>investasi</a:t>
                </a:r>
                <a:r>
                  <a:rPr lang="en-ID" dirty="0"/>
                  <a:t> </a:t>
                </a:r>
                <a:r>
                  <a:rPr lang="en-ID" dirty="0" err="1"/>
                  <a:t>semakin</a:t>
                </a:r>
                <a:r>
                  <a:rPr lang="en-ID" dirty="0"/>
                  <a:t> </a:t>
                </a:r>
                <a:r>
                  <a:rPr lang="en-ID" dirty="0" err="1"/>
                  <a:t>disarankan</a:t>
                </a:r>
                <a:r>
                  <a:rPr lang="en-ID" dirty="0"/>
                  <a:t>.</a:t>
                </a:r>
              </a:p>
              <a:p>
                <a:pPr marL="0" indent="0" algn="just">
                  <a:buNone/>
                </a:pPr>
                <a:endParaRPr lang="en-ID" dirty="0"/>
              </a:p>
              <a:p>
                <a:pPr marL="0" indent="0" algn="just">
                  <a:buNone/>
                </a:pPr>
                <a:r>
                  <a:rPr lang="en-ID" dirty="0" err="1"/>
                  <a:t>Prosentase</a:t>
                </a:r>
                <a:r>
                  <a:rPr lang="en-ID" dirty="0"/>
                  <a:t> </a:t>
                </a:r>
                <a:r>
                  <a:rPr lang="en-ID" dirty="0" err="1"/>
                  <a:t>bunga</a:t>
                </a:r>
                <a:r>
                  <a:rPr lang="en-ID" dirty="0"/>
                  <a:t> bank : </a:t>
                </a:r>
              </a:p>
              <a:p>
                <a:pPr marL="0" indent="0" algn="just">
                  <a:buNone/>
                </a:pPr>
                <a:r>
                  <a:rPr lang="en-ID" dirty="0"/>
                  <a:t>kalua ROI &gt; </a:t>
                </a:r>
                <a:r>
                  <a:rPr lang="en-ID" dirty="0" err="1"/>
                  <a:t>dari</a:t>
                </a:r>
                <a:r>
                  <a:rPr lang="en-ID" dirty="0"/>
                  <a:t> </a:t>
                </a:r>
                <a:r>
                  <a:rPr lang="en-ID" dirty="0" err="1"/>
                  <a:t>suku</a:t>
                </a:r>
                <a:r>
                  <a:rPr lang="en-ID" dirty="0"/>
                  <a:t> </a:t>
                </a:r>
                <a:r>
                  <a:rPr lang="en-ID" dirty="0" err="1"/>
                  <a:t>bunga</a:t>
                </a:r>
                <a:r>
                  <a:rPr lang="en-ID" dirty="0"/>
                  <a:t> bank </a:t>
                </a:r>
                <a:r>
                  <a:rPr lang="en-ID" dirty="0">
                    <a:sym typeface="Wingdings" panose="05000000000000000000" pitchFamily="2" charset="2"/>
                  </a:rPr>
                  <a:t></a:t>
                </a:r>
                <a:r>
                  <a:rPr lang="en-ID" dirty="0"/>
                  <a:t> </a:t>
                </a:r>
                <a:r>
                  <a:rPr lang="en-ID" dirty="0" err="1"/>
                  <a:t>dianggap</a:t>
                </a:r>
                <a:r>
                  <a:rPr lang="en-ID" dirty="0"/>
                  <a:t> </a:t>
                </a:r>
                <a:r>
                  <a:rPr lang="en-ID" dirty="0" err="1"/>
                  <a:t>layak</a:t>
                </a:r>
                <a:endParaRPr lang="en-ID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B4C564-B444-476B-B98C-900983066B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518160"/>
                <a:ext cx="10972800" cy="5608009"/>
              </a:xfrm>
              <a:blipFill>
                <a:blip r:embed="rId2"/>
                <a:stretch>
                  <a:fillRect l="-722" t="-1848" r="-722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87926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3BE1A-38F8-4B34-9628-17AD0E8AC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143000"/>
          </a:xfrm>
        </p:spPr>
        <p:txBody>
          <a:bodyPr/>
          <a:lstStyle/>
          <a:p>
            <a:r>
              <a:rPr lang="en-US" dirty="0" err="1"/>
              <a:t>Aspek</a:t>
            </a:r>
            <a:r>
              <a:rPr lang="en-US" dirty="0"/>
              <a:t> </a:t>
            </a:r>
            <a:r>
              <a:rPr lang="en-US" dirty="0" err="1"/>
              <a:t>Pemasaran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EA53D6-7E0C-4219-AE29-05C32AB68E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95400"/>
            <a:ext cx="10972800" cy="5440680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/>
              <a:t>Aspek</a:t>
            </a:r>
            <a:r>
              <a:rPr lang="en-US" dirty="0"/>
              <a:t> </a:t>
            </a:r>
            <a:r>
              <a:rPr lang="en-US" dirty="0" err="1"/>
              <a:t>pemasaran</a:t>
            </a:r>
            <a:r>
              <a:rPr lang="en-US" dirty="0"/>
              <a:t>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diperhatikan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perencanaan</a:t>
            </a:r>
            <a:r>
              <a:rPr lang="en-US" dirty="0"/>
              <a:t> </a:t>
            </a:r>
            <a:r>
              <a:rPr lang="en-US" dirty="0" err="1"/>
              <a:t>usaha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mengetahui</a:t>
            </a:r>
            <a:r>
              <a:rPr lang="en-US" dirty="0"/>
              <a:t> </a:t>
            </a:r>
            <a:r>
              <a:rPr lang="en-US" dirty="0" err="1"/>
              <a:t>seberapa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peluang</a:t>
            </a:r>
            <a:r>
              <a:rPr lang="en-US" dirty="0"/>
              <a:t> pasar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ditawarkan</a:t>
            </a:r>
            <a:r>
              <a:rPr lang="en-US" dirty="0"/>
              <a:t>. Ada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hal</a:t>
            </a:r>
            <a:r>
              <a:rPr lang="en-US" dirty="0"/>
              <a:t> yang </a:t>
            </a:r>
            <a:r>
              <a:rPr lang="en-US" dirty="0" err="1"/>
              <a:t>berkaitan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aspek</a:t>
            </a:r>
            <a:r>
              <a:rPr lang="en-US" dirty="0"/>
              <a:t> </a:t>
            </a:r>
            <a:r>
              <a:rPr lang="en-US" dirty="0" err="1"/>
              <a:t>pemasaran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perencanaan</a:t>
            </a:r>
            <a:r>
              <a:rPr lang="en-US" dirty="0"/>
              <a:t> </a:t>
            </a:r>
            <a:r>
              <a:rPr lang="en-US" dirty="0" err="1"/>
              <a:t>usaha</a:t>
            </a:r>
            <a:r>
              <a:rPr lang="en-US" dirty="0"/>
              <a:t>, </a:t>
            </a:r>
            <a:r>
              <a:rPr lang="en-US" dirty="0" err="1"/>
              <a:t>antara</a:t>
            </a:r>
            <a:r>
              <a:rPr lang="en-US" dirty="0"/>
              <a:t> lain :</a:t>
            </a:r>
          </a:p>
          <a:p>
            <a:pPr marL="514350" indent="-514350">
              <a:buAutoNum type="arabicParenR"/>
            </a:pPr>
            <a:r>
              <a:rPr lang="en-US" dirty="0" err="1"/>
              <a:t>Mengidentifikasi</a:t>
            </a:r>
            <a:r>
              <a:rPr lang="en-US" dirty="0"/>
              <a:t> </a:t>
            </a:r>
            <a:r>
              <a:rPr lang="en-US" dirty="0" err="1"/>
              <a:t>perilaku</a:t>
            </a:r>
            <a:r>
              <a:rPr lang="en-US" dirty="0"/>
              <a:t> </a:t>
            </a:r>
            <a:r>
              <a:rPr lang="en-US" dirty="0" err="1"/>
              <a:t>konsumen</a:t>
            </a:r>
            <a:endParaRPr lang="en-US" dirty="0"/>
          </a:p>
          <a:p>
            <a:pPr marL="514350" indent="-514350">
              <a:buAutoNum type="arabicParenR"/>
            </a:pPr>
            <a:r>
              <a:rPr lang="en-US" dirty="0" err="1"/>
              <a:t>Menganalisis</a:t>
            </a:r>
            <a:r>
              <a:rPr lang="en-US" dirty="0"/>
              <a:t> pasar </a:t>
            </a:r>
            <a:r>
              <a:rPr lang="en-US" dirty="0" err="1"/>
              <a:t>konsumen</a:t>
            </a:r>
            <a:r>
              <a:rPr lang="en-US" dirty="0"/>
              <a:t>, </a:t>
            </a:r>
            <a:r>
              <a:rPr lang="en-US" dirty="0" err="1"/>
              <a:t>menggunakan</a:t>
            </a:r>
            <a:r>
              <a:rPr lang="en-US" dirty="0"/>
              <a:t> 7-O </a:t>
            </a:r>
            <a:r>
              <a:rPr lang="en-US" dirty="0" err="1"/>
              <a:t>pertanyaan</a:t>
            </a:r>
            <a:r>
              <a:rPr lang="en-US" dirty="0"/>
              <a:t> </a:t>
            </a:r>
            <a:r>
              <a:rPr lang="en-US" dirty="0" err="1"/>
              <a:t>kunci</a:t>
            </a:r>
            <a:r>
              <a:rPr lang="en-US" dirty="0"/>
              <a:t> </a:t>
            </a:r>
            <a:r>
              <a:rPr lang="en-US" dirty="0" err="1"/>
              <a:t>yaitu</a:t>
            </a:r>
            <a:r>
              <a:rPr lang="en-US" dirty="0"/>
              <a:t> : </a:t>
            </a:r>
            <a:r>
              <a:rPr lang="en-US" dirty="0" err="1"/>
              <a:t>Siapa</a:t>
            </a:r>
            <a:r>
              <a:rPr lang="en-US" dirty="0"/>
              <a:t> yang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dipasar</a:t>
            </a:r>
            <a:r>
              <a:rPr lang="en-US" dirty="0"/>
              <a:t> (occupants), </a:t>
            </a:r>
            <a:r>
              <a:rPr lang="en-US" dirty="0" err="1"/>
              <a:t>apa</a:t>
            </a:r>
            <a:r>
              <a:rPr lang="en-US" dirty="0"/>
              <a:t> yang </a:t>
            </a:r>
            <a:r>
              <a:rPr lang="en-US" dirty="0" err="1"/>
              <a:t>dibeli</a:t>
            </a:r>
            <a:r>
              <a:rPr lang="en-US" dirty="0"/>
              <a:t> oleh pasar ( objects), </a:t>
            </a:r>
            <a:r>
              <a:rPr lang="en-US" dirty="0" err="1"/>
              <a:t>mengapa</a:t>
            </a:r>
            <a:r>
              <a:rPr lang="en-US" dirty="0"/>
              <a:t> pasar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membeli</a:t>
            </a:r>
            <a:r>
              <a:rPr lang="en-US" dirty="0"/>
              <a:t> (objectives), </a:t>
            </a:r>
            <a:r>
              <a:rPr lang="en-US" dirty="0" err="1"/>
              <a:t>siapa</a:t>
            </a:r>
            <a:r>
              <a:rPr lang="en-US" dirty="0"/>
              <a:t> yang </a:t>
            </a:r>
            <a:r>
              <a:rPr lang="en-US" dirty="0" err="1"/>
              <a:t>berperan</a:t>
            </a:r>
            <a:r>
              <a:rPr lang="en-US" dirty="0"/>
              <a:t>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pembelian</a:t>
            </a:r>
            <a:r>
              <a:rPr lang="en-US" dirty="0"/>
              <a:t> (organizations), </a:t>
            </a:r>
            <a:r>
              <a:rPr lang="en-US" dirty="0" err="1"/>
              <a:t>bagaimana</a:t>
            </a:r>
            <a:r>
              <a:rPr lang="en-US" dirty="0"/>
              <a:t> pasar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pembelian</a:t>
            </a:r>
            <a:r>
              <a:rPr lang="en-US" dirty="0"/>
              <a:t> (operations), </a:t>
            </a:r>
            <a:r>
              <a:rPr lang="en-US" dirty="0" err="1"/>
              <a:t>kapan</a:t>
            </a:r>
            <a:r>
              <a:rPr lang="en-US" dirty="0"/>
              <a:t> pasar </a:t>
            </a:r>
            <a:r>
              <a:rPr lang="en-US" dirty="0" err="1"/>
              <a:t>membeli</a:t>
            </a:r>
            <a:r>
              <a:rPr lang="en-US" dirty="0"/>
              <a:t> (occasions), dan </a:t>
            </a:r>
            <a:r>
              <a:rPr lang="en-US" dirty="0" err="1"/>
              <a:t>dimana</a:t>
            </a:r>
            <a:r>
              <a:rPr lang="en-US" dirty="0"/>
              <a:t> pasar </a:t>
            </a:r>
            <a:r>
              <a:rPr lang="en-US" dirty="0" err="1"/>
              <a:t>membeli</a:t>
            </a:r>
            <a:r>
              <a:rPr lang="en-US" dirty="0"/>
              <a:t> (outlets).</a:t>
            </a:r>
          </a:p>
          <a:p>
            <a:pPr marL="514350" indent="-514350">
              <a:buFont typeface="Arial" pitchFamily="34" charset="0"/>
              <a:buAutoNum type="arabicParenR"/>
            </a:pPr>
            <a:r>
              <a:rPr lang="en-US" dirty="0" err="1"/>
              <a:t>Menganalisis</a:t>
            </a:r>
            <a:r>
              <a:rPr lang="en-US" dirty="0"/>
              <a:t> </a:t>
            </a:r>
            <a:r>
              <a:rPr lang="en-US" dirty="0" err="1"/>
              <a:t>pesaing</a:t>
            </a:r>
            <a:r>
              <a:rPr lang="en-US" dirty="0"/>
              <a:t> : </a:t>
            </a:r>
            <a:r>
              <a:rPr lang="en-US" dirty="0" err="1"/>
              <a:t>Mengidentifikasi</a:t>
            </a:r>
            <a:r>
              <a:rPr lang="en-US" dirty="0"/>
              <a:t> </a:t>
            </a:r>
            <a:r>
              <a:rPr lang="en-US" dirty="0" err="1"/>
              <a:t>pesaing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, </a:t>
            </a:r>
            <a:r>
              <a:rPr lang="en-US" dirty="0" err="1"/>
              <a:t>Identifikasi</a:t>
            </a:r>
            <a:r>
              <a:rPr lang="en-US" dirty="0"/>
              <a:t> </a:t>
            </a:r>
            <a:r>
              <a:rPr lang="en-US" dirty="0" err="1"/>
              <a:t>strategis-strategi</a:t>
            </a:r>
            <a:r>
              <a:rPr lang="en-US" dirty="0"/>
              <a:t> </a:t>
            </a:r>
            <a:r>
              <a:rPr lang="en-US" dirty="0" err="1"/>
              <a:t>pesaing</a:t>
            </a:r>
            <a:r>
              <a:rPr lang="en-ID" b="1" dirty="0"/>
              <a:t>, </a:t>
            </a:r>
            <a:r>
              <a:rPr lang="en-US" dirty="0" err="1"/>
              <a:t>Penentuan</a:t>
            </a:r>
            <a:r>
              <a:rPr lang="en-US" dirty="0"/>
              <a:t> </a:t>
            </a:r>
            <a:r>
              <a:rPr lang="en-US" dirty="0" err="1"/>
              <a:t>tujuanpesaing</a:t>
            </a:r>
            <a:r>
              <a:rPr lang="en-US" dirty="0"/>
              <a:t>, </a:t>
            </a:r>
            <a:r>
              <a:rPr lang="en-US" dirty="0" err="1"/>
              <a:t>Menilai</a:t>
            </a:r>
            <a:r>
              <a:rPr lang="en-US" dirty="0"/>
              <a:t> </a:t>
            </a:r>
            <a:r>
              <a:rPr lang="en-US" dirty="0" err="1"/>
              <a:t>kekuatan</a:t>
            </a:r>
            <a:r>
              <a:rPr lang="en-US" dirty="0"/>
              <a:t> dan </a:t>
            </a:r>
            <a:r>
              <a:rPr lang="en-US" dirty="0" err="1"/>
              <a:t>kelemahan</a:t>
            </a:r>
            <a:r>
              <a:rPr lang="en-US" dirty="0"/>
              <a:t> </a:t>
            </a:r>
            <a:r>
              <a:rPr lang="en-US" dirty="0" err="1"/>
              <a:t>pesaing</a:t>
            </a:r>
            <a:r>
              <a:rPr lang="en-US" dirty="0"/>
              <a:t>.</a:t>
            </a:r>
          </a:p>
          <a:p>
            <a:pPr marL="514350" indent="-514350">
              <a:buFont typeface="Arial" pitchFamily="34" charset="0"/>
              <a:buAutoNum type="arabicParenR"/>
            </a:pPr>
            <a:r>
              <a:rPr lang="en-US" dirty="0" err="1"/>
              <a:t>Menentukan</a:t>
            </a:r>
            <a:r>
              <a:rPr lang="en-US" dirty="0"/>
              <a:t> target marketing : </a:t>
            </a:r>
            <a:r>
              <a:rPr lang="en-US" dirty="0" err="1"/>
              <a:t>Menilai</a:t>
            </a:r>
            <a:r>
              <a:rPr lang="en-US" dirty="0"/>
              <a:t> </a:t>
            </a:r>
            <a:r>
              <a:rPr lang="en-US" dirty="0" err="1"/>
              <a:t>kekuatan</a:t>
            </a:r>
            <a:r>
              <a:rPr lang="en-US" dirty="0"/>
              <a:t> dan </a:t>
            </a:r>
            <a:r>
              <a:rPr lang="en-US" dirty="0" err="1"/>
              <a:t>kelemahan</a:t>
            </a:r>
            <a:r>
              <a:rPr lang="en-US" dirty="0"/>
              <a:t> </a:t>
            </a:r>
            <a:r>
              <a:rPr lang="en-US" dirty="0" err="1"/>
              <a:t>pesaing</a:t>
            </a:r>
            <a:r>
              <a:rPr lang="en-US" dirty="0"/>
              <a:t>, </a:t>
            </a:r>
            <a:r>
              <a:rPr lang="en-US" i="1" dirty="0"/>
              <a:t>Market targeting , Market positioning </a:t>
            </a:r>
            <a:endParaRPr lang="en-US" dirty="0"/>
          </a:p>
          <a:p>
            <a:pPr marL="514350" indent="-514350">
              <a:buAutoNum type="arabicParenR"/>
            </a:pPr>
            <a:r>
              <a:rPr lang="en-US" dirty="0" err="1"/>
              <a:t>Menetapkan</a:t>
            </a:r>
            <a:r>
              <a:rPr lang="en-US" dirty="0"/>
              <a:t> marketing budget</a:t>
            </a:r>
          </a:p>
          <a:p>
            <a:pPr marL="514350" indent="-514350">
              <a:buAutoNum type="arabicParenR"/>
            </a:pPr>
            <a:r>
              <a:rPr lang="en-US" dirty="0" err="1"/>
              <a:t>Menentukan</a:t>
            </a:r>
            <a:r>
              <a:rPr lang="en-US" dirty="0"/>
              <a:t> timing</a:t>
            </a:r>
          </a:p>
          <a:p>
            <a:pPr marL="514350" indent="-514350">
              <a:buAutoNum type="arabicParenR"/>
            </a:pPr>
            <a:r>
              <a:rPr lang="en-US" dirty="0" err="1"/>
              <a:t>Menentukan</a:t>
            </a:r>
            <a:r>
              <a:rPr lang="en-US" dirty="0"/>
              <a:t> marketing mix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7558332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2438400" y="428626"/>
            <a:ext cx="7772400" cy="917575"/>
          </a:xfrm>
        </p:spPr>
        <p:txBody>
          <a:bodyPr>
            <a:normAutofit/>
          </a:bodyPr>
          <a:lstStyle/>
          <a:p>
            <a:pPr eaLnBrk="1" hangingPunct="1"/>
            <a:r>
              <a:rPr lang="id-ID" sz="4000" i="1" dirty="0"/>
              <a:t>BUSINESS PLAN</a:t>
            </a:r>
            <a:endParaRPr lang="id-ID" sz="4000" dirty="0"/>
          </a:p>
        </p:txBody>
      </p:sp>
      <p:sp>
        <p:nvSpPr>
          <p:cNvPr id="14339" name="Content Placeholder 2"/>
          <p:cNvSpPr>
            <a:spLocks noGrp="1"/>
          </p:cNvSpPr>
          <p:nvPr>
            <p:ph sz="quarter" idx="1"/>
          </p:nvPr>
        </p:nvSpPr>
        <p:spPr>
          <a:xfrm>
            <a:off x="2438400" y="1447800"/>
            <a:ext cx="7772400" cy="1481138"/>
          </a:xfrm>
          <a:solidFill>
            <a:srgbClr val="92D050"/>
          </a:solidFill>
        </p:spPr>
        <p:txBody>
          <a:bodyPr>
            <a:normAutofit fontScale="92500"/>
          </a:bodyPr>
          <a:lstStyle/>
          <a:p>
            <a:pPr eaLnBrk="1" hangingPunct="1">
              <a:buFont typeface="Wingdings 2" pitchFamily="18" charset="2"/>
              <a:buNone/>
            </a:pPr>
            <a:r>
              <a:rPr lang="id-ID" dirty="0"/>
              <a:t>	Dokumen tulis yang memuat langkah kegiatan yang perlu dilakukan ke depan, agar mencapai tujuan bisnis yang diinginkan.</a:t>
            </a:r>
          </a:p>
        </p:txBody>
      </p:sp>
      <p:sp>
        <p:nvSpPr>
          <p:cNvPr id="14340" name="Content Placeholder 2"/>
          <p:cNvSpPr txBox="1">
            <a:spLocks/>
          </p:cNvSpPr>
          <p:nvPr/>
        </p:nvSpPr>
        <p:spPr bwMode="auto">
          <a:xfrm>
            <a:off x="2452688" y="2876550"/>
            <a:ext cx="77724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ts val="575"/>
              </a:spcBef>
              <a:buClr>
                <a:srgbClr val="4F81BD"/>
              </a:buClr>
              <a:buSzPct val="85000"/>
              <a:buFont typeface="Wingdings" pitchFamily="2" charset="2"/>
              <a:buChar char="q"/>
            </a:pPr>
            <a:endParaRPr lang="id-ID" sz="2600">
              <a:solidFill>
                <a:prstClr val="black"/>
              </a:solidFill>
              <a:latin typeface="Perpetua" pitchFamily="18" charset="0"/>
            </a:endParaRPr>
          </a:p>
          <a:p>
            <a:pPr marL="273050" indent="-273050">
              <a:spcBef>
                <a:spcPts val="575"/>
              </a:spcBef>
              <a:buClr>
                <a:srgbClr val="4F81BD"/>
              </a:buClr>
              <a:buSzPct val="85000"/>
              <a:buFont typeface="Wingdings" pitchFamily="2" charset="2"/>
              <a:buChar char="q"/>
            </a:pPr>
            <a:endParaRPr lang="id-ID" sz="2600">
              <a:solidFill>
                <a:prstClr val="black"/>
              </a:solidFill>
              <a:latin typeface="Perpetua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2953002"/>
            <a:ext cx="6553200" cy="3430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0299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685800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CIRI-CIRI </a:t>
            </a:r>
            <a:r>
              <a:rPr lang="id-ID" i="1" dirty="0"/>
              <a:t>BUSINESS PLAN </a:t>
            </a:r>
            <a:r>
              <a:rPr lang="en-US" dirty="0"/>
              <a:t>YANG BAIK </a:t>
            </a:r>
            <a:br>
              <a:rPr lang="en-US" dirty="0"/>
            </a:b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928813"/>
            <a:ext cx="7772400" cy="3421062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609600" indent="-609600">
              <a:lnSpc>
                <a:spcPct val="80000"/>
              </a:lnSpc>
              <a:spcBef>
                <a:spcPts val="580"/>
              </a:spcBef>
              <a:buNone/>
              <a:defRPr/>
            </a:pPr>
            <a:r>
              <a:rPr lang="en-US" sz="4000" dirty="0">
                <a:solidFill>
                  <a:schemeClr val="folHlink"/>
                </a:solidFill>
              </a:rPr>
              <a:t>S</a:t>
            </a:r>
            <a:r>
              <a:rPr lang="en-US" sz="2800" dirty="0"/>
              <a:t>CALE OF BUSINESS</a:t>
            </a:r>
          </a:p>
          <a:p>
            <a:pPr marL="609600" indent="-609600">
              <a:lnSpc>
                <a:spcPct val="80000"/>
              </a:lnSpc>
              <a:spcBef>
                <a:spcPts val="580"/>
              </a:spcBef>
              <a:buNone/>
              <a:defRPr/>
            </a:pPr>
            <a:r>
              <a:rPr lang="en-US" sz="4000" dirty="0">
                <a:solidFill>
                  <a:schemeClr val="folHlink"/>
                </a:solidFill>
              </a:rPr>
              <a:t>M</a:t>
            </a:r>
            <a:r>
              <a:rPr lang="en-US" sz="2800" dirty="0"/>
              <a:t>EASURABLE (TERUKUR)</a:t>
            </a:r>
          </a:p>
          <a:p>
            <a:pPr marL="609600" indent="-609600">
              <a:lnSpc>
                <a:spcPct val="80000"/>
              </a:lnSpc>
              <a:spcBef>
                <a:spcPts val="580"/>
              </a:spcBef>
              <a:buNone/>
              <a:defRPr/>
            </a:pPr>
            <a:r>
              <a:rPr lang="en-US" sz="4000" dirty="0">
                <a:solidFill>
                  <a:schemeClr val="folHlink"/>
                </a:solidFill>
              </a:rPr>
              <a:t>A</a:t>
            </a:r>
            <a:r>
              <a:rPr lang="en-US" sz="2800" dirty="0"/>
              <a:t>CHIEVABLE (DAPAT DICAPAI)</a:t>
            </a:r>
          </a:p>
          <a:p>
            <a:pPr marL="609600" indent="-609600">
              <a:lnSpc>
                <a:spcPct val="80000"/>
              </a:lnSpc>
              <a:spcBef>
                <a:spcPts val="580"/>
              </a:spcBef>
              <a:buNone/>
              <a:defRPr/>
            </a:pPr>
            <a:r>
              <a:rPr lang="en-US" sz="4000" dirty="0">
                <a:solidFill>
                  <a:schemeClr val="folHlink"/>
                </a:solidFill>
              </a:rPr>
              <a:t>R</a:t>
            </a:r>
            <a:r>
              <a:rPr lang="en-US" sz="2800" dirty="0"/>
              <a:t>ELIABLE (DAPAT DIANDALKAN)</a:t>
            </a:r>
          </a:p>
          <a:p>
            <a:pPr marL="609600" indent="-609600">
              <a:lnSpc>
                <a:spcPct val="80000"/>
              </a:lnSpc>
              <a:spcBef>
                <a:spcPts val="580"/>
              </a:spcBef>
              <a:buNone/>
              <a:defRPr/>
            </a:pPr>
            <a:r>
              <a:rPr lang="en-US" sz="4400" dirty="0">
                <a:solidFill>
                  <a:schemeClr val="folHlink"/>
                </a:solidFill>
              </a:rPr>
              <a:t>T</a:t>
            </a:r>
            <a:r>
              <a:rPr lang="en-US" sz="2800" dirty="0"/>
              <a:t>IME SCALE (BATAS WAKTU YANG DITENTUKAN)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0" y="5293696"/>
            <a:ext cx="4114800" cy="1564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2982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2438400" y="274639"/>
            <a:ext cx="7772400" cy="796925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id-ID"/>
              <a:t>Penting Diingat 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767513" y="2928938"/>
            <a:ext cx="3543300" cy="3714750"/>
          </a:xfrm>
          <a:solidFill>
            <a:srgbClr val="00B0F0"/>
          </a:solidFill>
        </p:spPr>
        <p:txBody>
          <a:bodyPr>
            <a:normAutofit fontScale="70000" lnSpcReduction="20000"/>
          </a:bodyPr>
          <a:lstStyle/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id-ID" dirty="0"/>
              <a:t>Semua yang anda inginkan haruslah dikerjakan secara benar sejak awal.</a:t>
            </a:r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id-ID" dirty="0"/>
              <a:t>Jika anda Gagal dalam Perencanaan, Sesungguhnya anda sedang Merencanakan Kegagalan.</a:t>
            </a:r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id-ID" dirty="0"/>
              <a:t>Usahakan untuk </a:t>
            </a:r>
            <a:r>
              <a:rPr lang="id-ID" b="1" dirty="0"/>
              <a:t>Membiasakan Kebenaran</a:t>
            </a:r>
            <a:r>
              <a:rPr lang="id-ID" dirty="0"/>
              <a:t> bukan </a:t>
            </a:r>
            <a:r>
              <a:rPr lang="id-ID" b="1" dirty="0"/>
              <a:t>Membenarkan Kebiasaan</a:t>
            </a:r>
            <a:r>
              <a:rPr lang="id-ID" dirty="0"/>
              <a:t>.</a:t>
            </a:r>
          </a:p>
        </p:txBody>
      </p:sp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2238375" y="1300164"/>
            <a:ext cx="8001000" cy="150810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d-ID" sz="2800" i="1" dirty="0">
                <a:solidFill>
                  <a:prstClr val="black"/>
                </a:solidFill>
                <a:latin typeface="Calibri"/>
              </a:rPr>
              <a:t>BUSINESS PLAN </a:t>
            </a:r>
            <a:r>
              <a:rPr lang="id-ID" sz="2800" dirty="0">
                <a:solidFill>
                  <a:prstClr val="black"/>
                </a:solidFill>
                <a:latin typeface="Perpetua" pitchFamily="18" charset="0"/>
              </a:rPr>
              <a:t>berisi </a:t>
            </a:r>
            <a:r>
              <a:rPr lang="id-ID" sz="3600" dirty="0">
                <a:solidFill>
                  <a:srgbClr val="FF0000"/>
                </a:solidFill>
                <a:latin typeface="Perpetua" pitchFamily="18" charset="0"/>
              </a:rPr>
              <a:t>hal-hal pokok </a:t>
            </a:r>
            <a:r>
              <a:rPr lang="id-ID" sz="2800" dirty="0">
                <a:solidFill>
                  <a:prstClr val="black"/>
                </a:solidFill>
                <a:latin typeface="Perpetua" pitchFamily="18" charset="0"/>
              </a:rPr>
              <a:t>dan </a:t>
            </a:r>
            <a:r>
              <a:rPr lang="id-ID" sz="3600" dirty="0">
                <a:solidFill>
                  <a:srgbClr val="FF0000"/>
                </a:solidFill>
                <a:latin typeface="Perpetua" pitchFamily="18" charset="0"/>
              </a:rPr>
              <a:t>penting</a:t>
            </a:r>
            <a:r>
              <a:rPr lang="id-ID" sz="2800" dirty="0">
                <a:solidFill>
                  <a:prstClr val="black"/>
                </a:solidFill>
                <a:latin typeface="Perpetua" pitchFamily="18" charset="0"/>
              </a:rPr>
              <a:t>. </a:t>
            </a:r>
          </a:p>
          <a:p>
            <a:r>
              <a:rPr lang="id-ID" sz="2800" dirty="0">
                <a:solidFill>
                  <a:prstClr val="black"/>
                </a:solidFill>
                <a:latin typeface="Perpetua" pitchFamily="18" charset="0"/>
              </a:rPr>
              <a:t>Karena itu, tulislah hanya hal-hal yang diperlukan. </a:t>
            </a:r>
          </a:p>
          <a:p>
            <a:r>
              <a:rPr lang="id-ID" sz="2800" dirty="0">
                <a:solidFill>
                  <a:prstClr val="black"/>
                </a:solidFill>
                <a:latin typeface="Perpetua" pitchFamily="18" charset="0"/>
              </a:rPr>
              <a:t>Tulislah rencana yang dapat memenuhi kebutuhan </a:t>
            </a:r>
            <a:r>
              <a:rPr lang="id-ID" sz="2800" dirty="0" err="1">
                <a:solidFill>
                  <a:prstClr val="black"/>
                </a:solidFill>
                <a:latin typeface="Perpetua" pitchFamily="18" charset="0"/>
              </a:rPr>
              <a:t>anda</a:t>
            </a:r>
            <a:r>
              <a:rPr lang="id-ID" sz="2800" dirty="0">
                <a:solidFill>
                  <a:prstClr val="black"/>
                </a:solidFill>
                <a:latin typeface="Perpetua" pitchFamily="18" charset="0"/>
              </a:rPr>
              <a:t> 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4713" y="2928938"/>
            <a:ext cx="4622800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118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4B43D9-DF38-475D-BF48-360F484305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777240"/>
            <a:ext cx="10972800" cy="5348929"/>
          </a:xfrm>
        </p:spPr>
        <p:txBody>
          <a:bodyPr/>
          <a:lstStyle/>
          <a:p>
            <a:pPr marL="0" indent="0">
              <a:buNone/>
            </a:pPr>
            <a:endParaRPr lang="en-ID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0B2055A-D772-4830-87A5-024AB679C1A6}"/>
              </a:ext>
            </a:extLst>
          </p:cNvPr>
          <p:cNvSpPr/>
          <p:nvPr/>
        </p:nvSpPr>
        <p:spPr>
          <a:xfrm>
            <a:off x="609600" y="972356"/>
            <a:ext cx="8397240" cy="4547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8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Sebelum</a:t>
            </a:r>
            <a:r>
              <a:rPr lang="en-US" sz="28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membuat</a:t>
            </a:r>
            <a:r>
              <a:rPr lang="en-US" sz="28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business plan</a:t>
            </a:r>
            <a:r>
              <a:rPr lang="en-US" sz="28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hal</a:t>
            </a:r>
            <a:r>
              <a:rPr lang="en-US" sz="28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28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wajib</a:t>
            </a:r>
            <a:r>
              <a:rPr lang="en-US" sz="28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diperhatikan</a:t>
            </a:r>
            <a:r>
              <a:rPr lang="en-US" sz="28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oleh </a:t>
            </a:r>
            <a:r>
              <a:rPr lang="en-US" sz="28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seorang</a:t>
            </a:r>
            <a:r>
              <a:rPr lang="en-US" sz="28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calon</a:t>
            </a:r>
            <a:r>
              <a:rPr lang="en-US" sz="28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wirausaha</a:t>
            </a:r>
            <a:r>
              <a:rPr lang="en-US" sz="28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adalah</a:t>
            </a:r>
            <a:r>
              <a:rPr lang="en-US" sz="28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en-ID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Produk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apa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ingin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dibuat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D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Mengapa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produk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tersebut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dibuat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D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Siapa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target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pasarnya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pembelinya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D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Kapan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produk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dibuat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D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Dimana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produk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tersebut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dibuat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tempat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usaha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ID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8906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500" y="285750"/>
            <a:ext cx="8115300" cy="200025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defRPr/>
            </a:pPr>
            <a:r>
              <a:rPr lang="id-ID" sz="3200" dirty="0"/>
              <a:t>Gunakan </a:t>
            </a:r>
            <a:r>
              <a:rPr lang="id-ID" sz="3200" i="1" dirty="0"/>
              <a:t>BUSINESS PLAN </a:t>
            </a:r>
            <a:r>
              <a:rPr lang="id-ID" sz="3200" dirty="0"/>
              <a:t>hanya untuk menetapkan </a:t>
            </a:r>
            <a:r>
              <a:rPr lang="id-ID" sz="3200" b="1" dirty="0">
                <a:solidFill>
                  <a:srgbClr val="FF0000"/>
                </a:solidFill>
              </a:rPr>
              <a:t>tugas-tugas konkret</a:t>
            </a:r>
            <a:r>
              <a:rPr lang="id-ID" sz="3200" dirty="0"/>
              <a:t>, </a:t>
            </a:r>
            <a:r>
              <a:rPr lang="id-ID" sz="3200" b="1" dirty="0">
                <a:solidFill>
                  <a:srgbClr val="FF0000"/>
                </a:solidFill>
              </a:rPr>
              <a:t>tanggung jawab </a:t>
            </a:r>
            <a:r>
              <a:rPr lang="id-ID" sz="3200" dirty="0"/>
              <a:t>dan </a:t>
            </a:r>
            <a:r>
              <a:rPr lang="id-ID" sz="3200" b="1" dirty="0">
                <a:solidFill>
                  <a:srgbClr val="FF0000"/>
                </a:solidFill>
              </a:rPr>
              <a:t>batas waktu</a:t>
            </a:r>
            <a:r>
              <a:rPr lang="id-ID" sz="3200" dirty="0">
                <a:solidFill>
                  <a:srgbClr val="FF0000"/>
                </a:solidFill>
              </a:rPr>
              <a:t> </a:t>
            </a:r>
            <a:r>
              <a:rPr lang="id-ID" sz="3200" dirty="0"/>
              <a:t>untuk menyelesaikan tugas-tugas konkret yang direncanakan itu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095472" y="3357562"/>
            <a:ext cx="5295928" cy="266223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12700" indent="-12700">
              <a:spcBef>
                <a:spcPts val="580"/>
              </a:spcBef>
              <a:buNone/>
              <a:defRPr/>
            </a:pPr>
            <a:r>
              <a:rPr lang="id-ID"/>
              <a:t>Buatlah </a:t>
            </a:r>
            <a:r>
              <a:rPr lang="id-ID" i="1"/>
              <a:t>BUSINESS PLAN </a:t>
            </a:r>
            <a:r>
              <a:rPr lang="id-ID"/>
              <a:t>Anda </a:t>
            </a:r>
            <a:r>
              <a:rPr lang="id-ID" dirty="0"/>
              <a:t>:</a:t>
            </a:r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id-ID" dirty="0">
                <a:solidFill>
                  <a:srgbClr val="FF0000"/>
                </a:solidFill>
              </a:rPr>
              <a:t>PRAKTIS </a:t>
            </a:r>
          </a:p>
          <a:p>
            <a:pPr marL="274320" indent="-274320">
              <a:spcBef>
                <a:spcPts val="580"/>
              </a:spcBef>
              <a:buNone/>
              <a:defRPr/>
            </a:pPr>
            <a:r>
              <a:rPr lang="id-ID" dirty="0"/>
              <a:t>	(PRAKtek TIdak Sulit)</a:t>
            </a:r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id-ID" dirty="0">
                <a:solidFill>
                  <a:srgbClr val="FF0000"/>
                </a:solidFill>
              </a:rPr>
              <a:t>KONKRET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3800" y="3175000"/>
            <a:ext cx="2844800" cy="28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5241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/>
              <a:t>ASPEK-ASPEK </a:t>
            </a:r>
            <a:r>
              <a:rPr lang="id-ID" sz="3600" dirty="0"/>
              <a:t>DALAM </a:t>
            </a:r>
            <a:r>
              <a:rPr lang="en-US" sz="3600" i="1" dirty="0"/>
              <a:t>BUSINESS PLAN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38400" y="1714500"/>
            <a:ext cx="7772400" cy="43053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PASAR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TEKNIS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MANAJEMEN 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HUKUM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EKONOMI DAN SOSIAL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KEUANGAN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3000" dirty="0">
                <a:solidFill>
                  <a:srgbClr val="FF0000"/>
                </a:solidFill>
              </a:rPr>
              <a:t>Note</a:t>
            </a:r>
            <a:r>
              <a:rPr lang="en-US" sz="2400" dirty="0"/>
              <a:t>: </a:t>
            </a:r>
            <a:r>
              <a:rPr lang="en-US" sz="2400" dirty="0" err="1"/>
              <a:t>Banyak</a:t>
            </a:r>
            <a:r>
              <a:rPr lang="en-US" sz="2400" dirty="0"/>
              <a:t> </a:t>
            </a:r>
            <a:r>
              <a:rPr lang="en-US" sz="2400" dirty="0" err="1"/>
              <a:t>sedikitnya</a:t>
            </a:r>
            <a:r>
              <a:rPr lang="en-US" sz="2400" dirty="0"/>
              <a:t> </a:t>
            </a:r>
            <a:r>
              <a:rPr lang="en-US" sz="2400" dirty="0" err="1"/>
              <a:t>aspek</a:t>
            </a:r>
            <a:r>
              <a:rPr lang="en-US" sz="2400" dirty="0"/>
              <a:t> yang </a:t>
            </a:r>
            <a:r>
              <a:rPr lang="en-US" sz="2400" dirty="0" err="1"/>
              <a:t>diteliti</a:t>
            </a:r>
            <a:r>
              <a:rPr lang="en-US" sz="2400" dirty="0"/>
              <a:t> </a:t>
            </a:r>
            <a:r>
              <a:rPr lang="en-US" sz="2400" dirty="0" err="1"/>
              <a:t>serta</a:t>
            </a:r>
            <a:r>
              <a:rPr lang="en-US" sz="2400" dirty="0"/>
              <a:t> </a:t>
            </a:r>
            <a:r>
              <a:rPr lang="en-US" sz="2400" dirty="0" err="1"/>
              <a:t>kedalaman</a:t>
            </a:r>
            <a:r>
              <a:rPr lang="en-US" sz="2400" dirty="0"/>
              <a:t> </a:t>
            </a:r>
            <a:r>
              <a:rPr lang="en-US" sz="2400" dirty="0" err="1"/>
              <a:t>analisa</a:t>
            </a:r>
            <a:r>
              <a:rPr lang="en-US" sz="2400" dirty="0"/>
              <a:t> </a:t>
            </a:r>
            <a:r>
              <a:rPr lang="en-US" sz="2400" dirty="0" err="1"/>
              <a:t>tergantung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besar</a:t>
            </a:r>
            <a:r>
              <a:rPr lang="en-US" sz="2400" dirty="0"/>
              <a:t> </a:t>
            </a:r>
            <a:r>
              <a:rPr lang="en-US" sz="2400" dirty="0" err="1"/>
              <a:t>kecilnya</a:t>
            </a:r>
            <a:r>
              <a:rPr lang="en-US" sz="2400" dirty="0"/>
              <a:t> </a:t>
            </a:r>
            <a:r>
              <a:rPr lang="id-ID" sz="2400" dirty="0"/>
              <a:t>bisnis </a:t>
            </a:r>
            <a:r>
              <a:rPr lang="en-US" sz="2400" dirty="0"/>
              <a:t>yang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dilaksanakan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145573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74638"/>
            <a:ext cx="7772400" cy="868362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>
              <a:defRPr/>
            </a:pPr>
            <a:r>
              <a:rPr lang="id-ID" sz="4000" i="1" dirty="0"/>
              <a:t>BUSINESS PLAN </a:t>
            </a:r>
            <a:r>
              <a:rPr lang="id-ID" dirty="0"/>
              <a:t>mencakup tentang 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438400" y="1500188"/>
            <a:ext cx="4514850" cy="485775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274320" indent="-274320">
              <a:spcBef>
                <a:spcPts val="580"/>
              </a:spcBef>
              <a:buFont typeface="Wingdings" pitchFamily="2" charset="2"/>
              <a:buChar char="q"/>
              <a:defRPr/>
            </a:pPr>
            <a:r>
              <a:rPr lang="id-ID" b="1" dirty="0"/>
              <a:t>Rencana pemasaran </a:t>
            </a:r>
          </a:p>
          <a:p>
            <a:pPr marL="274320" indent="-274320">
              <a:spcBef>
                <a:spcPts val="580"/>
              </a:spcBef>
              <a:buNone/>
              <a:defRPr/>
            </a:pPr>
            <a:r>
              <a:rPr lang="id-ID" dirty="0"/>
              <a:t>	(apa, bagaimana, dimana barang/jasa dipasarkan)</a:t>
            </a:r>
          </a:p>
          <a:p>
            <a:pPr marL="274320" indent="-274320">
              <a:spcBef>
                <a:spcPts val="580"/>
              </a:spcBef>
              <a:buFont typeface="Wingdings" pitchFamily="2" charset="2"/>
              <a:buChar char="q"/>
              <a:defRPr/>
            </a:pPr>
            <a:r>
              <a:rPr lang="id-ID" b="1" dirty="0"/>
              <a:t>Rencana produksi</a:t>
            </a:r>
            <a:r>
              <a:rPr lang="id-ID" dirty="0"/>
              <a:t> </a:t>
            </a:r>
          </a:p>
          <a:p>
            <a:pPr marL="274320" indent="-274320">
              <a:spcBef>
                <a:spcPts val="580"/>
              </a:spcBef>
              <a:buNone/>
              <a:defRPr/>
            </a:pPr>
            <a:r>
              <a:rPr lang="id-ID" dirty="0"/>
              <a:t>	(apa dan bagaimana produksi dilakukan)</a:t>
            </a:r>
          </a:p>
          <a:p>
            <a:pPr marL="274320" indent="-274320">
              <a:spcBef>
                <a:spcPts val="580"/>
              </a:spcBef>
              <a:buFont typeface="Wingdings" pitchFamily="2" charset="2"/>
              <a:buChar char="q"/>
              <a:defRPr/>
            </a:pPr>
            <a:r>
              <a:rPr lang="id-ID" b="1" dirty="0"/>
              <a:t>Rencana organisasional </a:t>
            </a:r>
          </a:p>
          <a:p>
            <a:pPr marL="274320" indent="-274320">
              <a:spcBef>
                <a:spcPts val="580"/>
              </a:spcBef>
              <a:buNone/>
              <a:defRPr/>
            </a:pPr>
            <a:r>
              <a:rPr lang="id-ID" dirty="0"/>
              <a:t>	(apa, bagaimana, siapa yang mengerjakan tiap-tiap jenis pekerjaan)</a:t>
            </a:r>
          </a:p>
          <a:p>
            <a:pPr marL="274320" indent="-274320">
              <a:spcBef>
                <a:spcPts val="580"/>
              </a:spcBef>
              <a:buFont typeface="Wingdings" pitchFamily="2" charset="2"/>
              <a:buChar char="q"/>
              <a:defRPr/>
            </a:pPr>
            <a:r>
              <a:rPr lang="id-ID" b="1" dirty="0"/>
              <a:t>Rencana keuangan </a:t>
            </a:r>
          </a:p>
          <a:p>
            <a:pPr marL="274320" indent="-274320">
              <a:spcBef>
                <a:spcPts val="580"/>
              </a:spcBef>
              <a:buNone/>
              <a:defRPr/>
            </a:pPr>
            <a:r>
              <a:rPr lang="id-ID" dirty="0"/>
              <a:t>	(dari mana, berapa, bagaimana, uang diperoleh, dialokasikan, dibukukan dan dilaporkan)</a:t>
            </a:r>
          </a:p>
        </p:txBody>
      </p:sp>
      <p:pic>
        <p:nvPicPr>
          <p:cNvPr id="20484" name="Picture 7" descr="j01958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02488" y="2286001"/>
            <a:ext cx="2952750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494045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74639"/>
            <a:ext cx="7772400" cy="1011237"/>
          </a:xfr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defRPr/>
            </a:pPr>
            <a:r>
              <a:rPr lang="id-ID" dirty="0">
                <a:solidFill>
                  <a:schemeClr val="tx1"/>
                </a:solidFill>
              </a:rPr>
              <a:t>Fungsi </a:t>
            </a:r>
            <a:r>
              <a:rPr lang="id-ID" i="1" dirty="0"/>
              <a:t>BUSINESS PLAN </a:t>
            </a:r>
            <a:r>
              <a:rPr lang="id-ID" dirty="0">
                <a:solidFill>
                  <a:schemeClr val="tx2"/>
                </a:solidFill>
              </a:rPr>
              <a:t>: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sz="quarter" idx="1"/>
          </p:nvPr>
        </p:nvSpPr>
        <p:spPr>
          <a:xfrm>
            <a:off x="2438400" y="1662113"/>
            <a:ext cx="4872038" cy="4552950"/>
          </a:xfrm>
          <a:ln>
            <a:solidFill>
              <a:srgbClr val="C00000"/>
            </a:solidFill>
          </a:ln>
        </p:spPr>
        <p:txBody>
          <a:bodyPr>
            <a:normAutofit lnSpcReduction="10000"/>
          </a:bodyPr>
          <a:lstStyle/>
          <a:p>
            <a:pPr eaLnBrk="1" hangingPunct="1"/>
            <a:r>
              <a:rPr lang="id-ID" sz="2800" dirty="0"/>
              <a:t>Alat bantu untuk menentukan vi</a:t>
            </a:r>
            <a:r>
              <a:rPr lang="en-US" sz="2800" dirty="0" err="1"/>
              <a:t>si</a:t>
            </a:r>
            <a:r>
              <a:rPr lang="id-ID" sz="2800" dirty="0"/>
              <a:t>bilitas usaha yang akan dijalankan, dalam kondisi pasar yang ada.</a:t>
            </a:r>
          </a:p>
          <a:p>
            <a:pPr eaLnBrk="1" hangingPunct="1"/>
            <a:r>
              <a:rPr lang="id-ID" sz="2800" dirty="0"/>
              <a:t>Acuan </a:t>
            </a:r>
            <a:r>
              <a:rPr lang="id-ID" sz="2800" i="1" dirty="0"/>
              <a:t>(guidance)</a:t>
            </a:r>
            <a:r>
              <a:rPr lang="id-ID" sz="2800" dirty="0"/>
              <a:t> bagi pelaku usaha (pengurus koperasi) untuk mengorganisir aktivitasnya.</a:t>
            </a:r>
          </a:p>
          <a:p>
            <a:pPr eaLnBrk="1" hangingPunct="1"/>
            <a:r>
              <a:rPr lang="id-ID" sz="2800" dirty="0"/>
              <a:t>Alat </a:t>
            </a:r>
            <a:r>
              <a:rPr lang="id-ID" sz="2800" i="1" dirty="0"/>
              <a:t>(tool)</a:t>
            </a:r>
            <a:r>
              <a:rPr lang="id-ID" sz="2800" dirty="0"/>
              <a:t> bagi pelaku usaha untuk memperoleh dukungan pendanaan.</a:t>
            </a:r>
          </a:p>
        </p:txBody>
      </p:sp>
      <p:pic>
        <p:nvPicPr>
          <p:cNvPr id="21508" name="Picture 12" descr="bd06663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1875" y="2641600"/>
            <a:ext cx="2967038" cy="257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177811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5475" y="142876"/>
            <a:ext cx="8415338" cy="796925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defRPr/>
            </a:pPr>
            <a:r>
              <a:rPr lang="id-ID" dirty="0" err="1"/>
              <a:t>Outline</a:t>
            </a:r>
            <a:r>
              <a:rPr lang="id-ID" dirty="0"/>
              <a:t> </a:t>
            </a:r>
            <a:r>
              <a:rPr lang="id-ID" i="1" dirty="0"/>
              <a:t>BUSINESS PLAN </a:t>
            </a:r>
            <a:r>
              <a:rPr lang="id-ID" dirty="0"/>
              <a:t>: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sz="quarter" idx="1"/>
          </p:nvPr>
        </p:nvSpPr>
        <p:spPr>
          <a:xfrm>
            <a:off x="1952625" y="1071564"/>
            <a:ext cx="8358188" cy="5572125"/>
          </a:xfrm>
          <a:ln>
            <a:solidFill>
              <a:srgbClr val="C00000"/>
            </a:solidFill>
          </a:ln>
        </p:spPr>
        <p:txBody>
          <a:bodyPr/>
          <a:lstStyle/>
          <a:p>
            <a:pPr eaLnBrk="1" hangingPunct="1"/>
            <a:r>
              <a:rPr lang="id-ID" sz="1500" b="1"/>
              <a:t>Halaman Pendahuluan</a:t>
            </a:r>
          </a:p>
          <a:p>
            <a:pPr eaLnBrk="1" hangingPunct="1">
              <a:buFont typeface="Wingdings 2" pitchFamily="18" charset="2"/>
              <a:buNone/>
            </a:pPr>
            <a:r>
              <a:rPr lang="id-ID" sz="1500"/>
              <a:t>	</a:t>
            </a:r>
            <a:r>
              <a:rPr lang="fi-FI" sz="1500"/>
              <a:t>memuat tentang bidang/komoditi usaha, nama dan alamat pelaku usaha, sifat usaha dan lain-lain.</a:t>
            </a:r>
            <a:endParaRPr lang="id-ID" sz="1500"/>
          </a:p>
          <a:p>
            <a:pPr eaLnBrk="1" hangingPunct="1"/>
            <a:r>
              <a:rPr lang="id-ID" sz="1500" b="1"/>
              <a:t>Analisis Situasi</a:t>
            </a:r>
          </a:p>
          <a:p>
            <a:pPr eaLnBrk="1" hangingPunct="1">
              <a:buFont typeface="Wingdings 2" pitchFamily="18" charset="2"/>
              <a:buNone/>
            </a:pPr>
            <a:r>
              <a:rPr lang="id-ID" sz="1500"/>
              <a:t>	</a:t>
            </a:r>
            <a:r>
              <a:rPr lang="en-US" sz="1500"/>
              <a:t>memuat tentang pandangan ke depan tentang usaha, persaingan, pemasaran (segmen pasar), ramalan usaha, dan lain-lain.</a:t>
            </a:r>
            <a:endParaRPr lang="id-ID" sz="1500"/>
          </a:p>
          <a:p>
            <a:pPr eaLnBrk="1" hangingPunct="1"/>
            <a:r>
              <a:rPr lang="id-ID" sz="1500" b="1"/>
              <a:t>Deskripsi Usaha</a:t>
            </a:r>
          </a:p>
          <a:p>
            <a:pPr eaLnBrk="1" hangingPunct="1">
              <a:buFont typeface="Wingdings 2" pitchFamily="18" charset="2"/>
              <a:buNone/>
            </a:pPr>
            <a:r>
              <a:rPr lang="id-ID" sz="1500"/>
              <a:t>	</a:t>
            </a:r>
            <a:r>
              <a:rPr lang="en-US" sz="1500"/>
              <a:t>memuat tentang barang/jasa yang dihasilkan, ukuran usaha, organisasi dan SDM, latar belakang pelaku usaha.</a:t>
            </a:r>
            <a:endParaRPr lang="id-ID" sz="1500"/>
          </a:p>
          <a:p>
            <a:pPr eaLnBrk="1" hangingPunct="1"/>
            <a:r>
              <a:rPr lang="id-ID" sz="1500" b="1"/>
              <a:t>Perencanaan Pemasaran</a:t>
            </a:r>
          </a:p>
          <a:p>
            <a:pPr eaLnBrk="1" hangingPunct="1">
              <a:buFont typeface="Wingdings 2" pitchFamily="18" charset="2"/>
              <a:buNone/>
            </a:pPr>
            <a:r>
              <a:rPr lang="id-ID" sz="1500"/>
              <a:t>	</a:t>
            </a:r>
            <a:r>
              <a:rPr lang="en-US" sz="1500"/>
              <a:t>memuat tentang harga, distribusi, promosi, kontrol, dan lain-lain.</a:t>
            </a:r>
            <a:endParaRPr lang="id-ID" sz="1500"/>
          </a:p>
          <a:p>
            <a:pPr eaLnBrk="1" hangingPunct="1"/>
            <a:r>
              <a:rPr lang="id-ID" sz="1500" b="1"/>
              <a:t>Perencanaan Produksi</a:t>
            </a:r>
          </a:p>
          <a:p>
            <a:pPr eaLnBrk="1" hangingPunct="1">
              <a:buFont typeface="Wingdings 2" pitchFamily="18" charset="2"/>
              <a:buNone/>
            </a:pPr>
            <a:r>
              <a:rPr lang="id-ID" sz="1500"/>
              <a:t>	</a:t>
            </a:r>
            <a:r>
              <a:rPr lang="en-US" sz="1500"/>
              <a:t>memuat segala hal tentang input–proses– output produksi.</a:t>
            </a:r>
            <a:endParaRPr lang="id-ID" sz="1500"/>
          </a:p>
          <a:p>
            <a:pPr eaLnBrk="1" hangingPunct="1"/>
            <a:r>
              <a:rPr lang="id-ID" sz="1500" b="1"/>
              <a:t>Perencanaan Organisasi</a:t>
            </a:r>
          </a:p>
          <a:p>
            <a:pPr eaLnBrk="1" hangingPunct="1">
              <a:buFont typeface="Wingdings 2" pitchFamily="18" charset="2"/>
              <a:buNone/>
            </a:pPr>
            <a:r>
              <a:rPr lang="id-ID" sz="1500"/>
              <a:t>	</a:t>
            </a:r>
            <a:r>
              <a:rPr lang="fi-FI" sz="1500"/>
              <a:t>memuat tentang kepemilikan, manajemen (tim manajemen), aturan main  (regulasi), karyawan, mekanisme kerja, dan lain-lain.</a:t>
            </a:r>
            <a:endParaRPr lang="id-ID" sz="1500"/>
          </a:p>
          <a:p>
            <a:pPr eaLnBrk="1" hangingPunct="1"/>
            <a:r>
              <a:rPr lang="id-ID" sz="1500" b="1"/>
              <a:t>Perencanaan Keuangan</a:t>
            </a:r>
          </a:p>
          <a:p>
            <a:pPr eaLnBrk="1" hangingPunct="1">
              <a:buFont typeface="Wingdings 2" pitchFamily="18" charset="2"/>
              <a:buNone/>
            </a:pPr>
            <a:r>
              <a:rPr lang="id-ID" sz="1500"/>
              <a:t>	</a:t>
            </a:r>
            <a:r>
              <a:rPr lang="en-US" sz="1500"/>
              <a:t>memuat tentang sumber keuangan, perhitungan income statement, neraca, cash flow, break event point, dan lain-lain.</a:t>
            </a:r>
            <a:endParaRPr lang="id-ID" sz="1500"/>
          </a:p>
          <a:p>
            <a:pPr eaLnBrk="1" hangingPunct="1"/>
            <a:r>
              <a:rPr lang="id-ID" sz="1500" b="1"/>
              <a:t>Assesmen Resiko</a:t>
            </a:r>
          </a:p>
          <a:p>
            <a:pPr eaLnBrk="1" hangingPunct="1">
              <a:buFont typeface="Wingdings 2" pitchFamily="18" charset="2"/>
              <a:buNone/>
            </a:pPr>
            <a:r>
              <a:rPr lang="id-ID" sz="1500"/>
              <a:t>	</a:t>
            </a:r>
            <a:r>
              <a:rPr lang="fi-FI" sz="1500"/>
              <a:t>memuat tentang evaluasi hambatan usaha, kontingensi, masuknya teknologi baru, dan lain-lain.</a:t>
            </a:r>
            <a:endParaRPr lang="id-ID" sz="1500"/>
          </a:p>
        </p:txBody>
      </p:sp>
    </p:spTree>
    <p:extLst>
      <p:ext uri="{BB962C8B-B14F-4D97-AF65-F5344CB8AC3E}">
        <p14:creationId xmlns:p14="http://schemas.microsoft.com/office/powerpoint/2010/main" val="7574006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fi-FI" b="1" dirty="0"/>
              <a:t>Teknis </a:t>
            </a:r>
            <a:r>
              <a:rPr lang="fi-FI" b="1" dirty="0" err="1"/>
              <a:t>Penyusunan</a:t>
            </a:r>
            <a:r>
              <a:rPr lang="fi-FI" b="1" dirty="0"/>
              <a:t> </a:t>
            </a:r>
            <a:r>
              <a:rPr lang="id-ID" i="1" dirty="0"/>
              <a:t>BUSINESS PLAN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438401" y="1571625"/>
            <a:ext cx="4443413" cy="4572000"/>
          </a:xfrm>
        </p:spPr>
        <p:txBody>
          <a:bodyPr>
            <a:normAutofit fontScale="62500" lnSpcReduction="20000"/>
          </a:bodyPr>
          <a:lstStyle/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id-ID" b="1" dirty="0"/>
              <a:t>Review</a:t>
            </a:r>
            <a:r>
              <a:rPr lang="id-ID" dirty="0"/>
              <a:t> </a:t>
            </a:r>
            <a:r>
              <a:rPr lang="en-US" b="1" dirty="0" err="1"/>
              <a:t>rencana</a:t>
            </a:r>
            <a:r>
              <a:rPr lang="en-US" b="1" dirty="0"/>
              <a:t> </a:t>
            </a:r>
            <a:r>
              <a:rPr lang="id-ID" b="1" dirty="0"/>
              <a:t>bisnis </a:t>
            </a:r>
            <a:r>
              <a:rPr lang="en-US" b="1" dirty="0"/>
              <a:t>yang </a:t>
            </a:r>
            <a:r>
              <a:rPr lang="en-US" b="1" dirty="0" err="1"/>
              <a:t>sudah</a:t>
            </a:r>
            <a:r>
              <a:rPr lang="en-US" b="1" dirty="0"/>
              <a:t> </a:t>
            </a:r>
            <a:r>
              <a:rPr lang="en-US" b="1" dirty="0" err="1"/>
              <a:t>ada</a:t>
            </a:r>
            <a:endParaRPr lang="id-ID" b="1" dirty="0"/>
          </a:p>
          <a:p>
            <a:pPr marL="274320" indent="-274320">
              <a:spcBef>
                <a:spcPts val="580"/>
              </a:spcBef>
              <a:buNone/>
              <a:defRPr/>
            </a:pPr>
            <a:r>
              <a:rPr lang="id-ID" b="1" dirty="0"/>
              <a:t>	</a:t>
            </a:r>
            <a:r>
              <a:rPr lang="id-ID" dirty="0"/>
              <a:t>- Mengevaluasi kelengkapan sebagai </a:t>
            </a:r>
          </a:p>
          <a:p>
            <a:pPr marL="274320" indent="-274320">
              <a:spcBef>
                <a:spcPts val="580"/>
              </a:spcBef>
              <a:buNone/>
              <a:defRPr/>
            </a:pPr>
            <a:r>
              <a:rPr lang="id-ID" dirty="0"/>
              <a:t>       rencana kerja yang baik</a:t>
            </a:r>
          </a:p>
          <a:p>
            <a:pPr marL="274320" indent="-274320">
              <a:spcBef>
                <a:spcPts val="580"/>
              </a:spcBef>
              <a:buNone/>
              <a:defRPr/>
            </a:pPr>
            <a:r>
              <a:rPr lang="id-ID" dirty="0"/>
              <a:t>	- Mengevaluasi dan menuliskan aspek-</a:t>
            </a:r>
          </a:p>
          <a:p>
            <a:pPr marL="274320" indent="-274320">
              <a:spcBef>
                <a:spcPts val="580"/>
              </a:spcBef>
              <a:buNone/>
              <a:defRPr/>
            </a:pPr>
            <a:r>
              <a:rPr lang="id-ID" dirty="0"/>
              <a:t>       aspek usaha yang selama ini tidak </a:t>
            </a:r>
          </a:p>
          <a:p>
            <a:pPr marL="274320" indent="-274320">
              <a:spcBef>
                <a:spcPts val="580"/>
              </a:spcBef>
              <a:buNone/>
              <a:defRPr/>
            </a:pPr>
            <a:r>
              <a:rPr lang="id-ID" dirty="0"/>
              <a:t>       berjalan lancar.</a:t>
            </a:r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en-US" b="1" dirty="0" err="1"/>
              <a:t>Menyiapkan</a:t>
            </a:r>
            <a:r>
              <a:rPr lang="en-US" b="1" dirty="0"/>
              <a:t> data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informasi</a:t>
            </a:r>
            <a:endParaRPr lang="id-ID" b="1" dirty="0"/>
          </a:p>
          <a:p>
            <a:pPr marL="274320" indent="-274320">
              <a:spcBef>
                <a:spcPts val="580"/>
              </a:spcBef>
              <a:buNone/>
              <a:defRPr/>
            </a:pPr>
            <a:r>
              <a:rPr lang="id-ID" dirty="0"/>
              <a:t>	- Informasi pasar</a:t>
            </a:r>
          </a:p>
          <a:p>
            <a:pPr marL="274320" indent="-274320">
              <a:spcBef>
                <a:spcPts val="580"/>
              </a:spcBef>
              <a:buNone/>
              <a:defRPr/>
            </a:pPr>
            <a:r>
              <a:rPr lang="id-ID" dirty="0"/>
              <a:t>	- Informasi produksi</a:t>
            </a:r>
          </a:p>
          <a:p>
            <a:pPr marL="274320" indent="-274320">
              <a:spcBef>
                <a:spcPts val="580"/>
              </a:spcBef>
              <a:buNone/>
              <a:defRPr/>
            </a:pPr>
            <a:r>
              <a:rPr lang="id-ID" dirty="0"/>
              <a:t>	- Informasi keuangan</a:t>
            </a:r>
          </a:p>
          <a:p>
            <a:pPr marL="274320" indent="-274320">
              <a:spcBef>
                <a:spcPts val="580"/>
              </a:spcBef>
              <a:buNone/>
              <a:defRPr/>
            </a:pPr>
            <a:r>
              <a:rPr lang="id-ID" dirty="0"/>
              <a:t>	- Informasi penunjang lain.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8300" y="3657600"/>
            <a:ext cx="34925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493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80143A-15D2-40BA-8BF8-114805D74A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838200"/>
            <a:ext cx="10972800" cy="5287969"/>
          </a:xfrm>
        </p:spPr>
        <p:txBody>
          <a:bodyPr>
            <a:normAutofit/>
          </a:bodyPr>
          <a:lstStyle/>
          <a:p>
            <a:r>
              <a:rPr lang="en-US" sz="2800" i="1" dirty="0">
                <a:ea typeface="Calibri" panose="020F0502020204030204" pitchFamily="34" charset="0"/>
              </a:rPr>
              <a:t>Business plan</a:t>
            </a:r>
            <a:r>
              <a:rPr lang="en-US" sz="2800" dirty="0">
                <a:ea typeface="Calibri" panose="020F0502020204030204" pitchFamily="34" charset="0"/>
              </a:rPr>
              <a:t> </a:t>
            </a:r>
            <a:r>
              <a:rPr lang="en-US" sz="2800" dirty="0" err="1">
                <a:ea typeface="Calibri" panose="020F0502020204030204" pitchFamily="34" charset="0"/>
              </a:rPr>
              <a:t>adalah</a:t>
            </a:r>
            <a:r>
              <a:rPr lang="en-US" sz="2800" dirty="0">
                <a:ea typeface="Calibri" panose="020F0502020204030204" pitchFamily="34" charset="0"/>
              </a:rPr>
              <a:t> </a:t>
            </a:r>
            <a:r>
              <a:rPr lang="en-US" sz="2800" dirty="0" err="1">
                <a:ea typeface="Calibri" panose="020F0502020204030204" pitchFamily="34" charset="0"/>
              </a:rPr>
              <a:t>dokumen</a:t>
            </a:r>
            <a:r>
              <a:rPr lang="en-US" sz="2800" dirty="0">
                <a:ea typeface="Calibri" panose="020F0502020204030204" pitchFamily="34" charset="0"/>
              </a:rPr>
              <a:t> </a:t>
            </a:r>
            <a:r>
              <a:rPr lang="en-US" sz="2800" dirty="0" err="1">
                <a:ea typeface="Calibri" panose="020F0502020204030204" pitchFamily="34" charset="0"/>
              </a:rPr>
              <a:t>tertulis</a:t>
            </a:r>
            <a:r>
              <a:rPr lang="en-US" sz="2800" dirty="0">
                <a:ea typeface="Calibri" panose="020F0502020204030204" pitchFamily="34" charset="0"/>
              </a:rPr>
              <a:t> yang </a:t>
            </a:r>
            <a:r>
              <a:rPr lang="en-US" sz="2800" dirty="0" err="1">
                <a:ea typeface="Calibri" panose="020F0502020204030204" pitchFamily="34" charset="0"/>
              </a:rPr>
              <a:t>dirancang</a:t>
            </a:r>
            <a:r>
              <a:rPr lang="en-US" sz="2800" dirty="0">
                <a:ea typeface="Calibri" panose="020F0502020204030204" pitchFamily="34" charset="0"/>
              </a:rPr>
              <a:t> </a:t>
            </a:r>
            <a:r>
              <a:rPr lang="en-US" sz="2800" dirty="0" err="1">
                <a:ea typeface="Calibri" panose="020F0502020204030204" pitchFamily="34" charset="0"/>
              </a:rPr>
              <a:t>untuk</a:t>
            </a:r>
            <a:r>
              <a:rPr lang="en-US" sz="2800" dirty="0">
                <a:ea typeface="Calibri" panose="020F0502020204030204" pitchFamily="34" charset="0"/>
              </a:rPr>
              <a:t> </a:t>
            </a:r>
            <a:r>
              <a:rPr lang="en-US" sz="2800" dirty="0" err="1">
                <a:ea typeface="Calibri" panose="020F0502020204030204" pitchFamily="34" charset="0"/>
              </a:rPr>
              <a:t>menggambarkan</a:t>
            </a:r>
            <a:r>
              <a:rPr lang="en-US" sz="2800" dirty="0">
                <a:ea typeface="Calibri" panose="020F0502020204030204" pitchFamily="34" charset="0"/>
              </a:rPr>
              <a:t> </a:t>
            </a:r>
            <a:r>
              <a:rPr lang="en-US" sz="2800" dirty="0" err="1">
                <a:ea typeface="Calibri" panose="020F0502020204030204" pitchFamily="34" charset="0"/>
              </a:rPr>
              <a:t>semua</a:t>
            </a:r>
            <a:r>
              <a:rPr lang="en-US" sz="2800" dirty="0">
                <a:ea typeface="Calibri" panose="020F0502020204030204" pitchFamily="34" charset="0"/>
              </a:rPr>
              <a:t> </a:t>
            </a:r>
            <a:r>
              <a:rPr lang="en-US" sz="2800" dirty="0" err="1">
                <a:ea typeface="Calibri" panose="020F0502020204030204" pitchFamily="34" charset="0"/>
              </a:rPr>
              <a:t>unsur</a:t>
            </a:r>
            <a:r>
              <a:rPr lang="en-US" sz="2800" dirty="0">
                <a:ea typeface="Calibri" panose="020F0502020204030204" pitchFamily="34" charset="0"/>
              </a:rPr>
              <a:t> yang </a:t>
            </a:r>
            <a:r>
              <a:rPr lang="en-US" sz="2800" dirty="0" err="1">
                <a:ea typeface="Calibri" panose="020F0502020204030204" pitchFamily="34" charset="0"/>
              </a:rPr>
              <a:t>relevan</a:t>
            </a:r>
            <a:r>
              <a:rPr lang="en-US" sz="2800" dirty="0">
                <a:ea typeface="Calibri" panose="020F0502020204030204" pitchFamily="34" charset="0"/>
              </a:rPr>
              <a:t> </a:t>
            </a:r>
            <a:r>
              <a:rPr lang="en-US" sz="2800" dirty="0" err="1">
                <a:ea typeface="Calibri" panose="020F0502020204030204" pitchFamily="34" charset="0"/>
              </a:rPr>
              <a:t>untuk</a:t>
            </a:r>
            <a:r>
              <a:rPr lang="en-US" sz="2800" dirty="0">
                <a:ea typeface="Calibri" panose="020F0502020204030204" pitchFamily="34" charset="0"/>
              </a:rPr>
              <a:t> </a:t>
            </a:r>
            <a:r>
              <a:rPr lang="en-US" sz="2800" dirty="0" err="1">
                <a:ea typeface="Calibri" panose="020F0502020204030204" pitchFamily="34" charset="0"/>
              </a:rPr>
              <a:t>memulai</a:t>
            </a:r>
            <a:r>
              <a:rPr lang="en-US" sz="2800" dirty="0">
                <a:ea typeface="Calibri" panose="020F0502020204030204" pitchFamily="34" charset="0"/>
              </a:rPr>
              <a:t> </a:t>
            </a:r>
            <a:r>
              <a:rPr lang="en-US" sz="2800" dirty="0" err="1">
                <a:ea typeface="Calibri" panose="020F0502020204030204" pitchFamily="34" charset="0"/>
              </a:rPr>
              <a:t>suatu</a:t>
            </a:r>
            <a:r>
              <a:rPr lang="en-US" sz="2800" dirty="0">
                <a:ea typeface="Calibri" panose="020F0502020204030204" pitchFamily="34" charset="0"/>
              </a:rPr>
              <a:t> </a:t>
            </a:r>
            <a:r>
              <a:rPr lang="en-US" sz="2800" dirty="0" err="1">
                <a:ea typeface="Calibri" panose="020F0502020204030204" pitchFamily="34" charset="0"/>
              </a:rPr>
              <a:t>usaha</a:t>
            </a:r>
            <a:endParaRPr lang="en-US" sz="2800" dirty="0">
              <a:ea typeface="Calibri" panose="020F0502020204030204" pitchFamily="34" charset="0"/>
            </a:endParaRPr>
          </a:p>
          <a:p>
            <a:r>
              <a:rPr lang="en-US" sz="2800" dirty="0" err="1">
                <a:ea typeface="Calibri" panose="020F0502020204030204" pitchFamily="34" charset="0"/>
              </a:rPr>
              <a:t>Tujuan</a:t>
            </a:r>
            <a:r>
              <a:rPr lang="en-US" sz="2800" dirty="0">
                <a:ea typeface="Calibri" panose="020F0502020204030204" pitchFamily="34" charset="0"/>
              </a:rPr>
              <a:t> </a:t>
            </a:r>
            <a:r>
              <a:rPr lang="en-US" sz="2800" dirty="0" err="1">
                <a:ea typeface="Calibri" panose="020F0502020204030204" pitchFamily="34" charset="0"/>
              </a:rPr>
              <a:t>dari</a:t>
            </a:r>
            <a:r>
              <a:rPr lang="en-US" sz="2800" dirty="0">
                <a:ea typeface="Calibri" panose="020F0502020204030204" pitchFamily="34" charset="0"/>
              </a:rPr>
              <a:t> </a:t>
            </a:r>
            <a:r>
              <a:rPr lang="en-US" sz="2800" i="1" dirty="0">
                <a:ea typeface="Calibri" panose="020F0502020204030204" pitchFamily="34" charset="0"/>
              </a:rPr>
              <a:t>business plan </a:t>
            </a:r>
            <a:r>
              <a:rPr lang="en-US" sz="2800" dirty="0" err="1">
                <a:ea typeface="Calibri" panose="020F0502020204030204" pitchFamily="34" charset="0"/>
              </a:rPr>
              <a:t>yaitu</a:t>
            </a:r>
            <a:r>
              <a:rPr lang="en-US" sz="2800" dirty="0">
                <a:ea typeface="Calibri" panose="020F0502020204030204" pitchFamily="34" charset="0"/>
              </a:rPr>
              <a:t> </a:t>
            </a:r>
            <a:r>
              <a:rPr lang="en-US" sz="2800" dirty="0" err="1">
                <a:ea typeface="Calibri" panose="020F0502020204030204" pitchFamily="34" charset="0"/>
              </a:rPr>
              <a:t>memberikan</a:t>
            </a:r>
            <a:r>
              <a:rPr lang="en-US" sz="2800" dirty="0">
                <a:ea typeface="Calibri" panose="020F0502020204030204" pitchFamily="34" charset="0"/>
              </a:rPr>
              <a:t> </a:t>
            </a:r>
            <a:r>
              <a:rPr lang="en-US" sz="2800" dirty="0" err="1">
                <a:ea typeface="Calibri" panose="020F0502020204030204" pitchFamily="34" charset="0"/>
              </a:rPr>
              <a:t>gambaran</a:t>
            </a:r>
            <a:r>
              <a:rPr lang="en-US" sz="2800" dirty="0">
                <a:ea typeface="Calibri" panose="020F0502020204030204" pitchFamily="34" charset="0"/>
              </a:rPr>
              <a:t> yang </a:t>
            </a:r>
            <a:r>
              <a:rPr lang="en-US" sz="2800" dirty="0" err="1">
                <a:ea typeface="Calibri" panose="020F0502020204030204" pitchFamily="34" charset="0"/>
              </a:rPr>
              <a:t>jelas</a:t>
            </a:r>
            <a:r>
              <a:rPr lang="en-US" sz="2800" dirty="0">
                <a:ea typeface="Calibri" panose="020F0502020204030204" pitchFamily="34" charset="0"/>
              </a:rPr>
              <a:t> </a:t>
            </a:r>
            <a:r>
              <a:rPr lang="en-US" sz="2800" dirty="0" err="1">
                <a:ea typeface="Calibri" panose="020F0502020204030204" pitchFamily="34" charset="0"/>
              </a:rPr>
              <a:t>dari</a:t>
            </a:r>
            <a:r>
              <a:rPr lang="en-US" sz="2800" dirty="0">
                <a:ea typeface="Calibri" panose="020F0502020204030204" pitchFamily="34" charset="0"/>
              </a:rPr>
              <a:t> </a:t>
            </a:r>
            <a:r>
              <a:rPr lang="en-US" sz="2800" dirty="0" err="1">
                <a:ea typeface="Calibri" panose="020F0502020204030204" pitchFamily="34" charset="0"/>
              </a:rPr>
              <a:t>apa</a:t>
            </a:r>
            <a:r>
              <a:rPr lang="en-US" sz="2800" dirty="0">
                <a:ea typeface="Calibri" panose="020F0502020204030204" pitchFamily="34" charset="0"/>
              </a:rPr>
              <a:t> yang </a:t>
            </a:r>
            <a:r>
              <a:rPr lang="en-US" sz="2800" dirty="0" err="1">
                <a:ea typeface="Calibri" panose="020F0502020204030204" pitchFamily="34" charset="0"/>
              </a:rPr>
              <a:t>hendak</a:t>
            </a:r>
            <a:r>
              <a:rPr lang="en-US" sz="2800" dirty="0">
                <a:ea typeface="Calibri" panose="020F0502020204030204" pitchFamily="34" charset="0"/>
              </a:rPr>
              <a:t> </a:t>
            </a:r>
            <a:r>
              <a:rPr lang="en-US" sz="2800" dirty="0" err="1">
                <a:ea typeface="Calibri" panose="020F0502020204030204" pitchFamily="34" charset="0"/>
              </a:rPr>
              <a:t>dilakukan</a:t>
            </a:r>
            <a:r>
              <a:rPr lang="en-US" sz="2800" dirty="0">
                <a:ea typeface="Calibri" panose="020F0502020204030204" pitchFamily="34" charset="0"/>
              </a:rPr>
              <a:t> oleh </a:t>
            </a:r>
            <a:r>
              <a:rPr lang="en-US" sz="2800" dirty="0" err="1">
                <a:ea typeface="Calibri" panose="020F0502020204030204" pitchFamily="34" charset="0"/>
              </a:rPr>
              <a:t>seorang</a:t>
            </a:r>
            <a:r>
              <a:rPr lang="en-US" sz="2800" dirty="0">
                <a:ea typeface="Calibri" panose="020F0502020204030204" pitchFamily="34" charset="0"/>
              </a:rPr>
              <a:t> </a:t>
            </a:r>
            <a:r>
              <a:rPr lang="en-US" sz="2800" dirty="0" err="1">
                <a:ea typeface="Calibri" panose="020F0502020204030204" pitchFamily="34" charset="0"/>
              </a:rPr>
              <a:t>wirausaha</a:t>
            </a:r>
            <a:r>
              <a:rPr lang="en-US" sz="2800" dirty="0">
                <a:ea typeface="Calibri" panose="020F0502020204030204" pitchFamily="34" charset="0"/>
              </a:rPr>
              <a:t>, </a:t>
            </a:r>
            <a:r>
              <a:rPr lang="en-US" sz="2800" dirty="0" err="1">
                <a:ea typeface="Calibri" panose="020F0502020204030204" pitchFamily="34" charset="0"/>
              </a:rPr>
              <a:t>hal</a:t>
            </a:r>
            <a:r>
              <a:rPr lang="en-US" sz="2800" dirty="0">
                <a:ea typeface="Calibri" panose="020F0502020204030204" pitchFamily="34" charset="0"/>
              </a:rPr>
              <a:t> </a:t>
            </a:r>
            <a:r>
              <a:rPr lang="en-US" sz="2800" dirty="0" err="1">
                <a:ea typeface="Calibri" panose="020F0502020204030204" pitchFamily="34" charset="0"/>
              </a:rPr>
              <a:t>ini</a:t>
            </a:r>
            <a:r>
              <a:rPr lang="en-US" sz="2800" dirty="0">
                <a:ea typeface="Calibri" panose="020F0502020204030204" pitchFamily="34" charset="0"/>
              </a:rPr>
              <a:t> </a:t>
            </a:r>
            <a:r>
              <a:rPr lang="en-US" sz="2800" dirty="0" err="1">
                <a:ea typeface="Calibri" panose="020F0502020204030204" pitchFamily="34" charset="0"/>
              </a:rPr>
              <a:t>bisa</a:t>
            </a:r>
            <a:r>
              <a:rPr lang="en-US" sz="2800" dirty="0">
                <a:ea typeface="Calibri" panose="020F0502020204030204" pitchFamily="34" charset="0"/>
              </a:rPr>
              <a:t> </a:t>
            </a:r>
            <a:r>
              <a:rPr lang="en-US" sz="2800" dirty="0" err="1">
                <a:ea typeface="Calibri" panose="020F0502020204030204" pitchFamily="34" charset="0"/>
              </a:rPr>
              <a:t>dikatakan</a:t>
            </a:r>
            <a:r>
              <a:rPr lang="en-US" sz="2800" dirty="0">
                <a:ea typeface="Calibri" panose="020F0502020204030204" pitchFamily="34" charset="0"/>
              </a:rPr>
              <a:t> </a:t>
            </a:r>
            <a:r>
              <a:rPr lang="en-US" sz="2800" dirty="0" err="1">
                <a:ea typeface="Calibri" panose="020F0502020204030204" pitchFamily="34" charset="0"/>
              </a:rPr>
              <a:t>sebagai</a:t>
            </a:r>
            <a:r>
              <a:rPr lang="en-US" sz="2800" dirty="0">
                <a:ea typeface="Calibri" panose="020F0502020204030204" pitchFamily="34" charset="0"/>
              </a:rPr>
              <a:t> </a:t>
            </a:r>
            <a:r>
              <a:rPr lang="en-US" sz="2800" dirty="0" err="1">
                <a:ea typeface="Calibri" panose="020F0502020204030204" pitchFamily="34" charset="0"/>
              </a:rPr>
              <a:t>jembatan</a:t>
            </a:r>
            <a:r>
              <a:rPr lang="en-US" sz="2800" dirty="0">
                <a:ea typeface="Calibri" panose="020F0502020204030204" pitchFamily="34" charset="0"/>
              </a:rPr>
              <a:t> </a:t>
            </a:r>
            <a:r>
              <a:rPr lang="en-US" sz="2800" dirty="0" err="1">
                <a:ea typeface="Calibri" panose="020F0502020204030204" pitchFamily="34" charset="0"/>
              </a:rPr>
              <a:t>antara</a:t>
            </a:r>
            <a:r>
              <a:rPr lang="en-US" sz="2800" dirty="0">
                <a:ea typeface="Calibri" panose="020F0502020204030204" pitchFamily="34" charset="0"/>
              </a:rPr>
              <a:t> ide dan </a:t>
            </a:r>
            <a:r>
              <a:rPr lang="en-US" sz="2800" dirty="0" err="1">
                <a:ea typeface="Calibri" panose="020F0502020204030204" pitchFamily="34" charset="0"/>
              </a:rPr>
              <a:t>kenyataan</a:t>
            </a:r>
            <a:endParaRPr lang="en-US" sz="2800" dirty="0">
              <a:ea typeface="Calibri" panose="020F0502020204030204" pitchFamily="34" charset="0"/>
            </a:endParaRPr>
          </a:p>
          <a:p>
            <a:r>
              <a:rPr lang="en-US" sz="2800" dirty="0">
                <a:ea typeface="Times New Roman" panose="02020603050405020304" pitchFamily="18" charset="0"/>
              </a:rPr>
              <a:t>Setelah </a:t>
            </a:r>
            <a:r>
              <a:rPr lang="en-US" sz="2800" dirty="0" err="1">
                <a:ea typeface="Times New Roman" panose="02020603050405020304" pitchFamily="18" charset="0"/>
              </a:rPr>
              <a:t>mengetahui</a:t>
            </a:r>
            <a:r>
              <a:rPr lang="en-US" sz="2800" dirty="0">
                <a:ea typeface="Times New Roman" panose="02020603050405020304" pitchFamily="18" charset="0"/>
              </a:rPr>
              <a:t> dan mem</a:t>
            </a:r>
            <a:r>
              <a:rPr lang="id-ID" sz="2800" dirty="0">
                <a:ea typeface="Times New Roman" panose="02020603050405020304" pitchFamily="18" charset="0"/>
              </a:rPr>
              <a:t>-</a:t>
            </a:r>
            <a:r>
              <a:rPr lang="en-US" sz="2800" i="1" dirty="0">
                <a:ea typeface="Times New Roman" panose="02020603050405020304" pitchFamily="18" charset="0"/>
              </a:rPr>
              <a:t>breakdown</a:t>
            </a:r>
            <a:r>
              <a:rPr lang="en-US" sz="2800" dirty="0">
                <a:ea typeface="Times New Roman" panose="02020603050405020304" pitchFamily="18" charset="0"/>
              </a:rPr>
              <a:t> </a:t>
            </a:r>
            <a:r>
              <a:rPr lang="en-US" sz="2800" dirty="0" err="1">
                <a:ea typeface="Times New Roman" panose="02020603050405020304" pitchFamily="18" charset="0"/>
              </a:rPr>
              <a:t>satu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</a:rPr>
              <a:t>persatu</a:t>
            </a:r>
            <a:r>
              <a:rPr lang="en-US" sz="2800" dirty="0">
                <a:ea typeface="Times New Roman" panose="02020603050405020304" pitchFamily="18" charset="0"/>
              </a:rPr>
              <a:t> proses </a:t>
            </a:r>
            <a:r>
              <a:rPr lang="en-US" sz="2800" dirty="0" err="1">
                <a:ea typeface="Times New Roman" panose="02020603050405020304" pitchFamily="18" charset="0"/>
              </a:rPr>
              <a:t>membuat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i="1" dirty="0">
                <a:ea typeface="Times New Roman" panose="02020603050405020304" pitchFamily="18" charset="0"/>
              </a:rPr>
              <a:t>business </a:t>
            </a:r>
            <a:r>
              <a:rPr lang="en-US" sz="2800" i="1" dirty="0" err="1">
                <a:ea typeface="Times New Roman" panose="02020603050405020304" pitchFamily="18" charset="0"/>
              </a:rPr>
              <a:t>plan</a:t>
            </a:r>
            <a:r>
              <a:rPr lang="en-US" sz="2800" dirty="0" err="1">
                <a:ea typeface="Times New Roman" panose="02020603050405020304" pitchFamily="18" charset="0"/>
              </a:rPr>
              <a:t>kemudian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</a:rPr>
              <a:t>menguraikannya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</a:rPr>
              <a:t>satu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</a:rPr>
              <a:t>persatu</a:t>
            </a:r>
            <a:endParaRPr lang="en-US" sz="2800" dirty="0">
              <a:ea typeface="Times New Roman" panose="02020603050405020304" pitchFamily="18" charset="0"/>
            </a:endParaRPr>
          </a:p>
          <a:p>
            <a:r>
              <a:rPr lang="en-US" sz="2800" dirty="0" err="1">
                <a:ea typeface="Times New Roman" panose="02020603050405020304" pitchFamily="18" charset="0"/>
              </a:rPr>
              <a:t>Pertama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</a:rPr>
              <a:t>adalah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</a:rPr>
              <a:t>tahap</a:t>
            </a:r>
            <a:r>
              <a:rPr lang="en-US" sz="2800" dirty="0">
                <a:ea typeface="Times New Roman" panose="02020603050405020304" pitchFamily="18" charset="0"/>
              </a:rPr>
              <a:t> ide </a:t>
            </a:r>
            <a:r>
              <a:rPr lang="en-US" sz="2800" dirty="0" err="1">
                <a:ea typeface="Times New Roman" panose="02020603050405020304" pitchFamily="18" charset="0"/>
              </a:rPr>
              <a:t>usaha</a:t>
            </a:r>
            <a:r>
              <a:rPr lang="en-US" sz="2800" dirty="0"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a typeface="Times New Roman" panose="02020603050405020304" pitchFamily="18" charset="0"/>
              </a:rPr>
              <a:t>lalu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</a:rPr>
              <a:t>perumusan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</a:rPr>
              <a:t>konsep</a:t>
            </a:r>
            <a:r>
              <a:rPr lang="en-US" sz="2800" dirty="0">
                <a:ea typeface="Times New Roman" panose="02020603050405020304" pitchFamily="18" charset="0"/>
              </a:rPr>
              <a:t> ide </a:t>
            </a:r>
            <a:r>
              <a:rPr lang="en-US" sz="2800" dirty="0" err="1">
                <a:ea typeface="Times New Roman" panose="02020603050405020304" pitchFamily="18" charset="0"/>
              </a:rPr>
              <a:t>usaha</a:t>
            </a:r>
            <a:r>
              <a:rPr lang="en-US" sz="2800" dirty="0">
                <a:ea typeface="Times New Roman" panose="02020603050405020304" pitchFamily="18" charset="0"/>
              </a:rPr>
              <a:t> dan study </a:t>
            </a:r>
            <a:r>
              <a:rPr lang="en-US" sz="2800" dirty="0" err="1">
                <a:ea typeface="Times New Roman" panose="02020603050405020304" pitchFamily="18" charset="0"/>
              </a:rPr>
              <a:t>kelayakan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</a:rPr>
              <a:t>usaha</a:t>
            </a:r>
            <a:r>
              <a:rPr lang="en-US" sz="2800" dirty="0"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ea typeface="Times New Roman" panose="02020603050405020304" pitchFamily="18" charset="0"/>
              </a:rPr>
              <a:t>Ini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</a:rPr>
              <a:t>wajib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</a:rPr>
              <a:t>dilakukan</a:t>
            </a:r>
            <a:r>
              <a:rPr lang="en-US" sz="2800" dirty="0">
                <a:ea typeface="Times New Roman" panose="02020603050405020304" pitchFamily="18" charset="0"/>
              </a:rPr>
              <a:t> oleh </a:t>
            </a:r>
            <a:r>
              <a:rPr lang="en-US" sz="2800" dirty="0" err="1">
                <a:ea typeface="Times New Roman" panose="02020603050405020304" pitchFamily="18" charset="0"/>
              </a:rPr>
              <a:t>pengusaha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</a:rPr>
              <a:t>untuk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</a:rPr>
              <a:t>melihat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</a:rPr>
              <a:t>apakah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</a:rPr>
              <a:t>prospek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</a:rPr>
              <a:t>dari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</a:rPr>
              <a:t>bisnis</a:t>
            </a:r>
            <a:r>
              <a:rPr lang="en-US" sz="2800" dirty="0">
                <a:ea typeface="Times New Roman" panose="02020603050405020304" pitchFamily="18" charset="0"/>
              </a:rPr>
              <a:t> yang </a:t>
            </a:r>
            <a:r>
              <a:rPr lang="en-US" sz="2800" dirty="0" err="1">
                <a:ea typeface="Times New Roman" panose="02020603050405020304" pitchFamily="18" charset="0"/>
              </a:rPr>
              <a:t>dijalankan</a:t>
            </a:r>
            <a:r>
              <a:rPr lang="en-US" sz="2800" dirty="0"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a typeface="Times New Roman" panose="02020603050405020304" pitchFamily="18" charset="0"/>
              </a:rPr>
              <a:t>mulai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</a:rPr>
              <a:t>dari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</a:rPr>
              <a:t>konsep</a:t>
            </a:r>
            <a:r>
              <a:rPr lang="en-US" sz="2800" dirty="0">
                <a:ea typeface="Times New Roman" panose="02020603050405020304" pitchFamily="18" charset="0"/>
              </a:rPr>
              <a:t> ide </a:t>
            </a:r>
            <a:r>
              <a:rPr lang="en-US" sz="2800" dirty="0" err="1">
                <a:ea typeface="Times New Roman" panose="02020603050405020304" pitchFamily="18" charset="0"/>
              </a:rPr>
              <a:t>usaha</a:t>
            </a:r>
            <a:r>
              <a:rPr lang="en-US" sz="2800" dirty="0">
                <a:ea typeface="Times New Roman" panose="02020603050405020304" pitchFamily="18" charset="0"/>
              </a:rPr>
              <a:t> dan </a:t>
            </a:r>
            <a:r>
              <a:rPr lang="en-US" sz="2800" dirty="0" err="1">
                <a:ea typeface="Times New Roman" panose="02020603050405020304" pitchFamily="18" charset="0"/>
              </a:rPr>
              <a:t>kelayakan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</a:rPr>
              <a:t>dari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</a:rPr>
              <a:t>usaha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</a:rPr>
              <a:t>tersebut</a:t>
            </a:r>
            <a:r>
              <a:rPr lang="en-US" sz="2800" dirty="0"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a typeface="Times New Roman" panose="02020603050405020304" pitchFamily="18" charset="0"/>
              </a:rPr>
              <a:t>baik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</a:rPr>
              <a:t>atau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</a:rPr>
              <a:t>tidak</a:t>
            </a:r>
            <a:r>
              <a:rPr lang="en-US" sz="2800" dirty="0">
                <a:ea typeface="Times New Roman" panose="02020603050405020304" pitchFamily="18" charset="0"/>
              </a:rPr>
              <a:t>.</a:t>
            </a:r>
            <a:endParaRPr lang="en-ID" sz="2800" dirty="0"/>
          </a:p>
        </p:txBody>
      </p:sp>
    </p:spTree>
    <p:extLst>
      <p:ext uri="{BB962C8B-B14F-4D97-AF65-F5344CB8AC3E}">
        <p14:creationId xmlns:p14="http://schemas.microsoft.com/office/powerpoint/2010/main" val="1848573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EBD747-785E-41A0-A6D5-25940D4EC1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777240"/>
            <a:ext cx="10972800" cy="5348929"/>
          </a:xfrm>
        </p:spPr>
        <p:txBody>
          <a:bodyPr>
            <a:normAutofit lnSpcReduction="10000"/>
          </a:bodyPr>
          <a:lstStyle/>
          <a:p>
            <a:pPr marL="365125" indent="-365125"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Kelayakan</a:t>
            </a:r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meliputi</a:t>
            </a:r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kelayakan</a:t>
            </a:r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pasar, </a:t>
            </a:r>
            <a:r>
              <a:rPr lang="en-US" sz="2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kelayakan</a:t>
            </a:r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teknis</a:t>
            </a:r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operasional</a:t>
            </a:r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kelayakan</a:t>
            </a:r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manajemen</a:t>
            </a:r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organisasi</a:t>
            </a:r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dan yang </a:t>
            </a:r>
            <a:r>
              <a:rPr lang="en-US" sz="2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terakhir</a:t>
            </a:r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kelayakan</a:t>
            </a:r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keuangan</a:t>
            </a:r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Pada </a:t>
            </a:r>
            <a:r>
              <a:rPr 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prinsipnya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ada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empat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aspek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utama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diperlukan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menyusun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business plan, </a:t>
            </a:r>
            <a:r>
              <a:rPr 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yaitu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aspek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manajemen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produksi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aspek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sumberdaya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manusia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aspek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keuangan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aspek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pemasaran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en-US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en-US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ea typeface="Calibri" panose="020F0502020204030204" pitchFamily="34" charset="0"/>
              </a:rPr>
              <a:t>ASPEK MANAJEMEN PRODUKSI</a:t>
            </a:r>
            <a:endParaRPr lang="en-ID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Aspek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manajemen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produksi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menurut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Mr. E.L. Breach </a:t>
            </a:r>
            <a:r>
              <a:rPr 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adalah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sebuah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usaha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mengatur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mengkoordinasi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mengarahkan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mengawasi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kegiatan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produksi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agar </a:t>
            </a:r>
            <a:r>
              <a:rPr 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lebih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efektif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baik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segi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biaya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waktu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serta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jumlah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telah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ditentukan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endParaRPr lang="en-ID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4638" indent="-274638" algn="just">
              <a:spcBef>
                <a:spcPts val="0"/>
              </a:spcBef>
              <a:spcAft>
                <a:spcPts val="0"/>
              </a:spcAft>
            </a:pPr>
            <a:endParaRPr lang="en-ID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ID" sz="2800" dirty="0"/>
          </a:p>
        </p:txBody>
      </p:sp>
    </p:spTree>
    <p:extLst>
      <p:ext uri="{BB962C8B-B14F-4D97-AF65-F5344CB8AC3E}">
        <p14:creationId xmlns:p14="http://schemas.microsoft.com/office/powerpoint/2010/main" val="4264707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877A04-47A8-4D5C-A320-3C2045CA7F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838200"/>
            <a:ext cx="10972800" cy="5287969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Hal </a:t>
            </a:r>
            <a:r>
              <a:rPr 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pokok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manajemen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produksi</a:t>
            </a:r>
            <a:endParaRPr lang="en-US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en-ID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spcBef>
                <a:spcPts val="0"/>
              </a:spcBef>
              <a:buFont typeface="+mj-lt"/>
              <a:buAutoNum type="alphaLcPeriod"/>
            </a:pPr>
            <a:r>
              <a:rPr 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Perencanaan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Produksi</a:t>
            </a:r>
            <a:endParaRPr lang="en-ID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5125" indent="0" algn="just">
              <a:spcBef>
                <a:spcPts val="0"/>
              </a:spcBef>
              <a:buNone/>
              <a:tabLst>
                <a:tab pos="365125" algn="l"/>
              </a:tabLst>
            </a:pPr>
            <a:r>
              <a:rPr 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Perancangan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produksi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dilakukan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tujuan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mengadakan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persiapan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sistematis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proses </a:t>
            </a:r>
            <a:r>
              <a:rPr 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produksi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akan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dijalankan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menyusun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perencanaan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produksi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hal-hal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perlu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diperhatikan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adalah</a:t>
            </a:r>
            <a:endParaRPr lang="en-US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5125" indent="0" algn="just">
              <a:spcBef>
                <a:spcPts val="0"/>
              </a:spcBef>
              <a:buNone/>
              <a:tabLst>
                <a:tab pos="365125" algn="l"/>
              </a:tabLst>
            </a:pPr>
            <a:endParaRPr lang="en-ID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8038" lvl="0" indent="-442913" algn="just">
              <a:spcBef>
                <a:spcPts val="0"/>
              </a:spcBef>
              <a:buFont typeface="+mj-lt"/>
              <a:buAutoNum type="arabicPeriod"/>
            </a:pPr>
            <a:r>
              <a:rPr 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Jenis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barang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diproduksi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D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8038" lvl="0" indent="-442913" algn="just">
              <a:spcBef>
                <a:spcPts val="0"/>
              </a:spcBef>
              <a:buFont typeface="+mj-lt"/>
              <a:buAutoNum type="arabicPeriod"/>
            </a:pPr>
            <a:r>
              <a:rPr 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Kualitas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barang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D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8038" lvl="0" indent="-442913" algn="just">
              <a:spcBef>
                <a:spcPts val="0"/>
              </a:spcBef>
              <a:buFont typeface="+mj-lt"/>
              <a:buAutoNum type="arabicPeriod"/>
            </a:pPr>
            <a:r>
              <a:rPr 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Jumlah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barang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D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8038" lvl="0" indent="-442913" algn="just">
              <a:spcBef>
                <a:spcPts val="0"/>
              </a:spcBef>
              <a:buFont typeface="+mj-lt"/>
              <a:buAutoNum type="arabicPeriod"/>
            </a:pPr>
            <a:r>
              <a:rPr 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Bahan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baku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D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ID" sz="2800" dirty="0"/>
          </a:p>
        </p:txBody>
      </p:sp>
    </p:spTree>
    <p:extLst>
      <p:ext uri="{BB962C8B-B14F-4D97-AF65-F5344CB8AC3E}">
        <p14:creationId xmlns:p14="http://schemas.microsoft.com/office/powerpoint/2010/main" val="2450495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56F177-BF58-40B9-846C-549003A588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838200"/>
            <a:ext cx="10972800" cy="5090160"/>
          </a:xfrm>
        </p:spPr>
        <p:txBody>
          <a:bodyPr>
            <a:normAutofit fontScale="92500" lnSpcReduction="20000"/>
          </a:bodyPr>
          <a:lstStyle/>
          <a:p>
            <a:pPr marL="0" lvl="0" indent="0" algn="just">
              <a:spcBef>
                <a:spcPts val="0"/>
              </a:spcBef>
              <a:buNone/>
            </a:pPr>
            <a:r>
              <a:rPr lang="en-US" sz="3300" dirty="0">
                <a:ea typeface="Calibri" panose="020F0502020204030204" pitchFamily="34" charset="0"/>
                <a:cs typeface="Times New Roman" panose="02020603050405020304" pitchFamily="18" charset="0"/>
              </a:rPr>
              <a:t>b.   </a:t>
            </a:r>
            <a:r>
              <a:rPr lang="en-US" sz="3300" dirty="0" err="1">
                <a:ea typeface="Calibri" panose="020F0502020204030204" pitchFamily="34" charset="0"/>
                <a:cs typeface="Times New Roman" panose="02020603050405020304" pitchFamily="18" charset="0"/>
              </a:rPr>
              <a:t>Pengendalian</a:t>
            </a:r>
            <a:r>
              <a:rPr lang="en-US" sz="33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ea typeface="Calibri" panose="020F0502020204030204" pitchFamily="34" charset="0"/>
                <a:cs typeface="Times New Roman" panose="02020603050405020304" pitchFamily="18" charset="0"/>
              </a:rPr>
              <a:t>Produksi</a:t>
            </a:r>
            <a:endParaRPr lang="en-US" sz="33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spcBef>
                <a:spcPts val="0"/>
              </a:spcBef>
              <a:buNone/>
            </a:pPr>
            <a:endParaRPr lang="en-ID" sz="33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1325" indent="0" algn="just">
              <a:spcBef>
                <a:spcPts val="0"/>
              </a:spcBef>
              <a:buNone/>
            </a:pPr>
            <a:r>
              <a:rPr lang="en-US" sz="3300" dirty="0" err="1">
                <a:ea typeface="Calibri" panose="020F0502020204030204" pitchFamily="34" charset="0"/>
                <a:cs typeface="Times New Roman" panose="02020603050405020304" pitchFamily="18" charset="0"/>
              </a:rPr>
              <a:t>Apabila</a:t>
            </a:r>
            <a:r>
              <a:rPr lang="en-US" sz="33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ea typeface="Calibri" panose="020F0502020204030204" pitchFamily="34" charset="0"/>
                <a:cs typeface="Times New Roman" panose="02020603050405020304" pitchFamily="18" charset="0"/>
              </a:rPr>
              <a:t>rencana</a:t>
            </a:r>
            <a:r>
              <a:rPr lang="en-US" sz="33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ea typeface="Calibri" panose="020F0502020204030204" pitchFamily="34" charset="0"/>
                <a:cs typeface="Times New Roman" panose="02020603050405020304" pitchFamily="18" charset="0"/>
              </a:rPr>
              <a:t>produksi</a:t>
            </a:r>
            <a:r>
              <a:rPr lang="en-US" sz="33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ea typeface="Calibri" panose="020F0502020204030204" pitchFamily="34" charset="0"/>
                <a:cs typeface="Times New Roman" panose="02020603050405020304" pitchFamily="18" charset="0"/>
              </a:rPr>
              <a:t>telah</a:t>
            </a:r>
            <a:r>
              <a:rPr lang="en-US" sz="33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ea typeface="Calibri" panose="020F0502020204030204" pitchFamily="34" charset="0"/>
                <a:cs typeface="Times New Roman" panose="02020603050405020304" pitchFamily="18" charset="0"/>
              </a:rPr>
              <a:t>dilaksanakan</a:t>
            </a:r>
            <a:r>
              <a:rPr lang="en-US" sz="33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300" dirty="0" err="1">
                <a:ea typeface="Calibri" panose="020F0502020204030204" pitchFamily="34" charset="0"/>
                <a:cs typeface="Times New Roman" panose="02020603050405020304" pitchFamily="18" charset="0"/>
              </a:rPr>
              <a:t>hal</a:t>
            </a:r>
            <a:r>
              <a:rPr lang="en-US" sz="3300" dirty="0"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3300" dirty="0" err="1">
                <a:ea typeface="Calibri" panose="020F0502020204030204" pitchFamily="34" charset="0"/>
                <a:cs typeface="Times New Roman" panose="02020603050405020304" pitchFamily="18" charset="0"/>
              </a:rPr>
              <a:t>penting</a:t>
            </a:r>
            <a:r>
              <a:rPr lang="en-US" sz="33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ea typeface="Calibri" panose="020F0502020204030204" pitchFamily="34" charset="0"/>
                <a:cs typeface="Times New Roman" panose="02020603050405020304" pitchFamily="18" charset="0"/>
              </a:rPr>
              <a:t>dilakukan</a:t>
            </a:r>
            <a:r>
              <a:rPr lang="en-US" sz="33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ea typeface="Calibri" panose="020F0502020204030204" pitchFamily="34" charset="0"/>
                <a:cs typeface="Times New Roman" panose="02020603050405020304" pitchFamily="18" charset="0"/>
              </a:rPr>
              <a:t>selanjutnya</a:t>
            </a:r>
            <a:r>
              <a:rPr lang="en-US" sz="33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ea typeface="Calibri" panose="020F0502020204030204" pitchFamily="34" charset="0"/>
                <a:cs typeface="Times New Roman" panose="02020603050405020304" pitchFamily="18" charset="0"/>
              </a:rPr>
              <a:t>adalah</a:t>
            </a:r>
            <a:r>
              <a:rPr lang="en-US" sz="33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ea typeface="Calibri" panose="020F0502020204030204" pitchFamily="34" charset="0"/>
                <a:cs typeface="Times New Roman" panose="02020603050405020304" pitchFamily="18" charset="0"/>
              </a:rPr>
              <a:t>pengendalian</a:t>
            </a:r>
            <a:r>
              <a:rPr lang="en-US" sz="33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ea typeface="Calibri" panose="020F0502020204030204" pitchFamily="34" charset="0"/>
                <a:cs typeface="Times New Roman" panose="02020603050405020304" pitchFamily="18" charset="0"/>
              </a:rPr>
              <a:t>produksi</a:t>
            </a:r>
            <a:r>
              <a:rPr lang="id-ID" sz="33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33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ea typeface="Calibri" panose="020F0502020204030204" pitchFamily="34" charset="0"/>
                <a:cs typeface="Times New Roman" panose="02020603050405020304" pitchFamily="18" charset="0"/>
              </a:rPr>
              <a:t>Pengendalian</a:t>
            </a:r>
            <a:r>
              <a:rPr lang="en-US" sz="33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ea typeface="Calibri" panose="020F0502020204030204" pitchFamily="34" charset="0"/>
                <a:cs typeface="Times New Roman" panose="02020603050405020304" pitchFamily="18" charset="0"/>
              </a:rPr>
              <a:t>produksi</a:t>
            </a:r>
            <a:r>
              <a:rPr lang="en-US" sz="33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ea typeface="Calibri" panose="020F0502020204030204" pitchFamily="34" charset="0"/>
                <a:cs typeface="Times New Roman" panose="02020603050405020304" pitchFamily="18" charset="0"/>
              </a:rPr>
              <a:t>bertujuan</a:t>
            </a:r>
            <a:r>
              <a:rPr lang="en-US" sz="33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US" sz="33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ea typeface="Calibri" panose="020F0502020204030204" pitchFamily="34" charset="0"/>
                <a:cs typeface="Times New Roman" panose="02020603050405020304" pitchFamily="18" charset="0"/>
              </a:rPr>
              <a:t>mencapai</a:t>
            </a:r>
            <a:r>
              <a:rPr lang="en-US" sz="33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ea typeface="Calibri" panose="020F0502020204030204" pitchFamily="34" charset="0"/>
                <a:cs typeface="Times New Roman" panose="02020603050405020304" pitchFamily="18" charset="0"/>
              </a:rPr>
              <a:t>hasil</a:t>
            </a:r>
            <a:r>
              <a:rPr lang="en-US" sz="3300" dirty="0"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3300" dirty="0" err="1">
                <a:ea typeface="Calibri" panose="020F0502020204030204" pitchFamily="34" charset="0"/>
                <a:cs typeface="Times New Roman" panose="02020603050405020304" pitchFamily="18" charset="0"/>
              </a:rPr>
              <a:t>maksimal</a:t>
            </a:r>
            <a:r>
              <a:rPr lang="en-US" sz="33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US" sz="33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ea typeface="Calibri" panose="020F0502020204030204" pitchFamily="34" charset="0"/>
                <a:cs typeface="Times New Roman" panose="02020603050405020304" pitchFamily="18" charset="0"/>
              </a:rPr>
              <a:t>efektif</a:t>
            </a:r>
            <a:r>
              <a:rPr lang="en-US" sz="3300" dirty="0"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sz="3300" dirty="0" err="1">
                <a:ea typeface="Calibri" panose="020F0502020204030204" pitchFamily="34" charset="0"/>
                <a:cs typeface="Times New Roman" panose="02020603050405020304" pitchFamily="18" charset="0"/>
              </a:rPr>
              <a:t>efisien</a:t>
            </a:r>
            <a:r>
              <a:rPr lang="en-US" sz="3300" dirty="0"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300" dirty="0" err="1">
                <a:ea typeface="Calibri" panose="020F0502020204030204" pitchFamily="34" charset="0"/>
                <a:cs typeface="Times New Roman" panose="02020603050405020304" pitchFamily="18" charset="0"/>
              </a:rPr>
              <a:t>Pengendalian</a:t>
            </a:r>
            <a:r>
              <a:rPr lang="en-US" sz="33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ea typeface="Calibri" panose="020F0502020204030204" pitchFamily="34" charset="0"/>
                <a:cs typeface="Times New Roman" panose="02020603050405020304" pitchFamily="18" charset="0"/>
              </a:rPr>
              <a:t>produksi</a:t>
            </a:r>
            <a:r>
              <a:rPr lang="en-US" sz="33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ea typeface="Calibri" panose="020F0502020204030204" pitchFamily="34" charset="0"/>
                <a:cs typeface="Times New Roman" panose="02020603050405020304" pitchFamily="18" charset="0"/>
              </a:rPr>
              <a:t>dapat</a:t>
            </a:r>
            <a:r>
              <a:rPr lang="en-US" sz="33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ea typeface="Calibri" panose="020F0502020204030204" pitchFamily="34" charset="0"/>
                <a:cs typeface="Times New Roman" panose="02020603050405020304" pitchFamily="18" charset="0"/>
              </a:rPr>
              <a:t>dilakukan</a:t>
            </a:r>
            <a:r>
              <a:rPr lang="en-US" sz="33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US" sz="33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ea typeface="Calibri" panose="020F0502020204030204" pitchFamily="34" charset="0"/>
                <a:cs typeface="Times New Roman" panose="02020603050405020304" pitchFamily="18" charset="0"/>
              </a:rPr>
              <a:t>cara</a:t>
            </a:r>
            <a:r>
              <a:rPr lang="en-US" sz="3300" dirty="0"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441325" indent="0" algn="just">
              <a:spcBef>
                <a:spcPts val="0"/>
              </a:spcBef>
              <a:buNone/>
            </a:pPr>
            <a:endParaRPr lang="en-US" sz="33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15963" lvl="0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3300" dirty="0" err="1">
                <a:ea typeface="Calibri" panose="020F0502020204030204" pitchFamily="34" charset="0"/>
                <a:cs typeface="Times New Roman" panose="02020603050405020304" pitchFamily="18" charset="0"/>
              </a:rPr>
              <a:t>Menyusun</a:t>
            </a:r>
            <a:r>
              <a:rPr lang="en-US" sz="33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ea typeface="Calibri" panose="020F0502020204030204" pitchFamily="34" charset="0"/>
                <a:cs typeface="Times New Roman" panose="02020603050405020304" pitchFamily="18" charset="0"/>
              </a:rPr>
              <a:t>perencanaan</a:t>
            </a:r>
            <a:r>
              <a:rPr lang="en-US" sz="33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ea typeface="Calibri" panose="020F0502020204030204" pitchFamily="34" charset="0"/>
                <a:cs typeface="Times New Roman" panose="02020603050405020304" pitchFamily="18" charset="0"/>
              </a:rPr>
              <a:t>jadwal</a:t>
            </a:r>
            <a:r>
              <a:rPr lang="en-US" sz="33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ea typeface="Calibri" panose="020F0502020204030204" pitchFamily="34" charset="0"/>
                <a:cs typeface="Times New Roman" panose="02020603050405020304" pitchFamily="18" charset="0"/>
              </a:rPr>
              <a:t>kerja</a:t>
            </a:r>
            <a:r>
              <a:rPr lang="en-US" sz="33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D" sz="33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15963" lvl="0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33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Pengaturan</a:t>
            </a:r>
            <a:r>
              <a:rPr lang="en-US" sz="33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jadwal</a:t>
            </a:r>
            <a:r>
              <a:rPr lang="en-US" sz="33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kerja</a:t>
            </a:r>
            <a:r>
              <a:rPr lang="en-US" sz="33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3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pengaturan</a:t>
            </a:r>
            <a:r>
              <a:rPr lang="en-US" sz="33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detail </a:t>
            </a:r>
            <a:r>
              <a:rPr lang="en-US" sz="33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rencana</a:t>
            </a:r>
            <a:r>
              <a:rPr lang="en-US" sz="33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sistem</a:t>
            </a:r>
            <a:r>
              <a:rPr lang="en-US" sz="33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kerja</a:t>
            </a:r>
            <a:r>
              <a:rPr lang="en-US" sz="33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D" sz="33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15963" lvl="0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33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Menentukan</a:t>
            </a:r>
            <a:r>
              <a:rPr lang="en-US" sz="33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target pasar.</a:t>
            </a:r>
          </a:p>
          <a:p>
            <a:pPr marL="373063" lv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en-ID" sz="4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1325" lvl="0" indent="-441325" algn="just">
              <a:lnSpc>
                <a:spcPct val="120000"/>
              </a:lnSpc>
              <a:spcBef>
                <a:spcPts val="0"/>
              </a:spcBef>
              <a:buNone/>
            </a:pPr>
            <a:endParaRPr lang="en-ID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ID" sz="2800" dirty="0"/>
          </a:p>
        </p:txBody>
      </p:sp>
    </p:spTree>
    <p:extLst>
      <p:ext uri="{BB962C8B-B14F-4D97-AF65-F5344CB8AC3E}">
        <p14:creationId xmlns:p14="http://schemas.microsoft.com/office/powerpoint/2010/main" val="26388979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6B212D-8986-467B-93DE-0A350B59FC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746760"/>
            <a:ext cx="10972800" cy="5379409"/>
          </a:xfrm>
        </p:spPr>
        <p:txBody>
          <a:bodyPr>
            <a:normAutofit/>
          </a:bodyPr>
          <a:lstStyle/>
          <a:p>
            <a:pPr marL="441325" lvl="0" indent="-441325" algn="just">
              <a:spcBef>
                <a:spcPts val="0"/>
              </a:spcBef>
              <a:buNone/>
            </a:pPr>
            <a:r>
              <a:rPr lang="en-US" sz="25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en-US" sz="28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Pengawasan</a:t>
            </a:r>
            <a:r>
              <a:rPr lang="en-US" sz="28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harus</a:t>
            </a:r>
            <a:r>
              <a:rPr lang="en-US" sz="28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dilakukan</a:t>
            </a:r>
            <a:r>
              <a:rPr lang="en-US" sz="28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saat</a:t>
            </a:r>
            <a:r>
              <a:rPr lang="en-US" sz="28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proses </a:t>
            </a:r>
            <a:r>
              <a:rPr lang="en-US" sz="28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produksi</a:t>
            </a:r>
            <a:r>
              <a:rPr lang="en-US" sz="28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berlangsung</a:t>
            </a:r>
            <a:r>
              <a:rPr lang="en-US" sz="28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Tujuannya</a:t>
            </a:r>
            <a:r>
              <a:rPr lang="en-US" sz="28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agar </a:t>
            </a:r>
            <a:r>
              <a:rPr lang="en-US" sz="28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hasil</a:t>
            </a:r>
            <a:r>
              <a:rPr lang="en-US" sz="28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produksi</a:t>
            </a:r>
            <a:r>
              <a:rPr lang="en-US" sz="28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28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dihasilkan</a:t>
            </a:r>
            <a:r>
              <a:rPr lang="en-US" sz="28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Pengawasan</a:t>
            </a:r>
            <a:r>
              <a:rPr lang="en-US" sz="28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Produksi</a:t>
            </a:r>
            <a:endParaRPr lang="en-US" sz="280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1325" lvl="0" indent="0" algn="just">
              <a:spcBef>
                <a:spcPts val="0"/>
              </a:spcBef>
              <a:buNone/>
            </a:pPr>
            <a:r>
              <a:rPr lang="en-US" sz="28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sesuai</a:t>
            </a:r>
            <a:r>
              <a:rPr lang="en-US" sz="28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US" sz="28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28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diharapkan</a:t>
            </a:r>
            <a:r>
              <a:rPr lang="en-US" sz="28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 </a:t>
            </a:r>
            <a:r>
              <a:rPr lang="en-US" sz="28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tepat</a:t>
            </a:r>
            <a:r>
              <a:rPr lang="en-US" sz="28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waktu</a:t>
            </a:r>
            <a:r>
              <a:rPr lang="en-US" sz="28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tidak</a:t>
            </a:r>
            <a:r>
              <a:rPr lang="en-US" sz="28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28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kekurangan</a:t>
            </a:r>
            <a:r>
              <a:rPr lang="en-US" sz="28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US" sz="28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kelebihan</a:t>
            </a:r>
            <a:r>
              <a:rPr lang="en-US" sz="28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budget</a:t>
            </a:r>
            <a:r>
              <a:rPr lang="en-US" sz="28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produk</a:t>
            </a:r>
            <a:r>
              <a:rPr lang="en-US" sz="28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sesuai</a:t>
            </a:r>
            <a:r>
              <a:rPr lang="en-US" sz="28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US" sz="28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standar</a:t>
            </a:r>
            <a:r>
              <a:rPr lang="en-US" sz="28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kualitas</a:t>
            </a:r>
            <a:r>
              <a:rPr lang="en-US" sz="28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hingga</a:t>
            </a:r>
            <a:r>
              <a:rPr lang="en-US" sz="28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siap</a:t>
            </a:r>
            <a:r>
              <a:rPr lang="en-US" sz="28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US" sz="28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dipasarkan</a:t>
            </a:r>
            <a:r>
              <a:rPr lang="en-US" sz="28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Adapun</a:t>
            </a:r>
            <a:r>
              <a:rPr lang="en-US" sz="28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hal</a:t>
            </a:r>
            <a:r>
              <a:rPr lang="en-US" sz="28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28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sebaiknya</a:t>
            </a:r>
            <a:r>
              <a:rPr lang="en-US" sz="28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dilakukan</a:t>
            </a:r>
            <a:r>
              <a:rPr lang="en-US" sz="28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adalah</a:t>
            </a:r>
            <a:r>
              <a:rPr lang="en-US" sz="28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441325" lv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98525" lvl="0" indent="-533400" algn="just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8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Menetapkan</a:t>
            </a:r>
            <a:r>
              <a:rPr lang="en-US" sz="28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standart</a:t>
            </a:r>
            <a:r>
              <a:rPr lang="en-US" sz="28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sz="28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kualitas</a:t>
            </a:r>
            <a:r>
              <a:rPr lang="en-US" sz="28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barang</a:t>
            </a:r>
            <a:r>
              <a:rPr lang="en-US" sz="28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D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98525" lvl="0" indent="-533400" algn="just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8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Melaksanakan</a:t>
            </a:r>
            <a:r>
              <a:rPr lang="en-US" sz="28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produksi</a:t>
            </a:r>
            <a:r>
              <a:rPr lang="en-US" sz="28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tepat</a:t>
            </a:r>
            <a:r>
              <a:rPr lang="en-US" sz="28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waktu</a:t>
            </a:r>
            <a:r>
              <a:rPr lang="en-US" sz="28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D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98525" lvl="0" indent="-533400" algn="just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800" i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Quality control</a:t>
            </a:r>
            <a:r>
              <a:rPr lang="en-US" sz="28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pengecekan</a:t>
            </a:r>
            <a:r>
              <a:rPr lang="en-US" sz="28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produk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ID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919653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7857A0-2503-4410-B885-60CFB291A5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762000"/>
            <a:ext cx="10972800" cy="5364169"/>
          </a:xfrm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  <a:buFont typeface="+mj-lt"/>
              <a:buAutoNum type="alphaUcPeriod" startAt="2"/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ASPEK MANAJEMEN SUMBER DAYA MANUSIA</a:t>
            </a:r>
            <a:endParaRPr lang="en-ID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ea typeface="Calibri" panose="020F0502020204030204" pitchFamily="34" charset="0"/>
              </a:rPr>
              <a:t>Aspek</a:t>
            </a:r>
            <a:r>
              <a:rPr lang="en-US" sz="2800" dirty="0">
                <a:ea typeface="Calibri" panose="020F0502020204030204" pitchFamily="34" charset="0"/>
              </a:rPr>
              <a:t> </a:t>
            </a:r>
            <a:r>
              <a:rPr lang="en-US" sz="2800" dirty="0" err="1">
                <a:ea typeface="Calibri" panose="020F0502020204030204" pitchFamily="34" charset="0"/>
              </a:rPr>
              <a:t>Sumber</a:t>
            </a:r>
            <a:r>
              <a:rPr lang="en-US" sz="2800" dirty="0">
                <a:ea typeface="Calibri" panose="020F0502020204030204" pitchFamily="34" charset="0"/>
              </a:rPr>
              <a:t> </a:t>
            </a:r>
            <a:r>
              <a:rPr lang="en-US" sz="2800" dirty="0" err="1">
                <a:ea typeface="Calibri" panose="020F0502020204030204" pitchFamily="34" charset="0"/>
              </a:rPr>
              <a:t>Daya</a:t>
            </a:r>
            <a:r>
              <a:rPr lang="en-US" sz="2800" dirty="0">
                <a:ea typeface="Calibri" panose="020F0502020204030204" pitchFamily="34" charset="0"/>
              </a:rPr>
              <a:t> </a:t>
            </a:r>
            <a:r>
              <a:rPr lang="en-US" sz="2800" dirty="0" err="1">
                <a:ea typeface="Calibri" panose="020F0502020204030204" pitchFamily="34" charset="0"/>
              </a:rPr>
              <a:t>Manusia</a:t>
            </a:r>
            <a:r>
              <a:rPr lang="en-US" sz="2800" dirty="0">
                <a:ea typeface="Calibri" panose="020F0502020204030204" pitchFamily="34" charset="0"/>
              </a:rPr>
              <a:t> (SDM) </a:t>
            </a:r>
            <a:r>
              <a:rPr lang="en-US" sz="2800" dirty="0" err="1">
                <a:ea typeface="Calibri" panose="020F0502020204030204" pitchFamily="34" charset="0"/>
              </a:rPr>
              <a:t>merupakan</a:t>
            </a:r>
            <a:r>
              <a:rPr lang="en-US" sz="2800" dirty="0">
                <a:ea typeface="Calibri" panose="020F0502020204030204" pitchFamily="34" charset="0"/>
              </a:rPr>
              <a:t> </a:t>
            </a:r>
            <a:r>
              <a:rPr lang="en-US" sz="2800" dirty="0" err="1">
                <a:ea typeface="Calibri" panose="020F0502020204030204" pitchFamily="34" charset="0"/>
              </a:rPr>
              <a:t>hal</a:t>
            </a:r>
            <a:r>
              <a:rPr lang="en-US" sz="2800" dirty="0">
                <a:ea typeface="Calibri" panose="020F0502020204030204" pitchFamily="34" charset="0"/>
              </a:rPr>
              <a:t> yang </a:t>
            </a:r>
            <a:r>
              <a:rPr lang="en-US" sz="2800" dirty="0" err="1">
                <a:ea typeface="Calibri" panose="020F0502020204030204" pitchFamily="34" charset="0"/>
              </a:rPr>
              <a:t>penting</a:t>
            </a:r>
            <a:r>
              <a:rPr lang="en-US" sz="2800" dirty="0">
                <a:ea typeface="Calibri" panose="020F0502020204030204" pitchFamily="34" charset="0"/>
              </a:rPr>
              <a:t> </a:t>
            </a:r>
            <a:r>
              <a:rPr lang="en-US" sz="2800" dirty="0" err="1">
                <a:ea typeface="Calibri" panose="020F0502020204030204" pitchFamily="34" charset="0"/>
              </a:rPr>
              <a:t>dalam</a:t>
            </a:r>
            <a:r>
              <a:rPr lang="en-US" sz="2800" dirty="0">
                <a:ea typeface="Calibri" panose="020F0502020204030204" pitchFamily="34" charset="0"/>
              </a:rPr>
              <a:t> </a:t>
            </a:r>
            <a:r>
              <a:rPr lang="en-US" sz="2800" dirty="0" err="1">
                <a:ea typeface="Calibri" panose="020F0502020204030204" pitchFamily="34" charset="0"/>
              </a:rPr>
              <a:t>sebuah</a:t>
            </a:r>
            <a:r>
              <a:rPr lang="en-US" sz="2800" dirty="0">
                <a:ea typeface="Calibri" panose="020F0502020204030204" pitchFamily="34" charset="0"/>
              </a:rPr>
              <a:t> ide </a:t>
            </a:r>
            <a:r>
              <a:rPr lang="en-US" sz="2800" dirty="0" err="1">
                <a:ea typeface="Calibri" panose="020F0502020204030204" pitchFamily="34" charset="0"/>
              </a:rPr>
              <a:t>usaha</a:t>
            </a:r>
            <a:r>
              <a:rPr lang="en-US" sz="2800" dirty="0">
                <a:ea typeface="Calibri" panose="020F0502020204030204" pitchFamily="34" charset="0"/>
              </a:rPr>
              <a:t>. </a:t>
            </a:r>
            <a:r>
              <a:rPr lang="en-US" sz="2800" dirty="0" err="1">
                <a:ea typeface="Calibri" panose="020F0502020204030204" pitchFamily="34" charset="0"/>
              </a:rPr>
              <a:t>Perencanaan</a:t>
            </a:r>
            <a:r>
              <a:rPr lang="en-US" sz="2800" dirty="0">
                <a:ea typeface="Calibri" panose="020F0502020204030204" pitchFamily="34" charset="0"/>
              </a:rPr>
              <a:t> dan </a:t>
            </a:r>
            <a:r>
              <a:rPr lang="en-US" sz="2800" dirty="0" err="1">
                <a:ea typeface="Calibri" panose="020F0502020204030204" pitchFamily="34" charset="0"/>
              </a:rPr>
              <a:t>persipan</a:t>
            </a:r>
            <a:r>
              <a:rPr lang="en-US" sz="2800" dirty="0">
                <a:ea typeface="Calibri" panose="020F0502020204030204" pitchFamily="34" charset="0"/>
              </a:rPr>
              <a:t> SDM yang </a:t>
            </a:r>
            <a:r>
              <a:rPr lang="en-US" sz="2800" dirty="0" err="1">
                <a:ea typeface="Calibri" panose="020F0502020204030204" pitchFamily="34" charset="0"/>
              </a:rPr>
              <a:t>handal</a:t>
            </a:r>
            <a:r>
              <a:rPr lang="en-US" sz="2800" dirty="0">
                <a:ea typeface="Calibri" panose="020F0502020204030204" pitchFamily="34" charset="0"/>
              </a:rPr>
              <a:t> </a:t>
            </a:r>
            <a:r>
              <a:rPr lang="en-US" sz="2800" dirty="0" err="1">
                <a:ea typeface="Calibri" panose="020F0502020204030204" pitchFamily="34" charset="0"/>
              </a:rPr>
              <a:t>akan</a:t>
            </a:r>
            <a:r>
              <a:rPr lang="en-US" sz="2800" dirty="0">
                <a:ea typeface="Calibri" panose="020F0502020204030204" pitchFamily="34" charset="0"/>
              </a:rPr>
              <a:t> </a:t>
            </a:r>
            <a:r>
              <a:rPr lang="en-US" sz="2800" dirty="0" err="1">
                <a:ea typeface="Calibri" panose="020F0502020204030204" pitchFamily="34" charset="0"/>
              </a:rPr>
              <a:t>turut</a:t>
            </a:r>
            <a:r>
              <a:rPr lang="en-US" sz="2800" dirty="0">
                <a:ea typeface="Calibri" panose="020F0502020204030204" pitchFamily="34" charset="0"/>
              </a:rPr>
              <a:t> </a:t>
            </a:r>
            <a:r>
              <a:rPr lang="en-US" sz="2800" dirty="0" err="1">
                <a:ea typeface="Calibri" panose="020F0502020204030204" pitchFamily="34" charset="0"/>
              </a:rPr>
              <a:t>mempengaruhi</a:t>
            </a:r>
            <a:r>
              <a:rPr lang="en-US" sz="2800" dirty="0">
                <a:ea typeface="Calibri" panose="020F0502020204030204" pitchFamily="34" charset="0"/>
              </a:rPr>
              <a:t> pada </a:t>
            </a:r>
            <a:r>
              <a:rPr lang="en-US" sz="2800" dirty="0" err="1">
                <a:ea typeface="Calibri" panose="020F0502020204030204" pitchFamily="34" charset="0"/>
              </a:rPr>
              <a:t>produk</a:t>
            </a:r>
            <a:r>
              <a:rPr lang="en-US" sz="2800" dirty="0">
                <a:ea typeface="Calibri" panose="020F0502020204030204" pitchFamily="34" charset="0"/>
              </a:rPr>
              <a:t> dan </a:t>
            </a:r>
            <a:r>
              <a:rPr lang="en-US" sz="2800" dirty="0" err="1">
                <a:ea typeface="Calibri" panose="020F0502020204030204" pitchFamily="34" charset="0"/>
              </a:rPr>
              <a:t>pelayanan</a:t>
            </a:r>
            <a:r>
              <a:rPr lang="en-US" sz="2800" dirty="0">
                <a:ea typeface="Calibri" panose="020F0502020204030204" pitchFamily="34" charset="0"/>
              </a:rPr>
              <a:t> </a:t>
            </a:r>
            <a:r>
              <a:rPr lang="en-US" sz="2800" dirty="0" err="1">
                <a:ea typeface="Calibri" panose="020F0502020204030204" pitchFamily="34" charset="0"/>
              </a:rPr>
              <a:t>sebuah</a:t>
            </a:r>
            <a:r>
              <a:rPr lang="en-US" sz="2800" dirty="0">
                <a:ea typeface="Calibri" panose="020F0502020204030204" pitchFamily="34" charset="0"/>
              </a:rPr>
              <a:t> </a:t>
            </a:r>
            <a:r>
              <a:rPr lang="en-US" sz="2800" dirty="0" err="1">
                <a:ea typeface="Calibri" panose="020F0502020204030204" pitchFamily="34" charset="0"/>
              </a:rPr>
              <a:t>usaha</a:t>
            </a:r>
            <a:r>
              <a:rPr lang="en-US" sz="2800" dirty="0">
                <a:ea typeface="Calibri" panose="020F0502020204030204" pitchFamily="34" charset="0"/>
              </a:rPr>
              <a:t>.</a:t>
            </a:r>
          </a:p>
          <a:p>
            <a:r>
              <a:rPr lang="en-US" sz="2800" dirty="0" err="1">
                <a:ea typeface="Calibri" panose="020F0502020204030204" pitchFamily="34" charset="0"/>
              </a:rPr>
              <a:t>P</a:t>
            </a:r>
            <a:r>
              <a:rPr lang="en-US" sz="2800" dirty="0" err="1">
                <a:ea typeface="Times New Roman" panose="02020603050405020304" pitchFamily="18" charset="0"/>
              </a:rPr>
              <a:t>erencanaan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</a:rPr>
              <a:t>sumber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</a:rPr>
              <a:t>daya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</a:rPr>
              <a:t>manusia</a:t>
            </a:r>
            <a:r>
              <a:rPr lang="en-US" sz="2800" dirty="0"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a typeface="Times New Roman" panose="02020603050405020304" pitchFamily="18" charset="0"/>
              </a:rPr>
              <a:t>yaitu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</a:rPr>
              <a:t>bagaimana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</a:rPr>
              <a:t>bisnis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</a:rPr>
              <a:t>mampu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</a:rPr>
              <a:t>memberikan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</a:rPr>
              <a:t>motivasi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</a:rPr>
              <a:t>kepadakaryawan</a:t>
            </a:r>
            <a:r>
              <a:rPr lang="en-US" sz="2800" dirty="0"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a typeface="Times New Roman" panose="02020603050405020304" pitchFamily="18" charset="0"/>
              </a:rPr>
              <a:t>serta</a:t>
            </a:r>
            <a:r>
              <a:rPr lang="en-US" sz="2800" dirty="0">
                <a:ea typeface="Times New Roman" panose="02020603050405020304" pitchFamily="18" charset="0"/>
              </a:rPr>
              <a:t> proses </a:t>
            </a:r>
            <a:r>
              <a:rPr lang="en-US" sz="2800" dirty="0" err="1">
                <a:ea typeface="Times New Roman" panose="02020603050405020304" pitchFamily="18" charset="0"/>
              </a:rPr>
              <a:t>perekrutan</a:t>
            </a:r>
            <a:r>
              <a:rPr lang="en-US" sz="2800" dirty="0"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a typeface="Times New Roman" panose="02020603050405020304" pitchFamily="18" charset="0"/>
              </a:rPr>
              <a:t>pelatihan</a:t>
            </a:r>
            <a:r>
              <a:rPr lang="en-US" sz="2800" dirty="0">
                <a:ea typeface="Times New Roman" panose="02020603050405020304" pitchFamily="18" charset="0"/>
              </a:rPr>
              <a:t> dan </a:t>
            </a:r>
            <a:r>
              <a:rPr lang="en-US" sz="2800" dirty="0" err="1">
                <a:ea typeface="Times New Roman" panose="02020603050405020304" pitchFamily="18" charset="0"/>
              </a:rPr>
              <a:t>evaluasi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</a:rPr>
              <a:t>sehingga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</a:rPr>
              <a:t>nantinya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</a:rPr>
              <a:t>sumber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</a:rPr>
              <a:t>daya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</a:rPr>
              <a:t>manusiayang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</a:rPr>
              <a:t>dimiliki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</a:rPr>
              <a:t>dapat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</a:rPr>
              <a:t>menjalankan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</a:rPr>
              <a:t>operasi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</a:rPr>
              <a:t>bisnis</a:t>
            </a:r>
            <a:r>
              <a:rPr lang="en-US" sz="2800" dirty="0">
                <a:ea typeface="Times New Roman" panose="02020603050405020304" pitchFamily="18" charset="0"/>
              </a:rPr>
              <a:t> yang </a:t>
            </a:r>
            <a:r>
              <a:rPr lang="en-US" sz="2800" dirty="0" err="1">
                <a:ea typeface="Times New Roman" panose="02020603050405020304" pitchFamily="18" charset="0"/>
              </a:rPr>
              <a:t>dikembangkan</a:t>
            </a:r>
            <a:endParaRPr lang="en-ID" sz="2800" dirty="0"/>
          </a:p>
        </p:txBody>
      </p:sp>
    </p:spTree>
    <p:extLst>
      <p:ext uri="{BB962C8B-B14F-4D97-AF65-F5344CB8AC3E}">
        <p14:creationId xmlns:p14="http://schemas.microsoft.com/office/powerpoint/2010/main" val="14137137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89D5D-000F-4914-8A79-7832DED79E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685800"/>
            <a:ext cx="10972800" cy="5440369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perencanaan</a:t>
            </a: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sumber</a:t>
            </a: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daya</a:t>
            </a: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manusia</a:t>
            </a: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perlu</a:t>
            </a: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kiranya</a:t>
            </a: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seorang</a:t>
            </a: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wirausaha</a:t>
            </a: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menganalisis</a:t>
            </a: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hal-hal</a:t>
            </a: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berikut</a:t>
            </a: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en-ID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ID" sz="28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2E83B69-00DB-4B74-ABB0-D699415333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5078812"/>
              </p:ext>
            </p:extLst>
          </p:nvPr>
        </p:nvGraphicFramePr>
        <p:xfrm>
          <a:off x="762000" y="1636897"/>
          <a:ext cx="10424160" cy="5068703"/>
        </p:xfrm>
        <a:graphic>
          <a:graphicData uri="http://schemas.openxmlformats.org/drawingml/2006/table">
            <a:tbl>
              <a:tblPr firstRow="1" firstCol="1" bandRow="1"/>
              <a:tblGrid>
                <a:gridCol w="2719346">
                  <a:extLst>
                    <a:ext uri="{9D8B030D-6E8A-4147-A177-3AD203B41FA5}">
                      <a16:colId xmlns:a16="http://schemas.microsoft.com/office/drawing/2014/main" val="3484769823"/>
                    </a:ext>
                  </a:extLst>
                </a:gridCol>
                <a:gridCol w="7704814">
                  <a:extLst>
                    <a:ext uri="{9D8B030D-6E8A-4147-A177-3AD203B41FA5}">
                      <a16:colId xmlns:a16="http://schemas.microsoft.com/office/drawing/2014/main" val="596240566"/>
                    </a:ext>
                  </a:extLst>
                </a:gridCol>
              </a:tblGrid>
              <a:tr h="541214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Desain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pekerjaan</a:t>
                      </a:r>
                      <a:endParaRPr lang="en-ID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52" marR="67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Menentukan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desain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pekerjaan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apa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saja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yang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diperlukan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untuk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menjalankan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usaha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hal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melihat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jenis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usaha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yang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dijalankan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ID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52" marR="67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0227708"/>
                  </a:ext>
                </a:extLst>
              </a:tr>
              <a:tr h="541214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Deskripsi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pekerjaan</a:t>
                      </a:r>
                      <a:endParaRPr lang="en-ID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52" marR="67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Deskripsi pekerjaan wajib dilakukan sebagai acuan tugas devisi. Hal ini untuk menanghindari tumpang tindih pekerjaan sehingga memperlambat produksi.</a:t>
                      </a:r>
                      <a:endParaRPr lang="en-ID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52" marR="67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6914912"/>
                  </a:ext>
                </a:extLst>
              </a:tr>
              <a:tr h="360809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8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Job Value</a:t>
                      </a:r>
                      <a:endParaRPr lang="en-ID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52" marR="67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Tujuan </a:t>
                      </a: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job value</a:t>
                      </a: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untuk menghargai nilai jabatan yang dihibungkan dengan gaji dan tunjangan yang diterimakan.</a:t>
                      </a:r>
                      <a:endParaRPr lang="en-ID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52" marR="67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0270189"/>
                  </a:ext>
                </a:extLst>
              </a:tr>
              <a:tr h="376658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Kapasitas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SDM</a:t>
                      </a:r>
                      <a:endParaRPr lang="en-ID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52" marR="67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Kapasitas sangat menentukan produktivitas oleh karenanya kapasitas SDM disesuaikan di level apakah bidang usaha.</a:t>
                      </a:r>
                      <a:endParaRPr lang="en-ID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52" marR="67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1630685"/>
                  </a:ext>
                </a:extLst>
              </a:tr>
              <a:tr h="360809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Rekrutmen</a:t>
                      </a:r>
                      <a:endParaRPr lang="en-ID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52" marR="67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Perusahaan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harus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menentukan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kriteria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penyeleksian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karyawan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ID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52" marR="67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9550669"/>
                  </a:ext>
                </a:extLst>
              </a:tr>
              <a:tr h="593094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Produktivitas</a:t>
                      </a:r>
                      <a:endParaRPr lang="en-ID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52" marR="67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Pengusaha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harus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memperhatikan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produkstivitas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karyawannya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karena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konstribuasi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positif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karyawan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berdampak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positif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bagi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perusahaan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ID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52" marR="67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7814169"/>
                  </a:ext>
                </a:extLst>
              </a:tr>
              <a:tr h="541214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8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Training and Development</a:t>
                      </a:r>
                      <a:endParaRPr lang="en-ID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52" marR="67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Perusahaan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harus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mengikuti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perkembangan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teknologi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yang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ada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oleh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karenanya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setiap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SDM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diberikan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pelatihan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dan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pengembangan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endParaRPr lang="en-ID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52" marR="67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8126309"/>
                  </a:ext>
                </a:extLst>
              </a:tr>
              <a:tr h="541214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8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Compensation and Benefit</a:t>
                      </a:r>
                      <a:endParaRPr lang="en-ID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52" marR="67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Setiap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perusahaan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harus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bisa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memberikan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kompetisi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yang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kompetitif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kepada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karyawannya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yang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terbaik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Karyawan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dengan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kinerja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baik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berhak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mendapatkan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reward.</a:t>
                      </a:r>
                      <a:endParaRPr lang="en-ID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52" marR="67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2053268"/>
                  </a:ext>
                </a:extLst>
              </a:tr>
              <a:tr h="541214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8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Career Planning</a:t>
                      </a:r>
                      <a:endParaRPr lang="en-ID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52" marR="67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Perusahaan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dapat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mengkategorikan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karyawan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kedalam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beberapa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level.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Sehingga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memacu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prestasi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dan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kinerja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di level mana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sebagai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target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pencapaian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ID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52" marR="67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79562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453704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1369</Words>
  <Application>Microsoft Office PowerPoint</Application>
  <PresentationFormat>Widescreen</PresentationFormat>
  <Paragraphs>248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Arial</vt:lpstr>
      <vt:lpstr>Calibri</vt:lpstr>
      <vt:lpstr>Cambria Math</vt:lpstr>
      <vt:lpstr>Courier New</vt:lpstr>
      <vt:lpstr>Perpetua</vt:lpstr>
      <vt:lpstr>Times New Roman</vt:lpstr>
      <vt:lpstr>Wingdings</vt:lpstr>
      <vt:lpstr>Wingdings 2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Aspek Pemasaran</vt:lpstr>
      <vt:lpstr>BUSINESS PLAN</vt:lpstr>
      <vt:lpstr>CIRI-CIRI BUSINESS PLAN YANG BAIK  </vt:lpstr>
      <vt:lpstr>Penting Diingat :</vt:lpstr>
      <vt:lpstr>Gunakan BUSINESS PLAN hanya untuk menetapkan tugas-tugas konkret, tanggung jawab dan batas waktu untuk menyelesaikan tugas-tugas konkret yang direncanakan itu</vt:lpstr>
      <vt:lpstr>ASPEK-ASPEK DALAM BUSINESS PLAN</vt:lpstr>
      <vt:lpstr>BUSINESS PLAN mencakup tentang :</vt:lpstr>
      <vt:lpstr>Fungsi BUSINESS PLAN :</vt:lpstr>
      <vt:lpstr>Outline BUSINESS PLAN :</vt:lpstr>
      <vt:lpstr>Teknis Penyusunan BUSINESS PLAN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18</cp:revision>
  <dcterms:created xsi:type="dcterms:W3CDTF">2021-05-03T00:58:10Z</dcterms:created>
  <dcterms:modified xsi:type="dcterms:W3CDTF">2021-05-03T03:01:00Z</dcterms:modified>
</cp:coreProperties>
</file>