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5" r:id="rId10"/>
    <p:sldId id="266" r:id="rId11"/>
    <p:sldId id="270" r:id="rId12"/>
    <p:sldId id="268" r:id="rId13"/>
    <p:sldId id="274" r:id="rId14"/>
    <p:sldId id="264" r:id="rId15"/>
    <p:sldId id="271" r:id="rId16"/>
    <p:sldId id="275" r:id="rId17"/>
    <p:sldId id="276" r:id="rId18"/>
    <p:sldId id="269" r:id="rId19"/>
    <p:sldId id="278" r:id="rId20"/>
    <p:sldId id="279" r:id="rId21"/>
    <p:sldId id="273" r:id="rId22"/>
    <p:sldId id="267" r:id="rId23"/>
  </p:sldIdLst>
  <p:sldSz cx="18288000" cy="10287000"/>
  <p:notesSz cx="6858000" cy="9144000"/>
  <p:embeddedFontLs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Roboto Bold" charset="0"/>
      <p:regular r:id="rId28"/>
    </p:embeddedFont>
    <p:embeddedFont>
      <p:font typeface="Roboto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5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image" Target="../media/image1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olahraga.kompas.com/read/2014/03/10/0122562/Tontowi.Ahmad.Liliyana.Nat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960" r="5730" b="1249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9600" y="2324100"/>
            <a:ext cx="9144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Dinamika</a:t>
            </a: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Tantangan</a:t>
            </a: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Ketahanan</a:t>
            </a:r>
            <a:endParaRPr lang="en-US" sz="4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Nasional</a:t>
            </a: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Bela</a:t>
            </a: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Negara</a:t>
            </a:r>
            <a:endParaRPr lang="en-US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9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6225" r="26225"/>
          <a:stretch>
            <a:fillRect/>
          </a:stretch>
        </p:blipFill>
        <p:spPr>
          <a:xfrm>
            <a:off x="0" y="0"/>
            <a:ext cx="7337181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144000" y="2364926"/>
            <a:ext cx="7911193" cy="5077332"/>
            <a:chOff x="0" y="607695"/>
            <a:chExt cx="10548257" cy="6769776"/>
          </a:xfrm>
        </p:grpSpPr>
        <p:sp>
          <p:nvSpPr>
            <p:cNvPr id="4" name="TextBox 4"/>
            <p:cNvSpPr txBox="1"/>
            <p:nvPr/>
          </p:nvSpPr>
          <p:spPr>
            <a:xfrm>
              <a:off x="0" y="607695"/>
              <a:ext cx="10507889" cy="1178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170"/>
                </a:lnSpc>
              </a:pPr>
              <a:endParaRPr lang="en-US" sz="5975" dirty="0">
                <a:solidFill>
                  <a:srgbClr val="FFFFFF"/>
                </a:solidFill>
                <a:latin typeface="Roboto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40368" y="5575474"/>
              <a:ext cx="10507889" cy="506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59"/>
                </a:lnSpc>
              </a:pPr>
              <a:r>
                <a:rPr lang="en-US" sz="2549" spc="76" dirty="0" smtClean="0">
                  <a:solidFill>
                    <a:srgbClr val="FFBE40"/>
                  </a:solidFill>
                  <a:latin typeface="Roboto Bold"/>
                </a:rPr>
                <a:t>.</a:t>
              </a:r>
              <a:endParaRPr lang="en-US" sz="2549" spc="76" dirty="0">
                <a:solidFill>
                  <a:srgbClr val="FFBE40"/>
                </a:solidFill>
                <a:latin typeface="Roboto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6822790"/>
              <a:ext cx="10507889" cy="5546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65"/>
                </a:lnSpc>
              </a:pPr>
              <a:endParaRPr lang="en-US" sz="2475" dirty="0">
                <a:solidFill>
                  <a:srgbClr val="FFFFFF"/>
                </a:solidFill>
                <a:latin typeface="Roboto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7696200" y="342900"/>
            <a:ext cx="9144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Hal-hal yang berkaitan dengan unsur sumber</a:t>
            </a:r>
          </a:p>
          <a:p>
            <a:r>
              <a:rPr lang="fi-FI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daya alam sebagai elemen ketahanan nasional, meliputi: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Potensi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sumber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daya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alam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wilayah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bersangkutan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mencakup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sumber</a:t>
            </a:r>
            <a:endParaRPr lang="en-US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daya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alam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hewani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nabati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tambang</a:t>
            </a:r>
            <a:endParaRPr lang="en-US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Kemampuan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mengeksplorasi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sumber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daya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alam</a:t>
            </a:r>
            <a:endParaRPr lang="en-US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Pemanfaatan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sumber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daya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alam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dengan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memperhitungkan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masa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depan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</a:t>
            </a:r>
            <a:endParaRPr lang="en-US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lingkungan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hidup</a:t>
            </a:r>
            <a:endParaRPr lang="en-US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4)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Kontrol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atau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kendali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atas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sumber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daya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alam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53400" y="5219700"/>
            <a:ext cx="9144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Gatra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ideologi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menunjuk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pada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perangkat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nilai-nilai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bersama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diyakini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baik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untuk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mempersatukan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bangsa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Bangsa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Indonesia yang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bersatu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sangat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penting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untuk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mendukung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kelangsungan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hidupnya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Hal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dikarenakan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Bangsa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Indonesia</a:t>
            </a:r>
          </a:p>
          <a:p>
            <a:pPr algn="just"/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merupakan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bangsa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memiliki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keanekaragaman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tinggi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Keadaan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mempunyai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dua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peluang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yakni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berpotensi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perpecahan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kedua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berpotensi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sebagai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kekayaan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bangsa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menumbuhkan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rasa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kebanggaan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bersatu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Unsur</a:t>
            </a:r>
            <a:endParaRPr lang="en-US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ideologi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diperlukan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untuk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mempersatukan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bangsa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beragam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Bagi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bangsa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Indonesia, nilai bersama ini tercermin dalam Pancasila.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1388" b="211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14413"/>
            <a:ext cx="8115300" cy="3780022"/>
            <a:chOff x="0" y="-19049"/>
            <a:chExt cx="10820400" cy="5040029"/>
          </a:xfrm>
        </p:grpSpPr>
        <p:sp>
          <p:nvSpPr>
            <p:cNvPr id="4" name="TextBox 4"/>
            <p:cNvSpPr txBox="1"/>
            <p:nvPr/>
          </p:nvSpPr>
          <p:spPr>
            <a:xfrm>
              <a:off x="0" y="-19049"/>
              <a:ext cx="10820400" cy="1846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0800"/>
                </a:lnSpc>
                <a:spcBef>
                  <a:spcPct val="0"/>
                </a:spcBef>
              </a:pPr>
              <a:endParaRPr lang="en-US" sz="9000" dirty="0">
                <a:solidFill>
                  <a:srgbClr val="090909"/>
                </a:solidFill>
                <a:latin typeface="Roboto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354131"/>
              <a:ext cx="10820400" cy="666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endParaRPr lang="en-US" sz="3000" dirty="0">
                <a:solidFill>
                  <a:srgbClr val="090909"/>
                </a:solidFill>
                <a:latin typeface="Roboto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685800" y="952500"/>
            <a:ext cx="9144000" cy="69865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Gatra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politik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berkaitan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dengan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kemampuan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mengelola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nilai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sumber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daya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bersama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agar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tidak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menimbulkan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perpecahan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tetap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konstruktif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untuk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pembangunan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Politik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akan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memberikan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rasa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aman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serta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memperkokoh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persatuan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kesatuan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nasional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Pada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gilirannya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keadaan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itu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akan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memantapkan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2800" dirty="0" smtClean="0">
                <a:latin typeface="Times New Roman" pitchFamily="18" charset="0"/>
                <a:cs typeface="Times New Roman" pitchFamily="18" charset="0"/>
              </a:rPr>
              <a:t>ketahanan nasional suatu bangsa. Gatra politik ini nantinya diwujudkan dalam sistem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politik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diatur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menurut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konstitusi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dipatuhi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oleh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segenap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elemen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bangsa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Ekonomi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dijalankan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oleh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suatu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merupakan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kekuatan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nasional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bersangkutan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terlebih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era global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sekarang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Bidang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ekonomi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berperan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langsung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dalam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upaya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pemberian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distribusi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kebutuhan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warga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Kemajuan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pesat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bidang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ekonomi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tentu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saja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menjadikan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bersangkutan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tumbuh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sebagai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kekuatan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dunia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1000" y="4457700"/>
            <a:ext cx="5078794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3600" dirty="0" err="1" smtClean="0">
                <a:solidFill>
                  <a:srgbClr val="090909"/>
                </a:solidFill>
                <a:latin typeface="Times New Roman" pitchFamily="18" charset="0"/>
                <a:cs typeface="Times New Roman" pitchFamily="18" charset="0"/>
              </a:rPr>
              <a:t>Aspek</a:t>
            </a:r>
            <a:r>
              <a:rPr lang="en-US" sz="3600" dirty="0" smtClean="0">
                <a:solidFill>
                  <a:srgbClr val="09090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90909"/>
                </a:solidFill>
                <a:latin typeface="Times New Roman" pitchFamily="18" charset="0"/>
                <a:cs typeface="Times New Roman" pitchFamily="18" charset="0"/>
              </a:rPr>
              <a:t>Ketahanan</a:t>
            </a:r>
            <a:r>
              <a:rPr lang="en-US" sz="3600" dirty="0" smtClean="0">
                <a:solidFill>
                  <a:srgbClr val="09090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90909"/>
                </a:solidFill>
                <a:latin typeface="Times New Roman" pitchFamily="18" charset="0"/>
                <a:cs typeface="Times New Roman" pitchFamily="18" charset="0"/>
              </a:rPr>
              <a:t>Nasional</a:t>
            </a:r>
            <a:r>
              <a:rPr lang="en-US" sz="3600" dirty="0" smtClean="0">
                <a:solidFill>
                  <a:srgbClr val="09090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90909"/>
                </a:solidFill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3600" dirty="0" smtClean="0">
                <a:solidFill>
                  <a:srgbClr val="09090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90909"/>
                </a:solidFill>
                <a:latin typeface="Times New Roman" pitchFamily="18" charset="0"/>
                <a:cs typeface="Times New Roman" pitchFamily="18" charset="0"/>
              </a:rPr>
              <a:t>Bela</a:t>
            </a:r>
            <a:r>
              <a:rPr lang="en-US" sz="3600" dirty="0" smtClean="0">
                <a:solidFill>
                  <a:srgbClr val="090909"/>
                </a:solidFill>
                <a:latin typeface="Times New Roman" pitchFamily="18" charset="0"/>
                <a:cs typeface="Times New Roman" pitchFamily="18" charset="0"/>
              </a:rPr>
              <a:t> Negara</a:t>
            </a:r>
            <a:endParaRPr lang="en-US" sz="3600" dirty="0">
              <a:solidFill>
                <a:srgbClr val="09090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553200" y="495300"/>
            <a:ext cx="10439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n-NO" sz="2800" dirty="0" smtClean="0">
                <a:latin typeface="Times New Roman" pitchFamily="18" charset="0"/>
                <a:cs typeface="Times New Roman" pitchFamily="18" charset="0"/>
              </a:rPr>
              <a:t>Dalam aspek </a:t>
            </a:r>
            <a:r>
              <a:rPr lang="nn-NO" sz="2800" i="1" dirty="0" smtClean="0">
                <a:latin typeface="Times New Roman" pitchFamily="18" charset="0"/>
                <a:cs typeface="Times New Roman" pitchFamily="18" charset="0"/>
              </a:rPr>
              <a:t>sosial budaya</a:t>
            </a:r>
            <a:r>
              <a:rPr lang="nn-NO" sz="2800" b="1" i="1" dirty="0" smtClean="0">
                <a:latin typeface="Times New Roman" pitchFamily="18" charset="0"/>
                <a:cs typeface="Times New Roman" pitchFamily="18" charset="0"/>
              </a:rPr>
              <a:t>, nilai-nilai sosial budaya, hanya dapat </a:t>
            </a:r>
            <a:r>
              <a:rPr lang="nn-NO" sz="2800" dirty="0" smtClean="0">
                <a:latin typeface="Times New Roman" pitchFamily="18" charset="0"/>
                <a:cs typeface="Times New Roman" pitchFamily="18" charset="0"/>
              </a:rPr>
              <a:t>berkembang di dalam situasi aman dan damai. Tingginya nilai sosial budaya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biasanya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mencerminkan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tingkat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kesejahteraan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bangsa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baik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fisik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maupun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jiwanya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Sebaliknya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keadaan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sosial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timpang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dengan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segala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kontradiksi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dalamnya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memudahkan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timbulnya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ketegangan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sosial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086600" y="3390900"/>
            <a:ext cx="108966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i-FI" sz="2800" dirty="0" smtClean="0"/>
              <a:t>Unsur </a:t>
            </a:r>
            <a:r>
              <a:rPr lang="fi-FI" sz="2800" i="1" dirty="0" smtClean="0"/>
              <a:t>pertahanan keamanan negara merupakan salah satu fungsi </a:t>
            </a:r>
            <a:r>
              <a:rPr lang="sv-SE" sz="2800" dirty="0" smtClean="0"/>
              <a:t>pemerintahan negara. Negara dapat melibatkan rakyatnya dalam upaya pertahanan </a:t>
            </a:r>
            <a:r>
              <a:rPr lang="en-US" sz="2800" dirty="0" err="1" smtClean="0"/>
              <a:t>negara</a:t>
            </a:r>
            <a:r>
              <a:rPr lang="en-US" sz="2800" dirty="0" smtClean="0"/>
              <a:t> </a:t>
            </a:r>
            <a:r>
              <a:rPr lang="en-US" sz="2800" dirty="0" err="1" smtClean="0"/>
              <a:t>sebagai</a:t>
            </a:r>
            <a:r>
              <a:rPr lang="en-US" sz="2800" dirty="0" smtClean="0"/>
              <a:t> </a:t>
            </a:r>
            <a:r>
              <a:rPr lang="en-US" sz="2800" dirty="0" err="1" smtClean="0"/>
              <a:t>bentuk</a:t>
            </a:r>
            <a:r>
              <a:rPr lang="en-US" sz="2800" dirty="0" smtClean="0"/>
              <a:t> </a:t>
            </a:r>
            <a:r>
              <a:rPr lang="en-US" sz="2800" dirty="0" err="1" smtClean="0"/>
              <a:t>dari</a:t>
            </a:r>
            <a:r>
              <a:rPr lang="en-US" sz="2800" dirty="0" smtClean="0"/>
              <a:t> </a:t>
            </a:r>
            <a:r>
              <a:rPr lang="en-US" sz="2800" dirty="0" err="1" smtClean="0"/>
              <a:t>hak</a:t>
            </a:r>
            <a:r>
              <a:rPr lang="en-US" sz="2800" dirty="0" smtClean="0"/>
              <a:t> </a:t>
            </a:r>
            <a:r>
              <a:rPr lang="en-US" sz="2800" dirty="0" err="1" smtClean="0"/>
              <a:t>dan</a:t>
            </a:r>
            <a:r>
              <a:rPr lang="en-US" sz="2800" dirty="0" smtClean="0"/>
              <a:t> </a:t>
            </a:r>
            <a:r>
              <a:rPr lang="en-US" sz="2800" dirty="0" err="1" smtClean="0"/>
              <a:t>kewajiban</a:t>
            </a:r>
            <a:r>
              <a:rPr lang="en-US" sz="2800" dirty="0" smtClean="0"/>
              <a:t> </a:t>
            </a:r>
            <a:r>
              <a:rPr lang="en-US" sz="2800" dirty="0" err="1" smtClean="0"/>
              <a:t>warga</a:t>
            </a:r>
            <a:r>
              <a:rPr lang="en-US" sz="2800" dirty="0" smtClean="0"/>
              <a:t> </a:t>
            </a:r>
            <a:r>
              <a:rPr lang="en-US" sz="2800" dirty="0" err="1" smtClean="0"/>
              <a:t>negara</a:t>
            </a:r>
            <a:r>
              <a:rPr lang="en-US" sz="2800" dirty="0" smtClean="0"/>
              <a:t> </a:t>
            </a:r>
            <a:r>
              <a:rPr lang="en-US" sz="2800" dirty="0" err="1" smtClean="0"/>
              <a:t>dalam</a:t>
            </a:r>
            <a:r>
              <a:rPr lang="en-US" sz="2800" dirty="0" smtClean="0"/>
              <a:t> </a:t>
            </a:r>
            <a:r>
              <a:rPr lang="en-US" sz="2800" dirty="0" err="1" smtClean="0"/>
              <a:t>membela</a:t>
            </a:r>
            <a:r>
              <a:rPr lang="en-US" sz="2800" dirty="0" smtClean="0"/>
              <a:t> </a:t>
            </a:r>
            <a:r>
              <a:rPr lang="en-US" sz="2800" dirty="0" err="1" smtClean="0"/>
              <a:t>negara</a:t>
            </a:r>
            <a:r>
              <a:rPr lang="en-US" sz="2800" dirty="0" smtClean="0"/>
              <a:t>.</a:t>
            </a:r>
          </a:p>
          <a:p>
            <a:pPr algn="just"/>
            <a:r>
              <a:rPr lang="en-US" sz="2800" dirty="0" err="1" smtClean="0"/>
              <a:t>Bangsa</a:t>
            </a:r>
            <a:r>
              <a:rPr lang="en-US" sz="2800" dirty="0" smtClean="0"/>
              <a:t> Indonesia </a:t>
            </a:r>
            <a:r>
              <a:rPr lang="en-US" sz="2800" dirty="0" err="1" smtClean="0"/>
              <a:t>dewasa</a:t>
            </a:r>
            <a:r>
              <a:rPr lang="en-US" sz="2800" dirty="0" smtClean="0"/>
              <a:t> </a:t>
            </a:r>
            <a:r>
              <a:rPr lang="en-US" sz="2800" dirty="0" err="1" smtClean="0"/>
              <a:t>ini</a:t>
            </a:r>
            <a:r>
              <a:rPr lang="en-US" sz="2800" dirty="0" smtClean="0"/>
              <a:t> </a:t>
            </a:r>
            <a:r>
              <a:rPr lang="en-US" sz="2800" dirty="0" err="1" smtClean="0"/>
              <a:t>menetapkan</a:t>
            </a:r>
            <a:r>
              <a:rPr lang="en-US" sz="2800" dirty="0" smtClean="0"/>
              <a:t> </a:t>
            </a:r>
            <a:r>
              <a:rPr lang="en-US" sz="2800" dirty="0" err="1" smtClean="0"/>
              <a:t>politik</a:t>
            </a:r>
            <a:r>
              <a:rPr lang="en-US" sz="2800" dirty="0" smtClean="0"/>
              <a:t> </a:t>
            </a:r>
            <a:r>
              <a:rPr lang="en-US" sz="2800" dirty="0" err="1" smtClean="0"/>
              <a:t>pertahanan</a:t>
            </a:r>
            <a:r>
              <a:rPr lang="en-US" sz="2800" dirty="0" smtClean="0"/>
              <a:t> </a:t>
            </a:r>
            <a:r>
              <a:rPr lang="en-US" sz="2800" dirty="0" err="1" smtClean="0"/>
              <a:t>sesuai</a:t>
            </a:r>
            <a:r>
              <a:rPr lang="en-US" sz="2800" dirty="0" smtClean="0"/>
              <a:t> </a:t>
            </a:r>
            <a:r>
              <a:rPr lang="en-US" sz="2800" dirty="0" err="1" smtClean="0"/>
              <a:t>dengan</a:t>
            </a:r>
            <a:r>
              <a:rPr lang="en-US" sz="2800" dirty="0" smtClean="0"/>
              <a:t> </a:t>
            </a:r>
            <a:r>
              <a:rPr lang="en-US" sz="2800" dirty="0" err="1" smtClean="0"/>
              <a:t>Undang</a:t>
            </a:r>
            <a:r>
              <a:rPr lang="en-US" sz="2800" dirty="0" smtClean="0"/>
              <a:t> </a:t>
            </a:r>
            <a:r>
              <a:rPr lang="en-US" sz="2800" dirty="0" err="1" smtClean="0"/>
              <a:t>Undang</a:t>
            </a:r>
            <a:r>
              <a:rPr lang="en-US" sz="2800" dirty="0" smtClean="0"/>
              <a:t> No. 3 </a:t>
            </a:r>
            <a:r>
              <a:rPr lang="en-US" sz="2800" dirty="0" err="1" smtClean="0"/>
              <a:t>Tahun</a:t>
            </a:r>
            <a:r>
              <a:rPr lang="en-US" sz="2800" dirty="0" smtClean="0"/>
              <a:t> 2002 </a:t>
            </a:r>
            <a:r>
              <a:rPr lang="en-US" sz="2800" dirty="0" err="1" smtClean="0"/>
              <a:t>tentang</a:t>
            </a:r>
            <a:r>
              <a:rPr lang="en-US" sz="2800" dirty="0" smtClean="0"/>
              <a:t> </a:t>
            </a:r>
            <a:r>
              <a:rPr lang="en-US" sz="2800" dirty="0" err="1" smtClean="0"/>
              <a:t>Pertahanan</a:t>
            </a:r>
            <a:r>
              <a:rPr lang="en-US" sz="2800" dirty="0" smtClean="0"/>
              <a:t> Negara. </a:t>
            </a:r>
            <a:r>
              <a:rPr lang="en-US" sz="2800" dirty="0" err="1" smtClean="0"/>
              <a:t>Pertahanan</a:t>
            </a:r>
            <a:r>
              <a:rPr lang="en-US" sz="2800" dirty="0" smtClean="0"/>
              <a:t> </a:t>
            </a:r>
            <a:r>
              <a:rPr lang="en-US" sz="2800" dirty="0" err="1" smtClean="0"/>
              <a:t>negara</a:t>
            </a:r>
            <a:r>
              <a:rPr lang="en-US" sz="2800" dirty="0" smtClean="0"/>
              <a:t> Indonesia </a:t>
            </a:r>
            <a:r>
              <a:rPr lang="en-US" sz="2800" dirty="0" err="1" smtClean="0"/>
              <a:t>bersifat</a:t>
            </a:r>
            <a:r>
              <a:rPr lang="en-US" sz="2800" dirty="0" smtClean="0"/>
              <a:t> </a:t>
            </a:r>
            <a:r>
              <a:rPr lang="en-US" sz="2800" dirty="0" err="1" smtClean="0"/>
              <a:t>semesta</a:t>
            </a:r>
            <a:r>
              <a:rPr lang="en-US" sz="2800" dirty="0" smtClean="0"/>
              <a:t> </a:t>
            </a:r>
            <a:r>
              <a:rPr lang="en-US" sz="2800" dirty="0" err="1" smtClean="0"/>
              <a:t>dengan</a:t>
            </a:r>
            <a:r>
              <a:rPr lang="en-US" sz="2800" dirty="0" smtClean="0"/>
              <a:t> </a:t>
            </a:r>
            <a:r>
              <a:rPr lang="en-US" sz="2800" dirty="0" err="1" smtClean="0"/>
              <a:t>menempatkan</a:t>
            </a:r>
            <a:r>
              <a:rPr lang="en-US" sz="2800" dirty="0" smtClean="0"/>
              <a:t> </a:t>
            </a:r>
            <a:r>
              <a:rPr lang="en-US" sz="2800" dirty="0" err="1" smtClean="0"/>
              <a:t>Tentara</a:t>
            </a:r>
            <a:r>
              <a:rPr lang="en-US" sz="2800" dirty="0" smtClean="0"/>
              <a:t> </a:t>
            </a:r>
            <a:r>
              <a:rPr lang="en-US" sz="2800" dirty="0" err="1" smtClean="0"/>
              <a:t>Nasional</a:t>
            </a:r>
            <a:r>
              <a:rPr lang="en-US" sz="2800" dirty="0" smtClean="0"/>
              <a:t> Indonesia </a:t>
            </a:r>
            <a:r>
              <a:rPr lang="en-US" sz="2800" dirty="0" err="1" smtClean="0"/>
              <a:t>sebagai</a:t>
            </a:r>
            <a:r>
              <a:rPr lang="en-US" sz="2800" dirty="0" smtClean="0"/>
              <a:t> </a:t>
            </a:r>
            <a:r>
              <a:rPr lang="en-US" sz="2800" dirty="0" err="1" smtClean="0"/>
              <a:t>komponen</a:t>
            </a:r>
            <a:r>
              <a:rPr lang="en-US" sz="2800" dirty="0" smtClean="0"/>
              <a:t> </a:t>
            </a:r>
            <a:r>
              <a:rPr lang="en-US" sz="2800" dirty="0" err="1" smtClean="0"/>
              <a:t>utama</a:t>
            </a:r>
            <a:r>
              <a:rPr lang="en-US" sz="2800" dirty="0" smtClean="0"/>
              <a:t> </a:t>
            </a:r>
            <a:r>
              <a:rPr lang="en-US" sz="2800" dirty="0" err="1" smtClean="0"/>
              <a:t>pertahanan</a:t>
            </a:r>
            <a:r>
              <a:rPr lang="en-US" sz="2800" dirty="0" smtClean="0"/>
              <a:t> </a:t>
            </a:r>
            <a:r>
              <a:rPr lang="en-US" sz="2800" dirty="0" err="1" smtClean="0"/>
              <a:t>didukung</a:t>
            </a:r>
            <a:r>
              <a:rPr lang="en-US" sz="2800" dirty="0" smtClean="0"/>
              <a:t> </a:t>
            </a:r>
            <a:r>
              <a:rPr lang="en-US" sz="2800" dirty="0" err="1" smtClean="0"/>
              <a:t>komponen</a:t>
            </a:r>
            <a:r>
              <a:rPr lang="en-US" sz="2800" dirty="0" smtClean="0"/>
              <a:t> </a:t>
            </a:r>
            <a:r>
              <a:rPr lang="en-US" sz="2800" dirty="0" err="1" smtClean="0"/>
              <a:t>cadangan</a:t>
            </a:r>
            <a:r>
              <a:rPr lang="en-US" sz="2800" dirty="0" smtClean="0"/>
              <a:t> </a:t>
            </a:r>
            <a:r>
              <a:rPr lang="en-US" sz="2800" dirty="0" err="1" smtClean="0"/>
              <a:t>dan</a:t>
            </a:r>
            <a:r>
              <a:rPr lang="en-US" sz="2800" dirty="0" smtClean="0"/>
              <a:t> </a:t>
            </a:r>
            <a:r>
              <a:rPr lang="en-US" sz="2800" dirty="0" err="1" smtClean="0"/>
              <a:t>komponen</a:t>
            </a:r>
            <a:r>
              <a:rPr lang="en-US" sz="2800" dirty="0" smtClean="0"/>
              <a:t> </a:t>
            </a:r>
            <a:r>
              <a:rPr lang="en-US" sz="2800" dirty="0" err="1" smtClean="0"/>
              <a:t>pendukung</a:t>
            </a:r>
            <a:r>
              <a:rPr lang="en-US" sz="2800" dirty="0" smtClean="0"/>
              <a:t>, </a:t>
            </a:r>
            <a:r>
              <a:rPr lang="en-US" sz="2800" dirty="0" err="1" smtClean="0"/>
              <a:t>terutama</a:t>
            </a:r>
            <a:r>
              <a:rPr lang="en-US" sz="2800" dirty="0" smtClean="0"/>
              <a:t> </a:t>
            </a:r>
            <a:r>
              <a:rPr lang="en-US" sz="2800" dirty="0" err="1" smtClean="0"/>
              <a:t>dalam</a:t>
            </a:r>
            <a:r>
              <a:rPr lang="en-US" sz="2800" dirty="0" smtClean="0"/>
              <a:t> </a:t>
            </a:r>
            <a:r>
              <a:rPr lang="en-US" sz="2800" dirty="0" err="1" smtClean="0"/>
              <a:t>hal</a:t>
            </a:r>
            <a:r>
              <a:rPr lang="en-US" sz="2800" dirty="0" smtClean="0"/>
              <a:t> </a:t>
            </a:r>
            <a:r>
              <a:rPr lang="en-US" sz="2800" dirty="0" err="1" smtClean="0"/>
              <a:t>menghadapi</a:t>
            </a:r>
            <a:r>
              <a:rPr lang="en-US" sz="2800" dirty="0" smtClean="0"/>
              <a:t> </a:t>
            </a:r>
            <a:r>
              <a:rPr lang="en-US" sz="2800" dirty="0" err="1" smtClean="0"/>
              <a:t>bentuk</a:t>
            </a:r>
            <a:r>
              <a:rPr lang="en-US" sz="2800" dirty="0" smtClean="0"/>
              <a:t> </a:t>
            </a:r>
            <a:r>
              <a:rPr lang="en-US" sz="2800" dirty="0" err="1" smtClean="0"/>
              <a:t>ancaman</a:t>
            </a:r>
            <a:r>
              <a:rPr lang="en-US" sz="2800" dirty="0" smtClean="0"/>
              <a:t> </a:t>
            </a:r>
            <a:r>
              <a:rPr lang="en-US" sz="2800" dirty="0" err="1" smtClean="0"/>
              <a:t>militer</a:t>
            </a:r>
            <a:r>
              <a:rPr lang="en-US" sz="2800" dirty="0" smtClean="0"/>
              <a:t>. </a:t>
            </a:r>
            <a:r>
              <a:rPr lang="en-US" sz="2800" dirty="0" err="1" smtClean="0"/>
              <a:t>Sedangkan</a:t>
            </a:r>
            <a:r>
              <a:rPr lang="en-US" sz="2800" dirty="0" smtClean="0"/>
              <a:t> </a:t>
            </a:r>
            <a:r>
              <a:rPr lang="en-US" sz="2800" dirty="0" err="1" smtClean="0"/>
              <a:t>dalam</a:t>
            </a:r>
            <a:r>
              <a:rPr lang="en-US" sz="2800" dirty="0" smtClean="0"/>
              <a:t> </a:t>
            </a:r>
            <a:r>
              <a:rPr lang="en-US" sz="2800" dirty="0" err="1" smtClean="0"/>
              <a:t>menghadapi</a:t>
            </a:r>
            <a:r>
              <a:rPr lang="en-US" sz="2800" dirty="0" smtClean="0"/>
              <a:t> </a:t>
            </a:r>
            <a:r>
              <a:rPr lang="en-US" sz="2800" dirty="0" err="1" smtClean="0"/>
              <a:t>ancaman</a:t>
            </a:r>
            <a:r>
              <a:rPr lang="en-US" sz="2800" dirty="0" smtClean="0"/>
              <a:t> </a:t>
            </a:r>
            <a:r>
              <a:rPr lang="en-US" sz="2800" dirty="0" err="1" smtClean="0"/>
              <a:t>nonmiliter</a:t>
            </a:r>
            <a:r>
              <a:rPr lang="en-US" sz="2800" dirty="0" smtClean="0"/>
              <a:t>, </a:t>
            </a:r>
            <a:r>
              <a:rPr lang="en-US" sz="2800" dirty="0" err="1" smtClean="0"/>
              <a:t>sistem</a:t>
            </a:r>
            <a:r>
              <a:rPr lang="en-US" sz="2800" dirty="0" smtClean="0"/>
              <a:t> </a:t>
            </a:r>
            <a:r>
              <a:rPr lang="en-US" sz="2800" dirty="0" err="1" smtClean="0"/>
              <a:t>pertahanan</a:t>
            </a:r>
            <a:r>
              <a:rPr lang="en-US" sz="2800" dirty="0" smtClean="0"/>
              <a:t> </a:t>
            </a:r>
            <a:r>
              <a:rPr lang="en-US" sz="2800" dirty="0" err="1" smtClean="0"/>
              <a:t>menempatkan</a:t>
            </a:r>
            <a:r>
              <a:rPr lang="en-US" sz="2800" dirty="0" smtClean="0"/>
              <a:t> </a:t>
            </a:r>
            <a:r>
              <a:rPr lang="en-US" sz="2800" dirty="0" err="1" smtClean="0"/>
              <a:t>lembaga</a:t>
            </a:r>
            <a:r>
              <a:rPr lang="en-US" sz="2800" dirty="0" smtClean="0"/>
              <a:t> </a:t>
            </a:r>
            <a:r>
              <a:rPr lang="en-US" sz="2800" dirty="0" err="1" smtClean="0"/>
              <a:t>pemerintah</a:t>
            </a:r>
            <a:r>
              <a:rPr lang="en-US" sz="2800" dirty="0" smtClean="0"/>
              <a:t> </a:t>
            </a:r>
            <a:r>
              <a:rPr lang="en-US" sz="2800" dirty="0" err="1" smtClean="0"/>
              <a:t>di</a:t>
            </a:r>
            <a:r>
              <a:rPr lang="en-US" sz="2800" dirty="0" smtClean="0"/>
              <a:t> </a:t>
            </a:r>
            <a:r>
              <a:rPr lang="en-US" sz="2800" dirty="0" err="1" smtClean="0"/>
              <a:t>luar</a:t>
            </a:r>
            <a:r>
              <a:rPr lang="en-US" sz="2800" dirty="0" smtClean="0"/>
              <a:t> </a:t>
            </a:r>
            <a:r>
              <a:rPr lang="en-US" sz="2800" dirty="0" err="1" smtClean="0"/>
              <a:t>bidang</a:t>
            </a:r>
            <a:r>
              <a:rPr lang="en-US" sz="2800" dirty="0" smtClean="0"/>
              <a:t> </a:t>
            </a:r>
            <a:r>
              <a:rPr lang="en-US" sz="2800" dirty="0" err="1" smtClean="0"/>
              <a:t>pertahanan</a:t>
            </a:r>
            <a:r>
              <a:rPr lang="en-US" sz="2800" dirty="0" smtClean="0"/>
              <a:t> </a:t>
            </a:r>
            <a:r>
              <a:rPr lang="en-US" sz="2800" dirty="0" err="1" smtClean="0"/>
              <a:t>sebagai</a:t>
            </a:r>
            <a:r>
              <a:rPr lang="en-US" sz="2800" dirty="0" smtClean="0"/>
              <a:t> </a:t>
            </a:r>
            <a:r>
              <a:rPr lang="en-US" sz="2800" dirty="0" err="1" smtClean="0"/>
              <a:t>unsur</a:t>
            </a:r>
            <a:r>
              <a:rPr lang="en-US" sz="2800" dirty="0" smtClean="0"/>
              <a:t> </a:t>
            </a:r>
            <a:r>
              <a:rPr lang="en-US" sz="2800" dirty="0" err="1" smtClean="0"/>
              <a:t>utama</a:t>
            </a:r>
            <a:r>
              <a:rPr lang="en-US" sz="2800" dirty="0" smtClean="0"/>
              <a:t> </a:t>
            </a:r>
            <a:r>
              <a:rPr lang="en-US" sz="2800" dirty="0" err="1" smtClean="0"/>
              <a:t>sesuai</a:t>
            </a:r>
            <a:r>
              <a:rPr lang="en-US" sz="2800" dirty="0" smtClean="0"/>
              <a:t> </a:t>
            </a:r>
            <a:r>
              <a:rPr lang="en-US" sz="2800" dirty="0" err="1" smtClean="0"/>
              <a:t>dengan</a:t>
            </a:r>
            <a:r>
              <a:rPr lang="en-US" sz="2800" dirty="0" smtClean="0"/>
              <a:t> </a:t>
            </a:r>
            <a:r>
              <a:rPr lang="en-US" sz="2800" dirty="0" err="1" smtClean="0"/>
              <a:t>bentuk</a:t>
            </a:r>
            <a:r>
              <a:rPr lang="en-US" sz="2800" dirty="0" smtClean="0"/>
              <a:t> </a:t>
            </a:r>
            <a:r>
              <a:rPr lang="en-US" sz="2800" dirty="0" err="1" smtClean="0"/>
              <a:t>dan</a:t>
            </a:r>
            <a:endParaRPr lang="en-US" sz="2800" dirty="0" smtClean="0"/>
          </a:p>
          <a:p>
            <a:pPr algn="just"/>
            <a:r>
              <a:rPr lang="en-US" sz="2800" dirty="0" err="1" smtClean="0"/>
              <a:t>sifat</a:t>
            </a:r>
            <a:r>
              <a:rPr lang="en-US" sz="2800" dirty="0" smtClean="0"/>
              <a:t> </a:t>
            </a:r>
            <a:r>
              <a:rPr lang="en-US" sz="2800" dirty="0" err="1" smtClean="0"/>
              <a:t>ancaman</a:t>
            </a:r>
            <a:r>
              <a:rPr lang="en-US" sz="2800" dirty="0" smtClean="0"/>
              <a:t> yang </a:t>
            </a:r>
            <a:r>
              <a:rPr lang="en-US" sz="2800" dirty="0" err="1" smtClean="0"/>
              <a:t>dihadapi</a:t>
            </a:r>
            <a:r>
              <a:rPr lang="en-US" sz="2800" dirty="0" smtClean="0"/>
              <a:t> </a:t>
            </a:r>
            <a:r>
              <a:rPr lang="en-US" sz="2800" dirty="0" err="1" smtClean="0"/>
              <a:t>dengan</a:t>
            </a:r>
            <a:r>
              <a:rPr lang="en-US" sz="2800" dirty="0" smtClean="0"/>
              <a:t> </a:t>
            </a:r>
            <a:r>
              <a:rPr lang="en-US" sz="2800" dirty="0" err="1" smtClean="0"/>
              <a:t>didukung</a:t>
            </a:r>
            <a:r>
              <a:rPr lang="en-US" sz="2800" dirty="0" smtClean="0"/>
              <a:t> </a:t>
            </a:r>
            <a:r>
              <a:rPr lang="en-US" sz="2800" dirty="0" err="1" smtClean="0"/>
              <a:t>oleh</a:t>
            </a:r>
            <a:r>
              <a:rPr lang="en-US" sz="2800" dirty="0" smtClean="0"/>
              <a:t> </a:t>
            </a:r>
            <a:r>
              <a:rPr lang="en-US" sz="2800" dirty="0" err="1" smtClean="0"/>
              <a:t>unsur-unsur</a:t>
            </a:r>
            <a:r>
              <a:rPr lang="en-US" sz="2800" dirty="0" smtClean="0"/>
              <a:t> lain </a:t>
            </a:r>
            <a:r>
              <a:rPr lang="en-US" sz="2800" dirty="0" err="1" smtClean="0"/>
              <a:t>dari</a:t>
            </a:r>
            <a:r>
              <a:rPr lang="en-US" sz="2800" dirty="0" smtClean="0"/>
              <a:t> </a:t>
            </a:r>
            <a:r>
              <a:rPr lang="en-US" sz="2800" dirty="0" err="1" smtClean="0"/>
              <a:t>kekuatan</a:t>
            </a:r>
            <a:r>
              <a:rPr lang="en-US" sz="2800" dirty="0" smtClean="0"/>
              <a:t> </a:t>
            </a:r>
            <a:r>
              <a:rPr lang="en-US" sz="2800" dirty="0" err="1" smtClean="0"/>
              <a:t>bangsa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25" name="Bent Arrow 24"/>
          <p:cNvSpPr/>
          <p:nvPr/>
        </p:nvSpPr>
        <p:spPr>
          <a:xfrm>
            <a:off x="3886200" y="1790700"/>
            <a:ext cx="2667000" cy="25908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Bent Arrow 26"/>
          <p:cNvSpPr/>
          <p:nvPr/>
        </p:nvSpPr>
        <p:spPr>
          <a:xfrm flipV="1">
            <a:off x="3810000" y="5600700"/>
            <a:ext cx="3276600" cy="21336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32"/>
          <p:cNvSpPr/>
          <p:nvPr/>
        </p:nvSpPr>
        <p:spPr>
          <a:xfrm>
            <a:off x="0" y="0"/>
            <a:ext cx="6612393" cy="10287000"/>
          </a:xfrm>
          <a:prstGeom prst="rect">
            <a:avLst/>
          </a:prstGeom>
          <a:solidFill>
            <a:srgbClr val="FFBE40"/>
          </a:solidFill>
        </p:spPr>
      </p:sp>
      <p:sp>
        <p:nvSpPr>
          <p:cNvPr id="8" name="Rectangle 7"/>
          <p:cNvSpPr/>
          <p:nvPr/>
        </p:nvSpPr>
        <p:spPr>
          <a:xfrm>
            <a:off x="533400" y="647700"/>
            <a:ext cx="58769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ketahanan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Nasional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secara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holistik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171700"/>
            <a:ext cx="6705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Mengukur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kondisi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ketahanan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secara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holistik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tentu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saja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tidak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mudah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karena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perlu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membaca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menganalisis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mengukur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setiap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gatra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ada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Unsur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dalam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2400" dirty="0" smtClean="0">
                <a:latin typeface="Times New Roman" pitchFamily="18" charset="0"/>
                <a:cs typeface="Times New Roman" pitchFamily="18" charset="0"/>
              </a:rPr>
              <a:t>setiap </a:t>
            </a:r>
            <a:r>
              <a:rPr lang="sv-SE" sz="2400" dirty="0" smtClean="0">
                <a:latin typeface="Times New Roman" pitchFamily="18" charset="0"/>
                <a:cs typeface="Times New Roman" pitchFamily="18" charset="0"/>
              </a:rPr>
              <a:t>gatra pun memiliki banyak aspek dan dinamis. Oleh karena itu, kita </a:t>
            </a:r>
            <a:r>
              <a:rPr lang="sv-SE" sz="2400" dirty="0" smtClean="0">
                <a:latin typeface="Times New Roman" pitchFamily="18" charset="0"/>
                <a:cs typeface="Times New Roman" pitchFamily="18" charset="0"/>
              </a:rPr>
              <a:t>dapat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memulainya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dengan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mengukur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salah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satu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aspek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dalam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gatra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ketahanan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Misal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mengukur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kondisi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geografi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suatu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daerah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dalam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rangka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mengetahui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ketahanan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regional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daerah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bersangkutan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terkait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dengan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gatra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wilayah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Aspek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dari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geografi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perlu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dilihat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dianalisis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diukur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misalnya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dari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batas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luas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wilayah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daratan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atau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kepulauan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kondisi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cuaca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potensi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bencana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alam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lain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sebagainya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Dari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hasil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tersebut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kita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dapat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menggambarkan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ketahanan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daerah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bersangkutan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15200" y="723900"/>
            <a:ext cx="9144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Hasil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penggambaran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atas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kondisi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ketahanan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suatu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wilayah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akan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memiliki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arti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penting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bagi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kelangsungan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hidup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wilayah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bersangkutan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Misalnya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dengan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diketahuinya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potensi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positif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sebuah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daerah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dapat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dioptimalkan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kemanfaatannya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bagi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kesejahteraan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Sebaliknya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potensi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lemah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teridentifikasi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dari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sebuah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daerah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dapat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diantisipasi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atau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direncanakan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penanganannya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58000" y="4000500"/>
            <a:ext cx="9144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Berdasar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uraian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singkat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cobalah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Anda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kemukakan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kembali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apa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pentingnya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pengetahuan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tentang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ketahanan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suatu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wilayah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Up-Down Arrow 11"/>
          <p:cNvSpPr/>
          <p:nvPr/>
        </p:nvSpPr>
        <p:spPr>
          <a:xfrm>
            <a:off x="10972800" y="2857500"/>
            <a:ext cx="609600" cy="12192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9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23995" y="1589675"/>
            <a:ext cx="13060744" cy="2306921"/>
            <a:chOff x="0" y="-9525"/>
            <a:chExt cx="17414325" cy="3075895"/>
          </a:xfrm>
        </p:grpSpPr>
        <p:sp>
          <p:nvSpPr>
            <p:cNvPr id="3" name="TextBox 3"/>
            <p:cNvSpPr txBox="1"/>
            <p:nvPr/>
          </p:nvSpPr>
          <p:spPr>
            <a:xfrm>
              <a:off x="0" y="1126445"/>
              <a:ext cx="17414325" cy="1939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400"/>
                </a:lnSpc>
              </a:pPr>
              <a:endParaRPr lang="en-US" sz="9500" dirty="0">
                <a:solidFill>
                  <a:srgbClr val="FFFFFF"/>
                </a:solidFill>
                <a:latin typeface="Roboto Bol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7414325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 spc="89" dirty="0">
                <a:solidFill>
                  <a:srgbClr val="FFBE40"/>
                </a:solidFill>
                <a:latin typeface="Roboto Bold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23995" y="5143500"/>
            <a:ext cx="624949" cy="64247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164734" y="5143500"/>
            <a:ext cx="662962" cy="642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447800" y="1333500"/>
            <a:ext cx="5447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Esensi dan Urgensi Bela Negara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00200" y="2095500"/>
            <a:ext cx="13563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v-SE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Terdapat hubungan antara ketahanan nasional dengan pembelaan negara atau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bela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Bela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merupakan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perwujudan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warga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dalam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upaya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i-FI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mempertahankan dan meningkatkan ketahanan nasional bangsa Indonesia.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Keikutsertaan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warga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dalam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upaya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menghadapi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atau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menanggulagi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ancaman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--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hakaket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ketahanan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nasional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--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dilakukan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dalam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wujud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upaya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bela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Pada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uraian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sebelumnya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telah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dikatakan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bahwa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bela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mencakup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pengertian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bela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secara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fisik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nonfisik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Bela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secara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fisik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adalah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memanggul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senjata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dalam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menghadapi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musuh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secara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militer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Bela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secara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fisik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pengertiannya lebih sempit daripada bela negara secara nonfisik.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47800" y="6134100"/>
            <a:ext cx="38186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Bela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Negara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Secara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Fisik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58000" y="6362700"/>
            <a:ext cx="39340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Bela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Negara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Secara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Non-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Fisik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32"/>
          <p:cNvSpPr/>
          <p:nvPr/>
        </p:nvSpPr>
        <p:spPr>
          <a:xfrm>
            <a:off x="0" y="0"/>
            <a:ext cx="6612393" cy="10287000"/>
          </a:xfrm>
          <a:prstGeom prst="rect">
            <a:avLst/>
          </a:prstGeom>
          <a:solidFill>
            <a:srgbClr val="FFBE40"/>
          </a:solidFill>
        </p:spPr>
      </p:sp>
      <p:sp>
        <p:nvSpPr>
          <p:cNvPr id="36" name="Rectangle 35"/>
          <p:cNvSpPr/>
          <p:nvPr/>
        </p:nvSpPr>
        <p:spPr>
          <a:xfrm>
            <a:off x="838200" y="1028700"/>
            <a:ext cx="38186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Bela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Negara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Secara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Fisik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2400300"/>
            <a:ext cx="67056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Menurut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undang-undang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No 3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tahun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2002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tentang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Pertahanan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Negara,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keikutsertaan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warga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dalam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bela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secara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fisik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dapat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dilakukan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dengan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menjadi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anggota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Tentara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Nasional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Indonesia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Pelatihan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Dasar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Kemiliteran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Sekarang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ini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pelatihan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dasar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kemiliteran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diselenggarakan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melalui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program Rakyat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Terlatih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Ratih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meskipun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konsep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Rakyat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Terlatih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Ratih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adalah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amanat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dari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Undang-undang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No 20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Tahun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1982. Rakyat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Terlatih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Ratih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terdiri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dari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berbagai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unsur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seperti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Resimen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Mahasiswa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Menwa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Perlawanan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Rakyat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Wanra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Pertahanan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Sipil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Hansip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Mitra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Babinsa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Organisasi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Kemasyarakatan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Pemuda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(OKP) yang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telah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mengikuti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Pendidikan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Dasar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Militer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lain-lain. Rakyat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Terlatih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mempunyai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empat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fungsi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2400" dirty="0" smtClean="0">
                <a:latin typeface="Times New Roman" pitchFamily="18" charset="0"/>
                <a:cs typeface="Times New Roman" pitchFamily="18" charset="0"/>
              </a:rPr>
              <a:t>yaitu Ketertiban Umum, Perlindungan Masyarakat, Keamanan Rakyat, dan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Perlawanan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Rakyat.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266701"/>
            <a:ext cx="10058400" cy="499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" name="Rectangle 38"/>
          <p:cNvSpPr/>
          <p:nvPr/>
        </p:nvSpPr>
        <p:spPr>
          <a:xfrm>
            <a:off x="7924800" y="4762500"/>
            <a:ext cx="99960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Gambar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Tentara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siap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digunakan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dalam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pembelaan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secara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fisik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Gambar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berikut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merupakan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sebagai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pertahanan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nasional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menjadi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bagian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dari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bela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Left-Up Arrow 39"/>
          <p:cNvSpPr/>
          <p:nvPr/>
        </p:nvSpPr>
        <p:spPr>
          <a:xfrm>
            <a:off x="6705600" y="6591300"/>
            <a:ext cx="2819400" cy="1524000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92464" y="1498917"/>
            <a:ext cx="14503072" cy="7273430"/>
            <a:chOff x="0" y="0"/>
            <a:chExt cx="19337429" cy="969790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176279" y="0"/>
              <a:ext cx="984870" cy="748501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0" y="1876449"/>
              <a:ext cx="19337429" cy="15217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910"/>
                </a:lnSpc>
              </a:pPr>
              <a:endParaRPr lang="en-US" sz="7425" dirty="0">
                <a:solidFill>
                  <a:srgbClr val="FFFFFF"/>
                </a:solidFill>
                <a:latin typeface="Roboto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043882"/>
              <a:ext cx="19337429" cy="654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60"/>
                </a:lnSpc>
              </a:pPr>
              <a:endParaRPr lang="en-US" sz="3300" dirty="0">
                <a:solidFill>
                  <a:srgbClr val="FFBE40"/>
                </a:solidFill>
                <a:latin typeface="Roboto Bold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2743200" y="2400300"/>
            <a:ext cx="10972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Bila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keadaan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ekonomi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keuangan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memungkinkan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maka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dapat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pula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dipertimbangkan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kemungkinan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untuk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mengadakan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Wajib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Militer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bagi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warga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memenuhi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syarat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seperti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dilakukan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banyak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maju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Barat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Mereka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yang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telah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mengikuti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pendidikan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dasar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militer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akan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dijadikan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Cadangan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Tentara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Nasional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Indonesia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selama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waktu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tertentu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dengan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masa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dinas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misalnya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sebulan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dalam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setahun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untuk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mengikuti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latihan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atau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kursus-kursus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penyegaran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Dalam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keadaan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darurat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perang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mereka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dapat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dimobilisasi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dalam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waktu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singkatuntuk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tugas-tugas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tempur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maupun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tugas-tugas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teritorial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92464" y="1498917"/>
            <a:ext cx="14503072" cy="7273430"/>
            <a:chOff x="0" y="0"/>
            <a:chExt cx="19337429" cy="969790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176279" y="0"/>
              <a:ext cx="984870" cy="748501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0" y="1876449"/>
              <a:ext cx="19337429" cy="15217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910"/>
                </a:lnSpc>
              </a:pPr>
              <a:endParaRPr lang="en-US" sz="7425" dirty="0">
                <a:solidFill>
                  <a:srgbClr val="FFFFFF"/>
                </a:solidFill>
                <a:latin typeface="Roboto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043882"/>
              <a:ext cx="19337429" cy="654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60"/>
                </a:lnSpc>
              </a:pPr>
              <a:endParaRPr lang="en-US" sz="3300" dirty="0">
                <a:solidFill>
                  <a:srgbClr val="FFBE40"/>
                </a:solidFill>
                <a:latin typeface="Roboto Bold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981200" y="3009900"/>
            <a:ext cx="11734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Rekrutmen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dilakukan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secara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selektif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teratur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berkesinambungan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Penempatan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tugas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dapat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disesuaikan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dengan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latar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belakang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pendidikan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atau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profesi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mereka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dalam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kehidupan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sipil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misalnya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dokter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ditempatkan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Rumah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Sakit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Tentara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pengacara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Dinas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Hukum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akuntan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Bagian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Keuangan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penerbang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Skwadron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Angkatan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sebagainya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Gagasan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bukanlah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dimaksudkan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sebagai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upaya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militerisasi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masyarakat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sipil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tapi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memperkenalkan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dwi-fungsi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sipil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Maksudnya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sebagai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upaya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sosialisasi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konsep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bela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fi-FI" sz="2800" dirty="0" smtClean="0">
                <a:latin typeface="Times New Roman" pitchFamily="18" charset="0"/>
                <a:cs typeface="Times New Roman" pitchFamily="18" charset="0"/>
              </a:rPr>
              <a:t>mana tugas pertahanan keamanan negara bukanlah semata-mata tanggung jawab TNI</a:t>
            </a:r>
            <a:r>
              <a:rPr lang="fi-FI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tapi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adalah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hak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kewajiban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seluruh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warga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Republik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Indonesia.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9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92464" y="1498917"/>
            <a:ext cx="14503072" cy="7273430"/>
            <a:chOff x="0" y="0"/>
            <a:chExt cx="19337429" cy="969790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176279" y="0"/>
              <a:ext cx="984870" cy="748501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0" y="1876449"/>
              <a:ext cx="19337429" cy="15217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910"/>
                </a:lnSpc>
              </a:pPr>
              <a:endParaRPr lang="en-US" sz="7425" dirty="0">
                <a:solidFill>
                  <a:srgbClr val="FFFFFF"/>
                </a:solidFill>
                <a:latin typeface="Roboto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043882"/>
              <a:ext cx="19337429" cy="654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60"/>
                </a:lnSpc>
              </a:pPr>
              <a:endParaRPr lang="en-US" sz="3300" dirty="0">
                <a:solidFill>
                  <a:srgbClr val="FFBE40"/>
                </a:solidFill>
                <a:latin typeface="Roboto Bold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295400" y="3238500"/>
            <a:ext cx="15544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Bela Negara Secara Non-Fisik</a:t>
            </a:r>
          </a:p>
          <a:p>
            <a:pPr algn="just"/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Sebagaimana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telah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diuraikan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sebelumnya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bahwa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bela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tidak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selalu</a:t>
            </a:r>
            <a:endParaRPr lang="en-US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harus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berarti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memanggul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senjata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menghadapi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musuh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atau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bela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militerisitik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Menurut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Undang-undang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No. 3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Tahun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2002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tentang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Pertahanan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Negara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keikutsertaan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warga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dalam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bela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secara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nonfisik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dapat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diselenggarakan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melalui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pendidikan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kewarganegaraan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pengabdian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sesuai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dengan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profesi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Pendidikan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kewarganegaraan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diberikan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dengan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maksud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menanamkan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semangat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kebangsaan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cinta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tanah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air.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Pendidikan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kewarganegaraan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dapat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dilaksanakan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melalui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jalur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formal (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sekolah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perguruan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tinggi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jalur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nonformal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sosial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kemasyarakatan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6225" r="26225"/>
          <a:stretch>
            <a:fillRect/>
          </a:stretch>
        </p:blipFill>
        <p:spPr>
          <a:xfrm>
            <a:off x="0" y="0"/>
            <a:ext cx="7337181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144000" y="2364926"/>
            <a:ext cx="7911193" cy="5077332"/>
            <a:chOff x="0" y="607695"/>
            <a:chExt cx="10548257" cy="6769776"/>
          </a:xfrm>
        </p:grpSpPr>
        <p:sp>
          <p:nvSpPr>
            <p:cNvPr id="4" name="TextBox 4"/>
            <p:cNvSpPr txBox="1"/>
            <p:nvPr/>
          </p:nvSpPr>
          <p:spPr>
            <a:xfrm>
              <a:off x="0" y="607695"/>
              <a:ext cx="10507889" cy="1178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170"/>
                </a:lnSpc>
              </a:pPr>
              <a:endParaRPr lang="en-US" sz="5975" dirty="0">
                <a:solidFill>
                  <a:srgbClr val="FFFFFF"/>
                </a:solidFill>
                <a:latin typeface="Roboto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40368" y="5575474"/>
              <a:ext cx="10507889" cy="506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59"/>
                </a:lnSpc>
              </a:pPr>
              <a:r>
                <a:rPr lang="en-US" sz="2549" spc="76" dirty="0" smtClean="0">
                  <a:solidFill>
                    <a:srgbClr val="FFBE40"/>
                  </a:solidFill>
                  <a:latin typeface="Roboto Bold"/>
                </a:rPr>
                <a:t>.</a:t>
              </a:r>
              <a:endParaRPr lang="en-US" sz="2549" spc="76" dirty="0">
                <a:solidFill>
                  <a:srgbClr val="FFBE40"/>
                </a:solidFill>
                <a:latin typeface="Roboto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6822790"/>
              <a:ext cx="10507889" cy="5546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65"/>
                </a:lnSpc>
              </a:pPr>
              <a:endParaRPr lang="en-US" sz="2475" dirty="0">
                <a:solidFill>
                  <a:srgbClr val="FFFFFF"/>
                </a:solidFill>
                <a:latin typeface="Roboto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7543800" y="571500"/>
            <a:ext cx="9144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Berdasar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hal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itu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maka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keterlibatan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warga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dalam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bela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secara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nonfisik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dapat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dilakukan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dengan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berbagai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bentuk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sepanjang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masa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dalam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segala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situasi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misalnya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dengan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cara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96200" y="3086100"/>
            <a:ext cx="10210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Melaksanakan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kehidupan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berdemokrasi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dengan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menghargai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perbedaan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pendapat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tidak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memaksakan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kehendak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dalam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memecahkan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masalah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bersama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Pengabdian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tulus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kepada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lingkungan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sekitar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dengan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menanam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memelihara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melestarikan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sv-SE" sz="2400" b="1" dirty="0" smtClean="0">
                <a:latin typeface="Times New Roman" pitchFamily="18" charset="0"/>
                <a:cs typeface="Times New Roman" pitchFamily="18" charset="0"/>
              </a:rPr>
              <a:t>c. Berkarya nyata untuk kemanusiaan demi memajukan bangsa dan negara</a:t>
            </a:r>
          </a:p>
          <a:p>
            <a:r>
              <a:rPr lang="sv-SE" sz="2400" b="1" dirty="0" smtClean="0">
                <a:latin typeface="Times New Roman" pitchFamily="18" charset="0"/>
                <a:cs typeface="Times New Roman" pitchFamily="18" charset="0"/>
              </a:rPr>
              <a:t>d. Berperan aktif dalam ikut menanggulangi ancaman terutama ancaman nirmiliter,</a:t>
            </a:r>
          </a:p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misal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menjadi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sukerelawan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bencana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banjir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e.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Mengikuti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kegiatan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mental spiritual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kalangan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masyarakat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agar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dapat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menangkal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pengaruh-pengaruh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budaya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asing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tidak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sesuai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dengan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norma-norma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kehidupan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bangsa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Indonesia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9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381000" y="1790700"/>
            <a:ext cx="9144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Ketahanan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nasional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sebagai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kondisi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--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salah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satu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wajah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Tannas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--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akan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selalu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menunjukkan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dinamika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sejalan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dengan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keadaan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atau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obyektif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ada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masyarakat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kita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Sebagai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kondisi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gambaran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Tannas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bisa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berubah-ubah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kadang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tinggi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kadang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rendah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772400" y="4457700"/>
            <a:ext cx="9144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dirty="0" err="1" smtClean="0">
                <a:solidFill>
                  <a:schemeClr val="bg1"/>
                </a:solidFill>
              </a:rPr>
              <a:t>Sebagaimana</a:t>
            </a:r>
            <a:r>
              <a:rPr lang="en-US" sz="2800" dirty="0" smtClean="0">
                <a:solidFill>
                  <a:schemeClr val="bg1"/>
                </a:solidFill>
              </a:rPr>
              <a:t> yang </a:t>
            </a:r>
            <a:r>
              <a:rPr lang="en-US" sz="2800" dirty="0" err="1" smtClean="0">
                <a:solidFill>
                  <a:schemeClr val="bg1"/>
                </a:solidFill>
              </a:rPr>
              <a:t>dijelaskan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Armawi</a:t>
            </a:r>
            <a:r>
              <a:rPr lang="en-US" sz="2800" dirty="0" smtClean="0">
                <a:solidFill>
                  <a:schemeClr val="bg1"/>
                </a:solidFill>
              </a:rPr>
              <a:t> (2011:62) </a:t>
            </a:r>
            <a:r>
              <a:rPr lang="en-US" sz="2800" dirty="0" err="1" smtClean="0">
                <a:solidFill>
                  <a:schemeClr val="bg1"/>
                </a:solidFill>
              </a:rPr>
              <a:t>terkait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dengan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pengertian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ketahanan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nasional</a:t>
            </a:r>
            <a:r>
              <a:rPr lang="en-US" sz="2800" dirty="0" smtClean="0">
                <a:solidFill>
                  <a:schemeClr val="bg1"/>
                </a:solidFill>
              </a:rPr>
              <a:t>, yang </a:t>
            </a:r>
            <a:r>
              <a:rPr lang="en-US" sz="2800" dirty="0" err="1" smtClean="0">
                <a:solidFill>
                  <a:schemeClr val="bg1"/>
                </a:solidFill>
              </a:rPr>
              <a:t>berasal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dari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dua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istilah</a:t>
            </a:r>
            <a:r>
              <a:rPr lang="en-US" sz="2800" dirty="0" smtClean="0">
                <a:solidFill>
                  <a:schemeClr val="bg1"/>
                </a:solidFill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</a:rPr>
              <a:t>yaitu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ketahanan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nasional</a:t>
            </a:r>
            <a:r>
              <a:rPr lang="en-US" sz="2800" dirty="0" smtClean="0">
                <a:solidFill>
                  <a:schemeClr val="bg1"/>
                </a:solidFill>
              </a:rPr>
              <a:t>. </a:t>
            </a:r>
            <a:r>
              <a:rPr lang="en-US" sz="2800" dirty="0" err="1" smtClean="0">
                <a:solidFill>
                  <a:schemeClr val="bg1"/>
                </a:solidFill>
              </a:rPr>
              <a:t>Ketahanan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berasal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dari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kata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tahan</a:t>
            </a:r>
            <a:r>
              <a:rPr lang="en-US" sz="2800" dirty="0" smtClean="0">
                <a:solidFill>
                  <a:schemeClr val="bg1"/>
                </a:solidFill>
              </a:rPr>
              <a:t> (</a:t>
            </a:r>
            <a:r>
              <a:rPr lang="en-US" sz="2800" dirty="0" err="1" smtClean="0">
                <a:solidFill>
                  <a:schemeClr val="bg1"/>
                </a:solidFill>
              </a:rPr>
              <a:t>kuat</a:t>
            </a:r>
            <a:r>
              <a:rPr lang="en-US" sz="2800" dirty="0" smtClean="0">
                <a:solidFill>
                  <a:schemeClr val="bg1"/>
                </a:solidFill>
              </a:rPr>
              <a:t>), yang </a:t>
            </a:r>
            <a:r>
              <a:rPr lang="en-US" sz="2800" dirty="0" err="1" smtClean="0">
                <a:solidFill>
                  <a:schemeClr val="bg1"/>
                </a:solidFill>
              </a:rPr>
              <a:t>berarti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kuat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menderita</a:t>
            </a:r>
            <a:r>
              <a:rPr lang="en-US" sz="2800" dirty="0" smtClean="0">
                <a:solidFill>
                  <a:schemeClr val="bg1"/>
                </a:solidFill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</a:rPr>
              <a:t>dapat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menguasai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diri</a:t>
            </a:r>
            <a:r>
              <a:rPr lang="en-US" sz="2800" dirty="0" smtClean="0">
                <a:solidFill>
                  <a:schemeClr val="bg1"/>
                </a:solidFill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</a:rPr>
              <a:t>tetap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pada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keadaannya</a:t>
            </a:r>
            <a:r>
              <a:rPr lang="en-US" sz="2800" dirty="0" smtClean="0">
                <a:solidFill>
                  <a:schemeClr val="bg1"/>
                </a:solidFill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</a:rPr>
              <a:t>keteguhan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hati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kesabaran</a:t>
            </a:r>
            <a:r>
              <a:rPr lang="en-US" sz="2800" dirty="0" smtClean="0">
                <a:solidFill>
                  <a:schemeClr val="bg1"/>
                </a:solidFill>
              </a:rPr>
              <a:t>. </a:t>
            </a:r>
            <a:r>
              <a:rPr lang="en-US" sz="2800" dirty="0" err="1" smtClean="0">
                <a:solidFill>
                  <a:schemeClr val="bg1"/>
                </a:solidFill>
              </a:rPr>
              <a:t>Istilah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nasional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tersimpul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pengertian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penduduk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dari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suatu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wilayah</a:t>
            </a:r>
            <a:r>
              <a:rPr lang="en-US" sz="2800" dirty="0" smtClean="0">
                <a:solidFill>
                  <a:schemeClr val="bg1"/>
                </a:solidFill>
              </a:rPr>
              <a:t> yang </a:t>
            </a:r>
            <a:r>
              <a:rPr lang="en-US" sz="2800" dirty="0" err="1" smtClean="0">
                <a:solidFill>
                  <a:schemeClr val="bg1"/>
                </a:solidFill>
              </a:rPr>
              <a:t>telah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mempunyai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pemerintah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serta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menunjukkan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makna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sebagai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kesatuan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persatuan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dalam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kepentingan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bangsa</a:t>
            </a:r>
            <a:r>
              <a:rPr lang="en-US" sz="2800" dirty="0" smtClean="0">
                <a:solidFill>
                  <a:schemeClr val="bg1"/>
                </a:solidFill>
              </a:rPr>
              <a:t> yang </a:t>
            </a:r>
            <a:r>
              <a:rPr lang="en-US" sz="2800" dirty="0" err="1" smtClean="0">
                <a:solidFill>
                  <a:schemeClr val="bg1"/>
                </a:solidFill>
              </a:rPr>
              <a:t>telah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menegara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1" name="Circular Arrow 30"/>
          <p:cNvSpPr/>
          <p:nvPr/>
        </p:nvSpPr>
        <p:spPr>
          <a:xfrm rot="1425118">
            <a:off x="9226726" y="2095419"/>
            <a:ext cx="3048000" cy="3700359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6225" r="26225"/>
          <a:stretch>
            <a:fillRect/>
          </a:stretch>
        </p:blipFill>
        <p:spPr>
          <a:xfrm>
            <a:off x="0" y="0"/>
            <a:ext cx="7337181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144000" y="2364926"/>
            <a:ext cx="7911193" cy="5077332"/>
            <a:chOff x="0" y="607695"/>
            <a:chExt cx="10548257" cy="6769776"/>
          </a:xfrm>
        </p:grpSpPr>
        <p:sp>
          <p:nvSpPr>
            <p:cNvPr id="4" name="TextBox 4"/>
            <p:cNvSpPr txBox="1"/>
            <p:nvPr/>
          </p:nvSpPr>
          <p:spPr>
            <a:xfrm>
              <a:off x="0" y="607695"/>
              <a:ext cx="10507889" cy="1178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170"/>
                </a:lnSpc>
              </a:pPr>
              <a:endParaRPr lang="en-US" sz="5975" dirty="0">
                <a:solidFill>
                  <a:srgbClr val="FFFFFF"/>
                </a:solidFill>
                <a:latin typeface="Roboto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40368" y="5575474"/>
              <a:ext cx="10507889" cy="506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59"/>
                </a:lnSpc>
              </a:pPr>
              <a:r>
                <a:rPr lang="en-US" sz="2549" spc="76" dirty="0" smtClean="0">
                  <a:solidFill>
                    <a:srgbClr val="FFBE40"/>
                  </a:solidFill>
                  <a:latin typeface="Roboto Bold"/>
                </a:rPr>
                <a:t>.</a:t>
              </a:r>
              <a:endParaRPr lang="en-US" sz="2549" spc="76" dirty="0">
                <a:solidFill>
                  <a:srgbClr val="FFBE40"/>
                </a:solidFill>
                <a:latin typeface="Roboto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6822790"/>
              <a:ext cx="10507889" cy="5546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65"/>
                </a:lnSpc>
              </a:pPr>
              <a:endParaRPr lang="en-US" sz="2475" dirty="0">
                <a:solidFill>
                  <a:srgbClr val="FFFFFF"/>
                </a:solidFill>
                <a:latin typeface="Roboto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7924800" y="342900"/>
            <a:ext cx="2408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Analisis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berita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0" y="1409700"/>
            <a:ext cx="10668000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i="1" dirty="0" err="1" smtClean="0"/>
              <a:t>Tontowi</a:t>
            </a:r>
            <a:r>
              <a:rPr lang="en-US" sz="2400" b="1" i="1" dirty="0" smtClean="0"/>
              <a:t> Ahmad/</a:t>
            </a:r>
            <a:r>
              <a:rPr lang="en-US" sz="2400" b="1" i="1" dirty="0" err="1" smtClean="0"/>
              <a:t>Liliyana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Natsir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Tiga</a:t>
            </a:r>
            <a:r>
              <a:rPr lang="en-US" sz="2400" b="1" i="1" dirty="0" smtClean="0"/>
              <a:t> Kali </a:t>
            </a:r>
            <a:r>
              <a:rPr lang="en-US" sz="2400" b="1" i="1" dirty="0" err="1" smtClean="0"/>
              <a:t>Berturut-turut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Juarai</a:t>
            </a:r>
            <a:r>
              <a:rPr lang="en-US" sz="2400" b="1" i="1" dirty="0" smtClean="0"/>
              <a:t> All</a:t>
            </a:r>
          </a:p>
          <a:p>
            <a:pPr algn="just"/>
            <a:r>
              <a:rPr lang="en-US" sz="2400" b="1" i="1" dirty="0" smtClean="0"/>
              <a:t>England!</a:t>
            </a:r>
          </a:p>
          <a:p>
            <a:pPr algn="just"/>
            <a:r>
              <a:rPr lang="fi-FI" sz="2400" dirty="0" smtClean="0"/>
              <a:t>Senin, 10 Maret 2014 | 01:22 WIB</a:t>
            </a:r>
          </a:p>
          <a:p>
            <a:pPr algn="just"/>
            <a:r>
              <a:rPr lang="en-US" sz="2400" b="1" dirty="0" smtClean="0"/>
              <a:t>KOMPAS.com — </a:t>
            </a:r>
            <a:r>
              <a:rPr lang="en-US" sz="2400" b="1" dirty="0" err="1" smtClean="0"/>
              <a:t>Pasangan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ganda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campuran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Tontowi</a:t>
            </a:r>
            <a:r>
              <a:rPr lang="en-US" sz="2400" b="1" dirty="0" smtClean="0"/>
              <a:t> Ahmad-</a:t>
            </a:r>
            <a:r>
              <a:rPr lang="en-US" sz="2400" b="1" dirty="0" err="1" smtClean="0"/>
              <a:t>Liliyana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Natsir</a:t>
            </a:r>
            <a:endParaRPr lang="en-US" sz="2400" b="1" dirty="0" smtClean="0"/>
          </a:p>
          <a:p>
            <a:pPr algn="just"/>
            <a:r>
              <a:rPr lang="en-US" sz="2400" dirty="0" err="1" smtClean="0"/>
              <a:t>memenangi</a:t>
            </a:r>
            <a:r>
              <a:rPr lang="en-US" sz="2400" dirty="0" smtClean="0"/>
              <a:t> </a:t>
            </a:r>
            <a:r>
              <a:rPr lang="en-US" sz="2400" dirty="0" err="1" smtClean="0"/>
              <a:t>pertandingan</a:t>
            </a:r>
            <a:r>
              <a:rPr lang="en-US" sz="2400" dirty="0" smtClean="0"/>
              <a:t> final </a:t>
            </a:r>
            <a:r>
              <a:rPr lang="en-US" sz="2400" dirty="0" err="1" smtClean="0"/>
              <a:t>ganda</a:t>
            </a:r>
            <a:r>
              <a:rPr lang="en-US" sz="2400" dirty="0" smtClean="0"/>
              <a:t> </a:t>
            </a:r>
            <a:r>
              <a:rPr lang="en-US" sz="2400" dirty="0" err="1" smtClean="0"/>
              <a:t>campuran</a:t>
            </a:r>
            <a:r>
              <a:rPr lang="en-US" sz="2400" dirty="0" smtClean="0"/>
              <a:t> All England 2014, </a:t>
            </a:r>
            <a:r>
              <a:rPr lang="en-US" sz="2400" dirty="0" err="1" smtClean="0"/>
              <a:t>Minggu</a:t>
            </a:r>
            <a:r>
              <a:rPr lang="en-US" sz="2400" dirty="0" smtClean="0"/>
              <a:t> (</a:t>
            </a:r>
            <a:r>
              <a:rPr lang="en-US" sz="2400" dirty="0" smtClean="0"/>
              <a:t>9/3/2014).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err="1" smtClean="0"/>
              <a:t>hasil</a:t>
            </a:r>
            <a:r>
              <a:rPr lang="en-US" sz="2400" dirty="0" smtClean="0"/>
              <a:t> </a:t>
            </a:r>
            <a:r>
              <a:rPr lang="en-US" sz="2400" dirty="0" err="1" smtClean="0"/>
              <a:t>itu</a:t>
            </a:r>
            <a:r>
              <a:rPr lang="en-US" sz="2400" dirty="0" smtClean="0"/>
              <a:t>, </a:t>
            </a:r>
            <a:r>
              <a:rPr lang="en-US" sz="2400" dirty="0" err="1" smtClean="0"/>
              <a:t>pasangan</a:t>
            </a:r>
            <a:r>
              <a:rPr lang="en-US" sz="2400" dirty="0" smtClean="0"/>
              <a:t> </a:t>
            </a:r>
            <a:r>
              <a:rPr lang="en-US" sz="2400" dirty="0" err="1" smtClean="0"/>
              <a:t>tersebut</a:t>
            </a:r>
            <a:r>
              <a:rPr lang="en-US" sz="2400" dirty="0" smtClean="0"/>
              <a:t> </a:t>
            </a:r>
            <a:r>
              <a:rPr lang="en-US" sz="2400" dirty="0" err="1" smtClean="0"/>
              <a:t>mencatatkan</a:t>
            </a:r>
            <a:r>
              <a:rPr lang="en-US" sz="2400" dirty="0" smtClean="0"/>
              <a:t> </a:t>
            </a:r>
            <a:r>
              <a:rPr lang="en-US" sz="2400" dirty="0" err="1" smtClean="0"/>
              <a:t>tiga</a:t>
            </a:r>
            <a:r>
              <a:rPr lang="en-US" sz="2400" dirty="0" smtClean="0"/>
              <a:t> kali </a:t>
            </a:r>
            <a:r>
              <a:rPr lang="en-US" sz="2400" dirty="0" err="1" smtClean="0"/>
              <a:t>kemenangan</a:t>
            </a:r>
            <a:r>
              <a:rPr lang="en-US" sz="2400" dirty="0" smtClean="0"/>
              <a:t> All </a:t>
            </a:r>
            <a:r>
              <a:rPr lang="en-US" sz="2400" dirty="0" smtClean="0"/>
              <a:t>England </a:t>
            </a:r>
            <a:r>
              <a:rPr lang="en-US" sz="2400" dirty="0" err="1" smtClean="0"/>
              <a:t>Superseries</a:t>
            </a:r>
            <a:r>
              <a:rPr lang="en-US" sz="2400" dirty="0" smtClean="0"/>
              <a:t> Premier </a:t>
            </a:r>
            <a:r>
              <a:rPr lang="en-US" sz="2400" dirty="0" err="1" smtClean="0"/>
              <a:t>berturut-turut</a:t>
            </a:r>
            <a:r>
              <a:rPr lang="en-US" sz="2400" dirty="0" smtClean="0"/>
              <a:t> </a:t>
            </a:r>
            <a:r>
              <a:rPr lang="en-US" sz="2400" dirty="0" err="1" smtClean="0"/>
              <a:t>sejak</a:t>
            </a:r>
            <a:r>
              <a:rPr lang="en-US" sz="2400" dirty="0" smtClean="0"/>
              <a:t> 2012</a:t>
            </a:r>
            <a:r>
              <a:rPr lang="en-US" sz="2400" dirty="0" smtClean="0"/>
              <a:t>. </a:t>
            </a:r>
            <a:r>
              <a:rPr lang="en-US" sz="2400" dirty="0" err="1" smtClean="0"/>
              <a:t>Pada</a:t>
            </a:r>
            <a:r>
              <a:rPr lang="en-US" sz="2400" dirty="0" smtClean="0"/>
              <a:t> </a:t>
            </a:r>
            <a:r>
              <a:rPr lang="en-US" sz="2400" dirty="0" err="1" smtClean="0"/>
              <a:t>laga</a:t>
            </a:r>
            <a:r>
              <a:rPr lang="en-US" sz="2400" dirty="0" smtClean="0"/>
              <a:t> final, </a:t>
            </a:r>
            <a:r>
              <a:rPr lang="en-US" sz="2400" dirty="0" err="1" smtClean="0"/>
              <a:t>Tontowi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Liliyana</a:t>
            </a:r>
            <a:r>
              <a:rPr lang="en-US" sz="2400" dirty="0" smtClean="0"/>
              <a:t> </a:t>
            </a:r>
            <a:r>
              <a:rPr lang="en-US" sz="2400" dirty="0" err="1" smtClean="0"/>
              <a:t>mengalahkan</a:t>
            </a:r>
            <a:r>
              <a:rPr lang="en-US" sz="2400" dirty="0" smtClean="0"/>
              <a:t> </a:t>
            </a:r>
            <a:r>
              <a:rPr lang="en-US" sz="2400" dirty="0" err="1" smtClean="0"/>
              <a:t>pasangan</a:t>
            </a:r>
            <a:r>
              <a:rPr lang="en-US" sz="2400" dirty="0" smtClean="0"/>
              <a:t> </a:t>
            </a:r>
            <a:r>
              <a:rPr lang="en-US" sz="2400" dirty="0" err="1" smtClean="0"/>
              <a:t>dari</a:t>
            </a:r>
            <a:r>
              <a:rPr lang="en-US" sz="2400" dirty="0" smtClean="0"/>
              <a:t> China, </a:t>
            </a:r>
            <a:r>
              <a:rPr lang="en-US" sz="2400" dirty="0" smtClean="0"/>
              <a:t>Zhang Nan/Zhao </a:t>
            </a:r>
            <a:r>
              <a:rPr lang="en-US" sz="2400" dirty="0" err="1" smtClean="0"/>
              <a:t>Yunlei</a:t>
            </a:r>
            <a:r>
              <a:rPr lang="en-US" sz="2400" dirty="0" smtClean="0"/>
              <a:t>,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err="1" smtClean="0"/>
              <a:t>dua</a:t>
            </a:r>
            <a:r>
              <a:rPr lang="en-US" sz="2400" dirty="0" smtClean="0"/>
              <a:t> </a:t>
            </a:r>
            <a:r>
              <a:rPr lang="en-US" sz="2400" dirty="0" err="1" smtClean="0"/>
              <a:t>gim</a:t>
            </a:r>
            <a:r>
              <a:rPr lang="en-US" sz="2400" dirty="0" smtClean="0"/>
              <a:t> </a:t>
            </a:r>
            <a:r>
              <a:rPr lang="en-US" sz="2400" dirty="0" err="1" smtClean="0"/>
              <a:t>kemenangan</a:t>
            </a:r>
            <a:r>
              <a:rPr lang="en-US" sz="2400" dirty="0" smtClean="0"/>
              <a:t> </a:t>
            </a:r>
            <a:r>
              <a:rPr lang="en-US" sz="2400" dirty="0" err="1" smtClean="0"/>
              <a:t>langsung</a:t>
            </a:r>
            <a:r>
              <a:rPr lang="en-US" sz="2400" dirty="0" smtClean="0"/>
              <a:t>, 21-13 </a:t>
            </a:r>
            <a:r>
              <a:rPr lang="en-US" sz="2400" dirty="0" err="1" smtClean="0"/>
              <a:t>dan</a:t>
            </a:r>
            <a:r>
              <a:rPr lang="en-US" sz="2400" dirty="0" smtClean="0"/>
              <a:t> 21-17. </a:t>
            </a:r>
            <a:r>
              <a:rPr lang="en-US" sz="2400" dirty="0" err="1" smtClean="0"/>
              <a:t>Jalannya</a:t>
            </a:r>
            <a:r>
              <a:rPr lang="en-US" sz="2400" dirty="0" smtClean="0"/>
              <a:t>  </a:t>
            </a:r>
            <a:r>
              <a:rPr lang="en-US" sz="2400" dirty="0" err="1" smtClean="0"/>
              <a:t>dua</a:t>
            </a:r>
            <a:r>
              <a:rPr lang="en-US" sz="2400" dirty="0" smtClean="0"/>
              <a:t> </a:t>
            </a:r>
            <a:r>
              <a:rPr lang="en-US" sz="2400" dirty="0" err="1" smtClean="0"/>
              <a:t>gim</a:t>
            </a:r>
            <a:r>
              <a:rPr lang="en-US" sz="2400" dirty="0" smtClean="0"/>
              <a:t> </a:t>
            </a:r>
            <a:r>
              <a:rPr lang="en-US" sz="2400" dirty="0" err="1" smtClean="0"/>
              <a:t>pada</a:t>
            </a:r>
            <a:r>
              <a:rPr lang="en-US" sz="2400" dirty="0" smtClean="0"/>
              <a:t> </a:t>
            </a:r>
            <a:r>
              <a:rPr lang="en-US" sz="2400" dirty="0" err="1" smtClean="0"/>
              <a:t>pertandingan</a:t>
            </a:r>
            <a:r>
              <a:rPr lang="en-US" sz="2400" dirty="0" smtClean="0"/>
              <a:t> </a:t>
            </a:r>
            <a:r>
              <a:rPr lang="en-US" sz="2400" dirty="0" err="1" smtClean="0"/>
              <a:t>tersebut</a:t>
            </a:r>
            <a:r>
              <a:rPr lang="en-US" sz="2400" dirty="0" smtClean="0"/>
              <a:t> </a:t>
            </a:r>
            <a:r>
              <a:rPr lang="en-US" sz="2400" dirty="0" err="1" smtClean="0"/>
              <a:t>berlangsung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err="1" smtClean="0"/>
              <a:t>saling</a:t>
            </a:r>
            <a:r>
              <a:rPr lang="en-US" sz="2400" dirty="0" smtClean="0"/>
              <a:t> </a:t>
            </a:r>
            <a:r>
              <a:rPr lang="en-US" sz="2400" dirty="0" err="1" smtClean="0"/>
              <a:t>kejar</a:t>
            </a:r>
            <a:r>
              <a:rPr lang="en-US" sz="2400" dirty="0" smtClean="0"/>
              <a:t> </a:t>
            </a:r>
            <a:r>
              <a:rPr lang="en-US" sz="2400" dirty="0" err="1" smtClean="0"/>
              <a:t>angka</a:t>
            </a:r>
            <a:r>
              <a:rPr lang="en-US" sz="2400" dirty="0" smtClean="0"/>
              <a:t>. </a:t>
            </a:r>
            <a:r>
              <a:rPr lang="en-US" sz="2400" dirty="0" err="1" smtClean="0"/>
              <a:t>Pada</a:t>
            </a:r>
            <a:r>
              <a:rPr lang="en-US" sz="2400" dirty="0" smtClean="0"/>
              <a:t> </a:t>
            </a:r>
            <a:r>
              <a:rPr lang="en-US" sz="2400" dirty="0" err="1" smtClean="0"/>
              <a:t>gim</a:t>
            </a:r>
            <a:r>
              <a:rPr lang="en-US" sz="2400" dirty="0" smtClean="0"/>
              <a:t> </a:t>
            </a:r>
            <a:r>
              <a:rPr lang="en-US" sz="2400" dirty="0" err="1" smtClean="0"/>
              <a:t>pertama</a:t>
            </a:r>
            <a:r>
              <a:rPr lang="en-US" sz="2400" dirty="0" smtClean="0"/>
              <a:t>, </a:t>
            </a:r>
            <a:r>
              <a:rPr lang="en-US" sz="2400" dirty="0" err="1" smtClean="0"/>
              <a:t>pasangan</a:t>
            </a:r>
            <a:r>
              <a:rPr lang="en-US" sz="2400" dirty="0" smtClean="0"/>
              <a:t> China </a:t>
            </a:r>
            <a:r>
              <a:rPr lang="en-US" sz="2400" dirty="0" err="1" smtClean="0"/>
              <a:t>tertahan</a:t>
            </a:r>
            <a:r>
              <a:rPr lang="en-US" sz="2400" dirty="0" smtClean="0"/>
              <a:t> </a:t>
            </a:r>
            <a:r>
              <a:rPr lang="en-US" sz="2400" dirty="0" err="1" smtClean="0"/>
              <a:t>di</a:t>
            </a:r>
            <a:r>
              <a:rPr lang="en-US" sz="2400" dirty="0" smtClean="0"/>
              <a:t> </a:t>
            </a:r>
            <a:r>
              <a:rPr lang="en-US" sz="2400" dirty="0" err="1" smtClean="0"/>
              <a:t>angka</a:t>
            </a:r>
            <a:r>
              <a:rPr lang="en-US" sz="2400" dirty="0" smtClean="0"/>
              <a:t> 13 </a:t>
            </a:r>
            <a:r>
              <a:rPr lang="en-US" sz="2400" dirty="0" err="1" smtClean="0"/>
              <a:t>hingga</a:t>
            </a:r>
            <a:r>
              <a:rPr lang="en-US" sz="2400" dirty="0" smtClean="0"/>
              <a:t> </a:t>
            </a:r>
            <a:r>
              <a:rPr lang="en-US" sz="2400" dirty="0" err="1" smtClean="0"/>
              <a:t>gim</a:t>
            </a:r>
            <a:r>
              <a:rPr lang="en-US" sz="2400" dirty="0" smtClean="0"/>
              <a:t> </a:t>
            </a:r>
            <a:r>
              <a:rPr lang="en-US" sz="2400" dirty="0" err="1" smtClean="0"/>
              <a:t>berakhir</a:t>
            </a:r>
            <a:r>
              <a:rPr lang="en-US" sz="2400" dirty="0" smtClean="0"/>
              <a:t>. </a:t>
            </a:r>
            <a:r>
              <a:rPr lang="en-US" sz="2400" dirty="0" err="1" smtClean="0"/>
              <a:t>Sementara</a:t>
            </a:r>
            <a:r>
              <a:rPr lang="en-US" sz="2400" dirty="0" smtClean="0"/>
              <a:t> </a:t>
            </a:r>
            <a:r>
              <a:rPr lang="en-US" sz="2400" dirty="0" err="1" smtClean="0"/>
              <a:t>pada</a:t>
            </a:r>
            <a:r>
              <a:rPr lang="en-US" sz="2400" dirty="0" smtClean="0"/>
              <a:t> </a:t>
            </a:r>
            <a:r>
              <a:rPr lang="en-US" sz="2400" dirty="0" err="1" smtClean="0"/>
              <a:t>gim</a:t>
            </a:r>
            <a:r>
              <a:rPr lang="en-US" sz="2400" dirty="0" smtClean="0"/>
              <a:t> </a:t>
            </a:r>
            <a:r>
              <a:rPr lang="en-US" sz="2400" dirty="0" err="1" smtClean="0"/>
              <a:t>kedua</a:t>
            </a:r>
            <a:r>
              <a:rPr lang="en-US" sz="2400" dirty="0" smtClean="0"/>
              <a:t>, </a:t>
            </a:r>
            <a:r>
              <a:rPr lang="en-US" sz="2400" i="1" dirty="0" smtClean="0"/>
              <a:t>match point </a:t>
            </a:r>
            <a:r>
              <a:rPr lang="en-US" sz="2400" i="1" dirty="0" err="1" smtClean="0"/>
              <a:t>untuk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Tontowi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dan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Liliyana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sudah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terjadi</a:t>
            </a:r>
            <a:r>
              <a:rPr lang="en-US" sz="2400" i="1" dirty="0" smtClean="0"/>
              <a:t> </a:t>
            </a:r>
            <a:r>
              <a:rPr lang="en-US" sz="2400" dirty="0" err="1" smtClean="0"/>
              <a:t>pada</a:t>
            </a:r>
            <a:r>
              <a:rPr lang="en-US" sz="2400" dirty="0" smtClean="0"/>
              <a:t> </a:t>
            </a:r>
            <a:r>
              <a:rPr lang="en-US" sz="2400" dirty="0" err="1" smtClean="0"/>
              <a:t>posisi</a:t>
            </a:r>
            <a:r>
              <a:rPr lang="en-US" sz="2400" dirty="0" smtClean="0"/>
              <a:t> </a:t>
            </a:r>
            <a:r>
              <a:rPr lang="en-US" sz="2400" dirty="0" err="1" smtClean="0"/>
              <a:t>pasangan</a:t>
            </a:r>
            <a:r>
              <a:rPr lang="en-US" sz="2400" dirty="0" smtClean="0"/>
              <a:t> </a:t>
            </a:r>
            <a:r>
              <a:rPr lang="en-US" sz="2400" dirty="0" err="1" smtClean="0"/>
              <a:t>ganda</a:t>
            </a:r>
            <a:r>
              <a:rPr lang="en-US" sz="2400" dirty="0" smtClean="0"/>
              <a:t> </a:t>
            </a:r>
            <a:r>
              <a:rPr lang="en-US" sz="2400" dirty="0" err="1" smtClean="0"/>
              <a:t>campuran</a:t>
            </a:r>
            <a:r>
              <a:rPr lang="en-US" sz="2400" dirty="0" smtClean="0"/>
              <a:t> China </a:t>
            </a:r>
            <a:r>
              <a:rPr lang="en-US" sz="2400" dirty="0" err="1" smtClean="0"/>
              <a:t>mendapatkan</a:t>
            </a:r>
            <a:r>
              <a:rPr lang="en-US" sz="2400" dirty="0" smtClean="0"/>
              <a:t> </a:t>
            </a:r>
            <a:r>
              <a:rPr lang="en-US" sz="2400" dirty="0" err="1" smtClean="0"/>
              <a:t>poin</a:t>
            </a:r>
            <a:r>
              <a:rPr lang="en-US" sz="2400" dirty="0" smtClean="0"/>
              <a:t> 15</a:t>
            </a:r>
            <a:r>
              <a:rPr lang="en-US" sz="2400" dirty="0" smtClean="0"/>
              <a:t>. </a:t>
            </a:r>
            <a:r>
              <a:rPr lang="en-US" sz="2400" dirty="0" err="1" smtClean="0"/>
              <a:t>Namun</a:t>
            </a:r>
            <a:r>
              <a:rPr lang="en-US" sz="2400" dirty="0" smtClean="0"/>
              <a:t>, </a:t>
            </a:r>
            <a:r>
              <a:rPr lang="en-US" sz="2400" dirty="0" err="1" smtClean="0"/>
              <a:t>dua</a:t>
            </a:r>
            <a:r>
              <a:rPr lang="en-US" sz="2400" dirty="0" smtClean="0"/>
              <a:t> kali </a:t>
            </a:r>
            <a:r>
              <a:rPr lang="en-US" sz="2400" dirty="0" err="1" smtClean="0"/>
              <a:t>reli</a:t>
            </a:r>
            <a:r>
              <a:rPr lang="en-US" sz="2400" dirty="0" smtClean="0"/>
              <a:t> </a:t>
            </a:r>
            <a:r>
              <a:rPr lang="en-US" sz="2400" dirty="0" err="1" smtClean="0"/>
              <a:t>saling</a:t>
            </a:r>
            <a:r>
              <a:rPr lang="en-US" sz="2400" dirty="0" smtClean="0"/>
              <a:t> </a:t>
            </a:r>
            <a:r>
              <a:rPr lang="en-US" sz="2400" dirty="0" err="1" smtClean="0"/>
              <a:t>serang</a:t>
            </a:r>
            <a:r>
              <a:rPr lang="en-US" sz="2400" dirty="0" smtClean="0"/>
              <a:t> </a:t>
            </a:r>
            <a:r>
              <a:rPr lang="en-US" sz="2400" dirty="0" err="1" smtClean="0"/>
              <a:t>bertubi-tubi</a:t>
            </a:r>
            <a:r>
              <a:rPr lang="en-US" sz="2400" dirty="0" smtClean="0"/>
              <a:t> </a:t>
            </a:r>
            <a:r>
              <a:rPr lang="en-US" sz="2400" dirty="0" err="1" smtClean="0"/>
              <a:t>diakhiri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err="1" smtClean="0"/>
              <a:t>kok</a:t>
            </a:r>
            <a:r>
              <a:rPr lang="en-US" sz="2400" dirty="0" smtClean="0"/>
              <a:t> </a:t>
            </a:r>
            <a:r>
              <a:rPr lang="en-US" sz="2400" dirty="0" err="1" smtClean="0"/>
              <a:t>dari</a:t>
            </a:r>
            <a:r>
              <a:rPr lang="en-US" sz="2400" dirty="0" smtClean="0"/>
              <a:t> </a:t>
            </a:r>
            <a:r>
              <a:rPr lang="en-US" sz="2400" dirty="0" err="1" smtClean="0"/>
              <a:t>pukulan</a:t>
            </a:r>
            <a:r>
              <a:rPr lang="en-US" sz="2400" dirty="0" smtClean="0"/>
              <a:t> </a:t>
            </a:r>
            <a:r>
              <a:rPr lang="en-US" sz="2400" dirty="0" err="1" smtClean="0"/>
              <a:t>Tontowi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kemudian</a:t>
            </a:r>
            <a:r>
              <a:rPr lang="en-US" sz="2400" dirty="0" smtClean="0"/>
              <a:t> </a:t>
            </a:r>
            <a:r>
              <a:rPr lang="en-US" sz="2400" dirty="0" err="1" smtClean="0"/>
              <a:t>Liliyana</a:t>
            </a:r>
            <a:r>
              <a:rPr lang="en-US" sz="2400" dirty="0" smtClean="0"/>
              <a:t> </a:t>
            </a:r>
            <a:r>
              <a:rPr lang="en-US" sz="2400" dirty="0" err="1" smtClean="0"/>
              <a:t>tersangkut</a:t>
            </a:r>
            <a:r>
              <a:rPr lang="en-US" sz="2400" dirty="0" smtClean="0"/>
              <a:t> </a:t>
            </a:r>
            <a:r>
              <a:rPr lang="en-US" sz="2400" dirty="0" err="1" smtClean="0"/>
              <a:t>di</a:t>
            </a:r>
            <a:r>
              <a:rPr lang="en-US" sz="2400" dirty="0" smtClean="0"/>
              <a:t> net. </a:t>
            </a:r>
            <a:r>
              <a:rPr lang="en-US" sz="2400" dirty="0" err="1" smtClean="0"/>
              <a:t>Karena</a:t>
            </a:r>
            <a:r>
              <a:rPr lang="en-US" sz="2400" dirty="0" smtClean="0"/>
              <a:t> </a:t>
            </a:r>
            <a:r>
              <a:rPr lang="en-US" sz="2400" dirty="0" err="1" smtClean="0"/>
              <a:t>itu</a:t>
            </a:r>
            <a:r>
              <a:rPr lang="en-US" sz="2400" dirty="0" smtClean="0"/>
              <a:t>, </a:t>
            </a:r>
            <a:r>
              <a:rPr lang="en-US" sz="2400" dirty="0" err="1" smtClean="0"/>
              <a:t>pasangan</a:t>
            </a:r>
            <a:r>
              <a:rPr lang="en-US" sz="2400" dirty="0" smtClean="0"/>
              <a:t> </a:t>
            </a:r>
            <a:r>
              <a:rPr lang="en-US" sz="2400" dirty="0" err="1" smtClean="0"/>
              <a:t>ganda</a:t>
            </a:r>
            <a:r>
              <a:rPr lang="en-US" sz="2400" dirty="0" smtClean="0"/>
              <a:t> </a:t>
            </a:r>
            <a:r>
              <a:rPr lang="en-US" sz="2400" dirty="0" smtClean="0"/>
              <a:t>China </a:t>
            </a:r>
            <a:r>
              <a:rPr lang="en-US" sz="2400" dirty="0" err="1" smtClean="0"/>
              <a:t>sempat</a:t>
            </a:r>
            <a:r>
              <a:rPr lang="en-US" sz="2400" dirty="0" smtClean="0"/>
              <a:t> </a:t>
            </a:r>
            <a:r>
              <a:rPr lang="en-US" sz="2400" dirty="0" err="1" smtClean="0"/>
              <a:t>menambah</a:t>
            </a:r>
            <a:r>
              <a:rPr lang="en-US" sz="2400" dirty="0" smtClean="0"/>
              <a:t> </a:t>
            </a:r>
            <a:r>
              <a:rPr lang="en-US" sz="2400" dirty="0" err="1" smtClean="0"/>
              <a:t>poin</a:t>
            </a:r>
            <a:r>
              <a:rPr lang="en-US" sz="2400" dirty="0" smtClean="0"/>
              <a:t> </a:t>
            </a:r>
            <a:r>
              <a:rPr lang="en-US" sz="2400" dirty="0" err="1" smtClean="0"/>
              <a:t>menjadi</a:t>
            </a:r>
            <a:r>
              <a:rPr lang="en-US" sz="2400" dirty="0" smtClean="0"/>
              <a:t> 17, </a:t>
            </a:r>
            <a:r>
              <a:rPr lang="en-US" sz="2400" dirty="0" err="1" smtClean="0"/>
              <a:t>saat</a:t>
            </a:r>
            <a:r>
              <a:rPr lang="en-US" sz="2400" dirty="0" smtClean="0"/>
              <a:t> </a:t>
            </a:r>
            <a:r>
              <a:rPr lang="en-US" sz="2400" dirty="0" err="1" smtClean="0"/>
              <a:t>posisi</a:t>
            </a:r>
            <a:r>
              <a:rPr lang="en-US" sz="2400" dirty="0" smtClean="0"/>
              <a:t> </a:t>
            </a:r>
            <a:r>
              <a:rPr lang="en-US" sz="2400" i="1" dirty="0" smtClean="0"/>
              <a:t>match point </a:t>
            </a:r>
            <a:r>
              <a:rPr lang="en-US" sz="2400" i="1" dirty="0" err="1" smtClean="0"/>
              <a:t>untuk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Tontowi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dan</a:t>
            </a:r>
            <a:r>
              <a:rPr lang="en-US" sz="2400" i="1" dirty="0" smtClean="0"/>
              <a:t> </a:t>
            </a:r>
            <a:r>
              <a:rPr lang="en-US" sz="2400" dirty="0" err="1" smtClean="0"/>
              <a:t>Liliyana</a:t>
            </a:r>
            <a:r>
              <a:rPr lang="en-US" sz="2400" dirty="0" smtClean="0"/>
              <a:t>. </a:t>
            </a:r>
            <a:r>
              <a:rPr lang="en-US" sz="2400" dirty="0" err="1" smtClean="0"/>
              <a:t>Saat</a:t>
            </a:r>
            <a:r>
              <a:rPr lang="en-US" sz="2400" dirty="0" smtClean="0"/>
              <a:t> </a:t>
            </a:r>
            <a:r>
              <a:rPr lang="en-US" sz="2400" dirty="0" err="1" smtClean="0"/>
              <a:t>kok</a:t>
            </a:r>
            <a:r>
              <a:rPr lang="en-US" sz="2400" dirty="0" smtClean="0"/>
              <a:t> </a:t>
            </a:r>
            <a:r>
              <a:rPr lang="en-US" sz="2400" dirty="0" err="1" smtClean="0"/>
              <a:t>dari</a:t>
            </a:r>
            <a:r>
              <a:rPr lang="en-US" sz="2400" dirty="0" smtClean="0"/>
              <a:t> </a:t>
            </a:r>
            <a:r>
              <a:rPr lang="en-US" sz="2400" dirty="0" err="1" smtClean="0"/>
              <a:t>pukulan</a:t>
            </a:r>
            <a:r>
              <a:rPr lang="en-US" sz="2400" dirty="0" smtClean="0"/>
              <a:t> </a:t>
            </a:r>
            <a:r>
              <a:rPr lang="en-US" sz="2400" dirty="0" err="1" smtClean="0"/>
              <a:t>terakhir</a:t>
            </a:r>
            <a:r>
              <a:rPr lang="en-US" sz="2400" dirty="0" smtClean="0"/>
              <a:t> </a:t>
            </a:r>
            <a:r>
              <a:rPr lang="en-US" sz="2400" dirty="0" err="1" smtClean="0"/>
              <a:t>dari</a:t>
            </a:r>
            <a:r>
              <a:rPr lang="en-US" sz="2400" dirty="0" smtClean="0"/>
              <a:t> </a:t>
            </a:r>
            <a:r>
              <a:rPr lang="en-US" sz="2400" dirty="0" err="1" smtClean="0"/>
              <a:t>pasangan</a:t>
            </a:r>
            <a:r>
              <a:rPr lang="en-US" sz="2400" dirty="0" smtClean="0"/>
              <a:t> </a:t>
            </a:r>
            <a:r>
              <a:rPr lang="en-US" sz="2400" dirty="0" err="1" smtClean="0"/>
              <a:t>ganda</a:t>
            </a:r>
            <a:r>
              <a:rPr lang="en-US" sz="2400" dirty="0" smtClean="0"/>
              <a:t> China </a:t>
            </a:r>
            <a:r>
              <a:rPr lang="en-US" sz="2400" dirty="0" err="1" smtClean="0"/>
              <a:t>tersangkut</a:t>
            </a:r>
            <a:r>
              <a:rPr lang="en-US" sz="2400" dirty="0" smtClean="0"/>
              <a:t> </a:t>
            </a:r>
            <a:r>
              <a:rPr lang="en-US" sz="2400" dirty="0" err="1" smtClean="0"/>
              <a:t>di</a:t>
            </a:r>
            <a:r>
              <a:rPr lang="en-US" sz="2400" dirty="0" smtClean="0"/>
              <a:t> net, </a:t>
            </a:r>
            <a:r>
              <a:rPr lang="en-US" sz="2400" dirty="0" err="1" smtClean="0"/>
              <a:t>Liliyana</a:t>
            </a:r>
            <a:r>
              <a:rPr lang="en-US" sz="2400" dirty="0" smtClean="0"/>
              <a:t> </a:t>
            </a:r>
            <a:r>
              <a:rPr lang="en-US" sz="2400" dirty="0" err="1" smtClean="0"/>
              <a:t>langsung</a:t>
            </a:r>
            <a:r>
              <a:rPr lang="en-US" sz="2400" dirty="0" smtClean="0"/>
              <a:t> </a:t>
            </a:r>
            <a:r>
              <a:rPr lang="en-US" sz="2400" dirty="0" err="1" smtClean="0"/>
              <a:t>menyambutnya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err="1" smtClean="0"/>
              <a:t>terduduk</a:t>
            </a:r>
            <a:r>
              <a:rPr lang="en-US" sz="2400" dirty="0" smtClean="0"/>
              <a:t> </a:t>
            </a:r>
            <a:r>
              <a:rPr lang="en-US" sz="2400" dirty="0" err="1" smtClean="0"/>
              <a:t>di</a:t>
            </a:r>
            <a:r>
              <a:rPr lang="en-US" sz="2400" dirty="0" smtClean="0"/>
              <a:t> </a:t>
            </a:r>
            <a:r>
              <a:rPr lang="en-US" sz="2400" dirty="0" err="1" smtClean="0"/>
              <a:t>lapangan</a:t>
            </a:r>
            <a:r>
              <a:rPr lang="en-US" sz="2400" dirty="0" smtClean="0"/>
              <a:t>, </a:t>
            </a:r>
            <a:r>
              <a:rPr lang="en-US" sz="2400" dirty="0" err="1" smtClean="0"/>
              <a:t>mengangkat</a:t>
            </a:r>
            <a:r>
              <a:rPr lang="en-US" sz="2400" dirty="0" smtClean="0"/>
              <a:t> </a:t>
            </a:r>
            <a:r>
              <a:rPr lang="en-US" sz="2400" dirty="0" err="1" smtClean="0"/>
              <a:t>kedua</a:t>
            </a:r>
            <a:r>
              <a:rPr lang="en-US" sz="2400" dirty="0" smtClean="0"/>
              <a:t> </a:t>
            </a:r>
            <a:r>
              <a:rPr lang="en-US" sz="2400" dirty="0" err="1" smtClean="0"/>
              <a:t>tangan</a:t>
            </a:r>
            <a:r>
              <a:rPr lang="en-US" sz="2400" dirty="0" smtClean="0"/>
              <a:t> </a:t>
            </a:r>
            <a:r>
              <a:rPr lang="en-US" sz="2400" dirty="0" err="1" smtClean="0"/>
              <a:t>di</a:t>
            </a:r>
            <a:r>
              <a:rPr lang="en-US" sz="2400" dirty="0" smtClean="0"/>
              <a:t> </a:t>
            </a:r>
            <a:r>
              <a:rPr lang="fi-FI" sz="2400" dirty="0" smtClean="0"/>
              <a:t>depan </a:t>
            </a:r>
            <a:r>
              <a:rPr lang="fi-FI" sz="2400" dirty="0" smtClean="0"/>
              <a:t>muka, mengucap syukur. Selamat</a:t>
            </a:r>
            <a:r>
              <a:rPr lang="fi-FI" sz="2400" dirty="0" smtClean="0"/>
              <a:t>!</a:t>
            </a:r>
          </a:p>
          <a:p>
            <a:pPr algn="just"/>
            <a:endParaRPr lang="fi-FI" sz="2400" dirty="0" smtClean="0"/>
          </a:p>
          <a:p>
            <a:pPr algn="just"/>
            <a:r>
              <a:rPr lang="en-US" sz="2400" dirty="0" err="1" smtClean="0"/>
              <a:t>Sumber</a:t>
            </a:r>
            <a:r>
              <a:rPr lang="en-US" sz="2400" dirty="0" smtClean="0"/>
              <a:t>:</a:t>
            </a:r>
          </a:p>
          <a:p>
            <a:pPr algn="just"/>
            <a:r>
              <a:rPr lang="en-US" sz="2400" dirty="0" smtClean="0">
                <a:hlinkClick r:id="rId3"/>
              </a:rPr>
              <a:t>http://</a:t>
            </a:r>
            <a:r>
              <a:rPr lang="en-US" sz="2400" dirty="0" smtClean="0">
                <a:hlinkClick r:id="rId3"/>
              </a:rPr>
              <a:t>olahraga.kompas.com/read/2014/03/10/0122562/Tontowi.Ahmad.Liliyana.Nat</a:t>
            </a:r>
            <a:r>
              <a:rPr lang="en-US" sz="2400" dirty="0" smtClean="0"/>
              <a:t> </a:t>
            </a:r>
            <a:r>
              <a:rPr lang="en-US" sz="2400" dirty="0" err="1" smtClean="0"/>
              <a:t>sir.Tiga.Kali.Berturut-turut.Juarai.All.England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13" name="Curved Down Arrow 12"/>
          <p:cNvSpPr/>
          <p:nvPr/>
        </p:nvSpPr>
        <p:spPr>
          <a:xfrm rot="1040548">
            <a:off x="10374787" y="297210"/>
            <a:ext cx="2133600" cy="9144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6225" r="26225"/>
          <a:stretch>
            <a:fillRect/>
          </a:stretch>
        </p:blipFill>
        <p:spPr>
          <a:xfrm>
            <a:off x="0" y="0"/>
            <a:ext cx="7337181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144000" y="2364926"/>
            <a:ext cx="7911193" cy="5077332"/>
            <a:chOff x="0" y="607695"/>
            <a:chExt cx="10548257" cy="6769776"/>
          </a:xfrm>
        </p:grpSpPr>
        <p:sp>
          <p:nvSpPr>
            <p:cNvPr id="4" name="TextBox 4"/>
            <p:cNvSpPr txBox="1"/>
            <p:nvPr/>
          </p:nvSpPr>
          <p:spPr>
            <a:xfrm>
              <a:off x="0" y="607695"/>
              <a:ext cx="10507889" cy="1178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170"/>
                </a:lnSpc>
              </a:pPr>
              <a:endParaRPr lang="en-US" sz="5975" dirty="0">
                <a:solidFill>
                  <a:srgbClr val="FFFFFF"/>
                </a:solidFill>
                <a:latin typeface="Roboto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40368" y="5575474"/>
              <a:ext cx="10507889" cy="506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59"/>
                </a:lnSpc>
              </a:pPr>
              <a:r>
                <a:rPr lang="en-US" sz="2549" spc="76" dirty="0" smtClean="0">
                  <a:solidFill>
                    <a:srgbClr val="FFBE40"/>
                  </a:solidFill>
                  <a:latin typeface="Roboto Bold"/>
                </a:rPr>
                <a:t>.</a:t>
              </a:r>
              <a:endParaRPr lang="en-US" sz="2549" spc="76" dirty="0">
                <a:solidFill>
                  <a:srgbClr val="FFBE40"/>
                </a:solidFill>
                <a:latin typeface="Roboto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6822790"/>
              <a:ext cx="10507889" cy="5546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65"/>
                </a:lnSpc>
              </a:pPr>
              <a:endParaRPr lang="en-US" sz="2475" dirty="0">
                <a:solidFill>
                  <a:srgbClr val="FFFFFF"/>
                </a:solidFill>
                <a:latin typeface="Roboto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7696200" y="342900"/>
            <a:ext cx="9144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Hal-hal yang berkaitan dengan unsur sumber</a:t>
            </a:r>
          </a:p>
          <a:p>
            <a:endParaRPr lang="fi-FI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fi-FI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fi-FI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fi-FI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fi-FI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72400" y="2171700"/>
            <a:ext cx="9144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Project Learning</a:t>
            </a:r>
          </a:p>
          <a:p>
            <a:pPr algn="just"/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Kegiatan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terkait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turun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lapangan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untuk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mahasiswa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mengimplementasikan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nilai-nilai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bela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Masyarakat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4150" algn="l"/>
              </a:tabLst>
            </a:pPr>
            <a:r>
              <a:rPr kumimoji="0" lang="en-US" sz="12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Project Based learning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4150" algn="l"/>
              </a:tabLst>
            </a:pPr>
            <a:r>
              <a:rPr kumimoji="0" lang="en-US" sz="12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(Implementasi nilai-nilai Bela Negara di Masyarakat). 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4150" algn="l"/>
              </a:tabLst>
            </a:pPr>
            <a:r>
              <a:rPr kumimoji="0" lang="en-US" sz="12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Project Based learning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4150" algn="l"/>
              </a:tabLst>
            </a:pPr>
            <a:r>
              <a:rPr kumimoji="0" lang="en-US" sz="12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(Implementasi nilai-nilai Bela Negara di Masyarakat). 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796" b="3563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2962275"/>
            <a:ext cx="9460294" cy="29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 err="1" smtClean="0">
                <a:solidFill>
                  <a:srgbClr val="FFFFFF"/>
                </a:solidFill>
                <a:latin typeface="Roboto Bold"/>
              </a:rPr>
              <a:t>Terimakasih</a:t>
            </a:r>
            <a:endParaRPr lang="en-US" sz="9500" dirty="0" smtClean="0">
              <a:solidFill>
                <a:srgbClr val="FFFFFF"/>
              </a:solidFill>
              <a:latin typeface="Roboto Bold"/>
            </a:endParaRPr>
          </a:p>
          <a:p>
            <a:pPr>
              <a:lnSpc>
                <a:spcPts val="11400"/>
              </a:lnSpc>
            </a:pPr>
            <a:endParaRPr lang="en-US" sz="9500" dirty="0">
              <a:solidFill>
                <a:srgbClr val="FFFFFF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40979" y="1989082"/>
            <a:ext cx="10518321" cy="4687279"/>
            <a:chOff x="0" y="-9525"/>
            <a:chExt cx="14024429" cy="6249705"/>
          </a:xfrm>
        </p:grpSpPr>
        <p:sp>
          <p:nvSpPr>
            <p:cNvPr id="3" name="TextBox 3"/>
            <p:cNvSpPr txBox="1"/>
            <p:nvPr/>
          </p:nvSpPr>
          <p:spPr>
            <a:xfrm>
              <a:off x="0" y="-9525"/>
              <a:ext cx="14024429" cy="1641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600"/>
                </a:lnSpc>
                <a:spcBef>
                  <a:spcPct val="0"/>
                </a:spcBef>
              </a:pPr>
              <a:endParaRPr lang="en-US" sz="8000" u="none" dirty="0">
                <a:solidFill>
                  <a:srgbClr val="090909"/>
                </a:solidFill>
                <a:latin typeface="Roboto Bol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573331"/>
              <a:ext cx="14024429" cy="666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4200"/>
                </a:lnSpc>
                <a:spcBef>
                  <a:spcPct val="0"/>
                </a:spcBef>
              </a:pPr>
              <a:endParaRPr lang="en-US" sz="3000" u="none" dirty="0">
                <a:solidFill>
                  <a:srgbClr val="090909"/>
                </a:solidFill>
                <a:latin typeface="Roboto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61851" r="2592"/>
          <a:stretch>
            <a:fillRect/>
          </a:stretch>
        </p:blipFill>
        <p:spPr>
          <a:xfrm>
            <a:off x="0" y="0"/>
            <a:ext cx="5486400" cy="10287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15000" y="647700"/>
            <a:ext cx="93030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Berikut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pemberitaan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terkait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dengan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Tannas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sebagai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Kondisi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00800" y="1333500"/>
            <a:ext cx="11049000" cy="8586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i-FI" sz="2400" b="1" dirty="0" smtClean="0">
                <a:latin typeface="Times New Roman" pitchFamily="18" charset="0"/>
                <a:cs typeface="Times New Roman" pitchFamily="18" charset="0"/>
              </a:rPr>
              <a:t>Lemhannas: Ketahanan Nasional Indonesia Rapuh</a:t>
            </a:r>
          </a:p>
          <a:p>
            <a:pPr algn="just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Rabu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13 November 2013 | 17:35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[JAKARTA]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Lembaga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Ketahanan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Nasional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Lemhannas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dalam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kajiannya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menemukan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fakta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bahwa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ketahanan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nasional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Indonesia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tidak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tangguh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alias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rapuh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Kesimpulan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itu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diambil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berdasarkan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pengkajian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pengukuran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ketahanan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nasional dari 33 provinsi yang ada di Indonesia dengan 847 indikator.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Hasilnya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sampai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tahun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2012,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ketahanan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nasional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kita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tidak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tangguh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Apa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karena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struktur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kelembagaan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kultur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kita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setelah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reformasi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atau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prosesnya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salah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,”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kata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Deputi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Bidang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Pendidikan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Lemhannas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Mayjen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TNI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Purn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I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Putu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Sastra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dalam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diskusi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bertajuk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Menata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Ulang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Sistem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Bernegara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Gedung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DPD RI, Jakarta, Rabu (13/11).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Hadir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sebagai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pembicara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bersama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Sekretaris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Tim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Pengkajian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Sistem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Kebangsaan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RI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Partai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Golkar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Agun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Gunanjar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Sudarsa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pengamat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politik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Yudi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Latif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dirty="0" smtClean="0">
                <a:latin typeface="Times New Roman" pitchFamily="18" charset="0"/>
                <a:cs typeface="Times New Roman" pitchFamily="18" charset="0"/>
              </a:rPr>
              <a:t>anggota DPD RI, AM Fatwa.</a:t>
            </a:r>
          </a:p>
          <a:p>
            <a:pPr algn="just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Menurut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Putu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hasil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pengkajian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ini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bersifat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kuantitatif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karena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masih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perlu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diurai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lagi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penyebabnya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apakah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karena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kultur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atau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struktur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salah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lembaganya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salah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atau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prosesnya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keliru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“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Ada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gatra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menjadi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ukuran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ketahanan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nasional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antaranya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geografi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demografi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ideologi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politik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ekonomi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sosial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kebudayaan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pertahanan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keamanan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Hakam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),”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ujarnya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Putu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mengatakan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solusi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untuk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mengatasi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hal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ini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adalah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perlu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dilakukan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amendemen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UUD 1945. “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Persoalannya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tinggal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bagaimana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mekanismenya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kapan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waktunya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sebagainya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,” </a:t>
            </a:r>
          </a:p>
          <a:p>
            <a:pPr algn="just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Sumber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: http://www.suarapembaruan.com/home/lemhannas-ketahanan-nasionalindonesia-</a:t>
            </a:r>
          </a:p>
          <a:p>
            <a:pPr algn="just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rapuh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/44880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090909"/>
          </a:solidFill>
        </p:spPr>
      </p:sp>
      <p:grpSp>
        <p:nvGrpSpPr>
          <p:cNvPr id="27" name="Group 27"/>
          <p:cNvGrpSpPr/>
          <p:nvPr/>
        </p:nvGrpSpPr>
        <p:grpSpPr>
          <a:xfrm>
            <a:off x="1506141" y="1595218"/>
            <a:ext cx="6131719" cy="1977310"/>
            <a:chOff x="0" y="0"/>
            <a:chExt cx="8175625" cy="2636413"/>
          </a:xfrm>
        </p:grpSpPr>
        <p:sp>
          <p:nvSpPr>
            <p:cNvPr id="28" name="TextBox 28"/>
            <p:cNvSpPr txBox="1"/>
            <p:nvPr/>
          </p:nvSpPr>
          <p:spPr>
            <a:xfrm>
              <a:off x="0" y="1610492"/>
              <a:ext cx="8175625" cy="1025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00"/>
                </a:lnSpc>
              </a:pPr>
              <a:endParaRPr lang="en-US" sz="5000" dirty="0">
                <a:solidFill>
                  <a:srgbClr val="090909"/>
                </a:solidFill>
                <a:latin typeface="Roboto Bold"/>
              </a:endParaRPr>
            </a:p>
          </p:txBody>
        </p:sp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67672" cy="943041"/>
            </a:xfrm>
            <a:prstGeom prst="rect">
              <a:avLst/>
            </a:prstGeom>
          </p:spPr>
        </p:pic>
      </p:grpSp>
      <p:grpSp>
        <p:nvGrpSpPr>
          <p:cNvPr id="30" name="Group 30"/>
          <p:cNvGrpSpPr/>
          <p:nvPr/>
        </p:nvGrpSpPr>
        <p:grpSpPr>
          <a:xfrm>
            <a:off x="10650141" y="1691649"/>
            <a:ext cx="6131719" cy="1880880"/>
            <a:chOff x="0" y="0"/>
            <a:chExt cx="8175625" cy="2507840"/>
          </a:xfrm>
        </p:grpSpPr>
        <p:sp>
          <p:nvSpPr>
            <p:cNvPr id="31" name="TextBox 31"/>
            <p:cNvSpPr txBox="1"/>
            <p:nvPr/>
          </p:nvSpPr>
          <p:spPr>
            <a:xfrm>
              <a:off x="0" y="1481919"/>
              <a:ext cx="8175625" cy="1025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00"/>
                </a:lnSpc>
              </a:pPr>
              <a:endParaRPr lang="en-US" sz="5000" dirty="0">
                <a:solidFill>
                  <a:srgbClr val="FFFFFF"/>
                </a:solidFill>
                <a:latin typeface="Roboto Bold"/>
              </a:endParaRPr>
            </a:p>
          </p:txBody>
        </p:sp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148608" cy="814467"/>
            </a:xfrm>
            <a:prstGeom prst="rect">
              <a:avLst/>
            </a:prstGeom>
          </p:spPr>
        </p:pic>
      </p:grpSp>
      <p:sp>
        <p:nvSpPr>
          <p:cNvPr id="33" name="Rectangle 32"/>
          <p:cNvSpPr/>
          <p:nvPr/>
        </p:nvSpPr>
        <p:spPr>
          <a:xfrm>
            <a:off x="304800" y="2400300"/>
            <a:ext cx="8763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Bela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dapat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didefinisikan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sebagai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suatu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tekad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sikap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tindakan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warga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teratur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menyeluruh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terpadu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berlanjut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dilandasi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oleh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kecintaan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pada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tanah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air,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kesadaran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berbangsa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bernegara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829800" y="2476500"/>
            <a:ext cx="75520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Peran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Bela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Negara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dalam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Menentukan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Kualitas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Pertahanan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Ketahanan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Bangsa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144000" y="3543300"/>
            <a:ext cx="9144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Dalam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kehidupan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berbangsa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bernegara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dunia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khususnya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Indonesia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bahwa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konsep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pertahanan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saat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masa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damai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maupun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masa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perang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didasarkan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pada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refleksi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spektrum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bela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harus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dipahami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oleh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semua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warga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Melalui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hal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tersebut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sesungguhnya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diingatkan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bahwa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setiap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warga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Indonesia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maupun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bangsa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lainnya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untuk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senantiasa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mempertahankan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memperjuangkan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ruang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hidup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serta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kepentingan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nasionalnya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Curved Right Arrow 36"/>
          <p:cNvSpPr/>
          <p:nvPr/>
        </p:nvSpPr>
        <p:spPr>
          <a:xfrm rot="19414949">
            <a:off x="4710458" y="4934539"/>
            <a:ext cx="3977202" cy="408550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9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673679" y="3040856"/>
            <a:ext cx="814659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endParaRPr lang="en-US" sz="8000" dirty="0">
              <a:solidFill>
                <a:srgbClr val="FFFFFF"/>
              </a:solidFill>
              <a:latin typeface="Roboto Bold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04800" y="800100"/>
            <a:ext cx="10447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Mendeskripsikan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Esensi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Urgensi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Ketahanan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Nasional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Bela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Negara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81000" y="1485900"/>
            <a:ext cx="66896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Esensi dan Urgensi Ketahanan Nasional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66800" y="2781300"/>
            <a:ext cx="9144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fi-FI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“Ketahanan nasional berlandaskan ajaran </a:t>
            </a:r>
            <a:r>
              <a:rPr lang="fi-FI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asta gatra”. Konsepsi ini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selanjutnya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digunakan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sebagai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strategi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cara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atau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pendekatan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dalam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mengupayakan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ketahanan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nasional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Indonesia.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Kedelapan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gatra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juga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digunakan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sebagai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tolok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ukur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dalam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menilai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ketahanan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nasional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Indonesia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sebagai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kondisi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Esensi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dari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ketahanan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nasional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pada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hakikatnya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adalah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kemampuan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dimiliki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bangsa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dalam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menghadapi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segala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bentuk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ancaman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dewasa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spektrumnya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semakin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luas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kompleks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34155" y="5067300"/>
            <a:ext cx="17153845" cy="0"/>
          </a:xfrm>
          <a:prstGeom prst="line">
            <a:avLst/>
          </a:prstGeom>
          <a:ln w="19050" cap="rnd">
            <a:solidFill>
              <a:srgbClr val="09090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1028700" y="1009650"/>
            <a:ext cx="15597945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00"/>
              </a:lnSpc>
              <a:spcBef>
                <a:spcPct val="0"/>
              </a:spcBef>
            </a:pPr>
            <a:r>
              <a:rPr lang="en-US" sz="6000" dirty="0" err="1" smtClean="0">
                <a:solidFill>
                  <a:srgbClr val="090909"/>
                </a:solidFill>
                <a:latin typeface="Roboto Bold"/>
              </a:rPr>
              <a:t>Ketahanan</a:t>
            </a:r>
            <a:r>
              <a:rPr lang="en-US" sz="6000" dirty="0" smtClean="0">
                <a:solidFill>
                  <a:srgbClr val="090909"/>
                </a:solidFill>
                <a:latin typeface="Roboto Bold"/>
              </a:rPr>
              <a:t> </a:t>
            </a:r>
            <a:r>
              <a:rPr lang="en-US" sz="6000" dirty="0" err="1" smtClean="0">
                <a:solidFill>
                  <a:srgbClr val="090909"/>
                </a:solidFill>
                <a:latin typeface="Roboto Bold"/>
              </a:rPr>
              <a:t>Nasional</a:t>
            </a:r>
            <a:r>
              <a:rPr lang="en-US" sz="6000" dirty="0" smtClean="0">
                <a:solidFill>
                  <a:srgbClr val="090909"/>
                </a:solidFill>
                <a:latin typeface="Roboto Bold"/>
              </a:rPr>
              <a:t> </a:t>
            </a:r>
            <a:r>
              <a:rPr lang="en-US" sz="6000" dirty="0" err="1" smtClean="0">
                <a:solidFill>
                  <a:srgbClr val="090909"/>
                </a:solidFill>
                <a:latin typeface="Roboto Bold"/>
              </a:rPr>
              <a:t>dan</a:t>
            </a:r>
            <a:r>
              <a:rPr lang="en-US" sz="6000" dirty="0" smtClean="0">
                <a:solidFill>
                  <a:srgbClr val="090909"/>
                </a:solidFill>
                <a:latin typeface="Roboto Bold"/>
              </a:rPr>
              <a:t> </a:t>
            </a:r>
            <a:r>
              <a:rPr lang="en-US" sz="6000" dirty="0" err="1" smtClean="0">
                <a:solidFill>
                  <a:srgbClr val="090909"/>
                </a:solidFill>
                <a:latin typeface="Roboto Bold"/>
              </a:rPr>
              <a:t>Bela</a:t>
            </a:r>
            <a:r>
              <a:rPr lang="en-US" sz="6000" dirty="0" smtClean="0">
                <a:solidFill>
                  <a:srgbClr val="090909"/>
                </a:solidFill>
                <a:latin typeface="Roboto Bold"/>
              </a:rPr>
              <a:t> Negara</a:t>
            </a:r>
            <a:endParaRPr lang="en-US" sz="6000" u="none" dirty="0">
              <a:solidFill>
                <a:srgbClr val="090909"/>
              </a:solidFill>
              <a:latin typeface="Roboto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028700" y="4647520"/>
            <a:ext cx="210911" cy="21091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4500073" y="4647520"/>
            <a:ext cx="210911" cy="210911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7971446" y="4647520"/>
            <a:ext cx="210911" cy="210911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1442819" y="4647520"/>
            <a:ext cx="210911" cy="210911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4914192" y="4647520"/>
            <a:ext cx="210911" cy="210911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</p:spPr>
        </p:sp>
      </p:grpSp>
      <p:sp>
        <p:nvSpPr>
          <p:cNvPr id="36" name="Rectangle 35"/>
          <p:cNvSpPr/>
          <p:nvPr/>
        </p:nvSpPr>
        <p:spPr>
          <a:xfrm>
            <a:off x="304800" y="2400300"/>
            <a:ext cx="11201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ketahanan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nasional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sebagai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konsepsi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khas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bangsa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Indonesia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adalah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pemikiran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tentang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delapan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unsur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kekuatan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bangsa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dinamakan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Asta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Gatra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Pemikiran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tentang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Asta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Gatra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dikembangkan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oleh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Lemhanas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Bahwa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kekuatan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nasional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Indonesia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dipengaruhi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oleh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delapan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unsur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terdiri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dari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tiga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unsur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800" dirty="0" smtClean="0">
                <a:latin typeface="Times New Roman" pitchFamily="18" charset="0"/>
                <a:cs typeface="Times New Roman" pitchFamily="18" charset="0"/>
              </a:rPr>
              <a:t>alamiah (</a:t>
            </a:r>
            <a:r>
              <a:rPr lang="it-IT" sz="2800" i="1" dirty="0" smtClean="0">
                <a:latin typeface="Times New Roman" pitchFamily="18" charset="0"/>
                <a:cs typeface="Times New Roman" pitchFamily="18" charset="0"/>
              </a:rPr>
              <a:t>tri gatra) dan lima unsur sosial (panca gatra)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AutoShape 3" descr="Ketahanan Nasional di Usia ke-75 Tahun | indonews.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3" name="AutoShape 5" descr="Ketahanan Nasional di Usia ke-75 Tahun | indonews.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5" name="Picture 7" descr="Pengertian Ketahanan Nasional Beserta Fungsi dan Tujuannya Bagi Negara -  Hot Liputan6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96600" y="5143500"/>
            <a:ext cx="6096000" cy="3429001"/>
          </a:xfrm>
          <a:prstGeom prst="rect">
            <a:avLst/>
          </a:prstGeom>
          <a:noFill/>
        </p:spPr>
      </p:pic>
      <p:sp>
        <p:nvSpPr>
          <p:cNvPr id="40" name="Rectangle 39"/>
          <p:cNvSpPr/>
          <p:nvPr/>
        </p:nvSpPr>
        <p:spPr>
          <a:xfrm>
            <a:off x="381000" y="5448300"/>
            <a:ext cx="9220200" cy="426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Gambar.1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bagian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contoh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dari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pertahanan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Nasional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menjadi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pertahanan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TNI AD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merupakan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bagian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contoh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mempertahankan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pertahanan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nasional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Indonesia.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Pentingnya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TNI AD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sebagai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tentara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menjaga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ketahanan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nasional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demi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menjaga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agar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tidak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ada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ancaman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dari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luar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Left-Right Arrow 40"/>
          <p:cNvSpPr/>
          <p:nvPr/>
        </p:nvSpPr>
        <p:spPr>
          <a:xfrm>
            <a:off x="9525000" y="6896100"/>
            <a:ext cx="1371600" cy="7620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9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71500"/>
            <a:ext cx="9144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Perihal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unsur-unsur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kekuatan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nasional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telah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mendapat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banyak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kajian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dari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para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ahli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Morgenthau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dalam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bukunya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Politics Among Nations: The Struggle for Power and Peace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Mengemukakan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bahwa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menurutnya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ada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dua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faktor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memberikan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kekuatan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bagi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suatu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yakni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faktor-faktor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relatif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stable factors),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terdiri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atas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geografi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sumber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daya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alam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faktor-faktor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relatif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berubah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dinamic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factors),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terdiri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atas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kemampuan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industri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militer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demografi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nasional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moral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nasional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kualitas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diplomasi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kualitas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pemerintah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63000" y="4686300"/>
            <a:ext cx="9144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Alfred Thayer Mahan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dalam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bukunya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Influence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Seapower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on History,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mengatakan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bahwa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kekuatan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nasional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suatu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bangsa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dapat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dipenuhi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apabila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bangsa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tersebut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memenuhi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unsur-unsur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Letak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geografi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Bentuk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atau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wujud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bumi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Luas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wilayah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Jumlah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penduduk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Watak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nasional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Sifat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pemerintahan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Menurut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Mahan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kekuatan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suatu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tidak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hanya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tergantung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luas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wilayah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daratan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akan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tetapi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tergantung pula pada faktor luasnya akses ke laut dan bentuk pantai dari wilayah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Sebagaimana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diketahui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Alferd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T. Mahan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termasuk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pengembang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teori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geopolitik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tentang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penguasaan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laut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sebagai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dasar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bagi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penguasaan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dunia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Barang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i-FI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siapa menguasai lautan akan menguasai kekayaan dunia (Armawi. 2012).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863" b="10863"/>
          <a:stretch>
            <a:fillRect/>
          </a:stretch>
        </p:blipFill>
        <p:spPr>
          <a:xfrm>
            <a:off x="0" y="0"/>
            <a:ext cx="8761672" cy="10287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67800" y="800100"/>
            <a:ext cx="69189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Unsur-unsur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ketahanan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nasional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0" y="2324100"/>
            <a:ext cx="9144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Unsur-unsur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ketahanan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nasional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model Indonesia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terdiri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atas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delapan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unsur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n-NO" sz="2800" dirty="0" smtClean="0">
                <a:latin typeface="Times New Roman" pitchFamily="18" charset="0"/>
                <a:cs typeface="Times New Roman" pitchFamily="18" charset="0"/>
              </a:rPr>
              <a:t>yang dinamakan </a:t>
            </a:r>
            <a:r>
              <a:rPr lang="nn-NO" sz="2800" i="1" dirty="0" smtClean="0">
                <a:latin typeface="Times New Roman" pitchFamily="18" charset="0"/>
                <a:cs typeface="Times New Roman" pitchFamily="18" charset="0"/>
              </a:rPr>
              <a:t>Asta Gatra (delapan gatra), yang terdiri dari Tri Gatra (tiga gatra)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alamiah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Panca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Gatra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(lima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gatra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sosial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3000" y="4381500"/>
            <a:ext cx="9144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Unsur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atau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gatra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dalam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ketahanan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2800" dirty="0" smtClean="0">
                <a:latin typeface="Times New Roman" pitchFamily="18" charset="0"/>
                <a:cs typeface="Times New Roman" pitchFamily="18" charset="0"/>
              </a:rPr>
              <a:t>nasional Indonesia tersebut, sebagai berikut;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Tiga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aspek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kehidupan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alamiah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tri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gatra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yaitu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r>
              <a:rPr lang="nn-NO" sz="2800" dirty="0" smtClean="0">
                <a:latin typeface="Times New Roman" pitchFamily="18" charset="0"/>
                <a:cs typeface="Times New Roman" pitchFamily="18" charset="0"/>
              </a:rPr>
              <a:t>1) Gatra letak dan kedudukan geografi</a:t>
            </a:r>
          </a:p>
          <a:p>
            <a:r>
              <a:rPr lang="fi-FI" sz="2800" dirty="0" smtClean="0">
                <a:latin typeface="Times New Roman" pitchFamily="18" charset="0"/>
                <a:cs typeface="Times New Roman" pitchFamily="18" charset="0"/>
              </a:rPr>
              <a:t>2) Gatra keadaan dan kekayaan alam</a:t>
            </a:r>
          </a:p>
          <a:p>
            <a:r>
              <a:rPr lang="fi-FI" sz="2800" dirty="0" smtClean="0">
                <a:latin typeface="Times New Roman" pitchFamily="18" charset="0"/>
                <a:cs typeface="Times New Roman" pitchFamily="18" charset="0"/>
              </a:rPr>
              <a:t>3) Gatra keadaan dan kemampuan penduduk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LIma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aspek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kehidupan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sosial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panca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gatra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yaitu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Gatra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ideologi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Gatra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politik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Gatra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ekonomi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4)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Gatra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sosial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budaya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sosbud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fi-FI" sz="2800" dirty="0" smtClean="0">
                <a:latin typeface="Times New Roman" pitchFamily="18" charset="0"/>
                <a:cs typeface="Times New Roman" pitchFamily="18" charset="0"/>
              </a:rPr>
              <a:t>5) Gatra pertahanan dan keamanan (hankam</a:t>
            </a:r>
            <a:r>
              <a:rPr lang="fi-FI" dirty="0" smtClean="0"/>
              <a:t>)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8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0600" y="4991100"/>
            <a:ext cx="6583744" cy="3697922"/>
            <a:chOff x="0" y="-9525"/>
            <a:chExt cx="8778325" cy="4930562"/>
          </a:xfrm>
        </p:grpSpPr>
        <p:sp>
          <p:nvSpPr>
            <p:cNvPr id="3" name="TextBox 3"/>
            <p:cNvSpPr txBox="1"/>
            <p:nvPr/>
          </p:nvSpPr>
          <p:spPr>
            <a:xfrm>
              <a:off x="0" y="-9525"/>
              <a:ext cx="8778325" cy="1949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400"/>
                </a:lnSpc>
              </a:pPr>
              <a:endParaRPr lang="en-US" sz="9500" dirty="0">
                <a:solidFill>
                  <a:srgbClr val="090909"/>
                </a:solidFill>
                <a:latin typeface="Roboto Bol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356780"/>
              <a:ext cx="8778325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29"/>
                </a:lnSpc>
              </a:pPr>
              <a:endParaRPr lang="en-US" sz="2774" spc="83" dirty="0">
                <a:solidFill>
                  <a:srgbClr val="090909"/>
                </a:solidFill>
                <a:latin typeface="Roboto Bold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304800" y="876300"/>
            <a:ext cx="9144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Model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Asta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Gatra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merupakan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perangkat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hubungan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bidang-bidang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kehidupan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2800" dirty="0" smtClean="0">
                <a:latin typeface="Times New Roman" pitchFamily="18" charset="0"/>
                <a:cs typeface="Times New Roman" pitchFamily="18" charset="0"/>
              </a:rPr>
              <a:t>manusia dan budaya yang berlangsung di atas bumi ini dengan memanfaatkan segala kekayaan alam yang dapat dicapai dengan menggunakan kemampuannya. Model ini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merupakan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hasil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pengkajian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Lembaga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Ketahanan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Nasional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Lemhanas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4610100"/>
            <a:ext cx="9144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Adapun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penjelasan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dari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masing-masing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gatra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tersebut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adalah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sebagai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berikut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Gatra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letak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geografi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atau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wilayah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menentukan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kekuatan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nasional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. Hal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yang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terkait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dengan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wilayah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meliputi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Bentuk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wilayah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dapat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berupa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pantai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kepulauan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atau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kontinental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Luas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wilayah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ada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dengan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wilayah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luas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dengan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wilayah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sempit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kecil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Posisi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geografis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astronomis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geologis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negara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4)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Daya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dukung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wilayah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ada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wilayah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habittable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ada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wilayah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yang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unhabittable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058400" y="800100"/>
            <a:ext cx="82296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Dalam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kaitannya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dengan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wilayah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pada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masa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sekarang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perlu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dipertimbangankan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adanya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kemajuan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teknologi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kemajuan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informasi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komunikasi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Suatu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wilayah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pada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awalnya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sama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sekali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tidak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mendukung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kekuatan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nasional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karena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penggunaan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teknologi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wilayah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itu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kemudian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bisa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menjadi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unsur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kekuatan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nasional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negara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Sumber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kekayaan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alam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dalam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suatu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wilayah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baik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kualitas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maupun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kuantitasnya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sangat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diperlukan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bagi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kehidupan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nasional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Oleh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karena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itu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keberadaannya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perlu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dijaga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dilestarikan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Kedaulatan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wilayah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nasional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merupakan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sarana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bagi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tersedianya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sumber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kekayaan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alam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menjadi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modal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dasar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pembangunan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Pengelolaan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pengembangan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sumber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kekayaan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alam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merupakan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i-FI" sz="2800" dirty="0" smtClean="0">
                <a:latin typeface="Times New Roman" pitchFamily="18" charset="0"/>
                <a:cs typeface="Times New Roman" pitchFamily="18" charset="0"/>
              </a:rPr>
              <a:t>salah satu indikator ketahanan nasional.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448800" y="0"/>
            <a:ext cx="533400" cy="10287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3924300"/>
            <a:ext cx="182880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2740</Words>
  <Application>Microsoft Office PowerPoint</Application>
  <PresentationFormat>Custom</PresentationFormat>
  <Paragraphs>121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Times New Roman</vt:lpstr>
      <vt:lpstr>Calibri</vt:lpstr>
      <vt:lpstr>Roboto Bold</vt:lpstr>
      <vt:lpstr>Roboto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Presentasi Teknologi Teknologi Digital dalam Pendidikan Gelap Sederhana Hitam Kuning</dc:title>
  <cp:lastModifiedBy>HP</cp:lastModifiedBy>
  <cp:revision>24</cp:revision>
  <dcterms:created xsi:type="dcterms:W3CDTF">2006-08-16T00:00:00Z</dcterms:created>
  <dcterms:modified xsi:type="dcterms:W3CDTF">2022-01-26T02:42:17Z</dcterms:modified>
  <dc:identifier>DAE2LaAEe6U</dc:identifier>
</cp:coreProperties>
</file>