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9" r:id="rId5"/>
    <p:sldId id="300" r:id="rId6"/>
    <p:sldId id="30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10/31/2021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10/31/2021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10/31/2021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10/31/2021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10/31/2021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10/31/2021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10/31/2021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10/31/2021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10/31/2021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10/31/2021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7554" y="-125766"/>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07748" y="5063167"/>
            <a:ext cx="7983995" cy="1057214"/>
          </a:xfrm>
        </p:spPr>
        <p:style>
          <a:lnRef idx="1">
            <a:schemeClr val="accent5"/>
          </a:lnRef>
          <a:fillRef idx="2">
            <a:schemeClr val="accent5"/>
          </a:fillRef>
          <a:effectRef idx="1">
            <a:schemeClr val="accent5"/>
          </a:effectRef>
          <a:fontRef idx="minor">
            <a:schemeClr val="dk1"/>
          </a:fontRef>
        </p:style>
        <p:txBody>
          <a:bodyPr anchor="b">
            <a:normAutofit/>
          </a:bodyPr>
          <a:lstStyle/>
          <a:p>
            <a:r>
              <a:rPr lang="en-ID" sz="1800" b="1" i="0" dirty="0" err="1">
                <a:solidFill>
                  <a:srgbClr val="000000"/>
                </a:solidFill>
                <a:effectLst/>
                <a:latin typeface="Adobe Garamond Pro Bold" panose="02020702060506020403" pitchFamily="18" charset="0"/>
              </a:rPr>
              <a:t>Pengertian</a:t>
            </a:r>
            <a:r>
              <a:rPr lang="en-ID" sz="1800" b="1" i="0" dirty="0">
                <a:solidFill>
                  <a:srgbClr val="000000"/>
                </a:solidFill>
                <a:effectLst/>
                <a:latin typeface="Adobe Garamond Pro Bold" panose="02020702060506020403" pitchFamily="18" charset="0"/>
              </a:rPr>
              <a:t> </a:t>
            </a:r>
            <a:r>
              <a:rPr lang="en-ID" sz="1800" b="1" i="0" dirty="0" err="1">
                <a:solidFill>
                  <a:srgbClr val="000000"/>
                </a:solidFill>
                <a:effectLst/>
                <a:latin typeface="Adobe Garamond Pro Bold" panose="02020702060506020403" pitchFamily="18" charset="0"/>
              </a:rPr>
              <a:t>Kredit</a:t>
            </a:r>
            <a:r>
              <a:rPr lang="en-ID" sz="1800" b="1" i="0" dirty="0">
                <a:solidFill>
                  <a:srgbClr val="000000"/>
                </a:solidFill>
                <a:effectLst/>
                <a:latin typeface="Adobe Garamond Pro Bold" panose="02020702060506020403" pitchFamily="18" charset="0"/>
              </a:rPr>
              <a:t> </a:t>
            </a:r>
            <a:r>
              <a:rPr lang="en-ID" sz="1800" b="1" i="0" dirty="0" err="1">
                <a:solidFill>
                  <a:srgbClr val="000000"/>
                </a:solidFill>
                <a:effectLst/>
                <a:latin typeface="Adobe Garamond Pro Bold" panose="02020702060506020403" pitchFamily="18" charset="0"/>
              </a:rPr>
              <a:t>menurut</a:t>
            </a:r>
            <a:r>
              <a:rPr lang="en-ID" sz="1800" b="1" i="0" dirty="0">
                <a:solidFill>
                  <a:srgbClr val="000000"/>
                </a:solidFill>
                <a:effectLst/>
                <a:latin typeface="Adobe Garamond Pro Bold" panose="02020702060506020403" pitchFamily="18" charset="0"/>
              </a:rPr>
              <a:t> UU No. 10 </a:t>
            </a:r>
            <a:r>
              <a:rPr lang="en-ID" sz="1800" b="1" i="0" dirty="0" err="1">
                <a:solidFill>
                  <a:srgbClr val="000000"/>
                </a:solidFill>
                <a:effectLst/>
                <a:latin typeface="Adobe Garamond Pro Bold" panose="02020702060506020403" pitchFamily="18" charset="0"/>
              </a:rPr>
              <a:t>Thn</a:t>
            </a:r>
            <a:r>
              <a:rPr lang="en-ID" sz="1800" b="1" i="0" dirty="0">
                <a:solidFill>
                  <a:srgbClr val="000000"/>
                </a:solidFill>
                <a:effectLst/>
                <a:latin typeface="Adobe Garamond Pro Bold" panose="02020702060506020403" pitchFamily="18" charset="0"/>
              </a:rPr>
              <a:t> 1998 </a:t>
            </a:r>
            <a:r>
              <a:rPr lang="en-ID" sz="1800" b="1" i="0" dirty="0" err="1">
                <a:solidFill>
                  <a:srgbClr val="000000"/>
                </a:solidFill>
                <a:effectLst/>
                <a:latin typeface="Adobe Garamond Pro Bold" panose="02020702060506020403" pitchFamily="18" charset="0"/>
              </a:rPr>
              <a:t>Tentang</a:t>
            </a:r>
            <a:r>
              <a:rPr lang="en-ID" sz="1800" b="1" i="0" dirty="0">
                <a:solidFill>
                  <a:srgbClr val="000000"/>
                </a:solidFill>
                <a:effectLst/>
                <a:latin typeface="Adobe Garamond Pro Bold" panose="02020702060506020403" pitchFamily="18" charset="0"/>
              </a:rPr>
              <a:t> </a:t>
            </a:r>
            <a:r>
              <a:rPr lang="en-ID" sz="1800" b="1" i="0" dirty="0" err="1">
                <a:solidFill>
                  <a:srgbClr val="000000"/>
                </a:solidFill>
                <a:effectLst/>
                <a:latin typeface="Adobe Garamond Pro Bold" panose="02020702060506020403" pitchFamily="18" charset="0"/>
              </a:rPr>
              <a:t>Perbankan</a:t>
            </a:r>
            <a:r>
              <a:rPr lang="en-ID" sz="1800" b="1" i="0" dirty="0">
                <a:solidFill>
                  <a:srgbClr val="000000"/>
                </a:solidFill>
                <a:effectLst/>
                <a:latin typeface="Adobe Garamond Pro Bold" panose="02020702060506020403" pitchFamily="18" charset="0"/>
              </a:rPr>
              <a:t> </a:t>
            </a:r>
            <a:r>
              <a:rPr lang="en-ID" sz="1800" b="1" i="0" dirty="0" err="1">
                <a:solidFill>
                  <a:srgbClr val="000000"/>
                </a:solidFill>
                <a:effectLst/>
                <a:latin typeface="Adobe Garamond Pro Bold" panose="02020702060506020403" pitchFamily="18" charset="0"/>
              </a:rPr>
              <a:t>Pasal</a:t>
            </a:r>
            <a:r>
              <a:rPr lang="en-ID" sz="1800" b="1" i="0" dirty="0">
                <a:solidFill>
                  <a:srgbClr val="000000"/>
                </a:solidFill>
                <a:effectLst/>
                <a:latin typeface="Adobe Garamond Pro Bold" panose="02020702060506020403" pitchFamily="18" charset="0"/>
              </a:rPr>
              <a:t> 1 </a:t>
            </a:r>
            <a:r>
              <a:rPr lang="en-ID" sz="1800" b="1" i="0" dirty="0" err="1">
                <a:solidFill>
                  <a:srgbClr val="000000"/>
                </a:solidFill>
                <a:effectLst/>
                <a:latin typeface="Adobe Garamond Pro Bold" panose="02020702060506020403" pitchFamily="18" charset="0"/>
              </a:rPr>
              <a:t>angka</a:t>
            </a:r>
            <a:r>
              <a:rPr lang="en-ID" sz="1800" b="1" i="0" dirty="0">
                <a:solidFill>
                  <a:srgbClr val="000000"/>
                </a:solidFill>
                <a:effectLst/>
                <a:latin typeface="Adobe Garamond Pro Bold" panose="02020702060506020403" pitchFamily="18" charset="0"/>
              </a:rPr>
              <a:t> 11:</a:t>
            </a:r>
            <a:br>
              <a:rPr lang="en-ID" sz="1800" b="1" i="0" dirty="0">
                <a:solidFill>
                  <a:srgbClr val="000000"/>
                </a:solidFill>
                <a:effectLst/>
                <a:latin typeface="Adobe Garamond Pro Bold" panose="02020702060506020403" pitchFamily="18" charset="0"/>
              </a:rPr>
            </a:br>
            <a:r>
              <a:rPr lang="en-ID" sz="1600" b="0" i="0" dirty="0" err="1">
                <a:solidFill>
                  <a:srgbClr val="000000"/>
                </a:solidFill>
                <a:effectLst/>
                <a:latin typeface="Adobe Garamond Pro Bold" panose="02020702060506020403" pitchFamily="18" charset="0"/>
              </a:rPr>
              <a:t>Kredit</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adalah</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penyediaan</a:t>
            </a:r>
            <a:r>
              <a:rPr lang="en-ID" sz="1600" b="0" i="0" dirty="0">
                <a:solidFill>
                  <a:srgbClr val="000000"/>
                </a:solidFill>
                <a:effectLst/>
                <a:latin typeface="Adobe Garamond Pro Bold" panose="02020702060506020403" pitchFamily="18" charset="0"/>
              </a:rPr>
              <a:t> uang </a:t>
            </a:r>
            <a:r>
              <a:rPr lang="en-ID" sz="1600" b="0" i="0" dirty="0" err="1">
                <a:solidFill>
                  <a:srgbClr val="000000"/>
                </a:solidFill>
                <a:effectLst/>
                <a:latin typeface="Adobe Garamond Pro Bold" panose="02020702060506020403" pitchFamily="18" charset="0"/>
              </a:rPr>
              <a:t>atau</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tagihan</a:t>
            </a:r>
            <a:r>
              <a:rPr lang="en-ID" sz="1600" b="0" i="0" dirty="0">
                <a:solidFill>
                  <a:srgbClr val="000000"/>
                </a:solidFill>
                <a:effectLst/>
                <a:latin typeface="Adobe Garamond Pro Bold" panose="02020702060506020403" pitchFamily="18" charset="0"/>
              </a:rPr>
              <a:t> yang </a:t>
            </a:r>
            <a:r>
              <a:rPr lang="en-ID" sz="1600" b="0" i="0" dirty="0" err="1">
                <a:solidFill>
                  <a:srgbClr val="000000"/>
                </a:solidFill>
                <a:effectLst/>
                <a:latin typeface="Adobe Garamond Pro Bold" panose="02020702060506020403" pitchFamily="18" charset="0"/>
              </a:rPr>
              <a:t>dapat</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dipersamakan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dengan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itu</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berdasarkan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persetujuan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atau</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kesepakatan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pinjam-meminjam</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antara</a:t>
            </a:r>
            <a:r>
              <a:rPr lang="en-ID" sz="1600" b="0" i="0" dirty="0">
                <a:solidFill>
                  <a:srgbClr val="000000"/>
                </a:solidFill>
                <a:effectLst/>
                <a:latin typeface="Adobe Garamond Pro Bold" panose="02020702060506020403" pitchFamily="18" charset="0"/>
              </a:rPr>
              <a:t> bank </a:t>
            </a:r>
            <a:r>
              <a:rPr lang="en-ID" sz="1600" b="0" i="0" dirty="0" err="1">
                <a:solidFill>
                  <a:srgbClr val="000000"/>
                </a:solidFill>
                <a:effectLst/>
                <a:latin typeface="Adobe Garamond Pro Bold" panose="02020702060506020403" pitchFamily="18" charset="0"/>
              </a:rPr>
              <a:t>dengan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pihak</a:t>
            </a:r>
            <a:r>
              <a:rPr lang="en-ID" sz="1600" b="0" i="0" dirty="0">
                <a:solidFill>
                  <a:srgbClr val="000000"/>
                </a:solidFill>
                <a:effectLst/>
                <a:latin typeface="Adobe Garamond Pro Bold" panose="02020702060506020403" pitchFamily="18" charset="0"/>
              </a:rPr>
              <a:t> lain yang </a:t>
            </a:r>
            <a:r>
              <a:rPr lang="en-ID" sz="1600" b="0" i="0" dirty="0" err="1">
                <a:solidFill>
                  <a:srgbClr val="000000"/>
                </a:solidFill>
                <a:effectLst/>
                <a:latin typeface="Adobe Garamond Pro Bold" panose="02020702060506020403" pitchFamily="18" charset="0"/>
              </a:rPr>
              <a:t>mewajibkan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pihak</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peminjam</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untuk</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melunasi</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utangnya</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setelah</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jangka</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waktu</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tertentu</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dengan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pemberian</a:t>
            </a:r>
            <a:r>
              <a:rPr lang="en-ID" sz="1600" b="0" i="0" dirty="0">
                <a:solidFill>
                  <a:srgbClr val="000000"/>
                </a:solidFill>
                <a:effectLst/>
                <a:latin typeface="Adobe Garamond Pro Bold" panose="02020702060506020403" pitchFamily="18" charset="0"/>
              </a:rPr>
              <a:t> </a:t>
            </a:r>
            <a:r>
              <a:rPr lang="en-ID" sz="1600" b="0" i="0" dirty="0" err="1">
                <a:solidFill>
                  <a:srgbClr val="000000"/>
                </a:solidFill>
                <a:effectLst/>
                <a:latin typeface="Adobe Garamond Pro Bold" panose="02020702060506020403" pitchFamily="18" charset="0"/>
              </a:rPr>
              <a:t>bunga</a:t>
            </a:r>
            <a:r>
              <a:rPr lang="en-ID" sz="1600" b="0" i="0" dirty="0">
                <a:solidFill>
                  <a:srgbClr val="000000"/>
                </a:solidFill>
                <a:effectLst/>
                <a:latin typeface="Adobe Garamond Pro Bold" panose="02020702060506020403" pitchFamily="18" charset="0"/>
              </a:rPr>
              <a:t>;</a:t>
            </a:r>
            <a:r>
              <a:rPr lang="en-US" sz="1600" dirty="0">
                <a:solidFill>
                  <a:schemeClr val="tx1"/>
                </a:solidFill>
                <a:latin typeface="Adobe Garamond Pro Bold" panose="02020702060506020403" pitchFamily="18" charset="0"/>
              </a:rPr>
              <a:t> </a:t>
            </a:r>
            <a:endParaRPr lang="en-US" sz="44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Dolor Sit Amet</a:t>
            </a:r>
          </a:p>
        </p:txBody>
      </p:sp>
      <p:sp>
        <p:nvSpPr>
          <p:cNvPr id="5" name="TextBox 4">
            <a:extLst>
              <a:ext uri="{FF2B5EF4-FFF2-40B4-BE49-F238E27FC236}">
                <a16:creationId xmlns:a16="http://schemas.microsoft.com/office/drawing/2014/main" id="{69AA216D-80AB-4A27-BE5E-FAEADE2D1D98}"/>
              </a:ext>
            </a:extLst>
          </p:cNvPr>
          <p:cNvSpPr txBox="1"/>
          <p:nvPr/>
        </p:nvSpPr>
        <p:spPr>
          <a:xfrm>
            <a:off x="6258758" y="125766"/>
            <a:ext cx="5074632" cy="2123658"/>
          </a:xfrm>
          <a:prstGeom prst="rect">
            <a:avLst/>
          </a:prstGeom>
          <a:noFill/>
        </p:spPr>
        <p:txBody>
          <a:bodyPr wrap="square" rtlCol="0">
            <a:spAutoFit/>
          </a:bodyPr>
          <a:lstStyle/>
          <a:p>
            <a:r>
              <a:rPr lang="en-US" sz="6600" b="1" i="1" dirty="0" err="1"/>
              <a:t>Kredit</a:t>
            </a:r>
            <a:r>
              <a:rPr lang="en-US" sz="6600" b="1" i="1" dirty="0"/>
              <a:t> Modal Usaha</a:t>
            </a:r>
            <a:endParaRPr lang="en-ID" sz="6600" b="1" i="1" dirty="0"/>
          </a:p>
        </p:txBody>
      </p:sp>
    </p:spTree>
    <p:extLst>
      <p:ext uri="{BB962C8B-B14F-4D97-AF65-F5344CB8AC3E}">
        <p14:creationId xmlns:p14="http://schemas.microsoft.com/office/powerpoint/2010/main" val="172382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273" y="106532"/>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2249423"/>
            <a:ext cx="3214307" cy="2180533"/>
          </a:xfrm>
        </p:spPr>
        <p:txBody>
          <a:bodyPr anchor="b">
            <a:noAutofit/>
          </a:bodyPr>
          <a:lstStyle/>
          <a:p>
            <a:pPr algn="l"/>
            <a:r>
              <a:rPr lang="en-ID" sz="1600" b="1" i="1" dirty="0" err="1">
                <a:solidFill>
                  <a:srgbClr val="222222"/>
                </a:solidFill>
                <a:effectLst/>
                <a:latin typeface="Arial Black" panose="020B0A04020102020204" pitchFamily="34" charset="0"/>
              </a:rPr>
              <a:t>Kredit</a:t>
            </a:r>
            <a:r>
              <a:rPr lang="en-ID" sz="1600" b="1" i="1" dirty="0">
                <a:solidFill>
                  <a:srgbClr val="222222"/>
                </a:solidFill>
                <a:effectLst/>
                <a:latin typeface="Arial Black" panose="020B0A04020102020204" pitchFamily="34" charset="0"/>
              </a:rPr>
              <a:t> Modal Usaha</a:t>
            </a:r>
            <a:br>
              <a:rPr lang="en-ID" sz="1600" b="1" i="1" dirty="0">
                <a:solidFill>
                  <a:srgbClr val="222222"/>
                </a:solidFill>
                <a:effectLst/>
                <a:latin typeface="Arial Black" panose="020B0A04020102020204" pitchFamily="34" charset="0"/>
              </a:rPr>
            </a:br>
            <a:br>
              <a:rPr lang="en-ID" sz="1600" b="1" i="1" dirty="0">
                <a:solidFill>
                  <a:srgbClr val="222222"/>
                </a:solidFill>
                <a:effectLst/>
                <a:latin typeface="Arial Black" panose="020B0A04020102020204" pitchFamily="34" charset="0"/>
              </a:rPr>
            </a:br>
            <a:r>
              <a:rPr lang="en-ID" sz="1600" i="1" dirty="0" err="1">
                <a:solidFill>
                  <a:schemeClr val="tx1"/>
                </a:solidFill>
                <a:effectLst/>
                <a:latin typeface="Arial Black" panose="020B0A04020102020204" pitchFamily="34" charset="0"/>
              </a:rPr>
              <a:t>Kredit</a:t>
            </a:r>
            <a:r>
              <a:rPr lang="en-ID" sz="1600" i="1" dirty="0">
                <a:solidFill>
                  <a:schemeClr val="tx1"/>
                </a:solidFill>
                <a:effectLst/>
                <a:latin typeface="Arial Black" panose="020B0A04020102020204" pitchFamily="34" charset="0"/>
              </a:rPr>
              <a:t> Modal Usaha </a:t>
            </a:r>
            <a:r>
              <a:rPr lang="en-ID" sz="1600" i="1" dirty="0" err="1">
                <a:solidFill>
                  <a:schemeClr val="tx1"/>
                </a:solidFill>
                <a:effectLst/>
                <a:latin typeface="Arial Black" panose="020B0A04020102020204" pitchFamily="34" charset="0"/>
              </a:rPr>
              <a:t>adalah</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kredit</a:t>
            </a:r>
            <a:r>
              <a:rPr lang="en-ID" sz="1600" i="1" dirty="0">
                <a:solidFill>
                  <a:schemeClr val="tx1"/>
                </a:solidFill>
                <a:effectLst/>
                <a:latin typeface="Arial Black" panose="020B0A04020102020204" pitchFamily="34" charset="0"/>
              </a:rPr>
              <a:t> yang </a:t>
            </a:r>
            <a:r>
              <a:rPr lang="en-ID" sz="1600" i="1" dirty="0" err="1">
                <a:solidFill>
                  <a:schemeClr val="tx1"/>
                </a:solidFill>
                <a:effectLst/>
                <a:latin typeface="Arial Black" panose="020B0A04020102020204" pitchFamily="34" charset="0"/>
              </a:rPr>
              <a:t>diperuntukkan</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sebagai</a:t>
            </a:r>
            <a:r>
              <a:rPr lang="en-ID" sz="1600" i="1" dirty="0">
                <a:solidFill>
                  <a:schemeClr val="tx1"/>
                </a:solidFill>
                <a:effectLst/>
                <a:latin typeface="Arial Black" panose="020B0A04020102020204" pitchFamily="34" charset="0"/>
              </a:rPr>
              <a:t> modal </a:t>
            </a:r>
            <a:r>
              <a:rPr lang="en-ID" sz="1600" i="1" dirty="0" err="1">
                <a:solidFill>
                  <a:schemeClr val="tx1"/>
                </a:solidFill>
                <a:effectLst/>
                <a:latin typeface="Arial Black" panose="020B0A04020102020204" pitchFamily="34" charset="0"/>
              </a:rPr>
              <a:t>untuk</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aktivitas</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operasional</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usaha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ataupun</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investasi</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untuk</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pengembangan</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usaha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Apabila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piutang</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usaha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anda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mundur</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atau</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anda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ingin</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melakukan</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ekspansi</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usaha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kredit</a:t>
            </a:r>
            <a:r>
              <a:rPr lang="en-ID" sz="1600" i="1" dirty="0">
                <a:solidFill>
                  <a:schemeClr val="tx1"/>
                </a:solidFill>
                <a:effectLst/>
                <a:latin typeface="Arial Black" panose="020B0A04020102020204" pitchFamily="34" charset="0"/>
              </a:rPr>
              <a:t> modal </a:t>
            </a:r>
            <a:r>
              <a:rPr lang="en-ID" sz="1600" i="1" dirty="0" err="1">
                <a:solidFill>
                  <a:schemeClr val="tx1"/>
                </a:solidFill>
                <a:effectLst/>
                <a:latin typeface="Arial Black" panose="020B0A04020102020204" pitchFamily="34" charset="0"/>
              </a:rPr>
              <a:t>usaha</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merupakan</a:t>
            </a:r>
            <a:r>
              <a:rPr lang="en-ID" sz="1600" i="1" dirty="0">
                <a:solidFill>
                  <a:schemeClr val="tx1"/>
                </a:solidFill>
                <a:effectLst/>
                <a:latin typeface="Arial Black" panose="020B0A04020102020204" pitchFamily="34" charset="0"/>
              </a:rPr>
              <a:t> </a:t>
            </a:r>
            <a:r>
              <a:rPr lang="en-ID" sz="1600" i="1" dirty="0" err="1">
                <a:solidFill>
                  <a:schemeClr val="tx1"/>
                </a:solidFill>
                <a:effectLst/>
                <a:latin typeface="Arial Black" panose="020B0A04020102020204" pitchFamily="34" charset="0"/>
              </a:rPr>
              <a:t>pilihan</a:t>
            </a:r>
            <a:r>
              <a:rPr lang="en-ID" sz="1600" i="1" dirty="0">
                <a:solidFill>
                  <a:schemeClr val="tx1"/>
                </a:solidFill>
                <a:effectLst/>
                <a:latin typeface="Arial Black" panose="020B0A04020102020204" pitchFamily="34" charset="0"/>
              </a:rPr>
              <a:t> yang </a:t>
            </a:r>
            <a:r>
              <a:rPr lang="en-ID" sz="1600" i="1" dirty="0" err="1">
                <a:solidFill>
                  <a:schemeClr val="tx1"/>
                </a:solidFill>
                <a:effectLst/>
                <a:latin typeface="Arial Black" panose="020B0A04020102020204" pitchFamily="34" charset="0"/>
              </a:rPr>
              <a:t>tepat</a:t>
            </a:r>
            <a:r>
              <a:rPr lang="en-ID" sz="1600" i="1" dirty="0">
                <a:solidFill>
                  <a:schemeClr val="tx1"/>
                </a:solidFill>
                <a:effectLst/>
                <a:latin typeface="Arial Black" panose="020B0A04020102020204" pitchFamily="34" charset="0"/>
              </a:rPr>
              <a:t>.</a:t>
            </a:r>
            <a:br>
              <a:rPr lang="en-ID" sz="1600" i="1" dirty="0">
                <a:solidFill>
                  <a:schemeClr val="tx1"/>
                </a:solidFill>
                <a:effectLst/>
                <a:latin typeface="Arial Black" panose="020B0A04020102020204" pitchFamily="34" charset="0"/>
              </a:rPr>
            </a:br>
            <a:endParaRPr lang="en-US" sz="16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Dolor Sit Amet</a:t>
            </a:r>
          </a:p>
        </p:txBody>
      </p:sp>
    </p:spTree>
    <p:extLst>
      <p:ext uri="{BB962C8B-B14F-4D97-AF65-F5344CB8AC3E}">
        <p14:creationId xmlns:p14="http://schemas.microsoft.com/office/powerpoint/2010/main" val="184704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303" y="0"/>
            <a:ext cx="12191980" cy="6858000"/>
          </a:xfrm>
          <a:prstGeom prst="rect">
            <a:avLst/>
          </a:prstGeom>
        </p:spPr>
      </p:pic>
      <p:sp>
        <p:nvSpPr>
          <p:cNvPr id="11" name="TextBox 10">
            <a:extLst>
              <a:ext uri="{FF2B5EF4-FFF2-40B4-BE49-F238E27FC236}">
                <a16:creationId xmlns:a16="http://schemas.microsoft.com/office/drawing/2014/main" id="{6F11CAD2-3799-450D-B094-AD20079F0A61}"/>
              </a:ext>
            </a:extLst>
          </p:cNvPr>
          <p:cNvSpPr txBox="1"/>
          <p:nvPr/>
        </p:nvSpPr>
        <p:spPr>
          <a:xfrm>
            <a:off x="6456287" y="0"/>
            <a:ext cx="5572956" cy="4524315"/>
          </a:xfrm>
          <a:prstGeom prst="rect">
            <a:avLst/>
          </a:prstGeom>
          <a:noFill/>
        </p:spPr>
        <p:txBody>
          <a:bodyPr wrap="square">
            <a:spAutoFit/>
          </a:bodyPr>
          <a:lstStyle/>
          <a:p>
            <a:pPr algn="l"/>
            <a:r>
              <a:rPr lang="en-ID" sz="2400" b="1" i="0" dirty="0" err="1">
                <a:solidFill>
                  <a:srgbClr val="202124"/>
                </a:solidFill>
                <a:effectLst/>
                <a:latin typeface="arial" panose="020B0604020202020204" pitchFamily="34" charset="0"/>
              </a:rPr>
              <a:t>Dalam</a:t>
            </a:r>
            <a:r>
              <a:rPr lang="en-ID" sz="2400" b="1" i="0" dirty="0">
                <a:solidFill>
                  <a:srgbClr val="202124"/>
                </a:solidFill>
                <a:effectLst/>
                <a:latin typeface="arial" panose="020B0604020202020204" pitchFamily="34" charset="0"/>
              </a:rPr>
              <a:t> dunia </a:t>
            </a:r>
            <a:r>
              <a:rPr lang="en-ID" sz="2400" b="1" i="0" dirty="0" err="1">
                <a:solidFill>
                  <a:srgbClr val="202124"/>
                </a:solidFill>
                <a:effectLst/>
                <a:latin typeface="arial" panose="020B0604020202020204" pitchFamily="34" charset="0"/>
              </a:rPr>
              <a:t>perbankan</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istilah</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lebih</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sering</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digunakan</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untuk</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memberikan</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sebuah</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fasilitas</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pinjaman</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kepada</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seorang</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nasabah</a:t>
            </a:r>
            <a:r>
              <a:rPr lang="en-ID" sz="2400" b="1" i="0" dirty="0">
                <a:solidFill>
                  <a:srgbClr val="202124"/>
                </a:solidFill>
                <a:effectLst/>
                <a:latin typeface="arial" panose="020B0604020202020204" pitchFamily="34" charset="0"/>
              </a:rPr>
              <a:t> yang </a:t>
            </a:r>
            <a:r>
              <a:rPr lang="en-ID" sz="2400" b="1" i="0" dirty="0" err="1">
                <a:solidFill>
                  <a:srgbClr val="202124"/>
                </a:solidFill>
                <a:effectLst/>
                <a:latin typeface="arial" panose="020B0604020202020204" pitchFamily="34" charset="0"/>
              </a:rPr>
              <a:t>bersifat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individu</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atau</a:t>
            </a:r>
            <a:r>
              <a:rPr lang="en-ID" sz="2400" b="1" i="0" dirty="0">
                <a:solidFill>
                  <a:srgbClr val="202124"/>
                </a:solidFill>
                <a:effectLst/>
                <a:latin typeface="arial" panose="020B0604020202020204" pitchFamily="34" charset="0"/>
              </a:rPr>
              <a:t> badan </a:t>
            </a:r>
            <a:r>
              <a:rPr lang="en-ID" sz="2400" b="1" i="0" dirty="0" err="1">
                <a:solidFill>
                  <a:srgbClr val="202124"/>
                </a:solidFill>
                <a:effectLst/>
                <a:latin typeface="arial" panose="020B0604020202020204" pitchFamily="34" charset="0"/>
              </a:rPr>
              <a:t>usaha</a:t>
            </a:r>
            <a:r>
              <a:rPr lang="en-ID" sz="2400" b="1" i="0" dirty="0">
                <a:solidFill>
                  <a:srgbClr val="202124"/>
                </a:solidFill>
                <a:effectLst/>
                <a:latin typeface="arial" panose="020B0604020202020204" pitchFamily="34" charset="0"/>
              </a:rPr>
              <a:t>.</a:t>
            </a:r>
          </a:p>
          <a:p>
            <a:pPr algn="l">
              <a:buFont typeface="+mj-lt"/>
              <a:buAutoNum type="arabicPeriod"/>
            </a:pP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Modal </a:t>
            </a:r>
            <a:r>
              <a:rPr lang="en-ID" sz="2400" b="1" i="0" dirty="0" err="1">
                <a:solidFill>
                  <a:srgbClr val="202124"/>
                </a:solidFill>
                <a:effectLst/>
                <a:latin typeface="arial" panose="020B0604020202020204" pitchFamily="34" charset="0"/>
              </a:rPr>
              <a:t>Kerja</a:t>
            </a:r>
            <a:r>
              <a:rPr lang="en-ID" sz="2400" b="1" i="0" dirty="0">
                <a:solidFill>
                  <a:srgbClr val="202124"/>
                </a:solidFill>
                <a:effectLst/>
                <a:latin typeface="arial" panose="020B0604020202020204" pitchFamily="34" charset="0"/>
              </a:rPr>
              <a:t>. ...</a:t>
            </a:r>
          </a:p>
          <a:p>
            <a:pPr algn="l">
              <a:buFont typeface="+mj-lt"/>
              <a:buAutoNum type="arabicPeriod"/>
            </a:pP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Investasi</a:t>
            </a:r>
            <a:r>
              <a:rPr lang="en-ID" sz="2400" b="1" i="0" dirty="0">
                <a:solidFill>
                  <a:srgbClr val="202124"/>
                </a:solidFill>
                <a:effectLst/>
                <a:latin typeface="arial" panose="020B0604020202020204" pitchFamily="34" charset="0"/>
              </a:rPr>
              <a:t>. ...</a:t>
            </a:r>
          </a:p>
          <a:p>
            <a:pPr algn="l">
              <a:buFont typeface="+mj-lt"/>
              <a:buAutoNum type="arabicPeriod"/>
            </a:pP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Konsumtif</a:t>
            </a:r>
            <a:r>
              <a:rPr lang="en-ID" sz="2400" b="1" i="0" dirty="0">
                <a:solidFill>
                  <a:srgbClr val="202124"/>
                </a:solidFill>
                <a:effectLst/>
                <a:latin typeface="arial" panose="020B0604020202020204" pitchFamily="34" charset="0"/>
              </a:rPr>
              <a:t>. ...</a:t>
            </a:r>
          </a:p>
          <a:p>
            <a:pPr algn="l">
              <a:buFont typeface="+mj-lt"/>
              <a:buAutoNum type="arabicPeriod"/>
            </a:pP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Jangka</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Pendek</a:t>
            </a:r>
            <a:r>
              <a:rPr lang="en-ID" sz="2400" b="1" i="0" dirty="0">
                <a:solidFill>
                  <a:srgbClr val="202124"/>
                </a:solidFill>
                <a:effectLst/>
                <a:latin typeface="arial" panose="020B0604020202020204" pitchFamily="34" charset="0"/>
              </a:rPr>
              <a:t>. ...</a:t>
            </a:r>
          </a:p>
          <a:p>
            <a:pPr algn="l">
              <a:buFont typeface="+mj-lt"/>
              <a:buAutoNum type="arabicPeriod"/>
            </a:pP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Jangka</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Menengah</a:t>
            </a:r>
            <a:r>
              <a:rPr lang="en-ID" sz="2400" b="1" i="0" dirty="0">
                <a:solidFill>
                  <a:srgbClr val="202124"/>
                </a:solidFill>
                <a:effectLst/>
                <a:latin typeface="arial" panose="020B0604020202020204" pitchFamily="34" charset="0"/>
              </a:rPr>
              <a:t>. ...</a:t>
            </a:r>
          </a:p>
          <a:p>
            <a:pPr algn="l">
              <a:buFont typeface="+mj-lt"/>
              <a:buAutoNum type="arabicPeriod"/>
            </a:pPr>
            <a:r>
              <a:rPr lang="en-ID" sz="2400" b="1" i="0" dirty="0" err="1">
                <a:solidFill>
                  <a:srgbClr val="202124"/>
                </a:solidFill>
                <a:effectLst/>
                <a:latin typeface="arial" panose="020B0604020202020204" pitchFamily="34" charset="0"/>
              </a:rPr>
              <a:t>Kredit</a:t>
            </a:r>
            <a:r>
              <a:rPr lang="en-ID" sz="2400" b="1" i="0" dirty="0">
                <a:solidFill>
                  <a:srgbClr val="202124"/>
                </a:solidFill>
                <a:effectLst/>
                <a:latin typeface="arial" panose="020B0604020202020204" pitchFamily="34" charset="0"/>
              </a:rPr>
              <a:t> </a:t>
            </a:r>
            <a:r>
              <a:rPr lang="en-ID" sz="2400" b="1" i="0" dirty="0" err="1">
                <a:solidFill>
                  <a:srgbClr val="202124"/>
                </a:solidFill>
                <a:effectLst/>
                <a:latin typeface="arial" panose="020B0604020202020204" pitchFamily="34" charset="0"/>
              </a:rPr>
              <a:t>Jangka</a:t>
            </a:r>
            <a:r>
              <a:rPr lang="en-ID" sz="2400" b="1" i="0" dirty="0">
                <a:solidFill>
                  <a:srgbClr val="202124"/>
                </a:solidFill>
                <a:effectLst/>
                <a:latin typeface="arial" panose="020B0604020202020204" pitchFamily="34" charset="0"/>
              </a:rPr>
              <a:t> Panjang</a:t>
            </a:r>
          </a:p>
        </p:txBody>
      </p:sp>
    </p:spTree>
    <p:extLst>
      <p:ext uri="{BB962C8B-B14F-4D97-AF65-F5344CB8AC3E}">
        <p14:creationId xmlns:p14="http://schemas.microsoft.com/office/powerpoint/2010/main" val="219391443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{6AF569BE-689F-4DA6-8145-F55E7DE4770E}tf22712842_win32</Template>
  <TotalTime>38</TotalTime>
  <Words>158</Words>
  <Application>Microsoft Office PowerPoint</Application>
  <PresentationFormat>Widescreen</PresentationFormat>
  <Paragraphs>12</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Adobe Garamond Pro Bold</vt:lpstr>
      <vt:lpstr>Arial</vt:lpstr>
      <vt:lpstr>Arial Black</vt:lpstr>
      <vt:lpstr>Bookman Old Style</vt:lpstr>
      <vt:lpstr>Calibri</vt:lpstr>
      <vt:lpstr>Franklin Gothic Book</vt:lpstr>
      <vt:lpstr>1_RetrospectVTI</vt:lpstr>
      <vt:lpstr>Pengertian Kredit menurut UU No. 10 Thn 1998 Tentang Perbankan Pasal 1 angka 11: Kredit adalah penyediaan uang atau tagihan yang dapat dipersamakan dengan itu, berdasarkan persetujuan atau kesepakatan pinjam-meminjam antara bank dengan pihak lain yang mewajibkan pihak peminjam untuk melunasi utangnya setelah jangka waktu tertentu dengan pemberian bunga; </vt:lpstr>
      <vt:lpstr>Kredit Modal Usaha  Kredit Modal Usaha adalah kredit yang diperuntukkan sebagai modal untuk aktivitas operasional usaha ataupun investasi untuk pengembangan usaha. Apabila piutang usaha anda mundur atau anda ingin melakukan ekspansi usaha, kredit modal usaha merupakan pilihan yang tepat.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sitinurhasanahsarmili@outlook.com</dc:creator>
  <cp:lastModifiedBy>sitinurhasanahsarmili@outlook.com</cp:lastModifiedBy>
  <cp:revision>4</cp:revision>
  <dcterms:created xsi:type="dcterms:W3CDTF">2021-10-31T06:19:18Z</dcterms:created>
  <dcterms:modified xsi:type="dcterms:W3CDTF">2021-10-31T06:58:02Z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