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2" r:id="rId8"/>
    <p:sldId id="263" r:id="rId9"/>
    <p:sldId id="265" r:id="rId10"/>
    <p:sldId id="266" r:id="rId11"/>
    <p:sldId id="267" r:id="rId12"/>
    <p:sldId id="269" r:id="rId13"/>
    <p:sldId id="268" r:id="rId14"/>
    <p:sldId id="270" r:id="rId15"/>
    <p:sldId id="271" r:id="rId16"/>
    <p:sldId id="272" r:id="rId17"/>
    <p:sldId id="273" r:id="rId18"/>
    <p:sldId id="274" r:id="rId19"/>
    <p:sldId id="275" r:id="rId20"/>
    <p:sldId id="264" r:id="rId21"/>
    <p:sldId id="276" r:id="rId22"/>
    <p:sldId id="277" r:id="rId23"/>
    <p:sldId id="278" r:id="rId24"/>
    <p:sldId id="279" r:id="rId25"/>
    <p:sldId id="281" r:id="rId26"/>
    <p:sldId id="282" r:id="rId27"/>
    <p:sldId id="283" r:id="rId28"/>
    <p:sldId id="284" r:id="rId29"/>
    <p:sldId id="285" r:id="rId30"/>
    <p:sldId id="286" r:id="rId31"/>
    <p:sldId id="280"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9/15/2020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a:p>
        </p:txBody>
      </p:sp>
      <p:sp>
        <p:nvSpPr>
          <p:cNvPr id="6" name="Title 5"/>
          <p:cNvSpPr>
            <a:spLocks noGrp="1"/>
          </p:cNvSpPr>
          <p:nvPr>
            <p:ph type="ctrTitle"/>
          </p:nvPr>
        </p:nvSpPr>
        <p:spPr>
          <a:xfrm>
            <a:off x="2117260" y="665628"/>
            <a:ext cx="9258952" cy="5140452"/>
          </a:xfrm>
        </p:spPr>
        <p:txBody>
          <a:bodyPr>
            <a:normAutofit fontScale="90000"/>
          </a:bodyPr>
          <a:lstStyle/>
          <a:p>
            <a:pPr lvl="0">
              <a:tabLst>
                <a:tab pos="444500" algn="l"/>
              </a:tabLst>
            </a:pP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PB.11-  SURAT BERHARGA DAN WARKAT PERBANKAN</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1.  Istilah </a:t>
            </a:r>
            <a:r>
              <a:rPr lang="id-ID" sz="2700" dirty="0">
                <a:solidFill>
                  <a:schemeClr val="tx1"/>
                </a:solidFill>
                <a:latin typeface="Arial Black" panose="020B0A04020102020204" pitchFamily="34" charset="0"/>
              </a:rPr>
              <a:t>dan pengertian Surat </a:t>
            </a:r>
            <a:r>
              <a:rPr lang="id-ID" sz="2700" dirty="0" smtClean="0">
                <a:solidFill>
                  <a:schemeClr val="tx1"/>
                </a:solidFill>
                <a:latin typeface="Arial Black" panose="020B0A04020102020204" pitchFamily="34" charset="0"/>
              </a:rPr>
              <a:t>Berharga</a:t>
            </a:r>
            <a:r>
              <a:rPr lang="id-ID" sz="2800" dirty="0"/>
              <a:t/>
            </a:r>
            <a:br>
              <a:rPr lang="id-ID" sz="2800" dirty="0"/>
            </a:br>
            <a:r>
              <a:rPr lang="id-ID" sz="2700" dirty="0" smtClean="0">
                <a:solidFill>
                  <a:schemeClr val="tx1"/>
                </a:solidFill>
                <a:latin typeface="Arial Black" panose="020B0A04020102020204" pitchFamily="34" charset="0"/>
              </a:rPr>
              <a:t>2. </a:t>
            </a:r>
            <a:r>
              <a:rPr lang="id-ID" sz="2700" dirty="0">
                <a:solidFill>
                  <a:schemeClr val="tx1"/>
                </a:solidFill>
                <a:latin typeface="Arial Black" panose="020B0A04020102020204" pitchFamily="34" charset="0"/>
              </a:rPr>
              <a:t>D</a:t>
            </a:r>
            <a:r>
              <a:rPr lang="id-ID" sz="2700" dirty="0" smtClean="0">
                <a:solidFill>
                  <a:schemeClr val="tx1"/>
                </a:solidFill>
                <a:latin typeface="Arial Black" panose="020B0A04020102020204" pitchFamily="34" charset="0"/>
              </a:rPr>
              <a:t>asar </a:t>
            </a:r>
            <a:r>
              <a:rPr lang="id-ID" sz="2700" dirty="0">
                <a:solidFill>
                  <a:schemeClr val="tx1"/>
                </a:solidFill>
                <a:latin typeface="Arial Black" panose="020B0A04020102020204" pitchFamily="34" charset="0"/>
              </a:rPr>
              <a:t>penerbitan  dan sumber hukum Surat </a:t>
            </a:r>
            <a:r>
              <a:rPr lang="id-ID" sz="2700" dirty="0" smtClean="0">
                <a:solidFill>
                  <a:schemeClr val="tx1"/>
                </a:solidFill>
                <a:latin typeface="Arial Black" panose="020B0A04020102020204" pitchFamily="34" charset="0"/>
              </a:rPr>
              <a:t>Berharga </a:t>
            </a: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3</a:t>
            </a:r>
            <a:r>
              <a:rPr lang="id-ID" sz="2700" dirty="0" smtClean="0">
                <a:solidFill>
                  <a:schemeClr val="tx1"/>
                </a:solidFill>
                <a:latin typeface="Arial Black" panose="020B0A04020102020204" pitchFamily="34" charset="0"/>
              </a:rPr>
              <a:t>.  Jenis </a:t>
            </a:r>
            <a:r>
              <a:rPr lang="id-ID" sz="2700" dirty="0">
                <a:solidFill>
                  <a:schemeClr val="tx1"/>
                </a:solidFill>
                <a:latin typeface="Arial Black" panose="020B0A04020102020204" pitchFamily="34" charset="0"/>
              </a:rPr>
              <a:t>Surat Berharga perspektif KUHD</a:t>
            </a:r>
            <a:br>
              <a:rPr lang="id-ID" sz="2700" dirty="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4</a:t>
            </a:r>
            <a:r>
              <a:rPr lang="id-ID" sz="2700" dirty="0" smtClean="0">
                <a:solidFill>
                  <a:schemeClr val="tx1"/>
                </a:solidFill>
                <a:latin typeface="Arial Black" panose="020B0A04020102020204" pitchFamily="34" charset="0"/>
              </a:rPr>
              <a:t>. Jenis </a:t>
            </a:r>
            <a:r>
              <a:rPr lang="id-ID" sz="2700" dirty="0">
                <a:solidFill>
                  <a:schemeClr val="tx1"/>
                </a:solidFill>
                <a:latin typeface="Arial Black" panose="020B0A04020102020204" pitchFamily="34" charset="0"/>
              </a:rPr>
              <a:t>Surat Berharga perspektif praktik </a:t>
            </a:r>
            <a:r>
              <a:rPr lang="id-ID" sz="2700" dirty="0" smtClean="0">
                <a:solidFill>
                  <a:schemeClr val="tx1"/>
                </a:solidFill>
                <a:latin typeface="Arial Black" panose="020B0A04020102020204" pitchFamily="34" charset="0"/>
              </a:rPr>
              <a:t>perbankan</a:t>
            </a:r>
            <a:r>
              <a:rPr lang="id-ID" dirty="0" smtClean="0"/>
              <a:t/>
            </a:r>
            <a:br>
              <a:rPr lang="id-ID" dirty="0" smtClean="0"/>
            </a:br>
            <a:r>
              <a:rPr lang="id-ID" sz="2400" dirty="0" smtClean="0">
                <a:latin typeface="Arial Black" panose="020B0A04020102020204" pitchFamily="34" charset="0"/>
              </a:rPr>
              <a:t>6</a:t>
            </a:r>
            <a:r>
              <a:rPr lang="id-ID" sz="2400" dirty="0" smtClean="0">
                <a:solidFill>
                  <a:schemeClr val="tx1"/>
                </a:solidFill>
                <a:latin typeface="Arial Black" panose="020B0A04020102020204" pitchFamily="34" charset="0"/>
              </a:rPr>
              <a:t>.  Para Pihak dan Hubungan Hk Dlm penggunaan Surat Berharga</a:t>
            </a:r>
            <a:br>
              <a:rPr lang="id-ID" sz="2400" dirty="0" smtClean="0">
                <a:solidFill>
                  <a:schemeClr val="tx1"/>
                </a:solidFill>
                <a:latin typeface="Arial Black" panose="020B0A04020102020204" pitchFamily="34" charset="0"/>
              </a:rPr>
            </a:br>
            <a:endParaRPr lang="id-ID" dirty="0">
              <a:solidFill>
                <a:schemeClr val="tx1"/>
              </a:solidFill>
            </a:endParaRPr>
          </a:p>
        </p:txBody>
      </p:sp>
    </p:spTree>
    <p:extLst>
      <p:ext uri="{BB962C8B-B14F-4D97-AF65-F5344CB8AC3E}">
        <p14:creationId xmlns:p14="http://schemas.microsoft.com/office/powerpoint/2010/main" val="8614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r>
              <a:rPr lang="id-ID" sz="2800" b="1" dirty="0">
                <a:solidFill>
                  <a:schemeClr val="tx1"/>
                </a:solidFill>
                <a:latin typeface="Arial" pitchFamily="34" charset="0"/>
                <a:cs typeface="Arial" pitchFamily="34" charset="0"/>
              </a:rPr>
              <a:t>TANGGUNGJAWAB PENERBIT WESEL:</a:t>
            </a:r>
          </a:p>
          <a:p>
            <a:endParaRPr lang="id-ID" sz="2800" b="1" dirty="0">
              <a:solidFill>
                <a:schemeClr val="tx1"/>
              </a:solidFill>
              <a:latin typeface="Arial" pitchFamily="34" charset="0"/>
              <a:cs typeface="Arial" pitchFamily="34" charset="0"/>
            </a:endParaRPr>
          </a:p>
          <a:p>
            <a:pPr marL="514350" indent="-514350">
              <a:buAutoNum type="arabicParenR"/>
            </a:pPr>
            <a:r>
              <a:rPr lang="id-ID" sz="2800" dirty="0">
                <a:solidFill>
                  <a:schemeClr val="tx1"/>
                </a:solidFill>
                <a:latin typeface="Arial" pitchFamily="34" charset="0"/>
                <a:cs typeface="Arial" pitchFamily="34" charset="0"/>
              </a:rPr>
              <a:t>Tanggung jawab dalam akseptas: Pembayaran cek memerlukan akseptasi (persetujuan membayar) krn wesel adalah alat bayar kredit yg pembayarannya sesuai “hari bayar” yg ditetapkan dlm wesel;</a:t>
            </a:r>
          </a:p>
          <a:p>
            <a:r>
              <a:rPr lang="id-ID" sz="2800" dirty="0">
                <a:solidFill>
                  <a:schemeClr val="tx1"/>
                </a:solidFill>
                <a:latin typeface="Arial" pitchFamily="34" charset="0"/>
                <a:cs typeface="Arial" pitchFamily="34" charset="0"/>
              </a:rPr>
              <a:t> </a:t>
            </a:r>
          </a:p>
          <a:p>
            <a:pPr algn="just"/>
            <a:r>
              <a:rPr lang="id-ID" sz="2800" dirty="0">
                <a:solidFill>
                  <a:schemeClr val="tx1"/>
                </a:solidFill>
                <a:latin typeface="Arial" pitchFamily="34" charset="0"/>
                <a:cs typeface="Arial" pitchFamily="34" charset="0"/>
              </a:rPr>
              <a:t>2) Tanggungjawab dalam hal pembayaran:</a:t>
            </a:r>
          </a:p>
          <a:p>
            <a:pPr algn="just"/>
            <a:r>
              <a:rPr lang="id-ID" sz="2800" dirty="0">
                <a:solidFill>
                  <a:schemeClr val="tx1"/>
                </a:solidFill>
                <a:latin typeface="Arial" pitchFamily="34" charset="0"/>
                <a:cs typeface="Arial" pitchFamily="34" charset="0"/>
              </a:rPr>
              <a:t>Ada kemungkinan setelah diakseptasi oleh Tersangkut (Bank) ternyata Bank tdk membayar, shg Penerbit hrs menjamin pembayaran wesel yg diterbitkannya</a:t>
            </a: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2048235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09902"/>
            <a:ext cx="8668603" cy="62484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r>
              <a:rPr lang="id-ID" sz="2800" b="1" dirty="0">
                <a:solidFill>
                  <a:schemeClr val="tx1"/>
                </a:solidFill>
                <a:latin typeface="Arial" pitchFamily="34" charset="0"/>
                <a:cs typeface="Arial" pitchFamily="34" charset="0"/>
              </a:rPr>
              <a:t>LAMPAU WAKTU SURAT WESEL:</a:t>
            </a:r>
          </a:p>
          <a:p>
            <a:r>
              <a:rPr lang="id-ID" sz="2800" dirty="0">
                <a:solidFill>
                  <a:schemeClr val="tx1"/>
                </a:solidFill>
                <a:latin typeface="Arial" pitchFamily="34" charset="0"/>
                <a:cs typeface="Arial" pitchFamily="34" charset="0"/>
              </a:rPr>
              <a:t>Adalah 1 (satu) tahun sejak hari bayarnya. Jadi menghitung nya tergantung jatuh hari bayarnya surat wesel.</a:t>
            </a: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2900541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 </a:t>
            </a:r>
            <a:r>
              <a:rPr lang="id-ID" sz="2800" b="1" dirty="0" smtClean="0">
                <a:solidFill>
                  <a:schemeClr val="tx1"/>
                </a:solidFill>
                <a:latin typeface="Arial" pitchFamily="34" charset="0"/>
                <a:cs typeface="Arial" pitchFamily="34" charset="0"/>
              </a:rPr>
              <a:t>B.  SURAT </a:t>
            </a:r>
            <a:r>
              <a:rPr lang="id-ID" sz="2800" b="1" dirty="0">
                <a:solidFill>
                  <a:schemeClr val="tx1"/>
                </a:solidFill>
                <a:latin typeface="Arial" pitchFamily="34" charset="0"/>
                <a:cs typeface="Arial" pitchFamily="34" charset="0"/>
              </a:rPr>
              <a:t>CEK (</a:t>
            </a:r>
            <a:r>
              <a:rPr lang="id-ID" sz="2800" b="1" i="1" dirty="0">
                <a:solidFill>
                  <a:schemeClr val="tx1"/>
                </a:solidFill>
                <a:latin typeface="Arial" pitchFamily="34" charset="0"/>
                <a:cs typeface="Arial" pitchFamily="34" charset="0"/>
              </a:rPr>
              <a:t>cheque</a:t>
            </a:r>
            <a:r>
              <a:rPr lang="id-ID" sz="2800" dirty="0">
                <a:solidFill>
                  <a:schemeClr val="tx1"/>
                </a:solidFill>
                <a:latin typeface="Arial" pitchFamily="34" charset="0"/>
                <a:cs typeface="Arial" pitchFamily="34" charset="0"/>
              </a:rPr>
              <a:t>)</a:t>
            </a:r>
          </a:p>
          <a:p>
            <a:endParaRPr lang="id-ID" sz="2800" i="1" dirty="0">
              <a:solidFill>
                <a:schemeClr val="tx1"/>
              </a:solidFill>
              <a:latin typeface="Arial" pitchFamily="34" charset="0"/>
              <a:cs typeface="Arial" pitchFamily="34" charset="0"/>
            </a:endParaRPr>
          </a:p>
          <a:p>
            <a:pPr marL="457200" indent="-457200">
              <a:buFontTx/>
              <a:buChar char="-"/>
            </a:pPr>
            <a:r>
              <a:rPr lang="id-ID" sz="2800" i="1" dirty="0">
                <a:solidFill>
                  <a:schemeClr val="tx1"/>
                </a:solidFill>
                <a:latin typeface="Arial" pitchFamily="34" charset="0"/>
                <a:cs typeface="Arial" pitchFamily="34" charset="0"/>
              </a:rPr>
              <a:t>SURAT  CEK  ADALAH JENIS SURAT BERHARGA DALAM KATEGORI SURAT </a:t>
            </a:r>
            <a:r>
              <a:rPr lang="id-ID" sz="2800" b="1" i="1" dirty="0">
                <a:solidFill>
                  <a:schemeClr val="tx1"/>
                </a:solidFill>
                <a:latin typeface="Arial" pitchFamily="34" charset="0"/>
                <a:cs typeface="Arial" pitchFamily="34" charset="0"/>
              </a:rPr>
              <a:t>“PERINTAH MEMBAYAR” tanpa syarat;</a:t>
            </a:r>
          </a:p>
          <a:p>
            <a:pPr marL="457200" indent="-457200">
              <a:buFontTx/>
              <a:buChar char="-"/>
            </a:pPr>
            <a:r>
              <a:rPr lang="id-ID" sz="2800" b="1" i="1" dirty="0">
                <a:solidFill>
                  <a:schemeClr val="tx1"/>
                </a:solidFill>
                <a:latin typeface="Arial" pitchFamily="34" charset="0"/>
                <a:cs typeface="Arial" pitchFamily="34" charset="0"/>
              </a:rPr>
              <a:t>Termasuk alat bayar TUNAI:</a:t>
            </a:r>
            <a:r>
              <a:rPr lang="id-ID" sz="2800" dirty="0">
                <a:solidFill>
                  <a:schemeClr val="tx1"/>
                </a:solidFill>
                <a:latin typeface="Arial" pitchFamily="34" charset="0"/>
                <a:cs typeface="Arial" pitchFamily="34" charset="0"/>
              </a:rPr>
              <a:t> krn CEK hrs dpt dibayarkan “setiap saat” cek diperlihatkan.</a:t>
            </a: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620973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marL="514350" indent="-514350" algn="just">
              <a:buAutoNum type="arabicPeriod"/>
            </a:pPr>
            <a:r>
              <a:rPr lang="id-ID" sz="2800" b="1" dirty="0" smtClean="0">
                <a:solidFill>
                  <a:schemeClr val="tx1"/>
                </a:solidFill>
                <a:latin typeface="Arial" pitchFamily="34" charset="0"/>
                <a:cs typeface="Arial" pitchFamily="34" charset="0"/>
              </a:rPr>
              <a:t>Syarat </a:t>
            </a:r>
            <a:r>
              <a:rPr lang="id-ID" sz="2800" b="1" dirty="0">
                <a:solidFill>
                  <a:schemeClr val="tx1"/>
                </a:solidFill>
                <a:latin typeface="Arial" pitchFamily="34" charset="0"/>
                <a:cs typeface="Arial" pitchFamily="34" charset="0"/>
              </a:rPr>
              <a:t>formal surat cek: (Ps 178 KUHD</a:t>
            </a:r>
            <a:r>
              <a:rPr lang="id-ID" sz="2800" b="1" dirty="0" smtClean="0">
                <a:solidFill>
                  <a:schemeClr val="tx1"/>
                </a:solidFill>
                <a:latin typeface="Arial" pitchFamily="34" charset="0"/>
                <a:cs typeface="Arial" pitchFamily="34" charset="0"/>
              </a:rPr>
              <a:t>)</a:t>
            </a:r>
          </a:p>
          <a:p>
            <a:pPr algn="just"/>
            <a:endParaRPr lang="id-ID" sz="2800" b="1" dirty="0">
              <a:solidFill>
                <a:schemeClr val="tx1"/>
              </a:solidFill>
              <a:latin typeface="Arial" pitchFamily="34" charset="0"/>
              <a:cs typeface="Arial" pitchFamily="34" charset="0"/>
            </a:endParaRPr>
          </a:p>
          <a:p>
            <a:pPr marL="514350" indent="-514350" algn="just">
              <a:buAutoNum type="alphaLcPeriod"/>
            </a:pPr>
            <a:r>
              <a:rPr lang="id-ID" sz="2800" b="1" dirty="0">
                <a:solidFill>
                  <a:schemeClr val="tx1"/>
                </a:solidFill>
                <a:latin typeface="Arial" pitchFamily="34" charset="0"/>
                <a:cs typeface="Arial" pitchFamily="34" charset="0"/>
              </a:rPr>
              <a:t>Istilah cek hrs dimuat dlm teks dan dibuat dlm bhs cek itu dibuat;</a:t>
            </a:r>
          </a:p>
          <a:p>
            <a:pPr marL="514350" indent="-514350" algn="just">
              <a:buAutoNum type="alphaLcPeriod"/>
            </a:pPr>
            <a:r>
              <a:rPr lang="id-ID" sz="2800" b="1" dirty="0">
                <a:solidFill>
                  <a:schemeClr val="tx1"/>
                </a:solidFill>
                <a:latin typeface="Arial" pitchFamily="34" charset="0"/>
                <a:cs typeface="Arial" pitchFamily="34" charset="0"/>
              </a:rPr>
              <a:t>Perintah tidak bersyarat utkj membayar sejumlah uang;</a:t>
            </a:r>
          </a:p>
          <a:p>
            <a:pPr marL="514350" indent="-514350" algn="just">
              <a:buAutoNum type="alphaLcPeriod"/>
            </a:pPr>
            <a:r>
              <a:rPr lang="id-ID" sz="2800" b="1" dirty="0">
                <a:solidFill>
                  <a:schemeClr val="tx1"/>
                </a:solidFill>
                <a:latin typeface="Arial" pitchFamily="34" charset="0"/>
                <a:cs typeface="Arial" pitchFamily="34" charset="0"/>
              </a:rPr>
              <a:t>Nama orang yang harus membayar (Tersangkut);</a:t>
            </a:r>
          </a:p>
          <a:p>
            <a:pPr marL="514350" indent="-514350" algn="just">
              <a:buAutoNum type="alphaLcPeriod"/>
            </a:pPr>
            <a:r>
              <a:rPr lang="id-ID" sz="2800" b="1" dirty="0">
                <a:solidFill>
                  <a:schemeClr val="tx1"/>
                </a:solidFill>
                <a:latin typeface="Arial" pitchFamily="34" charset="0"/>
                <a:cs typeface="Arial" pitchFamily="34" charset="0"/>
              </a:rPr>
              <a:t>Penetapan “tempat” dimana cek hrs dibayar;</a:t>
            </a:r>
          </a:p>
          <a:p>
            <a:pPr marL="514350" indent="-514350" algn="just">
              <a:buAutoNum type="alphaLcPeriod"/>
            </a:pPr>
            <a:r>
              <a:rPr lang="id-ID" sz="2800" b="1" dirty="0">
                <a:solidFill>
                  <a:schemeClr val="tx1"/>
                </a:solidFill>
                <a:latin typeface="Arial" pitchFamily="34" charset="0"/>
                <a:cs typeface="Arial" pitchFamily="34" charset="0"/>
              </a:rPr>
              <a:t>Tanggal dan tempat surat cek diterbitkan;</a:t>
            </a:r>
          </a:p>
          <a:p>
            <a:pPr marL="514350" indent="-514350" algn="just">
              <a:buAutoNum type="alphaLcPeriod"/>
            </a:pPr>
            <a:r>
              <a:rPr lang="id-ID" sz="2800" b="1" dirty="0">
                <a:solidFill>
                  <a:schemeClr val="tx1"/>
                </a:solidFill>
                <a:latin typeface="Arial" pitchFamily="34" charset="0"/>
                <a:cs typeface="Arial" pitchFamily="34" charset="0"/>
              </a:rPr>
              <a:t>Tanda tangan orang yang menerbitkabn</a:t>
            </a: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513619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BENTUK- BENTUK CEK KHUSUS</a:t>
            </a:r>
            <a:r>
              <a:rPr lang="id-ID" sz="2800" dirty="0">
                <a:solidFill>
                  <a:schemeClr val="tx1"/>
                </a:solidFill>
                <a:latin typeface="Arial" pitchFamily="34" charset="0"/>
                <a:cs typeface="Arial" pitchFamily="34" charset="0"/>
              </a:rPr>
              <a:t>:</a:t>
            </a:r>
          </a:p>
          <a:p>
            <a:pPr marL="514350" indent="-514350" algn="just">
              <a:buAutoNum type="arabicParenR"/>
            </a:pPr>
            <a:r>
              <a:rPr lang="id-ID" sz="2800" dirty="0">
                <a:solidFill>
                  <a:schemeClr val="tx1"/>
                </a:solidFill>
                <a:latin typeface="Arial" pitchFamily="34" charset="0"/>
                <a:cs typeface="Arial" pitchFamily="34" charset="0"/>
              </a:rPr>
              <a:t>Surat Cek atas Pengganti Penerbit; </a:t>
            </a:r>
          </a:p>
          <a:p>
            <a:pPr algn="just"/>
            <a:r>
              <a:rPr lang="id-ID" sz="2800" dirty="0">
                <a:solidFill>
                  <a:schemeClr val="tx1"/>
                </a:solidFill>
                <a:latin typeface="Arial" pitchFamily="34" charset="0"/>
                <a:cs typeface="Arial" pitchFamily="34" charset="0"/>
              </a:rPr>
              <a:t>     - kekhusussannya “Nama Pemegang Pertama” tdk disebutkan dlm Cek, sehingga Penrbit mrpk “pemegang pertama” cek tsb;</a:t>
            </a:r>
          </a:p>
          <a:p>
            <a:pPr algn="just"/>
            <a:endParaRPr lang="id-ID" sz="2800" dirty="0">
              <a:solidFill>
                <a:schemeClr val="tx1"/>
              </a:solidFill>
              <a:latin typeface="Arial" pitchFamily="34" charset="0"/>
              <a:cs typeface="Arial" pitchFamily="34" charset="0"/>
            </a:endParaRPr>
          </a:p>
          <a:p>
            <a:pPr algn="just"/>
            <a:r>
              <a:rPr lang="id-ID" sz="2800" dirty="0">
                <a:solidFill>
                  <a:schemeClr val="tx1"/>
                </a:solidFill>
                <a:latin typeface="Arial" pitchFamily="34" charset="0"/>
                <a:cs typeface="Arial" pitchFamily="34" charset="0"/>
              </a:rPr>
              <a:t>2) Surat Cek Atas Penerbit Sendiri ;</a:t>
            </a:r>
          </a:p>
          <a:p>
            <a:pPr marL="457200" indent="-457200" algn="just">
              <a:buFontTx/>
              <a:buChar char="-"/>
            </a:pPr>
            <a:r>
              <a:rPr lang="id-ID" sz="2800" dirty="0">
                <a:solidFill>
                  <a:schemeClr val="tx1"/>
                </a:solidFill>
                <a:latin typeface="Arial" pitchFamily="34" charset="0"/>
                <a:cs typeface="Arial" pitchFamily="34" charset="0"/>
              </a:rPr>
              <a:t>Kekhusussan Surat Cek ini adalah bhw Penerbit sama dg Tersangkut;</a:t>
            </a:r>
          </a:p>
          <a:p>
            <a:pPr algn="just"/>
            <a:endParaRPr lang="id-ID" sz="2800" dirty="0">
              <a:solidFill>
                <a:schemeClr val="tx1"/>
              </a:solidFill>
              <a:latin typeface="Arial" pitchFamily="34" charset="0"/>
              <a:cs typeface="Arial" pitchFamily="34" charset="0"/>
            </a:endParaRPr>
          </a:p>
          <a:p>
            <a:pPr marL="514350" indent="-514350" algn="just">
              <a:buAutoNum type="arabicParenR" startAt="3"/>
            </a:pPr>
            <a:r>
              <a:rPr lang="id-ID" sz="2800" dirty="0">
                <a:solidFill>
                  <a:schemeClr val="tx1"/>
                </a:solidFill>
                <a:latin typeface="Arial" pitchFamily="34" charset="0"/>
                <a:cs typeface="Arial" pitchFamily="34" charset="0"/>
              </a:rPr>
              <a:t>Surat Cek Utk Perhitungan Org Ketiga:</a:t>
            </a:r>
          </a:p>
          <a:p>
            <a:pPr algn="just"/>
            <a:r>
              <a:rPr lang="id-ID" sz="2800" dirty="0">
                <a:solidFill>
                  <a:schemeClr val="tx1"/>
                </a:solidFill>
                <a:latin typeface="Arial" pitchFamily="34" charset="0"/>
                <a:cs typeface="Arial" pitchFamily="34" charset="0"/>
              </a:rPr>
              <a:t>-  Kekhusussan surat cek ini adalah bank sbg penerima kuasa dari “pihak ketiga” utk menerbitkan Cek</a:t>
            </a: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9093548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BENTUK- BENTUK CEK KHUSUS</a:t>
            </a:r>
            <a:r>
              <a:rPr lang="id-ID" sz="2800" dirty="0">
                <a:solidFill>
                  <a:schemeClr val="tx1"/>
                </a:solidFill>
                <a:latin typeface="Arial" pitchFamily="34" charset="0"/>
                <a:cs typeface="Arial" pitchFamily="34" charset="0"/>
              </a:rPr>
              <a:t>:</a:t>
            </a:r>
          </a:p>
          <a:p>
            <a:pPr marL="514350" indent="-514350" algn="just">
              <a:buAutoNum type="arabicParenR" startAt="4"/>
            </a:pPr>
            <a:r>
              <a:rPr lang="id-ID" sz="2800" dirty="0">
                <a:solidFill>
                  <a:schemeClr val="tx1"/>
                </a:solidFill>
                <a:latin typeface="Arial" pitchFamily="34" charset="0"/>
                <a:cs typeface="Arial" pitchFamily="34" charset="0"/>
              </a:rPr>
              <a:t>Surat Cek Incasso:- kekhusussan surat cek incasso adalah incasso artinya kuasa utk menagih. Jd, surat cek ini hanya memberikan kuasa kpd pemegangnya utk melakukan penagihan kpd Tersangkut;</a:t>
            </a:r>
          </a:p>
          <a:p>
            <a:pPr algn="just"/>
            <a:endParaRPr lang="id-ID" sz="2800" dirty="0">
              <a:solidFill>
                <a:schemeClr val="tx1"/>
              </a:solidFill>
              <a:latin typeface="Arial" pitchFamily="34" charset="0"/>
              <a:cs typeface="Arial" pitchFamily="34" charset="0"/>
            </a:endParaRPr>
          </a:p>
          <a:p>
            <a:pPr marL="514350" indent="-514350" algn="just">
              <a:buAutoNum type="arabicParenR" startAt="5"/>
            </a:pPr>
            <a:r>
              <a:rPr lang="id-ID" sz="2800" dirty="0">
                <a:solidFill>
                  <a:schemeClr val="tx1"/>
                </a:solidFill>
                <a:latin typeface="Arial" pitchFamily="34" charset="0"/>
                <a:cs typeface="Arial" pitchFamily="34" charset="0"/>
              </a:rPr>
              <a:t>Surat Cek Domisili:</a:t>
            </a:r>
          </a:p>
          <a:p>
            <a:pPr algn="just"/>
            <a:r>
              <a:rPr lang="id-ID" sz="2800" dirty="0">
                <a:solidFill>
                  <a:schemeClr val="tx1"/>
                </a:solidFill>
                <a:latin typeface="Arial" pitchFamily="34" charset="0"/>
                <a:cs typeface="Arial" pitchFamily="34" charset="0"/>
              </a:rPr>
              <a:t>-  Kekhusussan surat cek ini adalah pembayarannya dilakukan di “tempat domisili” pihak ketiga, baik domisili Tersangkut atau tempat lain</a:t>
            </a: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7992357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88910" y="1524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 KLAUSULA PERALIHAN SURAT CEK </a:t>
            </a:r>
            <a:r>
              <a:rPr lang="id-ID" sz="2800" dirty="0">
                <a:solidFill>
                  <a:schemeClr val="tx1"/>
                </a:solidFill>
                <a:latin typeface="Arial" pitchFamily="34" charset="0"/>
                <a:cs typeface="Arial" pitchFamily="34" charset="0"/>
              </a:rPr>
              <a:t>:</a:t>
            </a:r>
          </a:p>
          <a:p>
            <a:pPr algn="ctr"/>
            <a:endParaRPr lang="id-ID" sz="2800" dirty="0">
              <a:solidFill>
                <a:schemeClr val="tx1"/>
              </a:solidFill>
              <a:latin typeface="Arial" pitchFamily="34" charset="0"/>
              <a:cs typeface="Arial" pitchFamily="34" charset="0"/>
            </a:endParaRPr>
          </a:p>
          <a:p>
            <a:pPr marL="514350" indent="-514350" algn="just">
              <a:buAutoNum type="arabicParenR"/>
            </a:pPr>
            <a:r>
              <a:rPr lang="id-ID" sz="2800" dirty="0">
                <a:solidFill>
                  <a:schemeClr val="tx1"/>
                </a:solidFill>
                <a:latin typeface="Arial" pitchFamily="34" charset="0"/>
                <a:cs typeface="Arial" pitchFamily="34" charset="0"/>
              </a:rPr>
              <a:t>Atas tunjuk ( aan toonder); </a:t>
            </a:r>
          </a:p>
          <a:p>
            <a:pPr algn="just"/>
            <a:r>
              <a:rPr lang="id-ID" sz="2800" dirty="0">
                <a:solidFill>
                  <a:schemeClr val="tx1"/>
                </a:solidFill>
                <a:latin typeface="Arial" pitchFamily="34" charset="0"/>
                <a:cs typeface="Arial" pitchFamily="34" charset="0"/>
              </a:rPr>
              <a:t>Ini klausula yang umum digunakan pd cek, krn cek alat bayar tunai; dg klausula ini nama Pemegang Pertama tdk ditulis dlm Surat Cek.</a:t>
            </a:r>
          </a:p>
          <a:p>
            <a:pPr algn="just"/>
            <a:endParaRPr lang="id-ID" sz="2800" dirty="0">
              <a:solidFill>
                <a:schemeClr val="tx1"/>
              </a:solidFill>
              <a:latin typeface="Arial" pitchFamily="34" charset="0"/>
              <a:cs typeface="Arial" pitchFamily="34" charset="0"/>
            </a:endParaRPr>
          </a:p>
          <a:p>
            <a:pPr marL="514350" indent="-514350" algn="just">
              <a:buAutoNum type="arabicParenR" startAt="2"/>
            </a:pPr>
            <a:r>
              <a:rPr lang="id-ID" sz="2800" dirty="0">
                <a:solidFill>
                  <a:schemeClr val="tx1"/>
                </a:solidFill>
                <a:latin typeface="Arial" pitchFamily="34" charset="0"/>
                <a:cs typeface="Arial" pitchFamily="34" charset="0"/>
              </a:rPr>
              <a:t>Atas pengganti (aan order)::</a:t>
            </a:r>
          </a:p>
          <a:p>
            <a:pPr algn="just"/>
            <a:r>
              <a:rPr lang="id-ID" sz="2800" dirty="0">
                <a:solidFill>
                  <a:schemeClr val="tx1"/>
                </a:solidFill>
                <a:latin typeface="Arial" pitchFamily="34" charset="0"/>
                <a:cs typeface="Arial" pitchFamily="34" charset="0"/>
              </a:rPr>
              <a:t>Klausula ini digunakan pd bentuk cek khusus, seperti Cek atas pengganti penerbit, dimana nama pemegang tdk ditulis, shg pemegang berikutnya adalah Pengganti dari Penerbit yg berposisi sbg Pemegang pertama</a:t>
            </a:r>
          </a:p>
          <a:p>
            <a:pPr algn="just"/>
            <a:endParaRPr lang="id-ID" sz="2800" dirty="0">
              <a:solidFill>
                <a:schemeClr val="tx1"/>
              </a:solidFill>
              <a:latin typeface="Arial" pitchFamily="34" charset="0"/>
              <a:cs typeface="Arial" pitchFamily="34" charset="0"/>
            </a:endParaRP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211177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PERALIHAN SURAT CEK:</a:t>
            </a:r>
          </a:p>
          <a:p>
            <a:pPr algn="ctr"/>
            <a:endParaRPr lang="id-ID" sz="2800" b="1" dirty="0">
              <a:solidFill>
                <a:schemeClr val="tx1"/>
              </a:solidFill>
              <a:latin typeface="Arial" pitchFamily="34" charset="0"/>
              <a:cs typeface="Arial" pitchFamily="34" charset="0"/>
            </a:endParaRPr>
          </a:p>
          <a:p>
            <a:pPr marL="457200" indent="-457200" algn="just">
              <a:buFontTx/>
              <a:buChar char="-"/>
            </a:pPr>
            <a:r>
              <a:rPr lang="id-ID" sz="2800" dirty="0">
                <a:solidFill>
                  <a:schemeClr val="tx1"/>
                </a:solidFill>
                <a:latin typeface="Arial" pitchFamily="34" charset="0"/>
                <a:cs typeface="Arial" pitchFamily="34" charset="0"/>
              </a:rPr>
              <a:t>Sebagai”alat bayar tunai” dengan klausula”atas tunjuk, maka cek diperalihkan dengan cara memindahkan suratnya dari tangan ke tangan.</a:t>
            </a:r>
          </a:p>
          <a:p>
            <a:pPr marL="457200" indent="-457200" algn="just">
              <a:buFontTx/>
              <a:buChar char="-"/>
            </a:pPr>
            <a:r>
              <a:rPr lang="id-ID" sz="2800" dirty="0">
                <a:solidFill>
                  <a:schemeClr val="tx1"/>
                </a:solidFill>
                <a:latin typeface="Arial" pitchFamily="34" charset="0"/>
                <a:cs typeface="Arial" pitchFamily="34" charset="0"/>
              </a:rPr>
              <a:t>Terdapat juga cek khusus yang peralihannya dilakukan dg endosemen</a:t>
            </a:r>
          </a:p>
          <a:p>
            <a:pPr algn="just"/>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9158485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TANGGUNGJAWAB PENERBIT CEK:</a:t>
            </a:r>
          </a:p>
          <a:p>
            <a:pPr algn="ctr"/>
            <a:endParaRPr lang="id-ID" sz="2800" b="1" dirty="0">
              <a:solidFill>
                <a:schemeClr val="tx1"/>
              </a:solidFill>
              <a:latin typeface="Arial" pitchFamily="34" charset="0"/>
              <a:cs typeface="Arial" pitchFamily="34" charset="0"/>
            </a:endParaRPr>
          </a:p>
          <a:p>
            <a:r>
              <a:rPr lang="id-ID" sz="2800" dirty="0">
                <a:solidFill>
                  <a:schemeClr val="tx1"/>
                </a:solidFill>
                <a:latin typeface="Arial" pitchFamily="34" charset="0"/>
                <a:cs typeface="Arial" pitchFamily="34" charset="0"/>
              </a:rPr>
              <a:t> -  Penerbit cek bertanggungjawab atas”pembayaran” surat cek;</a:t>
            </a:r>
          </a:p>
          <a:p>
            <a:pPr marL="457200" indent="-457200">
              <a:buFontTx/>
              <a:buChar char="-"/>
            </a:pPr>
            <a:r>
              <a:rPr lang="id-ID" sz="2800" dirty="0">
                <a:solidFill>
                  <a:schemeClr val="tx1"/>
                </a:solidFill>
                <a:latin typeface="Arial" pitchFamily="34" charset="0"/>
                <a:cs typeface="Arial" pitchFamily="34" charset="0"/>
              </a:rPr>
              <a:t>Penerbit cek tidak memiliki tanggungjawab dalam hal akseptasi, karena sbg alat bayar tunai dalam cek tidak mengenal akseptasi. </a:t>
            </a:r>
          </a:p>
          <a:p>
            <a:r>
              <a:rPr lang="id-ID" sz="2800" dirty="0">
                <a:solidFill>
                  <a:schemeClr val="tx1"/>
                </a:solidFill>
                <a:latin typeface="Arial" pitchFamily="34" charset="0"/>
                <a:cs typeface="Arial" pitchFamily="34" charset="0"/>
              </a:rPr>
              <a:t>CEK KOSONG: adalah:</a:t>
            </a:r>
          </a:p>
          <a:p>
            <a:pPr marL="514350" indent="-514350">
              <a:buAutoNum type="arabicParenR"/>
            </a:pPr>
            <a:r>
              <a:rPr lang="id-ID" sz="2800" dirty="0">
                <a:solidFill>
                  <a:schemeClr val="tx1"/>
                </a:solidFill>
                <a:latin typeface="Arial" pitchFamily="34" charset="0"/>
                <a:cs typeface="Arial" pitchFamily="34" charset="0"/>
              </a:rPr>
              <a:t>Cek yg saat dimintakan pembayarn ternyata dana penerbit di bank tidak mencukupi; atau</a:t>
            </a:r>
          </a:p>
          <a:p>
            <a:pPr marL="514350" indent="-514350">
              <a:buAutoNum type="arabicParenR"/>
            </a:pPr>
            <a:r>
              <a:rPr lang="id-ID" sz="2800" dirty="0">
                <a:solidFill>
                  <a:schemeClr val="tx1"/>
                </a:solidFill>
                <a:latin typeface="Arial" pitchFamily="34" charset="0"/>
                <a:cs typeface="Arial" pitchFamily="34" charset="0"/>
              </a:rPr>
              <a:t>Saat dimintakan pembayaran ternyata dana tidak ada sama sekali</a:t>
            </a:r>
          </a:p>
          <a:p>
            <a:pPr marL="514350" indent="-514350">
              <a:buAutoNum type="arabicParenR"/>
            </a:pP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206385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r>
              <a:rPr lang="id-ID" sz="2800" b="1" dirty="0">
                <a:solidFill>
                  <a:schemeClr val="tx1"/>
                </a:solidFill>
                <a:latin typeface="Arial" pitchFamily="34" charset="0"/>
                <a:cs typeface="Arial" pitchFamily="34" charset="0"/>
              </a:rPr>
              <a:t>LAMPAU WAKTU DAN DALUARSA SURAT CEK:</a:t>
            </a:r>
          </a:p>
          <a:p>
            <a:pPr marL="514350" indent="-514350" algn="just">
              <a:buAutoNum type="arabicParenR"/>
            </a:pPr>
            <a:r>
              <a:rPr lang="id-ID" sz="2800" dirty="0">
                <a:solidFill>
                  <a:schemeClr val="tx1"/>
                </a:solidFill>
                <a:latin typeface="Arial" pitchFamily="34" charset="0"/>
                <a:cs typeface="Arial" pitchFamily="34" charset="0"/>
              </a:rPr>
              <a:t>MASA PENAWARAN surat Cek adalah 70 hari sejak cek diterbitkan, sehingga LMPAU WAKTU cek adalah 70 hari sejak diterbitkan:</a:t>
            </a:r>
          </a:p>
          <a:p>
            <a:pPr algn="just"/>
            <a:endParaRPr lang="id-ID" sz="2800" dirty="0">
              <a:solidFill>
                <a:schemeClr val="tx1"/>
              </a:solidFill>
              <a:latin typeface="Arial" pitchFamily="34" charset="0"/>
              <a:cs typeface="Arial" pitchFamily="34" charset="0"/>
            </a:endParaRPr>
          </a:p>
          <a:p>
            <a:pPr marL="514350" indent="-514350" algn="just">
              <a:buAutoNum type="arabicParenR"/>
            </a:pPr>
            <a:r>
              <a:rPr lang="id-ID" sz="2800" dirty="0">
                <a:solidFill>
                  <a:schemeClr val="tx1"/>
                </a:solidFill>
                <a:latin typeface="Arial" pitchFamily="34" charset="0"/>
                <a:cs typeface="Arial" pitchFamily="34" charset="0"/>
              </a:rPr>
              <a:t>DALUARSA surat CEK adalah 6 (enam) bulan setelah berakhirnya masa penawaran</a:t>
            </a:r>
          </a:p>
          <a:p>
            <a:pPr marL="514350" indent="-514350">
              <a:buAutoNum type="arabicParenR"/>
            </a:pP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
        <p:nvSpPr>
          <p:cNvPr id="3" name="Rounded Rectangle 2"/>
          <p:cNvSpPr/>
          <p:nvPr/>
        </p:nvSpPr>
        <p:spPr>
          <a:xfrm>
            <a:off x="1770796" y="457200"/>
            <a:ext cx="8668603" cy="62484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marL="514350" indent="-514350" algn="ctr">
              <a:buAutoNum type="alphaUcPeriod" startAt="3"/>
            </a:pPr>
            <a:r>
              <a:rPr lang="id-ID" sz="2800" b="1" dirty="0" smtClean="0">
                <a:solidFill>
                  <a:schemeClr val="tx1"/>
                </a:solidFill>
                <a:latin typeface="Arial" pitchFamily="34" charset="0"/>
                <a:cs typeface="Arial" pitchFamily="34" charset="0"/>
              </a:rPr>
              <a:t>SURAT SANGGUP (SURAT PROMASE)</a:t>
            </a:r>
          </a:p>
          <a:p>
            <a:pPr marL="514350" indent="-514350" algn="ctr">
              <a:buAutoNum type="alphaUcPeriod" startAt="3"/>
            </a:pPr>
            <a:endParaRPr lang="id-ID" sz="2800" b="1" dirty="0">
              <a:solidFill>
                <a:schemeClr val="tx1"/>
              </a:solidFill>
              <a:latin typeface="Arial" pitchFamily="34" charset="0"/>
              <a:cs typeface="Arial" pitchFamily="34" charset="0"/>
            </a:endParaRPr>
          </a:p>
          <a:p>
            <a:pPr marL="514350" indent="-514350" algn="just">
              <a:buAutoNum type="arabicParenR"/>
            </a:pPr>
            <a:r>
              <a:rPr lang="id-ID" sz="2800" dirty="0">
                <a:solidFill>
                  <a:schemeClr val="tx1"/>
                </a:solidFill>
                <a:latin typeface="Arial" pitchFamily="34" charset="0"/>
                <a:cs typeface="Arial" pitchFamily="34" charset="0"/>
              </a:rPr>
              <a:t>MASA PENAWARAN surat Cek adalah 70 hari sejak cek diterbitkan, sehingga LMPAU WAKTU cek adalah 70 hari sejak diterbitkan:</a:t>
            </a:r>
          </a:p>
          <a:p>
            <a:pPr algn="just"/>
            <a:endParaRPr lang="id-ID" sz="2800" dirty="0">
              <a:solidFill>
                <a:schemeClr val="tx1"/>
              </a:solidFill>
              <a:latin typeface="Arial" pitchFamily="34" charset="0"/>
              <a:cs typeface="Arial" pitchFamily="34" charset="0"/>
            </a:endParaRPr>
          </a:p>
          <a:p>
            <a:pPr marL="514350" indent="-514350" algn="just">
              <a:buAutoNum type="arabicParenR"/>
            </a:pPr>
            <a:r>
              <a:rPr lang="id-ID" sz="2800" dirty="0">
                <a:solidFill>
                  <a:schemeClr val="tx1"/>
                </a:solidFill>
                <a:latin typeface="Arial" pitchFamily="34" charset="0"/>
                <a:cs typeface="Arial" pitchFamily="34" charset="0"/>
              </a:rPr>
              <a:t>DALUARSA surat CEK adalah 6 (enam) bulan setelah berakhirnya masa penawaran</a:t>
            </a:r>
          </a:p>
          <a:p>
            <a:pPr marL="514350" indent="-514350">
              <a:buAutoNum type="arabicParenR"/>
            </a:pPr>
            <a:endParaRPr lang="id-ID" sz="2800" dirty="0">
              <a:solidFill>
                <a:schemeClr val="tx1"/>
              </a:solidFill>
              <a:latin typeface="Arial" pitchFamily="34" charset="0"/>
              <a:cs typeface="Arial" pitchFamily="34" charset="0"/>
            </a:endParaRPr>
          </a:p>
          <a:p>
            <a:pPr algn="ctr"/>
            <a:endParaRPr lang="id-ID" sz="2800" dirty="0">
              <a:solidFill>
                <a:schemeClr val="tx1"/>
              </a:solidFill>
              <a:latin typeface="Arial" pitchFamily="34" charset="0"/>
              <a:cs typeface="Arial" pitchFamily="34" charset="0"/>
            </a:endParaRPr>
          </a:p>
          <a:p>
            <a:endParaRPr lang="id-ID" sz="2800" i="1"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b="1"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684691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32966" y="6506961"/>
            <a:ext cx="8915399" cy="1126283"/>
          </a:xfrm>
        </p:spPr>
        <p:txBody>
          <a:bodyPr/>
          <a:lstStyle/>
          <a:p>
            <a:endParaRPr lang="id-ID"/>
          </a:p>
        </p:txBody>
      </p:sp>
      <p:sp>
        <p:nvSpPr>
          <p:cNvPr id="6" name="Title 5"/>
          <p:cNvSpPr>
            <a:spLocks noGrp="1"/>
          </p:cNvSpPr>
          <p:nvPr>
            <p:ph type="ctrTitle"/>
          </p:nvPr>
        </p:nvSpPr>
        <p:spPr>
          <a:xfrm>
            <a:off x="1492624" y="833717"/>
            <a:ext cx="10872600" cy="8845115"/>
          </a:xfrm>
        </p:spPr>
        <p:txBody>
          <a:bodyPr>
            <a:normAutofit fontScale="90000"/>
          </a:bodyPr>
          <a:lstStyle/>
          <a:p>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1.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1.   ISTILAH DAN PENGERTIAN SURAT BERHARGA</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A.  ISTILAH  DAN PENGERTIAN SURAT BERHARGA</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tdk ada satu undang- undangpun memuat”DEFINISI” atau”PENGERTIAN SURAT BERHARGA”</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Peraturan Per-UU yang ada hanya memuat tentang surat apa saja yg termasuk dalam pengertian Surat Berharga.</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krn itu untuk mengetahui pengertian SB, kita lihat pada fungsinya.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B. </a:t>
            </a:r>
            <a:r>
              <a:rPr lang="id-ID" sz="2700" b="1" dirty="0" smtClean="0">
                <a:solidFill>
                  <a:schemeClr val="tx1"/>
                </a:solidFill>
                <a:latin typeface="Arial" pitchFamily="34" charset="0"/>
                <a:cs typeface="Arial" pitchFamily="34" charset="0"/>
              </a:rPr>
              <a:t>Surat </a:t>
            </a:r>
            <a:r>
              <a:rPr lang="id-ID" sz="2700" b="1" dirty="0">
                <a:solidFill>
                  <a:schemeClr val="tx1"/>
                </a:solidFill>
                <a:latin typeface="Arial" pitchFamily="34" charset="0"/>
                <a:cs typeface="Arial" pitchFamily="34" charset="0"/>
              </a:rPr>
              <a:t>Berharga surat yang memiliki fungsi:</a:t>
            </a:r>
            <a:br>
              <a:rPr lang="id-ID" sz="2700" b="1" dirty="0">
                <a:solidFill>
                  <a:schemeClr val="tx1"/>
                </a:solidFill>
                <a:latin typeface="Arial" pitchFamily="34" charset="0"/>
                <a:cs typeface="Arial" pitchFamily="34" charset="0"/>
              </a:rPr>
            </a:br>
            <a:r>
              <a:rPr lang="id-ID" sz="2700" b="1" dirty="0" smtClean="0">
                <a:solidFill>
                  <a:schemeClr val="tx1"/>
                </a:solidFill>
                <a:latin typeface="Arial" pitchFamily="34" charset="0"/>
                <a:cs typeface="Arial" pitchFamily="34" charset="0"/>
              </a:rPr>
              <a:t>1.  Sebagai </a:t>
            </a:r>
            <a:r>
              <a:rPr lang="id-ID" sz="2700" b="1" dirty="0">
                <a:solidFill>
                  <a:schemeClr val="tx1"/>
                </a:solidFill>
                <a:latin typeface="Arial" pitchFamily="34" charset="0"/>
                <a:cs typeface="Arial" pitchFamily="34" charset="0"/>
              </a:rPr>
              <a:t>alat bayar </a:t>
            </a:r>
            <a:r>
              <a:rPr lang="id-ID" sz="2700" b="1" dirty="0" smtClean="0">
                <a:solidFill>
                  <a:schemeClr val="tx1"/>
                </a:solidFill>
                <a:latin typeface="Arial" pitchFamily="34" charset="0"/>
                <a:cs typeface="Arial" pitchFamily="34" charset="0"/>
              </a:rPr>
              <a:t>;</a:t>
            </a:r>
            <a:br>
              <a:rPr lang="id-ID" sz="2700" b="1" dirty="0" smtClean="0">
                <a:solidFill>
                  <a:schemeClr val="tx1"/>
                </a:solidFill>
                <a:latin typeface="Arial" pitchFamily="34" charset="0"/>
                <a:cs typeface="Arial" pitchFamily="34" charset="0"/>
              </a:rPr>
            </a:br>
            <a:r>
              <a:rPr lang="id-ID" sz="2700" b="1" dirty="0" smtClean="0">
                <a:solidFill>
                  <a:schemeClr val="tx1"/>
                </a:solidFill>
                <a:latin typeface="Arial" pitchFamily="34" charset="0"/>
                <a:cs typeface="Arial" pitchFamily="34" charset="0"/>
              </a:rPr>
              <a:t>2.  Surat legitimasi (sebagai hak tagih sejumlah uang)</a:t>
            </a:r>
            <a:r>
              <a:rPr lang="id-ID" sz="2700" b="1" dirty="0">
                <a:solidFill>
                  <a:schemeClr val="tx1"/>
                </a:solidFill>
                <a:latin typeface="Arial" pitchFamily="34" charset="0"/>
                <a:cs typeface="Arial" pitchFamily="34" charset="0"/>
              </a:rPr>
              <a:t/>
            </a:r>
            <a:br>
              <a:rPr lang="id-ID" sz="2700" b="1" dirty="0">
                <a:solidFill>
                  <a:schemeClr val="tx1"/>
                </a:solidFill>
                <a:latin typeface="Arial" pitchFamily="34" charset="0"/>
                <a:cs typeface="Arial" pitchFamily="34" charset="0"/>
              </a:rPr>
            </a:br>
            <a:r>
              <a:rPr lang="id-ID" sz="2700" b="1" dirty="0" smtClean="0">
                <a:solidFill>
                  <a:schemeClr val="tx1"/>
                </a:solidFill>
                <a:latin typeface="Arial" pitchFamily="34" charset="0"/>
                <a:cs typeface="Arial" pitchFamily="34" charset="0"/>
              </a:rPr>
              <a:t>3.  Dapat </a:t>
            </a:r>
            <a:r>
              <a:rPr lang="id-ID" sz="2700" b="1" dirty="0">
                <a:solidFill>
                  <a:schemeClr val="tx1"/>
                </a:solidFill>
                <a:latin typeface="Arial" pitchFamily="34" charset="0"/>
                <a:cs typeface="Arial" pitchFamily="34" charset="0"/>
              </a:rPr>
              <a:t>diperjualbelikan (diperalihkan</a:t>
            </a:r>
            <a:r>
              <a:rPr lang="id-ID" sz="2700" b="1" dirty="0" smtClean="0">
                <a:solidFill>
                  <a:schemeClr val="tx1"/>
                </a:solidFill>
                <a:latin typeface="Arial" pitchFamily="34" charset="0"/>
                <a:cs typeface="Arial" pitchFamily="34" charset="0"/>
              </a:rPr>
              <a:t>)</a:t>
            </a:r>
            <a:br>
              <a:rPr lang="id-ID" sz="2700" b="1" dirty="0" smtClean="0">
                <a:solidFill>
                  <a:schemeClr val="tx1"/>
                </a:solidFill>
                <a:latin typeface="Arial" pitchFamily="34" charset="0"/>
                <a:cs typeface="Arial" pitchFamily="34" charset="0"/>
              </a:rPr>
            </a:br>
            <a:r>
              <a:rPr lang="id-ID" sz="2700" b="1" dirty="0" smtClean="0">
                <a:solidFill>
                  <a:schemeClr val="tx1"/>
                </a:solidFill>
                <a:latin typeface="Arial" pitchFamily="34" charset="0"/>
                <a:cs typeface="Arial" pitchFamily="34" charset="0"/>
              </a:rPr>
              <a:t/>
            </a:r>
            <a:br>
              <a:rPr lang="id-ID" sz="2700" b="1" dirty="0" smtClean="0">
                <a:solidFill>
                  <a:schemeClr val="tx1"/>
                </a:solidFill>
                <a:latin typeface="Arial" pitchFamily="34" charset="0"/>
                <a:cs typeface="Arial" pitchFamily="34" charset="0"/>
              </a:rPr>
            </a:br>
            <a:r>
              <a:rPr lang="id-ID" sz="2700" b="1" dirty="0">
                <a:solidFill>
                  <a:schemeClr val="tx1"/>
                </a:solidFill>
                <a:latin typeface="Arial" pitchFamily="34" charset="0"/>
                <a:cs typeface="Arial" pitchFamily="34" charset="0"/>
              </a:rPr>
              <a:t/>
            </a:r>
            <a:br>
              <a:rPr lang="id-ID" sz="2700" b="1" dirty="0">
                <a:solidFill>
                  <a:schemeClr val="tx1"/>
                </a:solidFill>
                <a:latin typeface="Arial" pitchFamily="34" charset="0"/>
                <a:cs typeface="Arial" pitchFamily="34" charset="0"/>
              </a:rPr>
            </a:br>
            <a:r>
              <a:rPr lang="id-ID" sz="2700" b="1" dirty="0" smtClean="0">
                <a:solidFill>
                  <a:schemeClr val="tx1"/>
                </a:solidFill>
                <a:latin typeface="Arial" pitchFamily="34" charset="0"/>
                <a:cs typeface="Arial" pitchFamily="34" charset="0"/>
              </a:rPr>
              <a:t>B.  </a:t>
            </a:r>
            <a:r>
              <a:rPr lang="id-ID" sz="2700" b="1" dirty="0">
                <a:solidFill>
                  <a:schemeClr val="tx1"/>
                </a:solidFill>
                <a:latin typeface="Arial" pitchFamily="34" charset="0"/>
                <a:cs typeface="Arial" pitchFamily="34" charset="0"/>
              </a:rPr>
              <a:t/>
            </a:r>
            <a:br>
              <a:rPr lang="id-ID" sz="2700" b="1" dirty="0">
                <a:solidFill>
                  <a:schemeClr val="tx1"/>
                </a:solidFill>
                <a:latin typeface="Arial" pitchFamily="34" charset="0"/>
                <a:cs typeface="Arial" pitchFamily="34" charset="0"/>
              </a:rPr>
            </a:br>
            <a:r>
              <a:rPr lang="id-ID" b="1" dirty="0">
                <a:solidFill>
                  <a:schemeClr val="tx1"/>
                </a:solidFill>
                <a:latin typeface="Arial" pitchFamily="34" charset="0"/>
                <a:cs typeface="Arial" pitchFamily="34" charset="0"/>
              </a:rPr>
              <a:t/>
            </a:r>
            <a:br>
              <a:rPr lang="id-ID" b="1" dirty="0">
                <a:solidFill>
                  <a:schemeClr val="tx1"/>
                </a:solidFill>
                <a:latin typeface="Arial" pitchFamily="34" charset="0"/>
                <a:cs typeface="Arial" pitchFamily="34" charset="0"/>
              </a:rPr>
            </a:br>
            <a:r>
              <a:rPr lang="id-ID" dirty="0"/>
              <a:t/>
            </a:r>
            <a:br>
              <a:rPr lang="id-ID" dirty="0"/>
            </a:br>
            <a:endParaRPr lang="id-ID" dirty="0"/>
          </a:p>
        </p:txBody>
      </p:sp>
    </p:spTree>
    <p:extLst>
      <p:ext uri="{BB962C8B-B14F-4D97-AF65-F5344CB8AC3E}">
        <p14:creationId xmlns:p14="http://schemas.microsoft.com/office/powerpoint/2010/main" val="675808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2283" y="228600"/>
            <a:ext cx="10367682" cy="7109639"/>
          </a:xfrm>
          <a:prstGeom prst="rect">
            <a:avLst/>
          </a:prstGeom>
          <a:noFill/>
        </p:spPr>
        <p:txBody>
          <a:bodyPr wrap="square" rtlCol="0">
            <a:spAutoFit/>
          </a:bodyPr>
          <a:lstStyle/>
          <a:p>
            <a:pPr marL="457200" indent="-457200">
              <a:buAutoNum type="arabicPeriod" startAt="4"/>
            </a:pPr>
            <a:r>
              <a:rPr lang="id-ID" sz="2400" dirty="0" smtClean="0">
                <a:solidFill>
                  <a:srgbClr val="FF0000"/>
                </a:solidFill>
                <a:latin typeface="Arial Black" panose="020B0A04020102020204" pitchFamily="34" charset="0"/>
              </a:rPr>
              <a:t>JENIS SURAT DLM  PRAKTEK PERBANKAN DI LUAR KUHD </a:t>
            </a:r>
          </a:p>
          <a:p>
            <a:endParaRPr lang="id-ID" sz="2400" dirty="0">
              <a:latin typeface="Arial Black" panose="020B0A04020102020204" pitchFamily="34" charset="0"/>
            </a:endParaRPr>
          </a:p>
          <a:p>
            <a:pPr marL="457200" indent="-457200">
              <a:buAutoNum type="alphaUcPeriod"/>
            </a:pPr>
            <a:r>
              <a:rPr lang="id-ID" sz="2400" dirty="0" smtClean="0">
                <a:latin typeface="Arial Black" panose="020B0A04020102020204" pitchFamily="34" charset="0"/>
              </a:rPr>
              <a:t>BILYET GIRO (BG)</a:t>
            </a:r>
          </a:p>
          <a:p>
            <a:endParaRPr lang="id-ID" sz="2400" dirty="0">
              <a:latin typeface="Arial Black" panose="020B0A04020102020204" pitchFamily="34" charset="0"/>
            </a:endParaRPr>
          </a:p>
          <a:p>
            <a:pPr marL="457200" indent="-457200">
              <a:buAutoNum type="arabicParenBoth"/>
            </a:pPr>
            <a:r>
              <a:rPr lang="id-ID" sz="2400" dirty="0" smtClean="0">
                <a:latin typeface="Arial Black" panose="020B0A04020102020204" pitchFamily="34" charset="0"/>
              </a:rPr>
              <a:t>   Pengaturan BG</a:t>
            </a:r>
          </a:p>
          <a:p>
            <a:pPr marL="342900" indent="-342900">
              <a:buFontTx/>
              <a:buChar char="-"/>
            </a:pPr>
            <a:r>
              <a:rPr lang="id-ID" sz="2400" dirty="0" smtClean="0">
                <a:latin typeface="Arial Black" panose="020B0A04020102020204" pitchFamily="34" charset="0"/>
              </a:rPr>
              <a:t>BG adlh jenis Sb yg TDK diatur dalam KUHD, akan tetapi diatur di luar KUHD</a:t>
            </a:r>
          </a:p>
          <a:p>
            <a:pPr marL="342900" indent="-342900">
              <a:buFontTx/>
              <a:buChar char="-"/>
            </a:pPr>
            <a:r>
              <a:rPr lang="id-ID" sz="2400" dirty="0" smtClean="0">
                <a:latin typeface="Arial Black" panose="020B0A04020102020204" pitchFamily="34" charset="0"/>
              </a:rPr>
              <a:t>BG diatur dalam  </a:t>
            </a:r>
            <a:r>
              <a:rPr lang="it-IT" sz="2400" b="1" dirty="0"/>
              <a:t>PERATURAN BANK INDONESIA NOMOR 18/41/PBI/2016 TENTANG BILYET </a:t>
            </a:r>
            <a:r>
              <a:rPr lang="it-IT" sz="2400" b="1" dirty="0" smtClean="0"/>
              <a:t>GIRO</a:t>
            </a:r>
            <a:r>
              <a:rPr lang="id-ID" sz="2400" b="1" dirty="0" smtClean="0"/>
              <a:t> tanggal 21 November 2016</a:t>
            </a:r>
          </a:p>
          <a:p>
            <a:endParaRPr lang="id-ID" sz="2400" b="1" dirty="0">
              <a:latin typeface="Arial Black" panose="020B0A04020102020204" pitchFamily="34" charset="0"/>
            </a:endParaRPr>
          </a:p>
          <a:p>
            <a:pPr marL="457200" indent="-457200">
              <a:buAutoNum type="arabicParenBoth" startAt="2"/>
            </a:pPr>
            <a:r>
              <a:rPr lang="id-ID" sz="2400" b="1" dirty="0" smtClean="0">
                <a:latin typeface="Arial Black" panose="020B0A04020102020204" pitchFamily="34" charset="0"/>
              </a:rPr>
              <a:t>  Pengertian BG</a:t>
            </a:r>
          </a:p>
          <a:p>
            <a:r>
              <a:rPr lang="id-ID" sz="2400" b="1" dirty="0"/>
              <a:t>Bilyet Giro adalah surat perintah dari Penarik kepada Bank Tertarik untuk melakukan pemindahbukuan sejumlah dana kepada rekening Penerima. </a:t>
            </a:r>
            <a:endParaRPr lang="id-ID" sz="2400" dirty="0" smtClean="0">
              <a:latin typeface="Arial Black" panose="020B0A04020102020204" pitchFamily="34" charset="0"/>
            </a:endParaRPr>
          </a:p>
          <a:p>
            <a:r>
              <a:rPr lang="id-ID" sz="2400" dirty="0" smtClean="0">
                <a:solidFill>
                  <a:srgbClr val="FF0000"/>
                </a:solidFill>
                <a:latin typeface="Arial Black" panose="020B0A04020102020204" pitchFamily="34" charset="0"/>
              </a:rPr>
              <a:t>JADI:  BG adalah surat perintah pemindah bukuan sejumlah dana dari rekening penerbit BG kepada rekening Penerima BG</a:t>
            </a:r>
          </a:p>
          <a:p>
            <a:endParaRPr lang="id-ID" sz="2400" dirty="0">
              <a:latin typeface="Arial Black" panose="020B0A04020102020204" pitchFamily="34" charset="0"/>
            </a:endParaRPr>
          </a:p>
        </p:txBody>
      </p:sp>
    </p:spTree>
    <p:extLst>
      <p:ext uri="{BB962C8B-B14F-4D97-AF65-F5344CB8AC3E}">
        <p14:creationId xmlns:p14="http://schemas.microsoft.com/office/powerpoint/2010/main" val="3038840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2283" y="228600"/>
            <a:ext cx="10367682" cy="4524315"/>
          </a:xfrm>
          <a:prstGeom prst="rect">
            <a:avLst/>
          </a:prstGeom>
          <a:noFill/>
        </p:spPr>
        <p:txBody>
          <a:bodyPr wrap="square" rtlCol="0">
            <a:spAutoFit/>
          </a:bodyPr>
          <a:lstStyle/>
          <a:p>
            <a:pPr marL="457200" indent="-457200">
              <a:buAutoNum type="arabicParenBoth" startAt="2"/>
            </a:pPr>
            <a:r>
              <a:rPr lang="id-ID" sz="2400" b="1" dirty="0" smtClean="0">
                <a:latin typeface="Arial Black" panose="020B0A04020102020204" pitchFamily="34" charset="0"/>
              </a:rPr>
              <a:t>  Pihak yang terkait dalam penggunaan  BG</a:t>
            </a:r>
          </a:p>
          <a:p>
            <a:endParaRPr lang="id-ID" sz="2400" b="1" dirty="0" smtClean="0">
              <a:latin typeface="Arial Black" panose="020B0A04020102020204" pitchFamily="34" charset="0"/>
            </a:endParaRPr>
          </a:p>
          <a:p>
            <a:endParaRPr lang="id-ID" sz="2400" dirty="0" smtClean="0">
              <a:latin typeface="Arial Black" panose="020B0A04020102020204" pitchFamily="34" charset="0"/>
            </a:endParaRPr>
          </a:p>
          <a:p>
            <a:pPr marL="457200" indent="-457200">
              <a:buAutoNum type="alphaLcPeriod"/>
            </a:pPr>
            <a:r>
              <a:rPr lang="id-ID" sz="2400" b="1" dirty="0" smtClean="0"/>
              <a:t>Penarik </a:t>
            </a:r>
            <a:r>
              <a:rPr lang="id-ID" sz="2400" b="1" dirty="0"/>
              <a:t>adalah pemilik Rekening Giro yang menerbitkan Bilyet Giro. </a:t>
            </a:r>
          </a:p>
          <a:p>
            <a:pPr marL="457200" indent="-457200">
              <a:buAutoNum type="alphaLcPeriod"/>
            </a:pPr>
            <a:r>
              <a:rPr lang="id-ID" sz="2400" b="1" dirty="0" smtClean="0"/>
              <a:t>Penerima </a:t>
            </a:r>
            <a:r>
              <a:rPr lang="id-ID" sz="2400" b="1" dirty="0"/>
              <a:t>adalah pemilik rekening yang disebutkan namanya dalam Bilyet Giro untuk menerima sejumlah dana. </a:t>
            </a:r>
          </a:p>
          <a:p>
            <a:pPr marL="457200" indent="-457200">
              <a:buAutoNum type="alphaLcPeriod"/>
            </a:pPr>
            <a:r>
              <a:rPr lang="id-ID" sz="2400" b="1" dirty="0" smtClean="0"/>
              <a:t>Bank </a:t>
            </a:r>
            <a:r>
              <a:rPr lang="id-ID" sz="2400" b="1" dirty="0"/>
              <a:t>Tertarik adalah Bank yang diperintahkan oleh Penarik untuk melakukan pemindahbukuan sejumlah dana dengan menggunakan Bilyet Giro. </a:t>
            </a:r>
          </a:p>
          <a:p>
            <a:pPr marL="457200" indent="-457200">
              <a:buAutoNum type="alphaLcPeriod"/>
            </a:pPr>
            <a:r>
              <a:rPr lang="id-ID" sz="2400" b="1" dirty="0" smtClean="0"/>
              <a:t>Bank </a:t>
            </a:r>
            <a:r>
              <a:rPr lang="id-ID" sz="2400" b="1" dirty="0"/>
              <a:t>Penerima adalah Bank yang menatausahakan rekening Penerima.</a:t>
            </a:r>
            <a:endParaRPr lang="id-ID" sz="2400" b="1" dirty="0">
              <a:latin typeface="Arial Black" panose="020B0A04020102020204" pitchFamily="34" charset="0"/>
            </a:endParaRPr>
          </a:p>
        </p:txBody>
      </p:sp>
    </p:spTree>
    <p:extLst>
      <p:ext uri="{BB962C8B-B14F-4D97-AF65-F5344CB8AC3E}">
        <p14:creationId xmlns:p14="http://schemas.microsoft.com/office/powerpoint/2010/main" val="2647106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2283" y="228600"/>
            <a:ext cx="10367682" cy="3785652"/>
          </a:xfrm>
          <a:prstGeom prst="rect">
            <a:avLst/>
          </a:prstGeom>
          <a:noFill/>
        </p:spPr>
        <p:txBody>
          <a:bodyPr wrap="square" rtlCol="0">
            <a:spAutoFit/>
          </a:bodyPr>
          <a:lstStyle/>
          <a:p>
            <a:pPr marL="457200" indent="-457200">
              <a:buAutoNum type="arabicParenBoth" startAt="3"/>
            </a:pPr>
            <a:r>
              <a:rPr lang="id-ID" sz="2400" b="1" dirty="0" smtClean="0"/>
              <a:t>PRINSIP UMUM DLM PENGGUNAAN BG:</a:t>
            </a:r>
          </a:p>
          <a:p>
            <a:endParaRPr lang="id-ID" sz="2400" b="1" dirty="0" smtClean="0"/>
          </a:p>
          <a:p>
            <a:r>
              <a:rPr lang="id-ID" sz="2400" b="1" dirty="0" smtClean="0"/>
              <a:t>Dalam </a:t>
            </a:r>
            <a:r>
              <a:rPr lang="id-ID" sz="2400" b="1" dirty="0"/>
              <a:t>penggunaan Bilyet Giro berlaku prinsip umum sebagai berikut: </a:t>
            </a:r>
            <a:endParaRPr lang="id-ID" sz="2400" b="1" dirty="0" smtClean="0"/>
          </a:p>
          <a:p>
            <a:pPr marL="457200" indent="-457200">
              <a:buAutoNum type="alphaLcPeriod"/>
            </a:pPr>
            <a:r>
              <a:rPr lang="id-ID" sz="2400" b="1" dirty="0" smtClean="0"/>
              <a:t>sebagai </a:t>
            </a:r>
            <a:r>
              <a:rPr lang="id-ID" sz="2400" b="1" dirty="0"/>
              <a:t>sarana perintah pemindahbukuan</a:t>
            </a:r>
            <a:r>
              <a:rPr lang="id-ID" sz="2400" b="1" dirty="0" smtClean="0"/>
              <a:t>;</a:t>
            </a:r>
          </a:p>
          <a:p>
            <a:pPr marL="457200" indent="-457200">
              <a:buAutoNum type="alphaLcPeriod"/>
            </a:pPr>
            <a:r>
              <a:rPr lang="id-ID" sz="2400" b="1" dirty="0" smtClean="0"/>
              <a:t>tidak </a:t>
            </a:r>
            <a:r>
              <a:rPr lang="id-ID" sz="2400" b="1" dirty="0"/>
              <a:t>dapat dipindahtangankan; </a:t>
            </a:r>
            <a:endParaRPr lang="id-ID" sz="2400" b="1" dirty="0" smtClean="0"/>
          </a:p>
          <a:p>
            <a:pPr marL="457200" indent="-457200">
              <a:buAutoNum type="alphaLcPeriod"/>
            </a:pPr>
            <a:r>
              <a:rPr lang="id-ID" sz="2400" b="1" dirty="0" smtClean="0"/>
              <a:t>diterbitkan </a:t>
            </a:r>
            <a:r>
              <a:rPr lang="id-ID" sz="2400" b="1" dirty="0"/>
              <a:t>dalam mata uang Rupiah; dan </a:t>
            </a:r>
            <a:endParaRPr lang="id-ID" sz="2400" b="1" dirty="0" smtClean="0"/>
          </a:p>
          <a:p>
            <a:pPr marL="457200" indent="-457200">
              <a:buAutoNum type="alphaLcPeriod"/>
            </a:pPr>
            <a:r>
              <a:rPr lang="id-ID" sz="2400" b="1" dirty="0" smtClean="0"/>
              <a:t> </a:t>
            </a:r>
            <a:r>
              <a:rPr lang="id-ID" sz="2400" b="1" dirty="0"/>
              <a:t>ditulis dalam Bahasa Indonesia.</a:t>
            </a:r>
            <a:endParaRPr lang="id-ID" sz="2400" b="1" dirty="0" smtClean="0">
              <a:latin typeface="Arial Black" panose="020B0A04020102020204" pitchFamily="34" charset="0"/>
            </a:endParaRPr>
          </a:p>
          <a:p>
            <a:endParaRPr lang="id-ID" sz="2400" b="1" dirty="0" smtClean="0">
              <a:latin typeface="Arial Black" panose="020B0A04020102020204" pitchFamily="34" charset="0"/>
            </a:endParaRPr>
          </a:p>
          <a:p>
            <a:endParaRPr lang="id-ID" sz="2400" b="1" dirty="0">
              <a:latin typeface="Arial Black" panose="020B0A04020102020204" pitchFamily="34" charset="0"/>
            </a:endParaRPr>
          </a:p>
        </p:txBody>
      </p:sp>
    </p:spTree>
    <p:extLst>
      <p:ext uri="{BB962C8B-B14F-4D97-AF65-F5344CB8AC3E}">
        <p14:creationId xmlns:p14="http://schemas.microsoft.com/office/powerpoint/2010/main" val="666707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2283" y="228600"/>
            <a:ext cx="10367682" cy="5632311"/>
          </a:xfrm>
          <a:prstGeom prst="rect">
            <a:avLst/>
          </a:prstGeom>
          <a:noFill/>
        </p:spPr>
        <p:txBody>
          <a:bodyPr wrap="square" rtlCol="0">
            <a:spAutoFit/>
          </a:bodyPr>
          <a:lstStyle/>
          <a:p>
            <a:r>
              <a:rPr lang="id-ID" sz="2400" b="1" dirty="0" smtClean="0"/>
              <a:t>(4)  SYARAT FORMAL DLM  BG:</a:t>
            </a:r>
          </a:p>
          <a:p>
            <a:endParaRPr lang="id-ID" sz="2400" b="1" dirty="0" smtClean="0"/>
          </a:p>
          <a:p>
            <a:r>
              <a:rPr lang="id-ID" sz="2400" b="1" dirty="0"/>
              <a:t>Bilyet Giro harus memenuhi syarat formal sebagai berikut</a:t>
            </a:r>
            <a:r>
              <a:rPr lang="id-ID" sz="2400" b="1" dirty="0" smtClean="0"/>
              <a:t>:</a:t>
            </a:r>
          </a:p>
          <a:p>
            <a:pPr marL="457200" indent="-457200">
              <a:buAutoNum type="alphaLcPeriod"/>
            </a:pPr>
            <a:r>
              <a:rPr lang="id-ID" sz="2400" b="1" dirty="0" smtClean="0"/>
              <a:t>nama </a:t>
            </a:r>
            <a:r>
              <a:rPr lang="id-ID" sz="2400" b="1" dirty="0"/>
              <a:t>“Bilyet Giro” dan nomor Bilyet Giro; </a:t>
            </a:r>
            <a:endParaRPr lang="id-ID" sz="2400" b="1" dirty="0" smtClean="0"/>
          </a:p>
          <a:p>
            <a:pPr marL="457200" indent="-457200">
              <a:buAutoNum type="alphaLcPeriod"/>
            </a:pPr>
            <a:r>
              <a:rPr lang="id-ID" sz="2400" b="1" dirty="0" smtClean="0"/>
              <a:t>nama </a:t>
            </a:r>
            <a:r>
              <a:rPr lang="id-ID" sz="2400" b="1" dirty="0"/>
              <a:t>Bank Tertarik; </a:t>
            </a:r>
            <a:endParaRPr lang="id-ID" sz="2400" b="1" dirty="0" smtClean="0"/>
          </a:p>
          <a:p>
            <a:pPr marL="457200" indent="-457200">
              <a:buAutoNum type="alphaLcPeriod"/>
            </a:pPr>
            <a:r>
              <a:rPr lang="id-ID" sz="2400" b="1" dirty="0" smtClean="0"/>
              <a:t>perintah </a:t>
            </a:r>
            <a:r>
              <a:rPr lang="id-ID" sz="2400" b="1" dirty="0"/>
              <a:t>yang jelas dan tanpa syarat untuk memindahbukukan sejumlah dana atas beban Rekening Giro Penarik; </a:t>
            </a:r>
            <a:endParaRPr lang="id-ID" sz="2400" b="1" dirty="0" smtClean="0"/>
          </a:p>
          <a:p>
            <a:pPr marL="457200" indent="-457200">
              <a:buAutoNum type="alphaLcPeriod"/>
            </a:pPr>
            <a:r>
              <a:rPr lang="id-ID" sz="2400" b="1" dirty="0" smtClean="0"/>
              <a:t>nama </a:t>
            </a:r>
            <a:r>
              <a:rPr lang="id-ID" sz="2400" b="1" dirty="0"/>
              <a:t>dan nomor rekening Penerima; </a:t>
            </a:r>
            <a:endParaRPr lang="id-ID" sz="2400" b="1" dirty="0" smtClean="0"/>
          </a:p>
          <a:p>
            <a:pPr marL="457200" indent="-457200">
              <a:buAutoNum type="alphaLcPeriod"/>
            </a:pPr>
            <a:r>
              <a:rPr lang="id-ID" sz="2400" b="1" dirty="0" smtClean="0"/>
              <a:t>nama </a:t>
            </a:r>
            <a:r>
              <a:rPr lang="id-ID" sz="2400" b="1" dirty="0"/>
              <a:t>Bank Penerima; </a:t>
            </a:r>
            <a:endParaRPr lang="id-ID" sz="2400" b="1" dirty="0" smtClean="0"/>
          </a:p>
          <a:p>
            <a:pPr marL="457200" indent="-457200">
              <a:buAutoNum type="alphaLcPeriod"/>
            </a:pPr>
            <a:r>
              <a:rPr lang="id-ID" sz="2400" b="1" dirty="0" smtClean="0"/>
              <a:t>jumlah </a:t>
            </a:r>
            <a:r>
              <a:rPr lang="id-ID" sz="2400" b="1" dirty="0"/>
              <a:t>dana yang dipindahbukukan baik dalam angka maupun dalam huruf secara lengkap; </a:t>
            </a:r>
            <a:endParaRPr lang="id-ID" sz="2400" b="1" dirty="0" smtClean="0"/>
          </a:p>
          <a:p>
            <a:pPr marL="457200" indent="-457200">
              <a:buAutoNum type="alphaLcPeriod"/>
            </a:pPr>
            <a:r>
              <a:rPr lang="id-ID" sz="2400" b="1" dirty="0" smtClean="0"/>
              <a:t>Tanggal </a:t>
            </a:r>
            <a:r>
              <a:rPr lang="id-ID" sz="2400" b="1" dirty="0"/>
              <a:t>Penarikan; </a:t>
            </a:r>
            <a:endParaRPr lang="id-ID" sz="2400" b="1" dirty="0" smtClean="0"/>
          </a:p>
          <a:p>
            <a:pPr marL="457200" indent="-457200">
              <a:buAutoNum type="alphaLcPeriod"/>
            </a:pPr>
            <a:r>
              <a:rPr lang="id-ID" sz="2400" b="1" dirty="0" smtClean="0"/>
              <a:t>Tanggal </a:t>
            </a:r>
            <a:r>
              <a:rPr lang="id-ID" sz="2400" b="1" dirty="0"/>
              <a:t>Efektif; </a:t>
            </a:r>
            <a:endParaRPr lang="id-ID" sz="2400" b="1" dirty="0" smtClean="0"/>
          </a:p>
          <a:p>
            <a:pPr marL="457200" indent="-457200">
              <a:buAutoNum type="alphaLcPeriod"/>
            </a:pPr>
            <a:r>
              <a:rPr lang="id-ID" sz="2400" b="1" dirty="0" smtClean="0"/>
              <a:t>nama </a:t>
            </a:r>
            <a:r>
              <a:rPr lang="id-ID" sz="2400" b="1" dirty="0"/>
              <a:t>jelas Penarik; dan j. tanda tangan Penarik. (</a:t>
            </a:r>
            <a:endParaRPr lang="id-ID" sz="2400" b="1" dirty="0" smtClean="0">
              <a:latin typeface="Arial Black" panose="020B0A04020102020204" pitchFamily="34" charset="0"/>
            </a:endParaRPr>
          </a:p>
          <a:p>
            <a:endParaRPr lang="id-ID" sz="2400" b="1" dirty="0">
              <a:latin typeface="Arial Black" panose="020B0A04020102020204" pitchFamily="34" charset="0"/>
            </a:endParaRPr>
          </a:p>
        </p:txBody>
      </p:sp>
    </p:spTree>
    <p:extLst>
      <p:ext uri="{BB962C8B-B14F-4D97-AF65-F5344CB8AC3E}">
        <p14:creationId xmlns:p14="http://schemas.microsoft.com/office/powerpoint/2010/main" val="855390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2283" y="215153"/>
            <a:ext cx="10367682" cy="1938992"/>
          </a:xfrm>
          <a:prstGeom prst="rect">
            <a:avLst/>
          </a:prstGeom>
          <a:noFill/>
        </p:spPr>
        <p:txBody>
          <a:bodyPr wrap="square" rtlCol="0">
            <a:spAutoFit/>
          </a:bodyPr>
          <a:lstStyle/>
          <a:p>
            <a:endParaRPr lang="id-ID" sz="2400" b="1" dirty="0" smtClean="0"/>
          </a:p>
          <a:p>
            <a:endParaRPr lang="id-ID" sz="2400" b="1" dirty="0" smtClean="0"/>
          </a:p>
          <a:p>
            <a:pPr marL="457200" indent="-457200">
              <a:buAutoNum type="alphaUcPeriod" startAt="2"/>
            </a:pPr>
            <a:r>
              <a:rPr lang="id-ID" sz="2400" b="1" dirty="0" smtClean="0">
                <a:latin typeface="Arial Black" panose="020B0A04020102020204" pitchFamily="34" charset="0"/>
              </a:rPr>
              <a:t>SURAT BERHARGA KOMERSIAL (COMMERSIAL PAPER)</a:t>
            </a:r>
          </a:p>
          <a:p>
            <a:pPr marL="457200" indent="-457200">
              <a:buAutoNum type="alphaUcPeriod" startAt="2"/>
            </a:pPr>
            <a:endParaRPr lang="id-ID" sz="2400" b="1" dirty="0">
              <a:latin typeface="Arial Black" panose="020B0A04020102020204" pitchFamily="34" charset="0"/>
            </a:endParaRPr>
          </a:p>
          <a:p>
            <a:endParaRPr lang="id-ID" sz="2400" b="1" dirty="0">
              <a:latin typeface="Arial Black" panose="020B0A04020102020204" pitchFamily="34" charset="0"/>
            </a:endParaRPr>
          </a:p>
        </p:txBody>
      </p:sp>
    </p:spTree>
    <p:extLst>
      <p:ext uri="{BB962C8B-B14F-4D97-AF65-F5344CB8AC3E}">
        <p14:creationId xmlns:p14="http://schemas.microsoft.com/office/powerpoint/2010/main" val="2760390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142876"/>
            <a:ext cx="9144000" cy="6715125"/>
          </a:xfrm>
        </p:spPr>
        <p:txBody>
          <a:bodyPr>
            <a:normAutofit fontScale="62500" lnSpcReduction="20000"/>
          </a:bodyPr>
          <a:lstStyle/>
          <a:p>
            <a:pPr marL="274320" indent="-274320" algn="ctr">
              <a:buClr>
                <a:schemeClr val="accent3"/>
              </a:buClr>
              <a:buNone/>
              <a:defRPr/>
            </a:pPr>
            <a:endParaRPr lang="id-ID" sz="4200" b="1" dirty="0"/>
          </a:p>
          <a:p>
            <a:pPr marL="274320" indent="-274320" algn="ctr">
              <a:buClr>
                <a:schemeClr val="accent3"/>
              </a:buClr>
              <a:buNone/>
              <a:defRPr/>
            </a:pPr>
            <a:r>
              <a:rPr lang="id-ID" sz="4200" b="1" dirty="0"/>
              <a:t>UNSUR-UNSUR COMMERCIAL PAPER</a:t>
            </a:r>
          </a:p>
          <a:p>
            <a:pPr marL="514350" indent="-514350">
              <a:buClr>
                <a:schemeClr val="accent3"/>
              </a:buClr>
              <a:buNone/>
              <a:defRPr/>
            </a:pPr>
            <a:r>
              <a:rPr lang="en-US" sz="4200" b="1" dirty="0" err="1"/>
              <a:t>Surat</a:t>
            </a:r>
            <a:r>
              <a:rPr lang="en-US" sz="4200" b="1" dirty="0"/>
              <a:t> </a:t>
            </a:r>
            <a:r>
              <a:rPr lang="en-US" sz="4200" b="1" dirty="0" err="1"/>
              <a:t>Sanggup</a:t>
            </a:r>
            <a:endParaRPr lang="id-ID" sz="4200" b="1" dirty="0"/>
          </a:p>
          <a:p>
            <a:pPr marL="0" indent="0">
              <a:buClr>
                <a:schemeClr val="accent3"/>
              </a:buClr>
              <a:buNone/>
              <a:defRPr/>
            </a:pPr>
            <a:r>
              <a:rPr lang="en-US" sz="4200" dirty="0" err="1"/>
              <a:t>adalah</a:t>
            </a:r>
            <a:r>
              <a:rPr lang="en-US" sz="4200" dirty="0"/>
              <a:t> </a:t>
            </a:r>
            <a:r>
              <a:rPr lang="en-US" sz="4200" dirty="0" err="1"/>
              <a:t>surat</a:t>
            </a:r>
            <a:r>
              <a:rPr lang="en-US" sz="4200" dirty="0"/>
              <a:t> </a:t>
            </a:r>
            <a:r>
              <a:rPr lang="en-US" sz="4200" dirty="0" err="1"/>
              <a:t>berharga</a:t>
            </a:r>
            <a:r>
              <a:rPr lang="en-US" sz="4200" dirty="0"/>
              <a:t> yang </a:t>
            </a:r>
            <a:r>
              <a:rPr lang="en-US" sz="4200" dirty="0" err="1"/>
              <a:t>berisi</a:t>
            </a:r>
            <a:r>
              <a:rPr lang="en-US" sz="4200" dirty="0"/>
              <a:t> </a:t>
            </a:r>
            <a:r>
              <a:rPr lang="en-US" sz="4200" dirty="0" err="1"/>
              <a:t>pengakuan</a:t>
            </a:r>
            <a:r>
              <a:rPr lang="en-US" sz="4200" dirty="0"/>
              <a:t> </a:t>
            </a:r>
            <a:r>
              <a:rPr lang="en-US" sz="4200" dirty="0" err="1"/>
              <a:t>hutang</a:t>
            </a:r>
            <a:r>
              <a:rPr lang="en-US" sz="4200" dirty="0"/>
              <a:t> </a:t>
            </a:r>
            <a:r>
              <a:rPr lang="en-US" sz="4200" dirty="0" err="1"/>
              <a:t>dengan</a:t>
            </a:r>
            <a:r>
              <a:rPr lang="en-US" sz="4200" dirty="0"/>
              <a:t> </a:t>
            </a:r>
            <a:r>
              <a:rPr lang="en-US" sz="4200" dirty="0" err="1"/>
              <a:t>mana</a:t>
            </a:r>
            <a:r>
              <a:rPr lang="en-US" sz="4200" dirty="0"/>
              <a:t> </a:t>
            </a:r>
            <a:r>
              <a:rPr lang="en-US" sz="4200" dirty="0" err="1"/>
              <a:t>penerbitnya</a:t>
            </a:r>
            <a:r>
              <a:rPr lang="en-US" sz="4200" dirty="0"/>
              <a:t> </a:t>
            </a:r>
            <a:r>
              <a:rPr lang="en-US" sz="4200" dirty="0" err="1"/>
              <a:t>menyatakan</a:t>
            </a:r>
            <a:r>
              <a:rPr lang="en-US" sz="4200" dirty="0"/>
              <a:t> </a:t>
            </a:r>
            <a:r>
              <a:rPr lang="en-US" sz="4200" dirty="0" err="1"/>
              <a:t>janji</a:t>
            </a:r>
            <a:r>
              <a:rPr lang="en-US" sz="4200" dirty="0"/>
              <a:t> </a:t>
            </a:r>
            <a:r>
              <a:rPr lang="en-US" sz="4200" dirty="0" err="1"/>
              <a:t>sanggup</a:t>
            </a:r>
            <a:r>
              <a:rPr lang="en-US" sz="4200" dirty="0"/>
              <a:t> </a:t>
            </a:r>
            <a:r>
              <a:rPr lang="en-US" sz="4200" dirty="0" err="1"/>
              <a:t>membayar</a:t>
            </a:r>
            <a:r>
              <a:rPr lang="en-US" sz="4200" dirty="0"/>
              <a:t> </a:t>
            </a:r>
            <a:r>
              <a:rPr lang="en-US" sz="4200" dirty="0" err="1"/>
              <a:t>sejumlah</a:t>
            </a:r>
            <a:r>
              <a:rPr lang="en-US" sz="4200" dirty="0"/>
              <a:t> </a:t>
            </a:r>
            <a:r>
              <a:rPr lang="en-US" sz="4200" dirty="0" err="1"/>
              <a:t>uang</a:t>
            </a:r>
            <a:r>
              <a:rPr lang="en-US" sz="4200" dirty="0"/>
              <a:t> yang </a:t>
            </a:r>
            <a:r>
              <a:rPr lang="en-US" sz="4200" dirty="0" err="1"/>
              <a:t>tercantum</a:t>
            </a:r>
            <a:r>
              <a:rPr lang="en-US" sz="4200" dirty="0"/>
              <a:t> </a:t>
            </a:r>
            <a:r>
              <a:rPr lang="en-US" sz="4200" dirty="0" err="1"/>
              <a:t>dalam</a:t>
            </a:r>
            <a:r>
              <a:rPr lang="en-US" sz="4200" dirty="0"/>
              <a:t> </a:t>
            </a:r>
            <a:r>
              <a:rPr lang="en-US" sz="4200" dirty="0" err="1"/>
              <a:t>surat</a:t>
            </a:r>
            <a:r>
              <a:rPr lang="id-ID" sz="4200" dirty="0"/>
              <a:t> </a:t>
            </a:r>
            <a:r>
              <a:rPr lang="en-US" sz="4200" dirty="0" err="1"/>
              <a:t>tersebut</a:t>
            </a:r>
            <a:r>
              <a:rPr lang="en-US" sz="4200" dirty="0"/>
              <a:t> </a:t>
            </a:r>
            <a:r>
              <a:rPr lang="en-US" sz="4200" dirty="0" err="1"/>
              <a:t>pada</a:t>
            </a:r>
            <a:r>
              <a:rPr lang="en-US" sz="4200" dirty="0"/>
              <a:t> </a:t>
            </a:r>
            <a:r>
              <a:rPr lang="en-US" sz="4200" dirty="0" err="1"/>
              <a:t>hari</a:t>
            </a:r>
            <a:r>
              <a:rPr lang="en-US" sz="4200" dirty="0"/>
              <a:t> </a:t>
            </a:r>
            <a:r>
              <a:rPr lang="en-US" sz="4200" dirty="0" err="1"/>
              <a:t>jatuh</a:t>
            </a:r>
            <a:r>
              <a:rPr lang="en-US" sz="4200" dirty="0"/>
              <a:t> tempo yang </a:t>
            </a:r>
            <a:r>
              <a:rPr lang="en-US" sz="4200" dirty="0" err="1"/>
              <a:t>juga</a:t>
            </a:r>
            <a:r>
              <a:rPr lang="en-US" sz="4200" dirty="0"/>
              <a:t> </a:t>
            </a:r>
            <a:r>
              <a:rPr lang="en-US" sz="4200" dirty="0" err="1"/>
              <a:t>telah</a:t>
            </a:r>
            <a:r>
              <a:rPr lang="en-US" sz="4200" dirty="0"/>
              <a:t> </a:t>
            </a:r>
            <a:r>
              <a:rPr lang="en-US" sz="4200" dirty="0" err="1"/>
              <a:t>ditetapkan</a:t>
            </a:r>
            <a:r>
              <a:rPr lang="en-US" sz="4200" dirty="0"/>
              <a:t> </a:t>
            </a:r>
            <a:r>
              <a:rPr lang="en-US" sz="4200" dirty="0" err="1"/>
              <a:t>dalam</a:t>
            </a:r>
            <a:r>
              <a:rPr lang="en-US" sz="4200" dirty="0"/>
              <a:t> </a:t>
            </a:r>
            <a:r>
              <a:rPr lang="en-US" sz="4200" dirty="0" err="1"/>
              <a:t>surat</a:t>
            </a:r>
            <a:r>
              <a:rPr lang="en-US" sz="4200" dirty="0"/>
              <a:t> </a:t>
            </a:r>
            <a:r>
              <a:rPr lang="en-US" sz="4200" dirty="0" err="1"/>
              <a:t>itu</a:t>
            </a:r>
            <a:r>
              <a:rPr lang="en-US" sz="4200" dirty="0"/>
              <a:t>.</a:t>
            </a:r>
            <a:endParaRPr lang="id-ID" sz="4200" dirty="0"/>
          </a:p>
          <a:p>
            <a:pPr marL="274320" indent="-274320">
              <a:buClr>
                <a:schemeClr val="accent3"/>
              </a:buClr>
              <a:buNone/>
              <a:defRPr/>
            </a:pPr>
            <a:r>
              <a:rPr lang="en-US" sz="4200" b="1" dirty="0"/>
              <a:t> </a:t>
            </a:r>
            <a:endParaRPr lang="id-ID" sz="4200" b="1" i="1" dirty="0"/>
          </a:p>
          <a:p>
            <a:pPr marL="274320" indent="-274320">
              <a:buClr>
                <a:schemeClr val="accent3"/>
              </a:buClr>
              <a:buNone/>
              <a:defRPr/>
            </a:pPr>
            <a:r>
              <a:rPr lang="en-US" sz="4200" b="1" dirty="0" err="1"/>
              <a:t>Penerbit</a:t>
            </a:r>
            <a:r>
              <a:rPr lang="en-US" sz="4200" b="1" dirty="0"/>
              <a:t> </a:t>
            </a:r>
            <a:r>
              <a:rPr lang="en-US" sz="4200" b="1" dirty="0" err="1"/>
              <a:t>harus</a:t>
            </a:r>
            <a:r>
              <a:rPr lang="en-US" sz="4200" b="1" dirty="0"/>
              <a:t> </a:t>
            </a:r>
            <a:r>
              <a:rPr lang="en-US" sz="4200" b="1" dirty="0" err="1"/>
              <a:t>perusahaan</a:t>
            </a:r>
            <a:r>
              <a:rPr lang="en-US" sz="4200" b="1" dirty="0"/>
              <a:t> </a:t>
            </a:r>
            <a:r>
              <a:rPr lang="en-US" sz="4200" b="1" dirty="0" err="1"/>
              <a:t>bukan</a:t>
            </a:r>
            <a:r>
              <a:rPr lang="en-US" sz="4200" b="1" dirty="0"/>
              <a:t> bank</a:t>
            </a:r>
            <a:endParaRPr lang="id-ID" sz="4200" dirty="0"/>
          </a:p>
          <a:p>
            <a:pPr marL="0" indent="0">
              <a:buClr>
                <a:schemeClr val="accent3"/>
              </a:buClr>
              <a:buNone/>
              <a:defRPr/>
            </a:pPr>
            <a:r>
              <a:rPr lang="en-US" sz="4200" dirty="0"/>
              <a:t> </a:t>
            </a:r>
            <a:r>
              <a:rPr lang="en-US" sz="4200" dirty="0" err="1"/>
              <a:t>Penerbit</a:t>
            </a:r>
            <a:r>
              <a:rPr lang="en-US" sz="4200" dirty="0"/>
              <a:t> CP </a:t>
            </a:r>
            <a:r>
              <a:rPr lang="en-US" sz="4200" dirty="0" err="1"/>
              <a:t>adalah</a:t>
            </a:r>
            <a:r>
              <a:rPr lang="en-US" sz="4200" dirty="0"/>
              <a:t> </a:t>
            </a:r>
            <a:r>
              <a:rPr lang="en-US" sz="4200" dirty="0" err="1"/>
              <a:t>perusahaan</a:t>
            </a:r>
            <a:r>
              <a:rPr lang="en-US" sz="4200" dirty="0"/>
              <a:t> </a:t>
            </a:r>
            <a:r>
              <a:rPr lang="en-US" sz="4200" dirty="0" err="1"/>
              <a:t>bukan</a:t>
            </a:r>
            <a:r>
              <a:rPr lang="en-US" sz="4200" dirty="0"/>
              <a:t> bank, </a:t>
            </a:r>
            <a:r>
              <a:rPr lang="en-US" sz="4200" dirty="0" err="1"/>
              <a:t>biasanya</a:t>
            </a:r>
            <a:r>
              <a:rPr lang="en-US" sz="4200" dirty="0"/>
              <a:t> </a:t>
            </a:r>
            <a:r>
              <a:rPr lang="en-US" sz="4200" dirty="0" err="1"/>
              <a:t>perusahaan</a:t>
            </a:r>
            <a:r>
              <a:rPr lang="en-US" sz="4200" dirty="0"/>
              <a:t> </a:t>
            </a:r>
            <a:r>
              <a:rPr lang="en-US" sz="4200" dirty="0" err="1"/>
              <a:t>besar</a:t>
            </a:r>
            <a:r>
              <a:rPr lang="en-US" sz="4200" dirty="0"/>
              <a:t>, </a:t>
            </a:r>
            <a:r>
              <a:rPr lang="en-US" sz="4200" dirty="0" err="1"/>
              <a:t>bonafid</a:t>
            </a:r>
            <a:r>
              <a:rPr lang="en-US" sz="4200" dirty="0"/>
              <a:t>, </a:t>
            </a:r>
            <a:r>
              <a:rPr lang="en-US" sz="4200" dirty="0" err="1"/>
              <a:t>dan</a:t>
            </a:r>
            <a:r>
              <a:rPr lang="en-US" sz="4200" dirty="0"/>
              <a:t> </a:t>
            </a:r>
            <a:r>
              <a:rPr lang="en-US" sz="4200" dirty="0" err="1"/>
              <a:t>kredibel</a:t>
            </a:r>
            <a:r>
              <a:rPr lang="en-US" sz="4200" dirty="0"/>
              <a:t>. </a:t>
            </a:r>
            <a:r>
              <a:rPr lang="en-US" sz="4200" dirty="0" err="1"/>
              <a:t>Penerbit</a:t>
            </a:r>
            <a:r>
              <a:rPr lang="en-US" sz="4200" dirty="0"/>
              <a:t> CP </a:t>
            </a:r>
            <a:r>
              <a:rPr lang="en-US" sz="4200" dirty="0" err="1"/>
              <a:t>harus</a:t>
            </a:r>
            <a:r>
              <a:rPr lang="en-US" sz="4200" dirty="0"/>
              <a:t> </a:t>
            </a:r>
            <a:r>
              <a:rPr lang="en-US" sz="4200" dirty="0" err="1"/>
              <a:t>perusahaan</a:t>
            </a:r>
            <a:r>
              <a:rPr lang="en-US" sz="4200" dirty="0"/>
              <a:t> </a:t>
            </a:r>
            <a:r>
              <a:rPr lang="en-US" sz="4200" dirty="0" err="1"/>
              <a:t>badan</a:t>
            </a:r>
            <a:r>
              <a:rPr lang="id-ID" sz="4200" dirty="0"/>
              <a:t> </a:t>
            </a:r>
            <a:r>
              <a:rPr lang="en-US" sz="4200" dirty="0" err="1"/>
              <a:t>hukum</a:t>
            </a:r>
            <a:r>
              <a:rPr lang="en-US" sz="4200" dirty="0"/>
              <a:t> Indonesia </a:t>
            </a:r>
            <a:r>
              <a:rPr lang="en-US" sz="4200" dirty="0" err="1"/>
              <a:t>berbentuk</a:t>
            </a:r>
            <a:r>
              <a:rPr lang="en-US" sz="4200" dirty="0"/>
              <a:t> </a:t>
            </a:r>
            <a:r>
              <a:rPr lang="en-US" sz="4200" dirty="0" err="1"/>
              <a:t>perseroan</a:t>
            </a:r>
            <a:r>
              <a:rPr lang="en-US" sz="4200" dirty="0"/>
              <a:t> </a:t>
            </a:r>
            <a:r>
              <a:rPr lang="en-US" sz="4200" dirty="0" err="1"/>
              <a:t>terbatas</a:t>
            </a:r>
            <a:r>
              <a:rPr lang="en-US" sz="4200" dirty="0"/>
              <a:t>, yang </a:t>
            </a:r>
            <a:r>
              <a:rPr lang="en-US" sz="4200" dirty="0" err="1"/>
              <a:t>telah</a:t>
            </a:r>
            <a:r>
              <a:rPr lang="en-US" sz="4200" dirty="0"/>
              <a:t> </a:t>
            </a:r>
            <a:r>
              <a:rPr lang="en-US" sz="4200" dirty="0" err="1"/>
              <a:t>memperoleh</a:t>
            </a:r>
            <a:r>
              <a:rPr lang="en-US" sz="4200" dirty="0"/>
              <a:t> </a:t>
            </a:r>
            <a:r>
              <a:rPr lang="en-US" sz="4200" dirty="0" err="1"/>
              <a:t>peringkat</a:t>
            </a:r>
            <a:r>
              <a:rPr lang="en-US" sz="4200" dirty="0"/>
              <a:t> </a:t>
            </a:r>
            <a:r>
              <a:rPr lang="en-US" sz="4200" dirty="0" err="1"/>
              <a:t>dari</a:t>
            </a:r>
            <a:r>
              <a:rPr lang="en-US" sz="4200" dirty="0"/>
              <a:t> </a:t>
            </a:r>
            <a:r>
              <a:rPr lang="en-US" sz="4200" dirty="0" err="1"/>
              <a:t>lembaga</a:t>
            </a:r>
            <a:r>
              <a:rPr lang="en-US" sz="4200" dirty="0"/>
              <a:t> </a:t>
            </a:r>
            <a:r>
              <a:rPr lang="en-US" sz="4200" dirty="0" err="1"/>
              <a:t>pemeringkat</a:t>
            </a:r>
            <a:r>
              <a:rPr lang="en-US" sz="4200" dirty="0"/>
              <a:t> </a:t>
            </a:r>
            <a:r>
              <a:rPr lang="en-US" sz="4200" dirty="0" err="1"/>
              <a:t>efek</a:t>
            </a:r>
            <a:r>
              <a:rPr lang="en-US" sz="4200" dirty="0"/>
              <a:t> (PT </a:t>
            </a:r>
            <a:r>
              <a:rPr lang="en-US" sz="4200" dirty="0" err="1"/>
              <a:t>Pefindo</a:t>
            </a:r>
            <a:r>
              <a:rPr lang="en-US" sz="4200" dirty="0"/>
              <a:t>).</a:t>
            </a:r>
            <a:endParaRPr lang="id-ID" sz="4200" dirty="0"/>
          </a:p>
          <a:p>
            <a:pPr marL="274320" indent="-274320">
              <a:buClr>
                <a:schemeClr val="accent3"/>
              </a:buClr>
              <a:buNone/>
              <a:defRPr/>
            </a:pPr>
            <a:r>
              <a:rPr lang="en-US" sz="4200" dirty="0"/>
              <a:t> </a:t>
            </a:r>
            <a:endParaRPr lang="id-ID" sz="4200" dirty="0"/>
          </a:p>
          <a:p>
            <a:pPr marL="274320" indent="-274320" algn="just">
              <a:buClr>
                <a:schemeClr val="accent3"/>
              </a:buClr>
              <a:buNone/>
              <a:defRPr/>
            </a:pPr>
            <a:endParaRPr lang="id-ID" sz="4200" b="1" dirty="0"/>
          </a:p>
          <a:p>
            <a:pPr marL="274320" indent="-274320">
              <a:buClr>
                <a:schemeClr val="accent3"/>
              </a:buClr>
              <a:buNone/>
              <a:defRPr/>
            </a:pPr>
            <a:endParaRPr lang="id-ID" sz="4200" dirty="0"/>
          </a:p>
        </p:txBody>
      </p:sp>
    </p:spTree>
    <p:extLst>
      <p:ext uri="{BB962C8B-B14F-4D97-AF65-F5344CB8AC3E}">
        <p14:creationId xmlns:p14="http://schemas.microsoft.com/office/powerpoint/2010/main" val="3956852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4825" y="22226"/>
            <a:ext cx="8572500" cy="5110163"/>
          </a:xfrm>
        </p:spPr>
        <p:txBody>
          <a:bodyPr>
            <a:normAutofit lnSpcReduction="10000"/>
          </a:bodyPr>
          <a:lstStyle/>
          <a:p>
            <a:pPr marL="274320" indent="-274320">
              <a:buClr>
                <a:schemeClr val="accent3"/>
              </a:buClr>
              <a:buNone/>
              <a:defRPr/>
            </a:pPr>
            <a:endParaRPr lang="id-ID" sz="2800" b="1" dirty="0"/>
          </a:p>
          <a:p>
            <a:pPr marL="274320" indent="-274320">
              <a:buClr>
                <a:schemeClr val="accent3"/>
              </a:buClr>
              <a:buNone/>
              <a:defRPr/>
            </a:pPr>
            <a:r>
              <a:rPr lang="en-US" sz="2800" b="1" dirty="0" err="1"/>
              <a:t>Jangka</a:t>
            </a:r>
            <a:r>
              <a:rPr lang="en-US" sz="2800" b="1" dirty="0"/>
              <a:t> </a:t>
            </a:r>
            <a:r>
              <a:rPr lang="en-US" sz="2800" b="1" dirty="0" err="1"/>
              <a:t>waktu</a:t>
            </a:r>
            <a:r>
              <a:rPr lang="en-US" sz="2800" b="1" dirty="0"/>
              <a:t> </a:t>
            </a:r>
            <a:r>
              <a:rPr lang="en-US" sz="2800" b="1" dirty="0" err="1"/>
              <a:t>penerbitan</a:t>
            </a:r>
            <a:r>
              <a:rPr lang="en-US" sz="2800" dirty="0"/>
              <a:t> </a:t>
            </a:r>
            <a:endParaRPr lang="id-ID" sz="2800" dirty="0"/>
          </a:p>
          <a:p>
            <a:pPr marL="0" indent="0">
              <a:buClr>
                <a:schemeClr val="accent3"/>
              </a:buClr>
              <a:buNone/>
              <a:defRPr/>
            </a:pPr>
            <a:r>
              <a:rPr lang="en-US" sz="2800" dirty="0"/>
              <a:t> </a:t>
            </a:r>
            <a:r>
              <a:rPr lang="en-US" sz="2800" dirty="0" err="1"/>
              <a:t>Jangka</a:t>
            </a:r>
            <a:r>
              <a:rPr lang="en-US" sz="2800" dirty="0"/>
              <a:t> </a:t>
            </a:r>
            <a:r>
              <a:rPr lang="en-US" sz="2800" dirty="0" err="1"/>
              <a:t>waktu</a:t>
            </a:r>
            <a:r>
              <a:rPr lang="en-US" sz="2800" dirty="0"/>
              <a:t> </a:t>
            </a:r>
            <a:r>
              <a:rPr lang="en-US" sz="2800" dirty="0" err="1"/>
              <a:t>penerbitan</a:t>
            </a:r>
            <a:r>
              <a:rPr lang="en-US" sz="2800" dirty="0"/>
              <a:t> CP </a:t>
            </a:r>
            <a:r>
              <a:rPr lang="en-US" sz="2800" dirty="0" err="1"/>
              <a:t>adalah</a:t>
            </a:r>
            <a:r>
              <a:rPr lang="en-US" sz="2800" dirty="0"/>
              <a:t> </a:t>
            </a:r>
            <a:r>
              <a:rPr lang="en-US" sz="2800" dirty="0" err="1"/>
              <a:t>jangka</a:t>
            </a:r>
            <a:r>
              <a:rPr lang="en-US" sz="2800" dirty="0"/>
              <a:t> </a:t>
            </a:r>
            <a:r>
              <a:rPr lang="en-US" sz="2800" dirty="0" err="1"/>
              <a:t>pendek</a:t>
            </a:r>
            <a:r>
              <a:rPr lang="en-US" sz="2800" dirty="0"/>
              <a:t>, </a:t>
            </a:r>
            <a:r>
              <a:rPr lang="id-ID" sz="2800" dirty="0"/>
              <a:t>karena hanya sampai dengan 1 (satu) tahun</a:t>
            </a:r>
          </a:p>
          <a:p>
            <a:pPr marL="274320" indent="-274320">
              <a:buClr>
                <a:schemeClr val="accent3"/>
              </a:buClr>
              <a:buNone/>
              <a:defRPr/>
            </a:pPr>
            <a:r>
              <a:rPr lang="en-US" sz="2800" dirty="0"/>
              <a:t> </a:t>
            </a:r>
            <a:endParaRPr lang="id-ID" sz="2800" dirty="0"/>
          </a:p>
          <a:p>
            <a:pPr marL="274320" indent="-274320">
              <a:buClr>
                <a:schemeClr val="accent3"/>
              </a:buClr>
              <a:buNone/>
              <a:defRPr/>
            </a:pPr>
            <a:r>
              <a:rPr lang="en-US" sz="2800" b="1" dirty="0"/>
              <a:t> </a:t>
            </a:r>
            <a:r>
              <a:rPr lang="id-ID" sz="2800" b="1" dirty="0"/>
              <a:t>Terdaftar pada Bank Indonesia</a:t>
            </a:r>
            <a:endParaRPr lang="id-ID" sz="2800" dirty="0"/>
          </a:p>
          <a:p>
            <a:pPr marL="0" indent="0">
              <a:buClr>
                <a:schemeClr val="accent3"/>
              </a:buClr>
              <a:buNone/>
              <a:defRPr/>
            </a:pPr>
            <a:r>
              <a:rPr lang="id-ID" sz="2800" dirty="0"/>
              <a:t>Kegiatan penerbitan CP (SBK) harus terdaftar pada Bank Indonesia</a:t>
            </a:r>
          </a:p>
          <a:p>
            <a:pPr marL="274320" indent="-274320">
              <a:buClr>
                <a:schemeClr val="accent3"/>
              </a:buClr>
              <a:buNone/>
              <a:defRPr/>
            </a:pPr>
            <a:r>
              <a:rPr lang="en-US" sz="2800" dirty="0"/>
              <a:t> </a:t>
            </a:r>
            <a:endParaRPr lang="id-ID" sz="2800" dirty="0"/>
          </a:p>
          <a:p>
            <a:pPr marL="274320" indent="-274320">
              <a:buClr>
                <a:schemeClr val="accent3"/>
              </a:buClr>
              <a:buNone/>
              <a:defRPr/>
            </a:pPr>
            <a:endParaRPr lang="id-ID" dirty="0"/>
          </a:p>
        </p:txBody>
      </p:sp>
    </p:spTree>
    <p:extLst>
      <p:ext uri="{BB962C8B-B14F-4D97-AF65-F5344CB8AC3E}">
        <p14:creationId xmlns:p14="http://schemas.microsoft.com/office/powerpoint/2010/main" val="25482444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74825" y="22226"/>
            <a:ext cx="8572500" cy="5110163"/>
          </a:xfrm>
        </p:spPr>
        <p:txBody>
          <a:bodyPr>
            <a:normAutofit fontScale="70000" lnSpcReduction="20000"/>
          </a:bodyPr>
          <a:lstStyle/>
          <a:p>
            <a:pPr marL="274320" indent="-274320">
              <a:buClr>
                <a:schemeClr val="accent3"/>
              </a:buClr>
              <a:buNone/>
              <a:defRPr/>
            </a:pPr>
            <a:endParaRPr lang="id-ID" sz="2800" b="1" dirty="0"/>
          </a:p>
          <a:p>
            <a:pPr marL="274320" indent="-274320">
              <a:buClr>
                <a:schemeClr val="accent3"/>
              </a:buClr>
              <a:buNone/>
              <a:defRPr/>
            </a:pPr>
            <a:r>
              <a:rPr lang="id-ID" sz="2800" b="1" dirty="0"/>
              <a:t>SYARAT FORMAL CP (SBK):</a:t>
            </a:r>
          </a:p>
          <a:p>
            <a:pPr marL="274320" indent="-274320">
              <a:buClr>
                <a:schemeClr val="accent3"/>
              </a:buClr>
              <a:buNone/>
              <a:defRPr/>
            </a:pPr>
            <a:endParaRPr lang="id-ID" sz="2800" b="1" dirty="0"/>
          </a:p>
          <a:p>
            <a:pPr marL="274320" indent="-274320">
              <a:buClr>
                <a:schemeClr val="accent3"/>
              </a:buClr>
              <a:buNone/>
              <a:defRPr/>
            </a:pPr>
            <a:r>
              <a:rPr lang="id-ID" sz="2800" b="1" dirty="0"/>
              <a:t>Karena SBK adalah Surat Sanggup (promissory note) maka syarat formalnya mengikuti ketentuan Pasal 174 KUHD, yaitu:</a:t>
            </a:r>
          </a:p>
          <a:p>
            <a:pPr marL="514350" indent="-514350">
              <a:buClr>
                <a:schemeClr val="accent3"/>
              </a:buClr>
              <a:buFont typeface="Wingdings 2"/>
              <a:buAutoNum type="arabicParenR"/>
              <a:defRPr/>
            </a:pPr>
            <a:r>
              <a:rPr lang="id-ID" sz="2800" b="1" dirty="0"/>
              <a:t>Penyebutan kata surat saanggup dlm suratnya dg menggunakan istilah dlm bahasa surat itu;</a:t>
            </a:r>
          </a:p>
          <a:p>
            <a:pPr marL="514350" indent="-514350">
              <a:buClr>
                <a:schemeClr val="accent3"/>
              </a:buClr>
              <a:buFont typeface="Wingdings 2"/>
              <a:buAutoNum type="arabicParenR"/>
              <a:defRPr/>
            </a:pPr>
            <a:r>
              <a:rPr lang="id-ID" sz="2800" b="1" dirty="0"/>
              <a:t>Kesanggupan membayar sejumlah uang;</a:t>
            </a:r>
          </a:p>
          <a:p>
            <a:pPr marL="514350" indent="-514350">
              <a:buClr>
                <a:schemeClr val="accent3"/>
              </a:buClr>
              <a:buFont typeface="Wingdings 2"/>
              <a:buAutoNum type="arabicParenR"/>
              <a:defRPr/>
            </a:pPr>
            <a:r>
              <a:rPr lang="id-ID" sz="2800" b="1" dirty="0"/>
              <a:t>Penetapan hari bayar;</a:t>
            </a:r>
          </a:p>
          <a:p>
            <a:pPr marL="514350" indent="-514350">
              <a:buClr>
                <a:schemeClr val="accent3"/>
              </a:buClr>
              <a:buFont typeface="Wingdings 2"/>
              <a:buAutoNum type="arabicParenR"/>
              <a:defRPr/>
            </a:pPr>
            <a:r>
              <a:rPr lang="id-ID" sz="2800" b="1" dirty="0"/>
              <a:t>Penetapan tempat pembayaran;</a:t>
            </a:r>
          </a:p>
          <a:p>
            <a:pPr marL="514350" indent="-514350">
              <a:buClr>
                <a:schemeClr val="accent3"/>
              </a:buClr>
              <a:buFont typeface="Wingdings 2"/>
              <a:buAutoNum type="arabicParenR"/>
              <a:defRPr/>
            </a:pPr>
            <a:r>
              <a:rPr lang="id-ID" sz="2800" b="1" dirty="0"/>
              <a:t>Nama org kpd siapa surat sanggup akan dibayar</a:t>
            </a:r>
          </a:p>
          <a:p>
            <a:pPr marL="514350" indent="-514350">
              <a:buClr>
                <a:schemeClr val="accent3"/>
              </a:buClr>
              <a:buFont typeface="Wingdings 2"/>
              <a:buAutoNum type="arabicParenR"/>
              <a:defRPr/>
            </a:pPr>
            <a:r>
              <a:rPr lang="id-ID" sz="2800" b="1" dirty="0"/>
              <a:t>Tanggal dan tempat penerbitan</a:t>
            </a:r>
          </a:p>
          <a:p>
            <a:pPr marL="514350" indent="-514350">
              <a:buClr>
                <a:schemeClr val="accent3"/>
              </a:buClr>
              <a:buFont typeface="Wingdings 2"/>
              <a:buAutoNum type="arabicParenR"/>
              <a:defRPr/>
            </a:pPr>
            <a:r>
              <a:rPr lang="id-ID" sz="2800" b="1" dirty="0"/>
              <a:t>Tandatangan pihak yang menerbitkan surat sanggup</a:t>
            </a:r>
            <a:endParaRPr lang="id-ID" sz="2800" dirty="0"/>
          </a:p>
          <a:p>
            <a:pPr marL="274320" indent="-274320">
              <a:buClr>
                <a:schemeClr val="accent3"/>
              </a:buClr>
              <a:buNone/>
              <a:defRPr/>
            </a:pPr>
            <a:r>
              <a:rPr lang="en-US" sz="2800" dirty="0"/>
              <a:t> </a:t>
            </a:r>
            <a:endParaRPr lang="id-ID" sz="2800" dirty="0"/>
          </a:p>
          <a:p>
            <a:pPr marL="274320" indent="-274320">
              <a:buClr>
                <a:schemeClr val="accent3"/>
              </a:buClr>
              <a:buNone/>
              <a:defRPr/>
            </a:pPr>
            <a:endParaRPr lang="id-ID" dirty="0"/>
          </a:p>
        </p:txBody>
      </p:sp>
    </p:spTree>
    <p:extLst>
      <p:ext uri="{BB962C8B-B14F-4D97-AF65-F5344CB8AC3E}">
        <p14:creationId xmlns:p14="http://schemas.microsoft.com/office/powerpoint/2010/main" val="1045543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566988" y="620713"/>
            <a:ext cx="8229600" cy="1143000"/>
          </a:xfrm>
        </p:spPr>
        <p:txBody>
          <a:bodyPr>
            <a:normAutofit fontScale="90000"/>
          </a:bodyPr>
          <a:lstStyle/>
          <a:p>
            <a:pPr algn="ctr" eaLnBrk="1" hangingPunct="1"/>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z="3200"/>
              <a:t>PIHAK- PIHAK DALAM PENERBITAN DAN TRANSAKSI </a:t>
            </a:r>
            <a:r>
              <a:rPr lang="id-ID" smtClean="0"/>
              <a:t>CP (SBK)</a:t>
            </a:r>
          </a:p>
        </p:txBody>
      </p:sp>
      <p:sp>
        <p:nvSpPr>
          <p:cNvPr id="2" name="Content Placeholder 1"/>
          <p:cNvSpPr>
            <a:spLocks noGrp="1"/>
          </p:cNvSpPr>
          <p:nvPr>
            <p:ph idx="1"/>
          </p:nvPr>
        </p:nvSpPr>
        <p:spPr/>
        <p:txBody>
          <a:bodyPr/>
          <a:lstStyle/>
          <a:p>
            <a:pPr>
              <a:defRPr/>
            </a:pPr>
            <a:r>
              <a:rPr lang="id-ID" dirty="0" smtClean="0"/>
              <a:t>PARA PIHAK DIBAGI MENJADI DUA KELOMPOK, YAITU:</a:t>
            </a:r>
          </a:p>
          <a:p>
            <a:pPr marL="514350" indent="-514350">
              <a:buFont typeface="Wingdings 2" panose="05020102010507070707" pitchFamily="18" charset="2"/>
              <a:buAutoNum type="arabicParenR"/>
              <a:defRPr/>
            </a:pPr>
            <a:r>
              <a:rPr lang="id-ID" dirty="0" smtClean="0"/>
              <a:t>Para pihak yg terlibat dalam proses persiapan penerbitan CP (SBK);</a:t>
            </a:r>
          </a:p>
          <a:p>
            <a:pPr marL="514350" indent="-514350">
              <a:buFont typeface="Wingdings 2" panose="05020102010507070707" pitchFamily="18" charset="2"/>
              <a:buAutoNum type="arabicParenR"/>
              <a:defRPr/>
            </a:pPr>
            <a:r>
              <a:rPr lang="id-ID" dirty="0"/>
              <a:t> </a:t>
            </a:r>
            <a:r>
              <a:rPr lang="id-ID" dirty="0" smtClean="0"/>
              <a:t>Para pihak yg terlibat dlm transaksi CP (SBK)</a:t>
            </a:r>
            <a:endParaRPr lang="id-ID" dirty="0"/>
          </a:p>
        </p:txBody>
      </p:sp>
    </p:spTree>
    <p:extLst>
      <p:ext uri="{BB962C8B-B14F-4D97-AF65-F5344CB8AC3E}">
        <p14:creationId xmlns:p14="http://schemas.microsoft.com/office/powerpoint/2010/main" val="10881146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566988" y="620713"/>
            <a:ext cx="8229600" cy="1143000"/>
          </a:xfrm>
        </p:spPr>
        <p:txBody>
          <a:bodyPr>
            <a:normAutofit fontScale="90000"/>
          </a:bodyPr>
          <a:lstStyle/>
          <a:p>
            <a:pPr algn="ctr" eaLnBrk="1" hangingPunct="1"/>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endParaRPr lang="id-ID" smtClean="0"/>
          </a:p>
        </p:txBody>
      </p:sp>
      <p:sp>
        <p:nvSpPr>
          <p:cNvPr id="2" name="Content Placeholder 1"/>
          <p:cNvSpPr>
            <a:spLocks noGrp="1"/>
          </p:cNvSpPr>
          <p:nvPr>
            <p:ph idx="1"/>
          </p:nvPr>
        </p:nvSpPr>
        <p:spPr>
          <a:xfrm>
            <a:off x="1847850" y="188914"/>
            <a:ext cx="8229600" cy="4389437"/>
          </a:xfrm>
        </p:spPr>
        <p:txBody>
          <a:bodyPr/>
          <a:lstStyle/>
          <a:p>
            <a:pPr>
              <a:defRPr/>
            </a:pPr>
            <a:r>
              <a:rPr lang="id-ID" dirty="0" smtClean="0"/>
              <a:t>PARA PIHAK DIBAGI MENJADI DUA KELOMPOK, YAITU:</a:t>
            </a:r>
          </a:p>
          <a:p>
            <a:pPr marL="514350" indent="-514350">
              <a:buFont typeface="Wingdings 2" panose="05020102010507070707" pitchFamily="18" charset="2"/>
              <a:buAutoNum type="arabicParenR"/>
              <a:defRPr/>
            </a:pPr>
            <a:r>
              <a:rPr lang="id-ID" dirty="0" smtClean="0"/>
              <a:t>Para pihak yg terlibat dalam proses persiapan penerbitan CP (SBK);</a:t>
            </a:r>
          </a:p>
          <a:p>
            <a:pPr marL="514350" indent="-514350">
              <a:buFont typeface="Wingdings 2" panose="05020102010507070707" pitchFamily="18" charset="2"/>
              <a:buAutoNum type="alphaLcPeriod"/>
              <a:defRPr/>
            </a:pPr>
            <a:r>
              <a:rPr lang="id-ID" dirty="0" smtClean="0"/>
              <a:t>Penerbit</a:t>
            </a:r>
          </a:p>
          <a:p>
            <a:pPr marL="514350" indent="-514350">
              <a:buFont typeface="Wingdings 2" panose="05020102010507070707" pitchFamily="18" charset="2"/>
              <a:buAutoNum type="alphaLcPeriod"/>
              <a:defRPr/>
            </a:pPr>
            <a:r>
              <a:rPr lang="id-ID" dirty="0" smtClean="0"/>
              <a:t>Bank Indonesia </a:t>
            </a:r>
          </a:p>
          <a:p>
            <a:pPr marL="514350" indent="-514350">
              <a:buFont typeface="Wingdings 2" panose="05020102010507070707" pitchFamily="18" charset="2"/>
              <a:buAutoNum type="alphaLcPeriod"/>
              <a:defRPr/>
            </a:pPr>
            <a:r>
              <a:rPr lang="id-ID" dirty="0" smtClean="0"/>
              <a:t>Lembaga Pendukung Penerbitan terdiri dari:</a:t>
            </a:r>
          </a:p>
          <a:p>
            <a:pPr>
              <a:buFontTx/>
              <a:buChar char="-"/>
              <a:defRPr/>
            </a:pPr>
            <a:r>
              <a:rPr lang="id-ID" dirty="0" smtClean="0"/>
              <a:t>Bank / perusahaan efek sbg arrangger</a:t>
            </a:r>
          </a:p>
          <a:p>
            <a:pPr>
              <a:buFontTx/>
              <a:buChar char="-"/>
              <a:defRPr/>
            </a:pPr>
            <a:r>
              <a:rPr lang="id-ID" dirty="0" smtClean="0"/>
              <a:t>Lembaga Pemeringkat</a:t>
            </a:r>
          </a:p>
          <a:p>
            <a:pPr>
              <a:buFontTx/>
              <a:buChar char="-"/>
              <a:defRPr/>
            </a:pPr>
            <a:r>
              <a:rPr lang="id-ID" dirty="0" smtClean="0"/>
              <a:t>Konsultan hukum</a:t>
            </a:r>
          </a:p>
          <a:p>
            <a:pPr>
              <a:buFontTx/>
              <a:buChar char="-"/>
              <a:defRPr/>
            </a:pPr>
            <a:r>
              <a:rPr lang="id-ID" dirty="0" smtClean="0"/>
              <a:t>Akuntan publik</a:t>
            </a:r>
          </a:p>
          <a:p>
            <a:pPr>
              <a:buFontTx/>
              <a:buChar char="-"/>
              <a:defRPr/>
            </a:pPr>
            <a:r>
              <a:rPr lang="id-ID" dirty="0" smtClean="0"/>
              <a:t>Notaris</a:t>
            </a:r>
          </a:p>
          <a:p>
            <a:pPr>
              <a:buFontTx/>
              <a:buChar char="-"/>
              <a:defRPr/>
            </a:pPr>
            <a:r>
              <a:rPr lang="id-ID" dirty="0" smtClean="0"/>
              <a:t>Lembaga lainnya</a:t>
            </a:r>
            <a:endParaRPr lang="id-ID" dirty="0"/>
          </a:p>
        </p:txBody>
      </p:sp>
    </p:spTree>
    <p:extLst>
      <p:ext uri="{BB962C8B-B14F-4D97-AF65-F5344CB8AC3E}">
        <p14:creationId xmlns:p14="http://schemas.microsoft.com/office/powerpoint/2010/main" val="34792916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id-ID" dirty="0"/>
          </a:p>
        </p:txBody>
      </p:sp>
      <p:sp>
        <p:nvSpPr>
          <p:cNvPr id="6" name="Title 5"/>
          <p:cNvSpPr>
            <a:spLocks noGrp="1"/>
          </p:cNvSpPr>
          <p:nvPr>
            <p:ph type="ctrTitle"/>
          </p:nvPr>
        </p:nvSpPr>
        <p:spPr>
          <a:xfrm>
            <a:off x="766482" y="-1317812"/>
            <a:ext cx="10738130" cy="8562727"/>
          </a:xfrm>
        </p:spPr>
        <p:txBody>
          <a:bodyPr>
            <a:normAutofit/>
          </a:bodyPr>
          <a:lstStyle/>
          <a:p>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r>
              <a:rPr lang="id-ID" sz="2700" dirty="0">
                <a:solidFill>
                  <a:schemeClr val="tx1"/>
                </a:solidFill>
                <a:latin typeface="Arial Black" panose="020B0A04020102020204" pitchFamily="34" charset="0"/>
              </a:rPr>
              <a:t/>
            </a:r>
            <a:br>
              <a:rPr lang="id-ID" sz="2700" dirty="0">
                <a:solidFill>
                  <a:schemeClr val="tx1"/>
                </a:solidFill>
                <a:latin typeface="Arial Black" panose="020B0A04020102020204" pitchFamily="34" charset="0"/>
              </a:rPr>
            </a:br>
            <a:r>
              <a:rPr lang="id-ID" sz="2700" dirty="0" smtClean="0">
                <a:solidFill>
                  <a:schemeClr val="tx1"/>
                </a:solidFill>
                <a:latin typeface="Arial Black" panose="020B0A04020102020204" pitchFamily="34" charset="0"/>
              </a:rPr>
              <a:t/>
            </a:r>
            <a:br>
              <a:rPr lang="id-ID" sz="2700" dirty="0" smtClean="0">
                <a:solidFill>
                  <a:schemeClr val="tx1"/>
                </a:solidFill>
                <a:latin typeface="Arial Black" panose="020B0A04020102020204" pitchFamily="34" charset="0"/>
              </a:rPr>
            </a:br>
            <a:endParaRPr lang="id-ID" dirty="0"/>
          </a:p>
        </p:txBody>
      </p:sp>
      <p:sp>
        <p:nvSpPr>
          <p:cNvPr id="2" name="TextBox 1"/>
          <p:cNvSpPr txBox="1"/>
          <p:nvPr/>
        </p:nvSpPr>
        <p:spPr>
          <a:xfrm>
            <a:off x="614854" y="614855"/>
            <a:ext cx="11351173" cy="4524315"/>
          </a:xfrm>
          <a:prstGeom prst="rect">
            <a:avLst/>
          </a:prstGeom>
          <a:noFill/>
        </p:spPr>
        <p:txBody>
          <a:bodyPr wrap="square" rtlCol="0">
            <a:spAutoFit/>
          </a:bodyPr>
          <a:lstStyle/>
          <a:p>
            <a:r>
              <a:rPr lang="id-ID" sz="2400" dirty="0" smtClean="0">
                <a:latin typeface="Arial Black" panose="020B0A04020102020204" pitchFamily="34" charset="0"/>
              </a:rPr>
              <a:t>2.  DASAR PENERBITAN DAN SUMBER HUKUM SURAT BERHARGA</a:t>
            </a:r>
          </a:p>
          <a:p>
            <a:endParaRPr lang="id-ID" sz="2400" dirty="0">
              <a:latin typeface="Arial Black" panose="020B0A04020102020204" pitchFamily="34" charset="0"/>
            </a:endParaRPr>
          </a:p>
          <a:p>
            <a:r>
              <a:rPr lang="id-ID" sz="2400" dirty="0" smtClean="0">
                <a:latin typeface="Arial Black" panose="020B0A04020102020204" pitchFamily="34" charset="0"/>
              </a:rPr>
              <a:t>A. DASAR PENERBITAN </a:t>
            </a:r>
          </a:p>
          <a:p>
            <a:pPr marL="342900" indent="-342900">
              <a:buFontTx/>
              <a:buChar char="-"/>
            </a:pPr>
            <a:r>
              <a:rPr lang="id-ID" sz="2400" dirty="0" smtClean="0">
                <a:latin typeface="Arial Black" panose="020B0A04020102020204" pitchFamily="34" charset="0"/>
              </a:rPr>
              <a:t>Adanya perjanjian yang disebut perikatan dasar</a:t>
            </a:r>
          </a:p>
          <a:p>
            <a:pPr marL="342900" indent="-342900">
              <a:buFontTx/>
              <a:buChar char="-"/>
            </a:pPr>
            <a:r>
              <a:rPr lang="id-ID" sz="2400" dirty="0" smtClean="0">
                <a:latin typeface="Arial Black" panose="020B0A04020102020204" pitchFamily="34" charset="0"/>
              </a:rPr>
              <a:t>Perjanjian tsb berisi kewajiban “MEMBAYAR” sejumlah uang bagi salah satupihak</a:t>
            </a:r>
          </a:p>
          <a:p>
            <a:pPr marL="342900" indent="-342900">
              <a:buFontTx/>
              <a:buChar char="-"/>
            </a:pPr>
            <a:r>
              <a:rPr lang="id-ID" sz="2400" dirty="0" smtClean="0">
                <a:latin typeface="Arial Black" panose="020B0A04020102020204" pitchFamily="34" charset="0"/>
              </a:rPr>
              <a:t>Kewajiban membayar sejumlah uang itu menggunakan alat bayar giral yg disebut Surat Berharga</a:t>
            </a:r>
          </a:p>
          <a:p>
            <a:endParaRPr lang="id-ID" sz="2400" dirty="0" smtClean="0">
              <a:latin typeface="Arial Black" panose="020B0A04020102020204" pitchFamily="34" charset="0"/>
            </a:endParaRPr>
          </a:p>
          <a:p>
            <a:r>
              <a:rPr lang="id-ID" sz="2400" dirty="0" smtClean="0">
                <a:latin typeface="Arial Black" panose="020B0A04020102020204" pitchFamily="34" charset="0"/>
              </a:rPr>
              <a:t>B.  SUMBER HK SURAT BERHARGA</a:t>
            </a:r>
          </a:p>
          <a:p>
            <a:pPr lvl="2"/>
            <a:r>
              <a:rPr lang="id-ID" sz="2400" dirty="0" smtClean="0">
                <a:latin typeface="Arial Black" panose="020B0A04020102020204" pitchFamily="34" charset="0"/>
              </a:rPr>
              <a:t>  a.  KUHD</a:t>
            </a:r>
          </a:p>
          <a:p>
            <a:pPr lvl="2"/>
            <a:r>
              <a:rPr lang="id-ID" sz="2400" dirty="0" smtClean="0">
                <a:latin typeface="Arial Black" panose="020B0A04020102020204" pitchFamily="34" charset="0"/>
              </a:rPr>
              <a:t>  b.  Peraturan perundangan diluar KUHD</a:t>
            </a:r>
            <a:endParaRPr lang="id-ID" sz="2400" dirty="0">
              <a:latin typeface="Arial Black" panose="020B0A04020102020204" pitchFamily="34" charset="0"/>
            </a:endParaRPr>
          </a:p>
        </p:txBody>
      </p:sp>
    </p:spTree>
    <p:extLst>
      <p:ext uri="{BB962C8B-B14F-4D97-AF65-F5344CB8AC3E}">
        <p14:creationId xmlns:p14="http://schemas.microsoft.com/office/powerpoint/2010/main" val="33202828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566988" y="620713"/>
            <a:ext cx="8229600" cy="1143000"/>
          </a:xfrm>
        </p:spPr>
        <p:txBody>
          <a:bodyPr>
            <a:normAutofit fontScale="90000"/>
          </a:bodyPr>
          <a:lstStyle/>
          <a:p>
            <a:pPr algn="ctr" eaLnBrk="1" hangingPunct="1"/>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r>
              <a:rPr lang="id-ID" smtClean="0"/>
              <a:t/>
            </a:r>
            <a:br>
              <a:rPr lang="id-ID" smtClean="0"/>
            </a:br>
            <a:endParaRPr lang="id-ID" smtClean="0"/>
          </a:p>
        </p:txBody>
      </p:sp>
      <p:sp>
        <p:nvSpPr>
          <p:cNvPr id="2" name="Content Placeholder 1"/>
          <p:cNvSpPr>
            <a:spLocks noGrp="1"/>
          </p:cNvSpPr>
          <p:nvPr>
            <p:ph idx="1"/>
          </p:nvPr>
        </p:nvSpPr>
        <p:spPr>
          <a:xfrm>
            <a:off x="1847850" y="188914"/>
            <a:ext cx="8229600" cy="4389437"/>
          </a:xfrm>
        </p:spPr>
        <p:txBody>
          <a:bodyPr/>
          <a:lstStyle/>
          <a:p>
            <a:pPr>
              <a:defRPr/>
            </a:pPr>
            <a:r>
              <a:rPr lang="id-ID" dirty="0" smtClean="0"/>
              <a:t>PARA PIHAK DIBAGI MENJADI DUA KELOMPOK, YAITU:</a:t>
            </a:r>
          </a:p>
          <a:p>
            <a:pPr marL="514350" indent="-514350">
              <a:buFont typeface="Wingdings 2" panose="05020102010507070707" pitchFamily="18" charset="2"/>
              <a:buAutoNum type="arabicParenR"/>
              <a:defRPr/>
            </a:pPr>
            <a:r>
              <a:rPr lang="id-ID" dirty="0" smtClean="0"/>
              <a:t>Para pihak yg terlibat dalam Transaksi CP (SBK):</a:t>
            </a:r>
          </a:p>
          <a:p>
            <a:pPr marL="514350" indent="-514350">
              <a:buFont typeface="Wingdings 2" panose="05020102010507070707" pitchFamily="18" charset="2"/>
              <a:buAutoNum type="alphaLcPeriod"/>
              <a:defRPr/>
            </a:pPr>
            <a:r>
              <a:rPr lang="id-ID" dirty="0" smtClean="0"/>
              <a:t>Pelaku transaksi SBK (CP): terdiri dari:</a:t>
            </a:r>
          </a:p>
          <a:p>
            <a:pPr>
              <a:buFontTx/>
              <a:buChar char="-"/>
              <a:defRPr/>
            </a:pPr>
            <a:r>
              <a:rPr lang="id-ID" dirty="0" smtClean="0"/>
              <a:t>Bank/ perusahaan efek sbg : yg berperan dlm perdagangan CP;</a:t>
            </a:r>
          </a:p>
          <a:p>
            <a:pPr>
              <a:buFontTx/>
              <a:buChar char="-"/>
              <a:defRPr/>
            </a:pPr>
            <a:r>
              <a:rPr lang="id-ID" dirty="0" smtClean="0"/>
              <a:t>Nasabah : yg berperan sbg investor</a:t>
            </a:r>
          </a:p>
          <a:p>
            <a:pPr marL="0" indent="0">
              <a:buNone/>
              <a:defRPr/>
            </a:pPr>
            <a:endParaRPr lang="id-ID" dirty="0"/>
          </a:p>
          <a:p>
            <a:pPr marL="514350" indent="-514350">
              <a:buFont typeface="Wingdings 2" panose="05020102010507070707" pitchFamily="18" charset="2"/>
              <a:buAutoNum type="alphaLcPeriod" startAt="2"/>
              <a:defRPr/>
            </a:pPr>
            <a:r>
              <a:rPr lang="id-ID" dirty="0" smtClean="0"/>
              <a:t>Lembaga Pendukung:</a:t>
            </a:r>
          </a:p>
          <a:p>
            <a:pPr marL="514350" indent="-514350">
              <a:buFont typeface="Wingdings 2" panose="05020102010507070707" pitchFamily="18" charset="2"/>
              <a:buAutoNum type="alphaLcPeriod" startAt="2"/>
              <a:defRPr/>
            </a:pPr>
            <a:r>
              <a:rPr lang="id-ID" dirty="0" smtClean="0"/>
              <a:t>- Perusahaan efek;</a:t>
            </a:r>
          </a:p>
          <a:p>
            <a:pPr marL="514350" indent="-514350">
              <a:buFont typeface="Wingdings 2" panose="05020102010507070707" pitchFamily="18" charset="2"/>
              <a:buAutoNum type="alphaLcPeriod" startAt="2"/>
              <a:defRPr/>
            </a:pPr>
            <a:r>
              <a:rPr lang="id-ID" dirty="0" smtClean="0"/>
              <a:t>Perusahaan pialang </a:t>
            </a:r>
          </a:p>
        </p:txBody>
      </p:sp>
    </p:spTree>
    <p:extLst>
      <p:ext uri="{BB962C8B-B14F-4D97-AF65-F5344CB8AC3E}">
        <p14:creationId xmlns:p14="http://schemas.microsoft.com/office/powerpoint/2010/main" val="2936557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52283" y="215153"/>
            <a:ext cx="10367682" cy="4154984"/>
          </a:xfrm>
          <a:prstGeom prst="rect">
            <a:avLst/>
          </a:prstGeom>
          <a:noFill/>
        </p:spPr>
        <p:txBody>
          <a:bodyPr wrap="square" rtlCol="0">
            <a:spAutoFit/>
          </a:bodyPr>
          <a:lstStyle/>
          <a:p>
            <a:endParaRPr lang="id-ID" sz="2400" b="1" dirty="0" smtClean="0"/>
          </a:p>
          <a:p>
            <a:endParaRPr lang="id-ID" sz="2400" b="1" dirty="0" smtClean="0"/>
          </a:p>
          <a:p>
            <a:endParaRPr lang="id-ID" sz="2400" b="1" dirty="0">
              <a:latin typeface="Arial Black" panose="020B0A04020102020204" pitchFamily="34" charset="0"/>
            </a:endParaRPr>
          </a:p>
          <a:p>
            <a:r>
              <a:rPr lang="id-ID" sz="2400" b="1" dirty="0" smtClean="0">
                <a:latin typeface="Arial Black" panose="020B0A04020102020204" pitchFamily="34" charset="0"/>
              </a:rPr>
              <a:t>SELANJUTNYA TUGAS MAHASISWAUNTUK MENCARI pbi YANG MENGATUR TTG  SURAT BERHARGA KOMERSIAL DAN SELANJUTNYA MERANGKUMHAL- HAL SBB:</a:t>
            </a:r>
          </a:p>
          <a:p>
            <a:pPr marL="457200" indent="-457200">
              <a:buAutoNum type="arabicPeriod"/>
            </a:pPr>
            <a:r>
              <a:rPr lang="id-ID" sz="2400" b="1" dirty="0" smtClean="0">
                <a:latin typeface="Arial Black" panose="020B0A04020102020204" pitchFamily="34" charset="0"/>
              </a:rPr>
              <a:t>Dasar hukum</a:t>
            </a:r>
          </a:p>
          <a:p>
            <a:pPr marL="457200" indent="-457200">
              <a:buAutoNum type="arabicPeriod"/>
            </a:pPr>
            <a:r>
              <a:rPr lang="id-ID" sz="2400" b="1" dirty="0" smtClean="0">
                <a:latin typeface="Arial Black" panose="020B0A04020102020204" pitchFamily="34" charset="0"/>
              </a:rPr>
              <a:t>Pengertian</a:t>
            </a:r>
          </a:p>
          <a:p>
            <a:pPr marL="457200" indent="-457200">
              <a:buAutoNum type="arabicPeriod"/>
            </a:pPr>
            <a:r>
              <a:rPr lang="id-ID" sz="2400" b="1" dirty="0" smtClean="0">
                <a:latin typeface="Arial Black" panose="020B0A04020102020204" pitchFamily="34" charset="0"/>
              </a:rPr>
              <a:t>Syarat formal</a:t>
            </a:r>
          </a:p>
          <a:p>
            <a:pPr marL="457200" indent="-457200">
              <a:buAutoNum type="arabicPeriod"/>
            </a:pPr>
            <a:r>
              <a:rPr lang="id-ID" sz="2400" b="1" dirty="0" smtClean="0">
                <a:latin typeface="Arial Black" panose="020B0A04020102020204" pitchFamily="34" charset="0"/>
              </a:rPr>
              <a:t>Alur transaksi dengan menggunakan Surat Berharga Komersial (Commercual Paper di Indonesia)</a:t>
            </a:r>
            <a:endParaRPr lang="id-ID" sz="2400" b="1" dirty="0">
              <a:latin typeface="Arial Black" panose="020B0A04020102020204" pitchFamily="34" charset="0"/>
            </a:endParaRPr>
          </a:p>
        </p:txBody>
      </p:sp>
    </p:spTree>
    <p:extLst>
      <p:ext uri="{BB962C8B-B14F-4D97-AF65-F5344CB8AC3E}">
        <p14:creationId xmlns:p14="http://schemas.microsoft.com/office/powerpoint/2010/main" val="599308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5" name="TextBox 4"/>
          <p:cNvSpPr txBox="1"/>
          <p:nvPr/>
        </p:nvSpPr>
        <p:spPr>
          <a:xfrm>
            <a:off x="1718441" y="624110"/>
            <a:ext cx="9786171" cy="3539430"/>
          </a:xfrm>
          <a:prstGeom prst="rect">
            <a:avLst/>
          </a:prstGeom>
          <a:noFill/>
        </p:spPr>
        <p:txBody>
          <a:bodyPr wrap="square" rtlCol="0">
            <a:spAutoFit/>
          </a:bodyPr>
          <a:lstStyle/>
          <a:p>
            <a:pPr marL="514350" indent="-514350" algn="ctr">
              <a:buAutoNum type="arabicPeriod" startAt="3"/>
            </a:pPr>
            <a:r>
              <a:rPr lang="id-ID" sz="2800" dirty="0" smtClean="0">
                <a:latin typeface="Arial Black" panose="020B0A04020102020204" pitchFamily="34" charset="0"/>
              </a:rPr>
              <a:t>SURAT BERHARGA PERSPEKTIF KUHD</a:t>
            </a:r>
          </a:p>
          <a:p>
            <a:endParaRPr lang="id-ID" sz="2800" dirty="0">
              <a:latin typeface="Arial Black" panose="020B0A04020102020204" pitchFamily="34" charset="0"/>
            </a:endParaRPr>
          </a:p>
          <a:p>
            <a:pPr marL="514350" indent="-514350">
              <a:buAutoNum type="alphaUcPeriod"/>
            </a:pPr>
            <a:r>
              <a:rPr lang="id-ID" sz="2800" dirty="0" smtClean="0">
                <a:latin typeface="Arial Black" panose="020B0A04020102020204" pitchFamily="34" charset="0"/>
              </a:rPr>
              <a:t>Surat Wesel</a:t>
            </a:r>
          </a:p>
          <a:p>
            <a:pPr marL="514350" indent="-514350">
              <a:buAutoNum type="alphaUcPeriod"/>
            </a:pPr>
            <a:r>
              <a:rPr lang="id-ID" sz="2800" dirty="0" smtClean="0">
                <a:latin typeface="Arial Black" panose="020B0A04020102020204" pitchFamily="34" charset="0"/>
              </a:rPr>
              <a:t>Surat Cek</a:t>
            </a:r>
          </a:p>
          <a:p>
            <a:pPr marL="514350" indent="-514350">
              <a:buAutoNum type="alphaUcPeriod"/>
            </a:pPr>
            <a:r>
              <a:rPr lang="id-ID" sz="2800" dirty="0" smtClean="0">
                <a:latin typeface="Arial Black" panose="020B0A04020102020204" pitchFamily="34" charset="0"/>
              </a:rPr>
              <a:t>Surat Sanggup</a:t>
            </a:r>
          </a:p>
          <a:p>
            <a:pPr marL="514350" indent="-514350">
              <a:buAutoNum type="alphaUcPeriod"/>
            </a:pPr>
            <a:r>
              <a:rPr lang="id-ID" sz="2800" dirty="0" smtClean="0">
                <a:latin typeface="Arial Black" panose="020B0A04020102020204" pitchFamily="34" charset="0"/>
              </a:rPr>
              <a:t>Kuitansi atas Tunjuk</a:t>
            </a:r>
          </a:p>
          <a:p>
            <a:endParaRPr lang="id-ID" sz="2800" dirty="0" smtClean="0">
              <a:latin typeface="Arial Black" panose="020B0A04020102020204" pitchFamily="34" charset="0"/>
            </a:endParaRPr>
          </a:p>
          <a:p>
            <a:endParaRPr lang="id-ID" sz="2800" dirty="0">
              <a:latin typeface="Arial Black" panose="020B0A04020102020204" pitchFamily="34" charset="0"/>
            </a:endParaRPr>
          </a:p>
        </p:txBody>
      </p:sp>
    </p:spTree>
    <p:extLst>
      <p:ext uri="{BB962C8B-B14F-4D97-AF65-F5344CB8AC3E}">
        <p14:creationId xmlns:p14="http://schemas.microsoft.com/office/powerpoint/2010/main" val="302964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5" name="TextBox 4"/>
          <p:cNvSpPr txBox="1"/>
          <p:nvPr/>
        </p:nvSpPr>
        <p:spPr>
          <a:xfrm>
            <a:off x="1718441" y="624110"/>
            <a:ext cx="9786171" cy="2677656"/>
          </a:xfrm>
          <a:prstGeom prst="rect">
            <a:avLst/>
          </a:prstGeom>
          <a:noFill/>
        </p:spPr>
        <p:txBody>
          <a:bodyPr wrap="square" rtlCol="0">
            <a:spAutoFit/>
          </a:bodyPr>
          <a:lstStyle/>
          <a:p>
            <a:pPr algn="ctr"/>
            <a:endParaRPr lang="id-ID" sz="2800" dirty="0" smtClean="0">
              <a:latin typeface="Arial Black" panose="020B0A04020102020204" pitchFamily="34" charset="0"/>
            </a:endParaRPr>
          </a:p>
          <a:p>
            <a:endParaRPr lang="id-ID" sz="2800" dirty="0">
              <a:latin typeface="Arial Black" panose="020B0A04020102020204" pitchFamily="34" charset="0"/>
            </a:endParaRPr>
          </a:p>
          <a:p>
            <a:pPr marL="514350" indent="-514350">
              <a:buAutoNum type="alphaUcPeriod"/>
            </a:pPr>
            <a:r>
              <a:rPr lang="id-ID" sz="2800" dirty="0" smtClean="0">
                <a:latin typeface="Arial Black" panose="020B0A04020102020204" pitchFamily="34" charset="0"/>
              </a:rPr>
              <a:t>Surat Wesel</a:t>
            </a:r>
          </a:p>
          <a:p>
            <a:endParaRPr lang="id-ID" sz="2800" dirty="0" smtClean="0">
              <a:latin typeface="Arial Black" panose="020B0A04020102020204" pitchFamily="34" charset="0"/>
            </a:endParaRPr>
          </a:p>
          <a:p>
            <a:endParaRPr lang="id-ID" sz="2800" dirty="0" smtClean="0">
              <a:latin typeface="Arial Black" panose="020B0A04020102020204" pitchFamily="34" charset="0"/>
            </a:endParaRPr>
          </a:p>
          <a:p>
            <a:endParaRPr lang="id-ID" sz="2800" dirty="0">
              <a:latin typeface="Arial Black" panose="020B0A04020102020204" pitchFamily="34" charset="0"/>
            </a:endParaRPr>
          </a:p>
        </p:txBody>
      </p:sp>
      <p:sp>
        <p:nvSpPr>
          <p:cNvPr id="6" name="Rounded Rectangle 5"/>
          <p:cNvSpPr/>
          <p:nvPr/>
        </p:nvSpPr>
        <p:spPr>
          <a:xfrm>
            <a:off x="2422438" y="2133599"/>
            <a:ext cx="8668603" cy="4477407"/>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smtClean="0">
              <a:solidFill>
                <a:schemeClr val="tx1"/>
              </a:solidFill>
              <a:latin typeface="Arial" pitchFamily="34" charset="0"/>
              <a:cs typeface="Arial" pitchFamily="34" charset="0"/>
            </a:endParaRPr>
          </a:p>
          <a:p>
            <a:pPr algn="ctr"/>
            <a:endParaRPr lang="id-ID" sz="2800" b="1" dirty="0" smtClean="0">
              <a:solidFill>
                <a:schemeClr val="tx1"/>
              </a:solidFill>
              <a:latin typeface="Arial" pitchFamily="34" charset="0"/>
              <a:cs typeface="Arial" pitchFamily="34" charset="0"/>
            </a:endParaRPr>
          </a:p>
          <a:p>
            <a:pPr marL="514350" indent="-514350" algn="just">
              <a:buAutoNum type="alphaUcPeriod"/>
            </a:pPr>
            <a:endParaRPr lang="id-ID" sz="2800" b="1" dirty="0" smtClean="0">
              <a:solidFill>
                <a:schemeClr val="tx1"/>
              </a:solidFill>
              <a:latin typeface="Arial" pitchFamily="34" charset="0"/>
              <a:cs typeface="Arial" pitchFamily="34" charset="0"/>
            </a:endParaRPr>
          </a:p>
          <a:p>
            <a:pPr algn="just"/>
            <a:r>
              <a:rPr lang="id-ID" sz="2800" b="1" dirty="0" smtClean="0">
                <a:solidFill>
                  <a:schemeClr val="tx1"/>
                </a:solidFill>
                <a:latin typeface="Arial" pitchFamily="34" charset="0"/>
                <a:cs typeface="Arial" pitchFamily="34" charset="0"/>
              </a:rPr>
              <a:t>SURAT WESEL(</a:t>
            </a:r>
            <a:r>
              <a:rPr lang="id-ID" sz="2800" b="1" i="1" dirty="0" smtClean="0">
                <a:solidFill>
                  <a:schemeClr val="tx1"/>
                </a:solidFill>
                <a:latin typeface="Arial" pitchFamily="34" charset="0"/>
                <a:cs typeface="Arial" pitchFamily="34" charset="0"/>
              </a:rPr>
              <a:t>”bill of exchange”)</a:t>
            </a:r>
            <a:r>
              <a:rPr lang="id-ID" sz="2800" b="1" i="1" dirty="0">
                <a:solidFill>
                  <a:schemeClr val="tx1"/>
                </a:solidFill>
                <a:latin typeface="Arial" pitchFamily="34" charset="0"/>
                <a:cs typeface="Arial" pitchFamily="34" charset="0"/>
              </a:rPr>
              <a:t> </a:t>
            </a:r>
            <a:r>
              <a:rPr lang="id-ID" sz="2800" dirty="0" smtClean="0">
                <a:solidFill>
                  <a:schemeClr val="tx1"/>
                </a:solidFill>
                <a:latin typeface="Arial" pitchFamily="34" charset="0"/>
                <a:cs typeface="Arial" pitchFamily="34" charset="0"/>
              </a:rPr>
              <a:t>PS 100 KUHD:</a:t>
            </a:r>
          </a:p>
          <a:p>
            <a:endParaRPr lang="id-ID" sz="2800" i="1" dirty="0" smtClean="0">
              <a:solidFill>
                <a:schemeClr val="tx1"/>
              </a:solidFill>
              <a:latin typeface="Arial" pitchFamily="34" charset="0"/>
              <a:cs typeface="Arial" pitchFamily="34" charset="0"/>
            </a:endParaRPr>
          </a:p>
          <a:p>
            <a:pPr marL="457200" indent="-457200">
              <a:buFontTx/>
              <a:buChar char="-"/>
            </a:pPr>
            <a:r>
              <a:rPr lang="id-ID" sz="2800" i="1" dirty="0" smtClean="0">
                <a:solidFill>
                  <a:schemeClr val="tx1"/>
                </a:solidFill>
                <a:latin typeface="Arial" pitchFamily="34" charset="0"/>
                <a:cs typeface="Arial" pitchFamily="34" charset="0"/>
              </a:rPr>
              <a:t>SURAT WESEL ADALAH JENIS SURAT BERHARGA DALAM KATEGORI SURAT </a:t>
            </a:r>
            <a:r>
              <a:rPr lang="id-ID" sz="2800" b="1" i="1" dirty="0" smtClean="0">
                <a:solidFill>
                  <a:schemeClr val="tx1"/>
                </a:solidFill>
                <a:latin typeface="Arial" pitchFamily="34" charset="0"/>
                <a:cs typeface="Arial" pitchFamily="34" charset="0"/>
              </a:rPr>
              <a:t>“PERINTAH MEMBAYAR” tanpa syarat;</a:t>
            </a:r>
          </a:p>
          <a:p>
            <a:pPr marL="457200" indent="-457200">
              <a:buFontTx/>
              <a:buChar char="-"/>
            </a:pPr>
            <a:r>
              <a:rPr lang="id-ID" sz="2800" b="1" i="1" dirty="0" smtClean="0">
                <a:solidFill>
                  <a:schemeClr val="tx1"/>
                </a:solidFill>
                <a:latin typeface="Arial" pitchFamily="34" charset="0"/>
                <a:cs typeface="Arial" pitchFamily="34" charset="0"/>
              </a:rPr>
              <a:t>Termasuk alat bayar kredit:</a:t>
            </a:r>
            <a:r>
              <a:rPr lang="id-ID" sz="2800" dirty="0" smtClean="0">
                <a:solidFill>
                  <a:schemeClr val="tx1"/>
                </a:solidFill>
                <a:latin typeface="Arial" pitchFamily="34" charset="0"/>
                <a:cs typeface="Arial" pitchFamily="34" charset="0"/>
              </a:rPr>
              <a:t> krn pembayaran wesel tergantung pd “hari bayar” wesel</a:t>
            </a:r>
          </a:p>
          <a:p>
            <a:pPr algn="just"/>
            <a:endParaRPr lang="id-ID" sz="2800" dirty="0" smtClean="0">
              <a:solidFill>
                <a:schemeClr val="tx1"/>
              </a:solidFill>
              <a:latin typeface="Arial" pitchFamily="34" charset="0"/>
              <a:cs typeface="Arial" pitchFamily="34" charset="0"/>
            </a:endParaRPr>
          </a:p>
          <a:p>
            <a:pPr algn="just"/>
            <a:endParaRPr lang="id-ID" sz="2800" dirty="0" smtClean="0">
              <a:solidFill>
                <a:schemeClr val="tx1"/>
              </a:solidFill>
              <a:latin typeface="Arial" pitchFamily="34" charset="0"/>
              <a:cs typeface="Arial" pitchFamily="34" charset="0"/>
            </a:endParaRPr>
          </a:p>
          <a:p>
            <a:pPr algn="just"/>
            <a:endParaRPr lang="id-ID" sz="2800" dirty="0" smtClean="0">
              <a:solidFill>
                <a:schemeClr val="tx1"/>
              </a:solidFill>
              <a:latin typeface="Arial" pitchFamily="34" charset="0"/>
              <a:cs typeface="Arial" pitchFamily="34" charset="0"/>
            </a:endParaRPr>
          </a:p>
          <a:p>
            <a:pPr algn="just"/>
            <a:endParaRPr lang="id-ID" sz="2800" dirty="0" smtClean="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893970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endParaRPr lang="id-ID"/>
          </a:p>
        </p:txBody>
      </p:sp>
      <p:sp>
        <p:nvSpPr>
          <p:cNvPr id="5" name="TextBox 4"/>
          <p:cNvSpPr txBox="1"/>
          <p:nvPr/>
        </p:nvSpPr>
        <p:spPr>
          <a:xfrm>
            <a:off x="1639615" y="0"/>
            <a:ext cx="9864998" cy="1815882"/>
          </a:xfrm>
          <a:prstGeom prst="rect">
            <a:avLst/>
          </a:prstGeom>
          <a:noFill/>
        </p:spPr>
        <p:txBody>
          <a:bodyPr wrap="square" rtlCol="0">
            <a:spAutoFit/>
          </a:bodyPr>
          <a:lstStyle/>
          <a:p>
            <a:r>
              <a:rPr lang="id-ID" sz="2800" dirty="0" smtClean="0">
                <a:latin typeface="Arial Black" panose="020B0A04020102020204" pitchFamily="34" charset="0"/>
              </a:rPr>
              <a:t>A.  Surat Wesel</a:t>
            </a:r>
          </a:p>
          <a:p>
            <a:endParaRPr lang="id-ID" sz="2800" dirty="0" smtClean="0">
              <a:latin typeface="Arial Black" panose="020B0A04020102020204" pitchFamily="34" charset="0"/>
            </a:endParaRPr>
          </a:p>
          <a:p>
            <a:endParaRPr lang="id-ID" sz="2800" dirty="0" smtClean="0">
              <a:latin typeface="Arial Black" panose="020B0A04020102020204" pitchFamily="34" charset="0"/>
            </a:endParaRPr>
          </a:p>
          <a:p>
            <a:endParaRPr lang="id-ID" sz="2800" dirty="0">
              <a:latin typeface="Arial Black" panose="020B0A04020102020204" pitchFamily="34" charset="0"/>
            </a:endParaRPr>
          </a:p>
        </p:txBody>
      </p:sp>
      <p:sp>
        <p:nvSpPr>
          <p:cNvPr id="6" name="Rounded Rectangle 5"/>
          <p:cNvSpPr/>
          <p:nvPr/>
        </p:nvSpPr>
        <p:spPr>
          <a:xfrm>
            <a:off x="1277007" y="0"/>
            <a:ext cx="10227605" cy="687251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smtClean="0">
              <a:solidFill>
                <a:schemeClr val="tx1"/>
              </a:solidFill>
              <a:latin typeface="Arial" pitchFamily="34" charset="0"/>
              <a:cs typeface="Arial" pitchFamily="34" charset="0"/>
            </a:endParaRPr>
          </a:p>
          <a:p>
            <a:pPr algn="ctr"/>
            <a:endParaRPr lang="id-ID" sz="2800" b="1" dirty="0" smtClean="0">
              <a:solidFill>
                <a:schemeClr val="tx1"/>
              </a:solidFill>
              <a:latin typeface="Arial" pitchFamily="34" charset="0"/>
              <a:cs typeface="Arial" pitchFamily="34" charset="0"/>
            </a:endParaRPr>
          </a:p>
          <a:p>
            <a:pPr algn="just"/>
            <a:endParaRPr lang="id-ID" sz="2800" b="1" dirty="0" smtClean="0">
              <a:solidFill>
                <a:schemeClr val="tx1"/>
              </a:solidFill>
              <a:latin typeface="Arial" pitchFamily="34" charset="0"/>
              <a:cs typeface="Arial" pitchFamily="34" charset="0"/>
            </a:endParaRPr>
          </a:p>
          <a:p>
            <a:pPr algn="just"/>
            <a:r>
              <a:rPr lang="id-ID" sz="2800" b="1" i="1" dirty="0" smtClean="0">
                <a:solidFill>
                  <a:schemeClr val="tx1"/>
                </a:solidFill>
                <a:latin typeface="Arial" pitchFamily="34" charset="0"/>
                <a:cs typeface="Arial" pitchFamily="34" charset="0"/>
              </a:rPr>
              <a:t>Syarat formal SURAT WESEL:</a:t>
            </a:r>
          </a:p>
          <a:p>
            <a:pPr algn="just"/>
            <a:endParaRPr lang="id-ID" sz="2800" dirty="0" smtClean="0">
              <a:solidFill>
                <a:schemeClr val="tx1"/>
              </a:solidFill>
              <a:latin typeface="Arial" pitchFamily="34" charset="0"/>
              <a:cs typeface="Arial" pitchFamily="34" charset="0"/>
            </a:endParaRPr>
          </a:p>
          <a:p>
            <a:pPr marL="514350" indent="-514350" algn="just">
              <a:buAutoNum type="arabicPeriod"/>
            </a:pPr>
            <a:r>
              <a:rPr lang="id-ID" sz="2800" dirty="0" smtClean="0">
                <a:solidFill>
                  <a:schemeClr val="tx1"/>
                </a:solidFill>
                <a:latin typeface="Arial" pitchFamily="34" charset="0"/>
                <a:cs typeface="Arial" pitchFamily="34" charset="0"/>
              </a:rPr>
              <a:t>kata”wesel”: hrs dimuat dlm teks dan ditlis dlm bhs wedelnya;</a:t>
            </a:r>
          </a:p>
          <a:p>
            <a:pPr marL="514350" indent="-514350" algn="just">
              <a:buAutoNum type="arabicPeriod"/>
            </a:pPr>
            <a:r>
              <a:rPr lang="id-ID" sz="2800" dirty="0" smtClean="0">
                <a:solidFill>
                  <a:schemeClr val="tx1"/>
                </a:solidFill>
                <a:latin typeface="Arial" pitchFamily="34" charset="0"/>
                <a:cs typeface="Arial" pitchFamily="34" charset="0"/>
              </a:rPr>
              <a:t>“perintah tdk bersyarat” utk membayar sejumlah uang;</a:t>
            </a:r>
          </a:p>
          <a:p>
            <a:pPr marL="514350" indent="-514350" algn="just">
              <a:buAutoNum type="arabicPeriod"/>
            </a:pPr>
            <a:r>
              <a:rPr lang="id-ID" sz="2800" dirty="0" smtClean="0">
                <a:solidFill>
                  <a:schemeClr val="tx1"/>
                </a:solidFill>
                <a:latin typeface="Arial" pitchFamily="34" charset="0"/>
                <a:cs typeface="Arial" pitchFamily="34" charset="0"/>
              </a:rPr>
              <a:t>Memuat nama org yg hrs membayar;</a:t>
            </a:r>
          </a:p>
          <a:p>
            <a:pPr marL="514350" indent="-514350" algn="just">
              <a:buAutoNum type="arabicPeriod"/>
            </a:pPr>
            <a:r>
              <a:rPr lang="id-ID" sz="2800" dirty="0" smtClean="0">
                <a:solidFill>
                  <a:schemeClr val="tx1"/>
                </a:solidFill>
                <a:latin typeface="Arial" pitchFamily="34" charset="0"/>
                <a:cs typeface="Arial" pitchFamily="34" charset="0"/>
              </a:rPr>
              <a:t>Penetapan hari bayar;</a:t>
            </a:r>
          </a:p>
          <a:p>
            <a:pPr marL="514350" indent="-514350" algn="just">
              <a:buAutoNum type="arabicPeriod"/>
            </a:pPr>
            <a:r>
              <a:rPr lang="id-ID" sz="2800" dirty="0" smtClean="0">
                <a:solidFill>
                  <a:schemeClr val="tx1"/>
                </a:solidFill>
                <a:latin typeface="Arial" pitchFamily="34" charset="0"/>
                <a:cs typeface="Arial" pitchFamily="34" charset="0"/>
              </a:rPr>
              <a:t>Penetapan tempat pembayaran;</a:t>
            </a:r>
          </a:p>
          <a:p>
            <a:pPr marL="514350" indent="-514350" algn="just">
              <a:buAutoNum type="arabicPeriod"/>
            </a:pPr>
            <a:r>
              <a:rPr lang="id-ID" sz="2800" dirty="0" smtClean="0">
                <a:solidFill>
                  <a:schemeClr val="tx1"/>
                </a:solidFill>
                <a:latin typeface="Arial" pitchFamily="34" charset="0"/>
                <a:cs typeface="Arial" pitchFamily="34" charset="0"/>
              </a:rPr>
              <a:t>Nama org yg akan menerima pembayaran atau penggantinya;</a:t>
            </a:r>
          </a:p>
          <a:p>
            <a:pPr marL="514350" indent="-514350" algn="just">
              <a:buAutoNum type="arabicPeriod"/>
            </a:pPr>
            <a:r>
              <a:rPr lang="id-ID" sz="2800" dirty="0" smtClean="0">
                <a:solidFill>
                  <a:schemeClr val="tx1"/>
                </a:solidFill>
                <a:latin typeface="Arial" pitchFamily="34" charset="0"/>
                <a:cs typeface="Arial" pitchFamily="34" charset="0"/>
              </a:rPr>
              <a:t>Tanggal dan tempat penerbitan;</a:t>
            </a:r>
          </a:p>
          <a:p>
            <a:pPr marL="514350" indent="-514350" algn="just">
              <a:buAutoNum type="arabicPeriod"/>
            </a:pPr>
            <a:r>
              <a:rPr lang="id-ID" sz="2800" dirty="0" smtClean="0">
                <a:solidFill>
                  <a:schemeClr val="tx1"/>
                </a:solidFill>
                <a:latin typeface="Arial" pitchFamily="34" charset="0"/>
                <a:cs typeface="Arial" pitchFamily="34" charset="0"/>
              </a:rPr>
              <a:t>Tandatangan orang yang menerbitkan</a:t>
            </a:r>
          </a:p>
          <a:p>
            <a:pPr algn="just"/>
            <a:endParaRPr lang="id-ID" sz="2800" dirty="0" smtClean="0">
              <a:solidFill>
                <a:schemeClr val="tx1"/>
              </a:solidFill>
              <a:latin typeface="Arial" pitchFamily="34" charset="0"/>
              <a:cs typeface="Arial" pitchFamily="34" charset="0"/>
            </a:endParaRPr>
          </a:p>
          <a:p>
            <a:pPr algn="just"/>
            <a:endParaRPr lang="id-ID" sz="2800" dirty="0" smtClean="0">
              <a:solidFill>
                <a:schemeClr val="tx1"/>
              </a:solidFill>
              <a:latin typeface="Arial" pitchFamily="34" charset="0"/>
              <a:cs typeface="Arial" pitchFamily="34" charset="0"/>
            </a:endParaRPr>
          </a:p>
          <a:p>
            <a:pPr algn="just"/>
            <a:endParaRPr lang="id-ID" sz="2800" dirty="0" smtClean="0">
              <a:solidFill>
                <a:schemeClr val="tx1"/>
              </a:solidFill>
              <a:latin typeface="Arial" pitchFamily="34" charset="0"/>
              <a:cs typeface="Arial" pitchFamily="34" charset="0"/>
            </a:endParaRPr>
          </a:p>
          <a:p>
            <a:pPr algn="just"/>
            <a:endParaRPr lang="id-ID" sz="2800" dirty="0" smtClean="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246146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9974513" cy="62484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r>
              <a:rPr lang="id-ID" sz="2800" b="1" dirty="0" smtClean="0">
                <a:solidFill>
                  <a:schemeClr val="tx1"/>
                </a:solidFill>
                <a:latin typeface="Arial" pitchFamily="34" charset="0"/>
                <a:cs typeface="Arial" pitchFamily="34" charset="0"/>
              </a:rPr>
              <a:t>JENIS   </a:t>
            </a:r>
            <a:r>
              <a:rPr lang="id-ID" sz="2800" b="1" dirty="0">
                <a:solidFill>
                  <a:schemeClr val="tx1"/>
                </a:solidFill>
                <a:latin typeface="Arial" pitchFamily="34" charset="0"/>
                <a:cs typeface="Arial" pitchFamily="34" charset="0"/>
              </a:rPr>
              <a:t>WESEL MENURUT HARI BAYARNYA</a:t>
            </a:r>
            <a:r>
              <a:rPr lang="id-ID" sz="2800" b="1" dirty="0" smtClean="0">
                <a:solidFill>
                  <a:schemeClr val="tx1"/>
                </a:solidFill>
                <a:latin typeface="Arial" pitchFamily="34" charset="0"/>
                <a:cs typeface="Arial" pitchFamily="34" charset="0"/>
              </a:rPr>
              <a:t>:</a:t>
            </a:r>
          </a:p>
          <a:p>
            <a:endParaRPr lang="id-ID" sz="2800" b="1" dirty="0">
              <a:solidFill>
                <a:schemeClr val="tx1"/>
              </a:solidFill>
              <a:latin typeface="Arial" pitchFamily="34" charset="0"/>
              <a:cs typeface="Arial" pitchFamily="34" charset="0"/>
            </a:endParaRPr>
          </a:p>
          <a:p>
            <a:pPr marL="514350" indent="-514350" algn="just">
              <a:buAutoNum type="arabicParenR"/>
            </a:pPr>
            <a:r>
              <a:rPr lang="id-ID" sz="2800" dirty="0">
                <a:solidFill>
                  <a:schemeClr val="tx1"/>
                </a:solidFill>
                <a:latin typeface="Arial" pitchFamily="34" charset="0"/>
                <a:cs typeface="Arial" pitchFamily="34" charset="0"/>
              </a:rPr>
              <a:t>Wesel atas penglihatan;</a:t>
            </a:r>
          </a:p>
          <a:p>
            <a:pPr algn="just"/>
            <a:r>
              <a:rPr lang="id-ID" sz="2800" dirty="0">
                <a:solidFill>
                  <a:schemeClr val="tx1"/>
                </a:solidFill>
                <a:latin typeface="Arial" pitchFamily="34" charset="0"/>
                <a:cs typeface="Arial" pitchFamily="34" charset="0"/>
              </a:rPr>
              <a:t>Hari bayar wesel adalah pd saat  wesel diperlihatkan;</a:t>
            </a:r>
          </a:p>
          <a:p>
            <a:pPr algn="just"/>
            <a:r>
              <a:rPr lang="id-ID" sz="2800" dirty="0">
                <a:solidFill>
                  <a:schemeClr val="tx1"/>
                </a:solidFill>
                <a:latin typeface="Arial" pitchFamily="34" charset="0"/>
                <a:cs typeface="Arial" pitchFamily="34" charset="0"/>
              </a:rPr>
              <a:t>2)  Wesel sesudah penglihatan;</a:t>
            </a:r>
          </a:p>
          <a:p>
            <a:pPr algn="just"/>
            <a:r>
              <a:rPr lang="id-ID" sz="2800" dirty="0">
                <a:solidFill>
                  <a:schemeClr val="tx1"/>
                </a:solidFill>
                <a:latin typeface="Arial" pitchFamily="34" charset="0"/>
                <a:cs typeface="Arial" pitchFamily="34" charset="0"/>
              </a:rPr>
              <a:t>Hari bayarnya beberapa waktu setelah wesel diperlihatkan</a:t>
            </a:r>
          </a:p>
          <a:p>
            <a:pPr algn="just"/>
            <a:r>
              <a:rPr lang="id-ID" sz="2800" dirty="0">
                <a:solidFill>
                  <a:schemeClr val="tx1"/>
                </a:solidFill>
                <a:latin typeface="Arial" pitchFamily="34" charset="0"/>
                <a:cs typeface="Arial" pitchFamily="34" charset="0"/>
              </a:rPr>
              <a:t>3)  Wesel penanggalan;</a:t>
            </a:r>
          </a:p>
          <a:p>
            <a:pPr algn="just"/>
            <a:r>
              <a:rPr lang="id-ID" sz="2800" dirty="0">
                <a:solidFill>
                  <a:schemeClr val="tx1"/>
                </a:solidFill>
                <a:latin typeface="Arial" pitchFamily="34" charset="0"/>
                <a:cs typeface="Arial" pitchFamily="34" charset="0"/>
              </a:rPr>
              <a:t>Tanggal hari bayarnya telah ditetapkan dlm wesel;</a:t>
            </a:r>
          </a:p>
          <a:p>
            <a:pPr algn="just"/>
            <a:r>
              <a:rPr lang="id-ID" sz="2800" dirty="0">
                <a:solidFill>
                  <a:schemeClr val="tx1"/>
                </a:solidFill>
                <a:latin typeface="Arial" pitchFamily="34" charset="0"/>
                <a:cs typeface="Arial" pitchFamily="34" charset="0"/>
              </a:rPr>
              <a:t>4)  Wedel sesudah penanggalan:</a:t>
            </a:r>
          </a:p>
          <a:p>
            <a:pPr algn="just"/>
            <a:r>
              <a:rPr lang="id-ID" sz="2800" dirty="0">
                <a:solidFill>
                  <a:schemeClr val="tx1"/>
                </a:solidFill>
                <a:latin typeface="Arial" pitchFamily="34" charset="0"/>
                <a:cs typeface="Arial" pitchFamily="34" charset="0"/>
              </a:rPr>
              <a:t>Hari bayarnya beberapa saat setelah tanggal yang tertera dlm wesel</a:t>
            </a: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40849479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3490" y="764739"/>
            <a:ext cx="9144000" cy="3416320"/>
          </a:xfrm>
          <a:prstGeom prst="rect">
            <a:avLst/>
          </a:prstGeom>
        </p:spPr>
        <p:txBody>
          <a:bodyPr wrap="square">
            <a:spAutoFit/>
          </a:bodyPr>
          <a:lstStyle/>
          <a:p>
            <a:pPr algn="just"/>
            <a:r>
              <a:rPr lang="id-ID" sz="2400" b="1" dirty="0">
                <a:latin typeface="Arial" pitchFamily="34" charset="0"/>
                <a:cs typeface="Arial" pitchFamily="34" charset="0"/>
              </a:rPr>
              <a:t>KLAUSULA PERALIHAN SURAT WESEL</a:t>
            </a:r>
            <a:r>
              <a:rPr lang="id-ID" sz="2400" dirty="0">
                <a:latin typeface="Arial" pitchFamily="34" charset="0"/>
                <a:cs typeface="Arial" pitchFamily="34" charset="0"/>
              </a:rPr>
              <a:t>:</a:t>
            </a:r>
          </a:p>
          <a:p>
            <a:pPr algn="just"/>
            <a:endParaRPr lang="id-ID" sz="2400" dirty="0">
              <a:latin typeface="Arial" pitchFamily="34" charset="0"/>
              <a:cs typeface="Arial" pitchFamily="34" charset="0"/>
            </a:endParaRPr>
          </a:p>
          <a:p>
            <a:pPr algn="just"/>
            <a:r>
              <a:rPr lang="id-ID" sz="2400" dirty="0">
                <a:latin typeface="Arial" pitchFamily="34" charset="0"/>
                <a:cs typeface="Arial" pitchFamily="34" charset="0"/>
              </a:rPr>
              <a:t>Atas pengganti (aan order)::</a:t>
            </a:r>
          </a:p>
          <a:p>
            <a:pPr marL="457200" indent="-457200" algn="just">
              <a:buFontTx/>
              <a:buChar char="-"/>
            </a:pPr>
            <a:r>
              <a:rPr lang="id-ID" sz="2400" dirty="0">
                <a:latin typeface="Arial" pitchFamily="34" charset="0"/>
                <a:cs typeface="Arial" pitchFamily="34" charset="0"/>
              </a:rPr>
              <a:t>Klausula ini menyebut nama atau tidak menyebut nama Pemegang Pertama, akan tetapi dibelakang nama tersebut selalu ditulis”kata atas pengganti”;</a:t>
            </a:r>
          </a:p>
          <a:p>
            <a:pPr marL="457200" indent="-457200" algn="just">
              <a:buFontTx/>
              <a:buChar char="-"/>
            </a:pPr>
            <a:r>
              <a:rPr lang="id-ID" sz="2400" dirty="0">
                <a:latin typeface="Arial" pitchFamily="34" charset="0"/>
                <a:cs typeface="Arial" pitchFamily="34" charset="0"/>
              </a:rPr>
              <a:t>Dengan demikian surat wesel selalu dianggap “atas pengganti”, sehingga peralihannya dilakukan dg cara ENDOSEMEN</a:t>
            </a:r>
          </a:p>
        </p:txBody>
      </p:sp>
    </p:spTree>
    <p:extLst>
      <p:ext uri="{BB962C8B-B14F-4D97-AF65-F5344CB8AC3E}">
        <p14:creationId xmlns:p14="http://schemas.microsoft.com/office/powerpoint/2010/main" val="4092848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770797" y="457200"/>
            <a:ext cx="8668603" cy="62484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2800" b="1" dirty="0">
              <a:solidFill>
                <a:schemeClr val="tx1"/>
              </a:solidFill>
              <a:latin typeface="Arial" pitchFamily="34" charset="0"/>
              <a:cs typeface="Arial" pitchFamily="34" charset="0"/>
            </a:endParaRPr>
          </a:p>
          <a:p>
            <a:pPr algn="ct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pPr marL="514350" indent="-514350" algn="just">
              <a:buAutoNum type="alphaUcPeriod"/>
            </a:pPr>
            <a:endParaRPr lang="id-ID" sz="2800" b="1" dirty="0">
              <a:solidFill>
                <a:schemeClr val="tx1"/>
              </a:solidFill>
              <a:latin typeface="Arial" pitchFamily="34" charset="0"/>
              <a:cs typeface="Arial" pitchFamily="34" charset="0"/>
            </a:endParaRPr>
          </a:p>
          <a:p>
            <a:r>
              <a:rPr lang="id-ID" sz="2800" b="1" dirty="0">
                <a:solidFill>
                  <a:schemeClr val="tx1"/>
                </a:solidFill>
                <a:latin typeface="Arial" pitchFamily="34" charset="0"/>
                <a:cs typeface="Arial" pitchFamily="34" charset="0"/>
              </a:rPr>
              <a:t>Akseptasi dan pembayaran Surat Wesel:</a:t>
            </a:r>
          </a:p>
          <a:p>
            <a:pPr marL="514350" indent="-514350">
              <a:buAutoNum type="arabicParenR"/>
            </a:pPr>
            <a:r>
              <a:rPr lang="id-ID" sz="2800" dirty="0">
                <a:solidFill>
                  <a:schemeClr val="tx1"/>
                </a:solidFill>
                <a:latin typeface="Arial" pitchFamily="34" charset="0"/>
                <a:cs typeface="Arial" pitchFamily="34" charset="0"/>
              </a:rPr>
              <a:t>Akseptasi adalah pernyataan menyetujui utk melakukan pembayaran (dilakukan oleh Bank sebagai Tersangkut(;</a:t>
            </a:r>
          </a:p>
          <a:p>
            <a:pPr marL="514350" indent="-514350">
              <a:buAutoNum type="arabicParenR"/>
            </a:pPr>
            <a:r>
              <a:rPr lang="id-ID" sz="2800" dirty="0">
                <a:solidFill>
                  <a:schemeClr val="tx1"/>
                </a:solidFill>
                <a:latin typeface="Arial" pitchFamily="34" charset="0"/>
                <a:cs typeface="Arial" pitchFamily="34" charset="0"/>
              </a:rPr>
              <a:t>Pembayaran adalah realisasi pembayaran setelah jatuh hari bayarnya( dilakukan oleh bank sebagai Tersangkut yg telah melakukan akseptasi); PEMBAYARAN HRS TANPA SYARAT</a:t>
            </a:r>
          </a:p>
          <a:p>
            <a:pPr marL="514350" indent="-514350">
              <a:buAutoNum type="arabicParenR"/>
            </a:pPr>
            <a:endParaRPr lang="id-ID" sz="2800" dirty="0">
              <a:solidFill>
                <a:schemeClr val="tx1"/>
              </a:solidFill>
              <a:latin typeface="Arial" pitchFamily="34" charset="0"/>
              <a:cs typeface="Arial" pitchFamily="34" charset="0"/>
            </a:endParaRPr>
          </a:p>
          <a:p>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a:p>
            <a:pPr algn="just"/>
            <a:endParaRPr lang="id-ID" sz="2800"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455586825"/>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164</TotalTime>
  <Words>1476</Words>
  <Application>Microsoft Office PowerPoint</Application>
  <PresentationFormat>Widescreen</PresentationFormat>
  <Paragraphs>403</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 Black</vt:lpstr>
      <vt:lpstr>Century Gothic</vt:lpstr>
      <vt:lpstr>Wingdings 2</vt:lpstr>
      <vt:lpstr>Wingdings 3</vt:lpstr>
      <vt:lpstr>Wisp</vt:lpstr>
      <vt:lpstr>    PB.11-  SURAT BERHARGA DAN WARKAT PERBANKAN   1.  Istilah dan pengertian Surat Berharga 2. Dasar penerbitan  dan sumber hukum Surat Berharga  3.  Jenis Surat Berharga perspektif KUHD 4. Jenis Surat Berharga perspektif praktik perbankan 6.  Para Pihak dan Hubungan Hk Dlm penggunaan Surat Berharga </vt:lpstr>
      <vt:lpstr>   1.                1.   ISTILAH DAN PENGERTIAN SURAT BERHARGA  A.  ISTILAH  DAN PENGERTIAN SURAT BERHARGA  -  tdk ada satu undang- undangpun memuat”DEFINISI” atau”PENGERTIAN SURAT BERHARGA” -  Peraturan Per-UU yang ada hanya memuat tentang surat apa saja yg termasuk dalam pengertian Surat Berharga. - krn itu untuk mengetahui pengertian SB, kita lihat pada fungsinya.   B. Surat Berharga surat yang memiliki fungsi: 1.  Sebagai alat bayar ; 2.  Surat legitimasi (sebagai hak tagih sejumlah uang) 3.  Dapat diperjualbelikan (diperalihkan)   B.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PIHAK- PIHAK DALAM PENERBITAN DAN TRANSAKSI CP (SBK)</vt:lpstr>
      <vt:lpstr>       </vt:lpstr>
      <vt:lpstr>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16</cp:revision>
  <dcterms:created xsi:type="dcterms:W3CDTF">2020-08-28T07:39:06Z</dcterms:created>
  <dcterms:modified xsi:type="dcterms:W3CDTF">2020-09-15T15:26:38Z</dcterms:modified>
</cp:coreProperties>
</file>