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4"/>
  </p:sldMasterIdLst>
  <p:sldIdLst>
    <p:sldId id="256" r:id="rId5"/>
    <p:sldId id="267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6" r:id="rId15"/>
    <p:sldId id="265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6" autoAdjust="0"/>
    <p:restoredTop sz="94660"/>
  </p:normalViewPr>
  <p:slideViewPr>
    <p:cSldViewPr snapToGrid="0">
      <p:cViewPr>
        <p:scale>
          <a:sx n="38" d="100"/>
          <a:sy n="38" d="100"/>
        </p:scale>
        <p:origin x="1684" y="5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" name="Group 18"/>
          <p:cNvGrpSpPr/>
          <p:nvPr/>
        </p:nvGrpSpPr>
        <p:grpSpPr>
          <a:xfrm>
            <a:off x="546100" y="-4763"/>
            <a:ext cx="5014912" cy="6862763"/>
            <a:chOff x="2928938" y="-4763"/>
            <a:chExt cx="5014912" cy="6862763"/>
          </a:xfrm>
        </p:grpSpPr>
        <p:sp>
          <p:nvSpPr>
            <p:cNvPr id="22" name="Freeform 6"/>
            <p:cNvSpPr/>
            <p:nvPr/>
          </p:nvSpPr>
          <p:spPr bwMode="auto">
            <a:xfrm>
              <a:off x="3367088" y="-4763"/>
              <a:ext cx="1063625" cy="2782888"/>
            </a:xfrm>
            <a:custGeom>
              <a:avLst/>
              <a:gdLst/>
              <a:ahLst/>
              <a:cxnLst/>
              <a:rect l="0" t="0" r="r" b="b"/>
              <a:pathLst>
                <a:path w="670" h="1753">
                  <a:moveTo>
                    <a:pt x="0" y="1696"/>
                  </a:moveTo>
                  <a:lnTo>
                    <a:pt x="225" y="1753"/>
                  </a:lnTo>
                  <a:lnTo>
                    <a:pt x="670" y="0"/>
                  </a:lnTo>
                  <a:lnTo>
                    <a:pt x="430" y="0"/>
                  </a:lnTo>
                  <a:lnTo>
                    <a:pt x="0" y="1696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23" name="Freeform 7"/>
            <p:cNvSpPr/>
            <p:nvPr/>
          </p:nvSpPr>
          <p:spPr bwMode="auto">
            <a:xfrm>
              <a:off x="2928938" y="-4763"/>
              <a:ext cx="1035050" cy="2673350"/>
            </a:xfrm>
            <a:custGeom>
              <a:avLst/>
              <a:gdLst/>
              <a:ahLst/>
              <a:cxnLst/>
              <a:rect l="0" t="0" r="r" b="b"/>
              <a:pathLst>
                <a:path w="652" h="1684">
                  <a:moveTo>
                    <a:pt x="225" y="1684"/>
                  </a:moveTo>
                  <a:lnTo>
                    <a:pt x="652" y="0"/>
                  </a:lnTo>
                  <a:lnTo>
                    <a:pt x="411" y="0"/>
                  </a:lnTo>
                  <a:lnTo>
                    <a:pt x="0" y="1627"/>
                  </a:lnTo>
                  <a:lnTo>
                    <a:pt x="219" y="1681"/>
                  </a:lnTo>
                  <a:lnTo>
                    <a:pt x="225" y="1684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24" name="Freeform 9"/>
            <p:cNvSpPr/>
            <p:nvPr/>
          </p:nvSpPr>
          <p:spPr bwMode="auto">
            <a:xfrm>
              <a:off x="2928938" y="2582862"/>
              <a:ext cx="2693987" cy="4275138"/>
            </a:xfrm>
            <a:custGeom>
              <a:avLst/>
              <a:gdLst/>
              <a:ahLst/>
              <a:cxnLst/>
              <a:rect l="0" t="0" r="r" b="b"/>
              <a:pathLst>
                <a:path w="1697" h="2693">
                  <a:moveTo>
                    <a:pt x="0" y="0"/>
                  </a:moveTo>
                  <a:lnTo>
                    <a:pt x="1622" y="2693"/>
                  </a:lnTo>
                  <a:lnTo>
                    <a:pt x="1697" y="269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5" name="Freeform 10"/>
            <p:cNvSpPr/>
            <p:nvPr/>
          </p:nvSpPr>
          <p:spPr bwMode="auto">
            <a:xfrm>
              <a:off x="3371850" y="2692400"/>
              <a:ext cx="3332162" cy="4165600"/>
            </a:xfrm>
            <a:custGeom>
              <a:avLst/>
              <a:gdLst/>
              <a:ahLst/>
              <a:cxnLst/>
              <a:rect l="0" t="0" r="r" b="b"/>
              <a:pathLst>
                <a:path w="2099" h="2624">
                  <a:moveTo>
                    <a:pt x="2099" y="2624"/>
                  </a:moveTo>
                  <a:lnTo>
                    <a:pt x="0" y="0"/>
                  </a:lnTo>
                  <a:lnTo>
                    <a:pt x="2021" y="2624"/>
                  </a:lnTo>
                  <a:lnTo>
                    <a:pt x="2099" y="2624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6" name="Freeform 11"/>
            <p:cNvSpPr/>
            <p:nvPr/>
          </p:nvSpPr>
          <p:spPr bwMode="auto">
            <a:xfrm>
              <a:off x="3367088" y="2687637"/>
              <a:ext cx="4576762" cy="4170363"/>
            </a:xfrm>
            <a:custGeom>
              <a:avLst/>
              <a:gdLst/>
              <a:ahLst/>
              <a:cxnLst/>
              <a:rect l="0" t="0" r="r" b="b"/>
              <a:pathLst>
                <a:path w="2883" h="2627">
                  <a:moveTo>
                    <a:pt x="0" y="0"/>
                  </a:moveTo>
                  <a:lnTo>
                    <a:pt x="3" y="3"/>
                  </a:lnTo>
                  <a:lnTo>
                    <a:pt x="2102" y="2627"/>
                  </a:lnTo>
                  <a:lnTo>
                    <a:pt x="2883" y="2627"/>
                  </a:lnTo>
                  <a:lnTo>
                    <a:pt x="225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7" name="Freeform 12"/>
            <p:cNvSpPr/>
            <p:nvPr/>
          </p:nvSpPr>
          <p:spPr bwMode="auto">
            <a:xfrm>
              <a:off x="2928938" y="2578100"/>
              <a:ext cx="3584575" cy="4279900"/>
            </a:xfrm>
            <a:custGeom>
              <a:avLst/>
              <a:gdLst/>
              <a:ahLst/>
              <a:cxnLst/>
              <a:rect l="0" t="0" r="r" b="b"/>
              <a:pathLst>
                <a:path w="2258" h="2696">
                  <a:moveTo>
                    <a:pt x="2258" y="2696"/>
                  </a:moveTo>
                  <a:lnTo>
                    <a:pt x="264" y="111"/>
                  </a:lnTo>
                  <a:lnTo>
                    <a:pt x="228" y="60"/>
                  </a:lnTo>
                  <a:lnTo>
                    <a:pt x="225" y="57"/>
                  </a:lnTo>
                  <a:lnTo>
                    <a:pt x="0" y="0"/>
                  </a:lnTo>
                  <a:lnTo>
                    <a:pt x="0" y="3"/>
                  </a:lnTo>
                  <a:lnTo>
                    <a:pt x="1697" y="2696"/>
                  </a:lnTo>
                  <a:lnTo>
                    <a:pt x="2258" y="2696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928401" y="1380068"/>
            <a:ext cx="8574622" cy="2616199"/>
          </a:xfrm>
        </p:spPr>
        <p:txBody>
          <a:bodyPr anchor="b">
            <a:normAutofit/>
          </a:bodyPr>
          <a:lstStyle>
            <a:lvl1pPr algn="r">
              <a:defRPr sz="6000">
                <a:effectLst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15377" y="3996267"/>
            <a:ext cx="6987645" cy="1388534"/>
          </a:xfrm>
        </p:spPr>
        <p:txBody>
          <a:bodyPr anchor="t">
            <a:normAutofit/>
          </a:bodyPr>
          <a:lstStyle>
            <a:lvl1pPr marL="0" indent="0" algn="r">
              <a:buNone/>
              <a:defRPr sz="21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3425CA-4B9D-4420-BB9E-C250DB30E421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2412" y="5883275"/>
            <a:ext cx="4324044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5952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4732865"/>
            <a:ext cx="1001871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386012" y="932112"/>
            <a:ext cx="8225944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1" y="5299603"/>
            <a:ext cx="1001871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7C3A7-D6F6-4D38-A7C3-B72967BB81A6}" type="datetime1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9244472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685800"/>
            <a:ext cx="1001871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343400"/>
            <a:ext cx="10018713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7C3A7-D6F6-4D38-A7C3-B72967BB81A6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018680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36811" y="3428999"/>
            <a:ext cx="8532815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7C3A7-D6F6-4D38-A7C3-B72967BB81A6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9318853"/>
      </p:ext>
    </p:extLst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3308581"/>
            <a:ext cx="1001870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7381"/>
            <a:ext cx="1001871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7C3A7-D6F6-4D38-A7C3-B72967BB81A6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5469804"/>
      </p:ext>
    </p:extLst>
  </p:cSld>
  <p:clrMapOvr>
    <a:masterClrMapping/>
  </p:clrMapOvr>
  <p:hf sldNum="0"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1598612" y="863023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893425" y="2819399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8212" y="685800"/>
            <a:ext cx="8990012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3" y="3886200"/>
            <a:ext cx="1001871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2" y="4775200"/>
            <a:ext cx="1001871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7C3A7-D6F6-4D38-A7C3-B72967BB81A6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5573429"/>
      </p:ext>
    </p:extLst>
  </p:cSld>
  <p:clrMapOvr>
    <a:masterClrMapping/>
  </p:clrMapOvr>
  <p:hf sldNum="0"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3" y="685800"/>
            <a:ext cx="10018712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84312" y="3505200"/>
            <a:ext cx="10018713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1" y="4343400"/>
            <a:ext cx="10018713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7C3A7-D6F6-4D38-A7C3-B72967BB81A6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9000459"/>
      </p:ext>
    </p:extLst>
  </p:cSld>
  <p:clrMapOvr>
    <a:masterClrMapping/>
  </p:clrMapOvr>
  <p:hf sldNum="0"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14B861-3779-4E37-8DF0-E9EB3EA96210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185920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732655" y="685800"/>
            <a:ext cx="1770369" cy="5105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84312" y="685800"/>
            <a:ext cx="8019742" cy="5105400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38388-E864-4553-9937-AE9FC5E50CFC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20590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751E1E-C50D-4FD4-8B1E-ECD78340D9AB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951856" y="5867131"/>
            <a:ext cx="551167" cy="365125"/>
          </a:xfrm>
        </p:spPr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69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2279" y="2666999"/>
            <a:ext cx="8930747" cy="2110382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2278" y="4777381"/>
            <a:ext cx="893074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C83AFB-9E54-459E-8C6D-0913AC3BA5D7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82366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84312" y="2666999"/>
            <a:ext cx="4895055" cy="3124201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07967" y="2667000"/>
            <a:ext cx="4895056" cy="3124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144B6-0CA7-46BA-A00B-1E68E5C3ED0C}" type="datetime1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995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72179" y="2658533"/>
            <a:ext cx="4607188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84311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880487" y="2667000"/>
            <a:ext cx="462253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07967" y="3335337"/>
            <a:ext cx="4895056" cy="2455862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1F549-537C-41EC-B9CC-5B6A9AC2A6A7}" type="datetime1">
              <a:rPr lang="en-US" smtClean="0"/>
              <a:t>9/6/2023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1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F8D56-3D0E-48B8-8218-1F3A06A96C62}" type="datetime1">
              <a:rPr lang="en-US" smtClean="0"/>
              <a:t>9/6/2023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38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EC309E-27D4-401F-A74A-DEA16C7B51DC}" type="datetime1">
              <a:rPr lang="en-US" smtClean="0"/>
              <a:t>9/6/2023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638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4312" y="1600200"/>
            <a:ext cx="3549121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62033" y="685799"/>
            <a:ext cx="6240990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4312" y="2971800"/>
            <a:ext cx="3549121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EA2B81-2BC3-42D7-B67D-05C685AA80AD}" type="datetime1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218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82724" y="1752599"/>
            <a:ext cx="5426158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594682" y="914400"/>
            <a:ext cx="3280974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82724" y="3124199"/>
            <a:ext cx="5426158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DB8F2B-E487-4905-B553-FB649F2B6F23}" type="datetime1">
              <a:rPr lang="en-US" smtClean="0"/>
              <a:t>9/6/2023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8116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150812" y="0"/>
            <a:ext cx="2436813" cy="6858001"/>
            <a:chOff x="1320800" y="0"/>
            <a:chExt cx="2436813" cy="6858001"/>
          </a:xfrm>
        </p:grpSpPr>
        <p:sp>
          <p:nvSpPr>
            <p:cNvPr id="8" name="Freeform 6"/>
            <p:cNvSpPr/>
            <p:nvPr/>
          </p:nvSpPr>
          <p:spPr bwMode="auto">
            <a:xfrm>
              <a:off x="1627188" y="0"/>
              <a:ext cx="1122363" cy="5329238"/>
            </a:xfrm>
            <a:custGeom>
              <a:avLst/>
              <a:gdLst/>
              <a:ahLst/>
              <a:cxnLst/>
              <a:rect l="0" t="0" r="r" b="b"/>
              <a:pathLst>
                <a:path w="707" h="3357">
                  <a:moveTo>
                    <a:pt x="0" y="3330"/>
                  </a:moveTo>
                  <a:lnTo>
                    <a:pt x="156" y="3357"/>
                  </a:lnTo>
                  <a:lnTo>
                    <a:pt x="707" y="0"/>
                  </a:lnTo>
                  <a:lnTo>
                    <a:pt x="547" y="0"/>
                  </a:lnTo>
                  <a:lnTo>
                    <a:pt x="0" y="333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9" name="Freeform 7"/>
            <p:cNvSpPr/>
            <p:nvPr/>
          </p:nvSpPr>
          <p:spPr bwMode="auto">
            <a:xfrm>
              <a:off x="1320800" y="0"/>
              <a:ext cx="1117600" cy="5276850"/>
            </a:xfrm>
            <a:custGeom>
              <a:avLst/>
              <a:gdLst/>
              <a:ahLst/>
              <a:cxnLst/>
              <a:rect l="0" t="0" r="r" b="b"/>
              <a:pathLst>
                <a:path w="704" h="3324">
                  <a:moveTo>
                    <a:pt x="704" y="0"/>
                  </a:moveTo>
                  <a:lnTo>
                    <a:pt x="545" y="0"/>
                  </a:lnTo>
                  <a:lnTo>
                    <a:pt x="0" y="3300"/>
                  </a:lnTo>
                  <a:lnTo>
                    <a:pt x="157" y="3324"/>
                  </a:lnTo>
                  <a:lnTo>
                    <a:pt x="704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0" name="Freeform 8"/>
            <p:cNvSpPr/>
            <p:nvPr/>
          </p:nvSpPr>
          <p:spPr bwMode="auto">
            <a:xfrm>
              <a:off x="1320800" y="5238750"/>
              <a:ext cx="1228725" cy="1619250"/>
            </a:xfrm>
            <a:custGeom>
              <a:avLst/>
              <a:gdLst/>
              <a:ahLst/>
              <a:cxnLst/>
              <a:rect l="0" t="0" r="r" b="b"/>
              <a:pathLst>
                <a:path w="774" h="1020">
                  <a:moveTo>
                    <a:pt x="0" y="0"/>
                  </a:moveTo>
                  <a:lnTo>
                    <a:pt x="740" y="1020"/>
                  </a:lnTo>
                  <a:lnTo>
                    <a:pt x="774" y="10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1" name="Freeform 9"/>
            <p:cNvSpPr/>
            <p:nvPr/>
          </p:nvSpPr>
          <p:spPr bwMode="auto">
            <a:xfrm>
              <a:off x="1627188" y="5291138"/>
              <a:ext cx="1495425" cy="1566863"/>
            </a:xfrm>
            <a:custGeom>
              <a:avLst/>
              <a:gdLst/>
              <a:ahLst/>
              <a:cxnLst/>
              <a:rect l="0" t="0" r="r" b="b"/>
              <a:pathLst>
                <a:path w="942" h="987">
                  <a:moveTo>
                    <a:pt x="0" y="0"/>
                  </a:moveTo>
                  <a:lnTo>
                    <a:pt x="909" y="987"/>
                  </a:lnTo>
                  <a:lnTo>
                    <a:pt x="942" y="98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2" name="Freeform 10"/>
            <p:cNvSpPr/>
            <p:nvPr/>
          </p:nvSpPr>
          <p:spPr bwMode="auto">
            <a:xfrm>
              <a:off x="1627188" y="5286375"/>
              <a:ext cx="2130425" cy="1571625"/>
            </a:xfrm>
            <a:custGeom>
              <a:avLst/>
              <a:gdLst/>
              <a:ahLst/>
              <a:cxnLst/>
              <a:rect l="0" t="0" r="r" b="b"/>
              <a:pathLst>
                <a:path w="1342" h="990">
                  <a:moveTo>
                    <a:pt x="0" y="3"/>
                  </a:moveTo>
                  <a:lnTo>
                    <a:pt x="942" y="990"/>
                  </a:lnTo>
                  <a:lnTo>
                    <a:pt x="1342" y="990"/>
                  </a:lnTo>
                  <a:lnTo>
                    <a:pt x="156" y="27"/>
                  </a:lnTo>
                  <a:lnTo>
                    <a:pt x="0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13" name="Freeform 11"/>
            <p:cNvSpPr/>
            <p:nvPr/>
          </p:nvSpPr>
          <p:spPr bwMode="auto">
            <a:xfrm>
              <a:off x="1320800" y="5238750"/>
              <a:ext cx="1695450" cy="1619250"/>
            </a:xfrm>
            <a:custGeom>
              <a:avLst/>
              <a:gdLst/>
              <a:ahLst/>
              <a:cxnLst/>
              <a:rect l="0" t="0" r="r" b="b"/>
              <a:pathLst>
                <a:path w="1068" h="1020">
                  <a:moveTo>
                    <a:pt x="1068" y="1020"/>
                  </a:moveTo>
                  <a:lnTo>
                    <a:pt x="184" y="60"/>
                  </a:lnTo>
                  <a:lnTo>
                    <a:pt x="154" y="27"/>
                  </a:lnTo>
                  <a:lnTo>
                    <a:pt x="157" y="27"/>
                  </a:lnTo>
                  <a:lnTo>
                    <a:pt x="157" y="24"/>
                  </a:lnTo>
                  <a:lnTo>
                    <a:pt x="154" y="24"/>
                  </a:lnTo>
                  <a:lnTo>
                    <a:pt x="0" y="0"/>
                  </a:lnTo>
                  <a:lnTo>
                    <a:pt x="0" y="0"/>
                  </a:lnTo>
                  <a:lnTo>
                    <a:pt x="774" y="1020"/>
                  </a:lnTo>
                  <a:lnTo>
                    <a:pt x="1068" y="1020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1752599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84310" y="2666999"/>
            <a:ext cx="10018713" cy="31242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732656" y="5883275"/>
            <a:ext cx="1143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EF7C3A7-D6F6-4D38-A7C3-B72967BB81A6}" type="datetime1">
              <a:rPr lang="en-US" smtClean="0"/>
              <a:t>9/6/2023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2279" y="5883275"/>
            <a:ext cx="708417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951856" y="5883275"/>
            <a:ext cx="5511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6586042B-6341-4E38-A80C-926D3BB8AAC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682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  <p:sldLayoutId id="2147483785" r:id="rId14"/>
    <p:sldLayoutId id="2147483786" r:id="rId15"/>
    <p:sldLayoutId id="2147483787" r:id="rId16"/>
    <p:sldLayoutId id="2147483788" r:id="rId17"/>
  </p:sldLayoutIdLst>
  <p:hf sldNum="0" hdr="0" ft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blue abstract watercolor pattern on a white background">
            <a:extLst>
              <a:ext uri="{FF2B5EF4-FFF2-40B4-BE49-F238E27FC236}">
                <a16:creationId xmlns:a16="http://schemas.microsoft.com/office/drawing/2014/main" id="{3EE6E458-C919-7452-07FC-FAE386353F4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 amt="40000"/>
          </a:blip>
          <a:srcRect t="14634" r="-1" b="1074"/>
          <a:stretch/>
        </p:blipFill>
        <p:spPr>
          <a:xfrm>
            <a:off x="20" y="10"/>
            <a:ext cx="12188932" cy="685799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0F3840F-B466-611E-9C2D-F4FBF7D19AF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anchor="t">
            <a:normAutofit fontScale="9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VISI 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dan</a:t>
            </a:r>
            <a:br>
              <a:rPr lang="en-US" dirty="0">
                <a:solidFill>
                  <a:srgbClr val="FFFFFF"/>
                </a:solidFill>
              </a:rPr>
            </a:br>
            <a:r>
              <a:rPr lang="en-US" dirty="0">
                <a:solidFill>
                  <a:srgbClr val="FFFFFF"/>
                </a:solidFill>
              </a:rPr>
              <a:t>MISI</a:t>
            </a:r>
            <a:endParaRPr lang="en-ID" dirty="0">
              <a:solidFill>
                <a:srgbClr val="FFFFFF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13916C-4796-8710-5460-395AEB55D4C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837855"/>
            <a:ext cx="9456049" cy="1027113"/>
          </a:xfrm>
        </p:spPr>
        <p:txBody>
          <a:bodyPr anchor="t">
            <a:normAutofit fontScale="77500" lnSpcReduction="20000"/>
          </a:bodyPr>
          <a:lstStyle/>
          <a:p>
            <a:r>
              <a:rPr lang="en-US" dirty="0">
                <a:solidFill>
                  <a:srgbClr val="FFFFFF"/>
                </a:solidFill>
              </a:rPr>
              <a:t>Intan Fitri Meutia, Ph.D.</a:t>
            </a:r>
          </a:p>
          <a:p>
            <a:r>
              <a:rPr lang="en-US" dirty="0" err="1">
                <a:solidFill>
                  <a:srgbClr val="FFFFFF"/>
                </a:solidFill>
              </a:rPr>
              <a:t>Manajemen</a:t>
            </a:r>
            <a:r>
              <a:rPr lang="en-US" dirty="0">
                <a:solidFill>
                  <a:srgbClr val="FFFFFF"/>
                </a:solidFill>
              </a:rPr>
              <a:t> </a:t>
            </a:r>
            <a:r>
              <a:rPr lang="en-US" dirty="0" err="1">
                <a:solidFill>
                  <a:srgbClr val="FFFFFF"/>
                </a:solidFill>
              </a:rPr>
              <a:t>Strategis</a:t>
            </a:r>
            <a:endParaRPr lang="en-US" dirty="0">
              <a:solidFill>
                <a:srgbClr val="FFFFFF"/>
              </a:solidFill>
            </a:endParaRPr>
          </a:p>
          <a:p>
            <a:r>
              <a:rPr lang="en-US" dirty="0" err="1">
                <a:solidFill>
                  <a:srgbClr val="FFFFFF"/>
                </a:solidFill>
              </a:rPr>
              <a:t>Administrasi</a:t>
            </a:r>
            <a:r>
              <a:rPr lang="en-US" dirty="0">
                <a:solidFill>
                  <a:srgbClr val="FFFFFF"/>
                </a:solidFill>
              </a:rPr>
              <a:t> Negara, FISIP, UNILA</a:t>
            </a:r>
          </a:p>
          <a:p>
            <a:endParaRPr lang="en-ID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07195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754C6-6B68-09A5-9D40-39D0C3CB3B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Organisasi</a:t>
            </a:r>
            <a:r>
              <a:rPr lang="en-US" dirty="0"/>
              <a:t> Pemuda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74FECE6-8D63-73ED-62EE-4BFAA1C87F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Visi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: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Mewujudkan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generasi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muda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yang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mandiri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tangguh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terampil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berakhlak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mulia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serta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bermanfaat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bagi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masyarakat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.</a:t>
            </a:r>
          </a:p>
          <a:p>
            <a:pPr algn="l" fontAlgn="base">
              <a:buFont typeface="Arial" panose="020B0604020202020204" pitchFamily="34" charset="0"/>
              <a:buChar char="•"/>
            </a:pP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Misi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: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Sebagai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upaya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mencapai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visi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tersebut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maka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misi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organisasi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kami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adalah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mengadakan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banyak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kegiatan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kepemudaan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di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masyarakat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;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mengadakan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berbagai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pelatihan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bisnis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pertanian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perniagaan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serta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bisnis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kreatif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;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turut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membantu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masyarakat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dalam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pengabdian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serta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menjaga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lingkungan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;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meningkatkan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prestasi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warga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masyarakat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,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baik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dalam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bidang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olahraga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atau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berbagai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bidang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keilmuan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lainnya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;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meningkatkan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rasa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persaudaraan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di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antara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masyarakat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melalui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berbagai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pertemuan-pertemuan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rutin</a:t>
            </a:r>
            <a:r>
              <a:rPr lang="en-ID" b="0" i="0" dirty="0">
                <a:solidFill>
                  <a:srgbClr val="444444"/>
                </a:solidFill>
                <a:effectLst/>
                <a:latin typeface="Karla" pitchFamily="2" charset="0"/>
              </a:rPr>
              <a:t>.</a:t>
            </a: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0895793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6DEDB-08F2-3FBA-A291-573CABD2FF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UNILA</a:t>
            </a:r>
            <a:endParaRPr lang="en-ID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4E94587-A18D-10B5-6274-2CE7DED551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VISI: Universitas Lampung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menjadi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C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enter of Excellence 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di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tingkat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Nasional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Internasional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sebagai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Institusi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kuat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 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(</a:t>
            </a:r>
            <a:r>
              <a:rPr kumimoji="0" lang="en-US" altLang="en-US" sz="2400" b="1" i="1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BE STRONG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) 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berlandaskan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nilai-nilai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luhur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budaya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Nasional dan Pancasila.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5400" b="0" i="0" u="none" strike="noStrike" cap="none" normalizeH="0" baseline="0" dirty="0">
              <a:ln>
                <a:noFill/>
              </a:ln>
              <a:solidFill>
                <a:srgbClr val="111111"/>
              </a:solidFill>
              <a:effectLst/>
              <a:latin typeface="Satisfy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MISI: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Menerapkan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Tridharma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Perguruan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Tinggi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berkualitas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guna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menghasilkan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sumber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daya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manusia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adaptif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dan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fleksibel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terhadap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perubahan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serta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inovasi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yang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bermanfaat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bagi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peningkatan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daya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saing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 </a:t>
            </a:r>
            <a:r>
              <a:rPr kumimoji="0" lang="en-US" altLang="en-US" sz="2400" b="0" i="0" u="none" strike="noStrike" cap="none" normalizeH="0" baseline="0" dirty="0" err="1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bangsa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rgbClr val="22A0D6"/>
                </a:solidFill>
                <a:effectLst/>
                <a:latin typeface="Verdana" panose="020B0604030504040204" pitchFamily="34" charset="0"/>
              </a:rPr>
              <a:t>.</a:t>
            </a:r>
            <a:endParaRPr kumimoji="0" lang="en-US" altLang="en-US" sz="4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42936792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8BBA20-214A-73EF-B70A-FB67A4166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TUGAS 1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33C93F-75A1-0AF4-878A-48E451A18FC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Pilih</a:t>
            </a:r>
            <a:r>
              <a:rPr lang="en-US" dirty="0"/>
              <a:t> 1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yang </a:t>
            </a:r>
            <a:r>
              <a:rPr lang="en-US" dirty="0" err="1"/>
              <a:t>anda</a:t>
            </a:r>
            <a:r>
              <a:rPr lang="en-US" dirty="0"/>
              <a:t> </a:t>
            </a:r>
            <a:r>
              <a:rPr lang="en-US" dirty="0" err="1"/>
              <a:t>ketahui</a:t>
            </a:r>
            <a:r>
              <a:rPr lang="en-US" dirty="0"/>
              <a:t>, </a:t>
            </a:r>
            <a:r>
              <a:rPr lang="en-US" dirty="0" err="1"/>
              <a:t>sebutkan</a:t>
            </a:r>
            <a:r>
              <a:rPr lang="en-US" dirty="0"/>
              <a:t> Namanya, </a:t>
            </a:r>
            <a:r>
              <a:rPr lang="en-US" dirty="0" err="1"/>
              <a:t>jelaskan</a:t>
            </a:r>
            <a:r>
              <a:rPr lang="en-US" dirty="0"/>
              <a:t> </a:t>
            </a:r>
            <a:r>
              <a:rPr lang="en-US" dirty="0" err="1"/>
              <a:t>visi</a:t>
            </a:r>
            <a:r>
              <a:rPr lang="en-US" dirty="0"/>
              <a:t> dan </a:t>
            </a:r>
            <a:r>
              <a:rPr lang="en-US" dirty="0" err="1"/>
              <a:t>misi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organisasi</a:t>
            </a:r>
            <a:r>
              <a:rPr lang="en-US" dirty="0"/>
              <a:t> </a:t>
            </a:r>
            <a:r>
              <a:rPr lang="en-US" dirty="0" err="1"/>
              <a:t>publik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.</a:t>
            </a:r>
          </a:p>
          <a:p>
            <a:r>
              <a:rPr lang="en-US" dirty="0" err="1"/>
              <a:t>Dikerjakan</a:t>
            </a:r>
            <a:r>
              <a:rPr lang="en-US" dirty="0"/>
              <a:t> </a:t>
            </a:r>
            <a:r>
              <a:rPr lang="en-US" dirty="0" err="1"/>
              <a:t>langsung</a:t>
            </a:r>
            <a:r>
              <a:rPr lang="en-US" dirty="0"/>
              <a:t> pada </a:t>
            </a:r>
            <a:r>
              <a:rPr lang="en-US" dirty="0" err="1"/>
              <a:t>vclass</a:t>
            </a:r>
            <a:r>
              <a:rPr lang="en-US" dirty="0"/>
              <a:t>, </a:t>
            </a:r>
            <a:r>
              <a:rPr lang="en-US" dirty="0" err="1"/>
              <a:t>terakhir</a:t>
            </a:r>
            <a:r>
              <a:rPr lang="en-US" dirty="0"/>
              <a:t> pada </a:t>
            </a:r>
            <a:r>
              <a:rPr lang="en-US" dirty="0" err="1"/>
              <a:t>tanggal</a:t>
            </a:r>
            <a:r>
              <a:rPr lang="en-US" dirty="0"/>
              <a:t> 13 September, </a:t>
            </a:r>
            <a:r>
              <a:rPr lang="en-US" dirty="0" err="1"/>
              <a:t>siang</a:t>
            </a:r>
            <a:r>
              <a:rPr lang="en-US" dirty="0"/>
              <a:t> </a:t>
            </a:r>
            <a:r>
              <a:rPr lang="en-US" dirty="0" err="1"/>
              <a:t>hari</a:t>
            </a:r>
            <a:r>
              <a:rPr lang="en-US" dirty="0"/>
              <a:t> </a:t>
            </a:r>
            <a:r>
              <a:rPr lang="en-US" dirty="0" err="1"/>
              <a:t>pukul</a:t>
            </a:r>
            <a:r>
              <a:rPr lang="en-US" dirty="0"/>
              <a:t> 12.00 WIB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301102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7EEF3F1-A6A1-F1FA-2DAE-964A6AE018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94E315-2967-6F9D-E853-F5368869E6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dirty="0">
                <a:latin typeface="Amasis MT Pro Medium" panose="020F0502020204030204" pitchFamily="18" charset="0"/>
              </a:rPr>
              <a:t>WHAT DO WE WANT TO BECOME?</a:t>
            </a:r>
            <a:endParaRPr lang="en-ID" i="1" dirty="0">
              <a:latin typeface="Amasis MT Pro Medium" panose="020F0502020204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91051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B22B2F-0E6D-B4DA-5FC3-D70419E949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1"/>
            <a:ext cx="10018713" cy="939800"/>
          </a:xfrm>
        </p:spPr>
        <p:txBody>
          <a:bodyPr/>
          <a:lstStyle/>
          <a:p>
            <a:r>
              <a:rPr lang="en-US" dirty="0" err="1"/>
              <a:t>Definisi</a:t>
            </a:r>
            <a:r>
              <a:rPr lang="en-US" dirty="0"/>
              <a:t> VISI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DE5569-344F-9E20-C7C9-4600504E28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1" y="1896534"/>
            <a:ext cx="10018713" cy="4656668"/>
          </a:xfrm>
        </p:spPr>
        <p:txBody>
          <a:bodyPr/>
          <a:lstStyle/>
          <a:p>
            <a:pPr marL="342900" lvl="0" indent="-342900" algn="just">
              <a:lnSpc>
                <a:spcPct val="150000"/>
              </a:lnSpc>
              <a:buFont typeface="+mj-lt"/>
              <a:buAutoNum type="alphaLcPeriod"/>
            </a:pP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Henry Ford. Jika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satu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rahasia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sukses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dasarnya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kemampuan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memahami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pandangan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orang lain dan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melihat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segala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sesuatu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dari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sudut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pandang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sebaik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Anda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miliki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buFont typeface="+mj-lt"/>
              <a:buAutoNum type="alphaLcPeriod"/>
            </a:pP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Henry David T. Banyak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terlihat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walaupun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berada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pada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jangkauan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pandangan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kita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karna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tidak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berada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jangkauan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intelektual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kita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lphaLcPeriod"/>
            </a:pP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Kazuo Wada – Yaohan International). Hal yang paling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penting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dibutuhkan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kedudukan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atasan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pandangan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cita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cita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mimpi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mengenai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masa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depan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22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semestinya</a:t>
            </a:r>
            <a:r>
              <a:rPr lang="en-US" sz="22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22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9531741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7E9D5F-04F1-8E2B-BE68-EA79062DDE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083733"/>
            <a:ext cx="10018713" cy="4707467"/>
          </a:xfrm>
        </p:spPr>
        <p:txBody>
          <a:bodyPr/>
          <a:lstStyle/>
          <a:p>
            <a:pPr marL="0" indent="0">
              <a:buNone/>
            </a:pP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Visi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adalah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suatu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pandangan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jauh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tentang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;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tujuan-tujuan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dan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harus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dilakukan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mencapai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3600" dirty="0">
                <a:effectLst/>
                <a:latin typeface="Amasis MT Pro Black" panose="02040A040500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3600" dirty="0">
              <a:effectLst/>
              <a:latin typeface="Amasis MT Pro Black" panose="02040A040500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7419998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883EA-2FC6-64B2-47DE-3FDADFAB65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A4212-1ADB-EAF8-8231-990F6DF61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masis MT Pro Medium" panose="02040604050005020304" pitchFamily="18" charset="0"/>
              </a:rPr>
              <a:t> WHAT IS OUR BUSINESS?</a:t>
            </a:r>
            <a:endParaRPr lang="en-ID" i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masis MT Pro Medium" panose="020406040500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72966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64DD54-3FCE-641F-1519-6BC56498C9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Konsep</a:t>
            </a:r>
            <a:r>
              <a:rPr lang="en-US" dirty="0"/>
              <a:t> MISI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C4E314-EA32-3E4F-329C-9E9127215C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l-NL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Misi perusahaan merupakan tujuan dan alasan mengapa perusahaan ada. 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</a:p>
          <a:p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isi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arah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sekaligus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batasan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proses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pencapaian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471970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A8C2D-5287-AE8F-D25F-B4AC25C34B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Urgensi</a:t>
            </a:r>
            <a:r>
              <a:rPr lang="en-US" dirty="0"/>
              <a:t> </a:t>
            </a:r>
            <a:r>
              <a:rPr lang="en-US" dirty="0" err="1"/>
              <a:t>Misi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8A64F2-A171-70AB-F8F1-2397A217D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nl-NL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 untuk lebih memfokuskan usaha pencapaian tujuan.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nl-NL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Membantu mencegah terjadinya konflik dalam organisasi.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Memberikan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bagi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pengalokasian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sumber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daya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Menetapkan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kerangka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tanggung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jawab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Sebagai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dasar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dalam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pengembangan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organisasi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1074265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219FC0-9F8C-A7A4-0DB5-DF65817565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4311" y="685800"/>
            <a:ext cx="10018713" cy="770467"/>
          </a:xfrm>
        </p:spPr>
        <p:txBody>
          <a:bodyPr/>
          <a:lstStyle/>
          <a:p>
            <a:r>
              <a:rPr lang="en-US" dirty="0" err="1"/>
              <a:t>Informasi</a:t>
            </a:r>
            <a:r>
              <a:rPr lang="en-US" dirty="0"/>
              <a:t> pada MISI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7EE5E2-3085-4DE2-8D23-D9B48C18F3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84310" y="1456267"/>
            <a:ext cx="10018713" cy="4334933"/>
          </a:xfrm>
        </p:spPr>
        <p:txBody>
          <a:bodyPr>
            <a:normAutofit fontScale="85000" lnSpcReduction="10000"/>
          </a:bodyPr>
          <a:lstStyle/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Customer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Produk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Jasa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Pasar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Teknologi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Tujuan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/objective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Filosofi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Concern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untuk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pertumbuhan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keuntungan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survive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Concern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terhadap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karyawan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Image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12086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B613F-FEBC-3C03-0233-5A9D3DAA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KESIMPULAN</a:t>
            </a:r>
            <a:endParaRPr lang="en-ID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0D6565-F280-D272-3DEF-366A37EFBC7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Dengan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adanya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visi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maupun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misi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maka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orang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tahu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apa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yang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memiliki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statement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tersebut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serta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hendak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kemana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perusahaan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itu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dibawa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atau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akan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berkembang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menuju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800" dirty="0" err="1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kemana</a:t>
            </a:r>
            <a:r>
              <a:rPr lang="en-US" sz="1800" dirty="0">
                <a:effectLst/>
                <a:latin typeface="Arial Narrow" panose="020B0606020202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</a:p>
          <a:p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Visi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sebagai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suatu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rangkaian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kata yang di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dalamnya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berarti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tentang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impian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,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cita-cita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atau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nilai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inti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dari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suatu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lembaga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ataupun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organisasi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.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Selain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itu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,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dapat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dikatakan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bahwa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visi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ini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menjadi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tujuan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masa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depan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suatu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organisasi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ataupun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lembaga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. Oleh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sebab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itu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,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dalam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visi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biasanya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akan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berisi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tentang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pikiran-pikiran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dari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para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pendiri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atau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para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anggota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anose="020F0502020204030204" pitchFamily="2" charset="0"/>
              </a:rPr>
              <a:t>organisas</a:t>
            </a:r>
            <a:endParaRPr lang="en-US" sz="1800" b="0" i="0" dirty="0">
              <a:solidFill>
                <a:srgbClr val="444444"/>
              </a:solidFill>
              <a:latin typeface="Arial Narrow" panose="020B0606020202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Sementara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itu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,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misi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adalah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suatu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proses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atau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tahapan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yang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seharusnya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dilalui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oleh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lembaga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atau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instansi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atau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organisasi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untuk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mencapai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tujuan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atau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visi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yang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telah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ditentukan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. Jadi,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dapat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dikatakan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bahwa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tanpa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adanya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misi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,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maka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tujuan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atau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visi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dari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suatu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organisasi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akan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sulit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untuk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 </a:t>
            </a:r>
            <a:r>
              <a:rPr lang="en-ID" sz="1400" b="0" i="0" dirty="0" err="1">
                <a:solidFill>
                  <a:srgbClr val="444444"/>
                </a:solidFill>
                <a:effectLst/>
                <a:latin typeface="Karla" pitchFamily="2" charset="0"/>
              </a:rPr>
              <a:t>dicapai</a:t>
            </a:r>
            <a:r>
              <a:rPr lang="en-ID" sz="1400" b="0" i="0" dirty="0">
                <a:solidFill>
                  <a:srgbClr val="444444"/>
                </a:solidFill>
                <a:effectLst/>
                <a:latin typeface="Karla" pitchFamily="2" charset="0"/>
              </a:rPr>
              <a:t>.</a:t>
            </a:r>
            <a:endParaRPr lang="en-ID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78455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CDD0D1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arallax" id="{3388167B-A2EB-4685-9635-1831D9AEF8C4}" vid="{4F7A876A-7598-49CA-AFC8-8EDA2551E4A7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" ma:contentTypeID="0x0101002E8B2FB4D7B2C343BE29858E8E37454F" ma:contentTypeVersion="4" ma:contentTypeDescription="Buat sebuah dokumen baru." ma:contentTypeScope="" ma:versionID="b89ad3258bc60704ec5cfad2aa23a18b">
  <xsd:schema xmlns:xsd="http://www.w3.org/2001/XMLSchema" xmlns:xs="http://www.w3.org/2001/XMLSchema" xmlns:p="http://schemas.microsoft.com/office/2006/metadata/properties" xmlns:ns3="e5a77d46-509b-473c-ac5f-cf6e2de49ce9" targetNamespace="http://schemas.microsoft.com/office/2006/metadata/properties" ma:root="true" ma:fieldsID="41a42ba7982c08ba72e4acb63aecbeb6" ns3:_="">
    <xsd:import namespace="e5a77d46-509b-473c-ac5f-cf6e2de49c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a77d46-509b-473c-ac5f-cf6e2de49c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e Isi"/>
        <xsd:element ref="dc:title" minOccurs="0" maxOccurs="1" ma:index="4" ma:displayName="Judu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C723C6FB-33A1-4BAF-898B-E67F73B526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5a77d46-509b-473c-ac5f-cf6e2de49c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D98D2CC4-315B-4C5D-AF39-241F7F5B5DD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0DFC9740-D266-4AAB-B820-D1E363507421}">
  <ds:schemaRefs>
    <ds:schemaRef ds:uri="http://schemas.microsoft.com/office/infopath/2007/PartnerControls"/>
    <ds:schemaRef ds:uri="http://purl.org/dc/elements/1.1/"/>
    <ds:schemaRef ds:uri="http://purl.org/dc/terms/"/>
    <ds:schemaRef ds:uri="http://purl.org/dc/dcmitype/"/>
    <ds:schemaRef ds:uri="http://www.w3.org/XML/1998/namespace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e5a77d46-509b-473c-ac5f-cf6e2de49ce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292</TotalTime>
  <Words>552</Words>
  <Application>Microsoft Office PowerPoint</Application>
  <PresentationFormat>Widescreen</PresentationFormat>
  <Paragraphs>46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22" baseType="lpstr">
      <vt:lpstr>Amasis MT Pro Black</vt:lpstr>
      <vt:lpstr>Amasis MT Pro Medium</vt:lpstr>
      <vt:lpstr>Arial</vt:lpstr>
      <vt:lpstr>Arial Narrow</vt:lpstr>
      <vt:lpstr>Calibri</vt:lpstr>
      <vt:lpstr>Corbel</vt:lpstr>
      <vt:lpstr>Karla</vt:lpstr>
      <vt:lpstr>Satisfy</vt:lpstr>
      <vt:lpstr>Verdana</vt:lpstr>
      <vt:lpstr>Parallax</vt:lpstr>
      <vt:lpstr>VISI  dan MISI</vt:lpstr>
      <vt:lpstr>VISI</vt:lpstr>
      <vt:lpstr>Definisi VISI</vt:lpstr>
      <vt:lpstr>PowerPoint Presentation</vt:lpstr>
      <vt:lpstr>MISI</vt:lpstr>
      <vt:lpstr>Konsep MISI</vt:lpstr>
      <vt:lpstr>Urgensi Misi</vt:lpstr>
      <vt:lpstr>Informasi pada MISI</vt:lpstr>
      <vt:lpstr>KESIMPULAN</vt:lpstr>
      <vt:lpstr>Organisasi Pemuda</vt:lpstr>
      <vt:lpstr>UNILA</vt:lpstr>
      <vt:lpstr>TUGAS 1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VISI  dan MISI</dc:title>
  <dc:creator>Intan Fitri Meutia</dc:creator>
  <cp:lastModifiedBy>Intan Fitri Meutia</cp:lastModifiedBy>
  <cp:revision>1</cp:revision>
  <dcterms:created xsi:type="dcterms:W3CDTF">2023-09-06T09:54:11Z</dcterms:created>
  <dcterms:modified xsi:type="dcterms:W3CDTF">2023-09-06T14:46:28Z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0x0101002E8B2FB4D7B2C343BE29858E8E37454F</vt:lpwstr>
  </property>
</Properties>
</file>