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4DDF48-65B9-4CF7-81F0-2B2958ABD10B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244392-E06A-427E-A718-3DAB0B1CD22F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FUNGSI PAJAK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953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Para </a:t>
            </a:r>
            <a:r>
              <a:rPr lang="en-US" dirty="0" err="1" smtClean="0"/>
              <a:t>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Fritz </a:t>
            </a:r>
            <a:r>
              <a:rPr lang="en-US" dirty="0" err="1" smtClean="0"/>
              <a:t>Neumark</a:t>
            </a:r>
            <a:endParaRPr lang="en-US" dirty="0" smtClean="0"/>
          </a:p>
          <a:p>
            <a:pPr marL="975360" lvl="1" indent="-609600">
              <a:buFont typeface="Wingdings" pitchFamily="2" charset="2"/>
              <a:buAutoNum type="arabicPeriod"/>
              <a:defRPr/>
            </a:pPr>
            <a:r>
              <a:rPr lang="en-US" sz="2400" i="1" dirty="0" smtClean="0"/>
              <a:t>Fiscal/</a:t>
            </a:r>
            <a:r>
              <a:rPr lang="en-US" sz="2400" i="1" dirty="0" err="1" smtClean="0"/>
              <a:t>budgetory</a:t>
            </a:r>
            <a:r>
              <a:rPr lang="en-US" sz="2400" i="1" dirty="0" smtClean="0"/>
              <a:t> function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manfaat</a:t>
            </a:r>
            <a:r>
              <a:rPr lang="en-US" sz="2400" dirty="0" smtClean="0"/>
              <a:t> &amp; </a:t>
            </a:r>
            <a:r>
              <a:rPr lang="en-US" sz="2400" dirty="0" err="1" smtClean="0"/>
              <a:t>eksistensi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menutup</a:t>
            </a:r>
            <a:r>
              <a:rPr lang="en-US" sz="2400" dirty="0" smtClean="0"/>
              <a:t> </a:t>
            </a:r>
            <a:r>
              <a:rPr lang="en-US" sz="2400" dirty="0" err="1" smtClean="0"/>
              <a:t>pengeluaran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tdk</a:t>
            </a:r>
            <a:r>
              <a:rPr lang="en-US" sz="2400" dirty="0" smtClean="0"/>
              <a:t> </a:t>
            </a:r>
            <a:r>
              <a:rPr lang="en-US" sz="2400" dirty="0" err="1" smtClean="0"/>
              <a:t>dibiayai</a:t>
            </a:r>
            <a:r>
              <a:rPr lang="en-US" sz="2400" dirty="0" smtClean="0"/>
              <a:t> </a:t>
            </a:r>
            <a:r>
              <a:rPr lang="en-US" sz="2400" dirty="0" err="1" smtClean="0"/>
              <a:t>dr</a:t>
            </a:r>
            <a:r>
              <a:rPr lang="en-US" sz="2400" dirty="0" smtClean="0"/>
              <a:t> pos2 </a:t>
            </a:r>
            <a:r>
              <a:rPr lang="en-US" sz="2400" dirty="0" err="1" smtClean="0"/>
              <a:t>ttt</a:t>
            </a:r>
            <a:r>
              <a:rPr lang="en-US" sz="2400" dirty="0" smtClean="0"/>
              <a:t> (</a:t>
            </a:r>
            <a:r>
              <a:rPr lang="en-US" sz="2400" dirty="0" err="1" smtClean="0"/>
              <a:t>laba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,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, </a:t>
            </a:r>
            <a:r>
              <a:rPr lang="en-US" sz="2400" dirty="0" err="1" smtClean="0"/>
              <a:t>obligasi</a:t>
            </a:r>
            <a:r>
              <a:rPr lang="en-US" sz="2400" dirty="0" smtClean="0"/>
              <a:t>)</a:t>
            </a:r>
          </a:p>
          <a:p>
            <a:pPr marL="97536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menggalakkan</a:t>
            </a:r>
            <a:r>
              <a:rPr lang="en-US" sz="2400" dirty="0" smtClean="0"/>
              <a:t> tujuan2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(</a:t>
            </a:r>
            <a:r>
              <a:rPr lang="en-US" sz="2400" dirty="0" err="1" smtClean="0"/>
              <a:t>mencegah</a:t>
            </a:r>
            <a:r>
              <a:rPr lang="en-US" sz="2400" dirty="0" smtClean="0"/>
              <a:t> </a:t>
            </a:r>
            <a:r>
              <a:rPr lang="en-US" sz="2400" dirty="0" err="1" smtClean="0"/>
              <a:t>pengangguran</a:t>
            </a:r>
            <a:r>
              <a:rPr lang="en-US" sz="2400" dirty="0" smtClean="0"/>
              <a:t>, </a:t>
            </a:r>
            <a:r>
              <a:rPr lang="en-US" sz="2400" dirty="0" err="1" smtClean="0"/>
              <a:t>kestabilan</a:t>
            </a:r>
            <a:r>
              <a:rPr lang="en-US" sz="2400" dirty="0" smtClean="0"/>
              <a:t> </a:t>
            </a:r>
            <a:r>
              <a:rPr lang="en-US" sz="2400" dirty="0" err="1" smtClean="0"/>
              <a:t>moneter</a:t>
            </a:r>
            <a:r>
              <a:rPr lang="en-US" sz="2400" dirty="0" smtClean="0"/>
              <a:t>,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)</a:t>
            </a:r>
          </a:p>
          <a:p>
            <a:pPr marL="975360" lvl="1" indent="-609600"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sbg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pemerataan</a:t>
            </a:r>
            <a:r>
              <a:rPr lang="en-US" sz="2400" dirty="0" smtClean="0"/>
              <a:t> 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(</a:t>
            </a:r>
            <a:r>
              <a:rPr lang="en-US" sz="2400" dirty="0" err="1" smtClean="0"/>
              <a:t>memperkecil</a:t>
            </a:r>
            <a:r>
              <a:rPr lang="en-US" sz="2400" dirty="0" smtClean="0"/>
              <a:t> </a:t>
            </a:r>
            <a:r>
              <a:rPr lang="en-US" sz="2400" dirty="0" err="1" smtClean="0"/>
              <a:t>beda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6077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pPr marL="609600" indent="-609600">
              <a:defRPr/>
            </a:pPr>
            <a:r>
              <a:rPr lang="en-US" dirty="0" err="1" smtClean="0"/>
              <a:t>Menurut</a:t>
            </a:r>
            <a:r>
              <a:rPr lang="en-US" dirty="0" smtClean="0"/>
              <a:t> Earl R. </a:t>
            </a:r>
            <a:r>
              <a:rPr lang="en-US" dirty="0" err="1" smtClean="0"/>
              <a:t>Rolph</a:t>
            </a:r>
            <a:endParaRPr lang="en-US" dirty="0" smtClean="0"/>
          </a:p>
          <a:p>
            <a:pPr marL="1249680" lvl="2" indent="-609600">
              <a:buFont typeface="+mj-lt"/>
              <a:buAutoNum type="arabicPeriod"/>
              <a:defRPr/>
            </a:pPr>
            <a:r>
              <a:rPr lang="en-US" sz="2400" i="1" dirty="0" err="1" smtClean="0"/>
              <a:t>Revenew</a:t>
            </a:r>
            <a:r>
              <a:rPr lang="en-US" sz="2400" dirty="0" smtClean="0"/>
              <a:t> (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dipungut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dg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endParaRPr lang="en-US" sz="2400" dirty="0" smtClean="0"/>
          </a:p>
          <a:p>
            <a:pPr marL="1249680" lvl="2" indent="-609600">
              <a:buFont typeface="+mj-lt"/>
              <a:buAutoNum type="arabicPeriod"/>
              <a:defRPr/>
            </a:pPr>
            <a:r>
              <a:rPr lang="en-US" sz="2400" i="1" dirty="0" smtClean="0"/>
              <a:t>Resource reallocation </a:t>
            </a:r>
            <a:r>
              <a:rPr lang="en-US" sz="2400" dirty="0" smtClean="0"/>
              <a:t>(</a:t>
            </a:r>
            <a:r>
              <a:rPr lang="en-US" sz="2400" dirty="0" err="1" smtClean="0"/>
              <a:t>pemindahan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dipungut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merubah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prodosen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.</a:t>
            </a:r>
          </a:p>
          <a:p>
            <a:pPr marL="1249680" lvl="2" indent="-609600">
              <a:buFont typeface="+mj-lt"/>
              <a:buAutoNum type="arabicPeriod"/>
              <a:defRPr/>
            </a:pPr>
            <a:r>
              <a:rPr lang="en-US" sz="2400" i="1" dirty="0" smtClean="0"/>
              <a:t>Income redistribution </a:t>
            </a:r>
            <a:r>
              <a:rPr lang="en-US" sz="2400" dirty="0" smtClean="0"/>
              <a:t>(</a:t>
            </a:r>
            <a:r>
              <a:rPr lang="en-US" sz="2400" dirty="0" err="1" smtClean="0"/>
              <a:t>pembagian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dipungut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progresif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miskin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terbantu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sikaya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tak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dlm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. Di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maju</a:t>
            </a:r>
            <a:r>
              <a:rPr lang="en-US" sz="2400" dirty="0" smtClean="0"/>
              <a:t> </a:t>
            </a:r>
            <a:r>
              <a:rPr lang="en-US" sz="2400" dirty="0" err="1" smtClean="0"/>
              <a:t>dikenal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i="1" dirty="0" smtClean="0"/>
              <a:t>negative tax</a:t>
            </a:r>
            <a:r>
              <a:rPr lang="en-US" sz="2400" dirty="0" smtClean="0"/>
              <a:t>.</a:t>
            </a:r>
          </a:p>
          <a:p>
            <a:pPr marL="609600" indent="-609600">
              <a:buFont typeface="+mj-lt"/>
              <a:buAutoNum type="arabicPeriod"/>
              <a:defRPr/>
            </a:pPr>
            <a:endParaRPr lang="en-US" dirty="0" smtClean="0"/>
          </a:p>
          <a:p>
            <a:pPr marL="609600" indent="-609600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9269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Indonesia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kegunaan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endParaRPr lang="en-US" dirty="0" smtClean="0"/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		</a:t>
            </a:r>
            <a:r>
              <a:rPr lang="en-US" dirty="0" err="1" smtClean="0"/>
              <a:t>contoh</a:t>
            </a:r>
            <a:r>
              <a:rPr lang="en-US" dirty="0" smtClean="0"/>
              <a:t>:	</a:t>
            </a:r>
            <a:r>
              <a:rPr lang="en-US" dirty="0" err="1" smtClean="0"/>
              <a:t>mata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n-US" dirty="0" smtClean="0"/>
              <a:t>		      		kaki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/</a:t>
            </a:r>
            <a:r>
              <a:rPr lang="en-US" dirty="0" err="1" smtClean="0"/>
              <a:t>pranata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Kegunaan</a:t>
            </a:r>
            <a:r>
              <a:rPr lang="en-US" dirty="0" smtClean="0"/>
              <a:t>/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(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pd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dipungut</a:t>
            </a:r>
            <a:r>
              <a:rPr lang="en-US" dirty="0" smtClean="0"/>
              <a:t>?)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kenal</a:t>
            </a:r>
            <a:r>
              <a:rPr lang="en-US" dirty="0" smtClean="0"/>
              <a:t> 2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i="1" dirty="0" err="1" smtClean="0"/>
              <a:t>Budgetaire</a:t>
            </a:r>
            <a:r>
              <a:rPr lang="en-US" i="1" dirty="0" smtClean="0"/>
              <a:t> &amp; </a:t>
            </a:r>
            <a:r>
              <a:rPr lang="en-US" i="1" dirty="0" err="1" smtClean="0"/>
              <a:t>Regulerend</a:t>
            </a:r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73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Budgetaire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Budgetaire</a:t>
            </a:r>
            <a:r>
              <a:rPr lang="en-US" dirty="0" smtClean="0"/>
              <a:t> (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/</a:t>
            </a:r>
            <a:r>
              <a:rPr lang="en-US" dirty="0" err="1" smtClean="0"/>
              <a:t>anggaran</a:t>
            </a:r>
            <a:r>
              <a:rPr lang="en-US" dirty="0" smtClean="0"/>
              <a:t>) </a:t>
            </a:r>
            <a:r>
              <a:rPr lang="en-US" i="1" dirty="0" err="1" smtClean="0"/>
              <a:t>fungsi</a:t>
            </a:r>
            <a:r>
              <a:rPr lang="en-US" i="1" dirty="0" smtClean="0"/>
              <a:t> </a:t>
            </a:r>
            <a:r>
              <a:rPr lang="en-US" i="1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memasukan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optimal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UU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berlaku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endParaRPr lang="en-US" sz="2400" dirty="0" smtClean="0"/>
          </a:p>
          <a:p>
            <a:pPr marL="822960" lvl="1" indent="-457200">
              <a:buFont typeface="+mj-lt"/>
              <a:buAutoNum type="arabicPeriod"/>
            </a:pP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sebanyak2nya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endParaRPr lang="en-US" sz="2400" dirty="0" smtClean="0"/>
          </a:p>
          <a:p>
            <a:pPr marL="822960" lvl="1" indent="-457200">
              <a:buNone/>
            </a:pPr>
            <a:endParaRPr lang="en-US" sz="2400" dirty="0" smtClean="0"/>
          </a:p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?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mula2muncul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79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Autofit/>
          </a:bodyPr>
          <a:lstStyle/>
          <a:p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memasukan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i="1" dirty="0" smtClean="0"/>
              <a:t>optimal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UU </a:t>
            </a:r>
            <a:r>
              <a:rPr lang="en-US" dirty="0" err="1" smtClean="0"/>
              <a:t>perpajakan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z="2400" dirty="0" err="1" smtClean="0"/>
              <a:t>Jangan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WP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tdk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sz="2400" dirty="0" err="1" smtClean="0"/>
              <a:t>Jangan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terlepas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pengamatan</a:t>
            </a:r>
            <a:r>
              <a:rPr lang="en-US" sz="2400" dirty="0" smtClean="0"/>
              <a:t> </a:t>
            </a:r>
            <a:r>
              <a:rPr lang="en-US" sz="2400" dirty="0" err="1" smtClean="0"/>
              <a:t>fiscus</a:t>
            </a:r>
            <a:r>
              <a:rPr lang="en-US" sz="2400" dirty="0" smtClean="0"/>
              <a:t>/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dilaporkan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WP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optimalisasi</a:t>
            </a:r>
            <a:r>
              <a:rPr lang="en-US" dirty="0" smtClean="0"/>
              <a:t> </a:t>
            </a:r>
            <a:r>
              <a:rPr lang="en-US" dirty="0" err="1" smtClean="0"/>
              <a:t>pemasukan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WP/OP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kedua-duanya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endParaRPr lang="en-US" dirty="0" smtClean="0"/>
          </a:p>
          <a:p>
            <a:r>
              <a:rPr lang="en-US" dirty="0" err="1" smtClean="0"/>
              <a:t>Optimalisasi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: </a:t>
            </a:r>
            <a:r>
              <a:rPr lang="en-US" i="1" dirty="0" smtClean="0"/>
              <a:t>self assessment system</a:t>
            </a:r>
            <a:r>
              <a:rPr lang="en-US" dirty="0" smtClean="0"/>
              <a:t>, </a:t>
            </a:r>
            <a:r>
              <a:rPr lang="en-US" i="1" dirty="0" smtClean="0"/>
              <a:t>official assessment system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with holding tax system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232596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i="1" dirty="0" smtClean="0"/>
              <a:t>Self Assessment System </a:t>
            </a:r>
            <a:r>
              <a:rPr lang="en-US" i="1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wp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,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pajaknya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.</a:t>
            </a:r>
          </a:p>
          <a:p>
            <a:pPr marL="1249680" lvl="2" indent="-609600">
              <a:lnSpc>
                <a:spcPct val="80000"/>
              </a:lnSpc>
              <a:defRPr/>
            </a:pPr>
            <a:r>
              <a:rPr lang="en-US" sz="2400" i="1" dirty="0" smtClean="0"/>
              <a:t>self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sendiri</a:t>
            </a:r>
            <a:endParaRPr lang="en-US" sz="2400" dirty="0" smtClean="0">
              <a:sym typeface="Wingdings" pitchFamily="2" charset="2"/>
            </a:endParaRPr>
          </a:p>
          <a:p>
            <a:pPr marL="1249680" lvl="2" indent="-609600">
              <a:lnSpc>
                <a:spcPct val="80000"/>
              </a:lnSpc>
              <a:defRPr/>
            </a:pPr>
            <a:r>
              <a:rPr lang="en-US" sz="2400" i="1" dirty="0" smtClean="0">
                <a:sym typeface="Wingdings" pitchFamily="2" charset="2"/>
              </a:rPr>
              <a:t>to asses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menilai</a:t>
            </a:r>
            <a:r>
              <a:rPr lang="en-US" sz="2400" dirty="0" smtClean="0"/>
              <a:t>, </a:t>
            </a:r>
            <a:r>
              <a:rPr lang="en-US" sz="2400" dirty="0" err="1" smtClean="0"/>
              <a:t>menaksir</a:t>
            </a:r>
            <a:r>
              <a:rPr lang="en-US" sz="2400" dirty="0" smtClean="0"/>
              <a:t>, </a:t>
            </a:r>
            <a:r>
              <a:rPr lang="en-US" sz="2400" dirty="0" err="1" smtClean="0"/>
              <a:t>menghitung</a:t>
            </a:r>
            <a:endParaRPr lang="en-US" sz="2400" dirty="0" smtClean="0"/>
          </a:p>
          <a:p>
            <a:pPr marL="1249680" lvl="2" indent="-609600">
              <a:lnSpc>
                <a:spcPct val="80000"/>
              </a:lnSpc>
              <a:defRPr/>
            </a:pPr>
            <a:r>
              <a:rPr lang="en-US" sz="2400" i="1" dirty="0" smtClean="0"/>
              <a:t>self assessment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/</a:t>
            </a: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endParaRPr lang="en-US" sz="2400" dirty="0" smtClean="0"/>
          </a:p>
          <a:p>
            <a:pPr marL="609600" indent="-609600">
              <a:lnSpc>
                <a:spcPct val="80000"/>
              </a:lnSpc>
              <a:defRPr/>
            </a:pPr>
            <a:r>
              <a:rPr lang="en-US" i="1" dirty="0" smtClean="0"/>
              <a:t>Official Assessment System </a:t>
            </a:r>
            <a:r>
              <a:rPr lang="en-US" i="1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dipihak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. </a:t>
            </a:r>
            <a:r>
              <a:rPr lang="en-US" dirty="0" err="1" smtClean="0"/>
              <a:t>Disini</a:t>
            </a:r>
            <a:r>
              <a:rPr lang="en-US" dirty="0" smtClean="0"/>
              <a:t>  </a:t>
            </a:r>
            <a:r>
              <a:rPr lang="en-US" dirty="0" err="1" smtClean="0"/>
              <a:t>fiskus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WP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terutang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SKP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n-US" dirty="0" smtClean="0"/>
          </a:p>
          <a:p>
            <a:pPr marL="609600" indent="-609600">
              <a:lnSpc>
                <a:spcPct val="80000"/>
              </a:lnSpc>
              <a:defRPr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187907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With Holding Tax System </a:t>
            </a:r>
            <a:r>
              <a:rPr lang="en-US" i="1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UU </a:t>
            </a:r>
            <a:r>
              <a:rPr lang="en-US" dirty="0" err="1" smtClean="0"/>
              <a:t>perpajakan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, </a:t>
            </a:r>
            <a:r>
              <a:rPr lang="en-US" dirty="0" err="1" smtClean="0"/>
              <a:t>membayar</a:t>
            </a:r>
            <a:r>
              <a:rPr lang="en-US" dirty="0" smtClean="0"/>
              <a:t> &amp;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pajaknya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/</a:t>
            </a:r>
            <a:r>
              <a:rPr lang="en-US" dirty="0" err="1" smtClean="0"/>
              <a:t>memungut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&amp; </a:t>
            </a:r>
            <a:r>
              <a:rPr lang="en-US" dirty="0" err="1" smtClean="0"/>
              <a:t>menyetorkannya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PPh</a:t>
            </a:r>
            <a:r>
              <a:rPr lang="en-US" dirty="0" smtClean="0"/>
              <a:t> Ps. 23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deviden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deposito</a:t>
            </a:r>
            <a:r>
              <a:rPr lang="en-US" dirty="0" smtClean="0"/>
              <a:t>/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lain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fiskus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&amp; </a:t>
            </a:r>
            <a:r>
              <a:rPr lang="en-US" dirty="0" err="1" smtClean="0"/>
              <a:t>adminsitrasi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8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 err="1" smtClean="0"/>
              <a:t>Faktor</a:t>
            </a:r>
            <a:r>
              <a:rPr lang="en-US" dirty="0" smtClean="0"/>
              <a:t> lain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optimalisasi</a:t>
            </a:r>
            <a:r>
              <a:rPr lang="en-US" dirty="0" smtClean="0"/>
              <a:t> </a:t>
            </a:r>
            <a:r>
              <a:rPr lang="en-US" dirty="0" err="1" smtClean="0"/>
              <a:t>pemasukan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:</a:t>
            </a:r>
          </a:p>
          <a:p>
            <a:pPr marL="899160" lvl="1" indent="-533400"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Falsafah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berorientasi</a:t>
            </a:r>
            <a:r>
              <a:rPr lang="en-US" sz="2400" dirty="0" smtClean="0"/>
              <a:t> </a:t>
            </a:r>
            <a:r>
              <a:rPr lang="en-US" sz="2400" dirty="0" err="1" smtClean="0"/>
              <a:t>kesejahteraan</a:t>
            </a:r>
            <a:r>
              <a:rPr lang="en-US" sz="2400" dirty="0" smtClean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didukung</a:t>
            </a:r>
            <a:r>
              <a:rPr lang="en-US" sz="2400" dirty="0" smtClean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</a:t>
            </a:r>
            <a:r>
              <a:rPr lang="en-US" sz="2400" dirty="0" err="1" smtClean="0"/>
              <a:t>dgn</a:t>
            </a:r>
            <a:r>
              <a:rPr lang="en-US" sz="2400" dirty="0" smtClean="0"/>
              <a:t> </a:t>
            </a:r>
            <a:r>
              <a:rPr lang="en-US" sz="2400" dirty="0" err="1" smtClean="0"/>
              <a:t>patuh</a:t>
            </a:r>
            <a:r>
              <a:rPr lang="en-US" sz="2400" dirty="0" smtClean="0"/>
              <a:t> </a:t>
            </a:r>
            <a:r>
              <a:rPr lang="en-US" sz="2400" dirty="0" err="1" smtClean="0"/>
              <a:t>bayar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, </a:t>
            </a:r>
            <a:r>
              <a:rPr lang="en-US" sz="2400" dirty="0" err="1" smtClean="0"/>
              <a:t>sebaliknya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orientasinya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penguasa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sulit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</a:t>
            </a:r>
            <a:r>
              <a:rPr lang="en-US" sz="2400" dirty="0" smtClean="0"/>
              <a:t> </a:t>
            </a:r>
            <a:r>
              <a:rPr lang="en-US" sz="2400" dirty="0" err="1" smtClean="0"/>
              <a:t>dukungan</a:t>
            </a:r>
            <a:r>
              <a:rPr lang="en-US" sz="2400" dirty="0" smtClean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.</a:t>
            </a:r>
          </a:p>
          <a:p>
            <a:pPr marL="899160" lvl="1" indent="-533400"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Kejelasan</a:t>
            </a:r>
            <a:r>
              <a:rPr lang="en-US" sz="2400" dirty="0" smtClean="0"/>
              <a:t> UU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.</a:t>
            </a:r>
          </a:p>
          <a:p>
            <a:pPr marL="899160" lvl="1" indent="-533400">
              <a:buFont typeface="Wingdings" pitchFamily="2" charset="2"/>
              <a:buAutoNum type="arabicPeriod"/>
              <a:defRPr/>
            </a:pPr>
            <a:r>
              <a:rPr lang="en-US" sz="2400" dirty="0" smtClean="0"/>
              <a:t>Tingkat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 WP</a:t>
            </a:r>
          </a:p>
          <a:p>
            <a:pPr marL="899160" lvl="1" indent="-533400">
              <a:buFont typeface="Wingdings" pitchFamily="2" charset="2"/>
              <a:buAutoNum type="arabicPeriod"/>
              <a:defRPr/>
            </a:pPr>
            <a:r>
              <a:rPr lang="en-US" sz="2400" dirty="0" err="1" smtClean="0"/>
              <a:t>Kualitas</a:t>
            </a:r>
            <a:r>
              <a:rPr lang="en-US" sz="2400" dirty="0" smtClean="0"/>
              <a:t> &amp; </a:t>
            </a:r>
            <a:r>
              <a:rPr lang="en-US" sz="2400" dirty="0" err="1" smtClean="0"/>
              <a:t>kuantitas</a:t>
            </a:r>
            <a:r>
              <a:rPr lang="en-US" sz="2400" dirty="0" smtClean="0"/>
              <a:t> </a:t>
            </a:r>
            <a:r>
              <a:rPr lang="en-US" sz="2400" dirty="0" err="1" smtClean="0"/>
              <a:t>petugas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416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Regulerend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33400" indent="-533400">
              <a:defRPr/>
            </a:pPr>
            <a:r>
              <a:rPr lang="en-US" sz="2600" dirty="0" err="1" smtClean="0"/>
              <a:t>Fungsi</a:t>
            </a:r>
            <a:r>
              <a:rPr lang="en-US" sz="2600" dirty="0" smtClean="0"/>
              <a:t> </a:t>
            </a:r>
            <a:r>
              <a:rPr lang="en-US" sz="2600" i="1" dirty="0" err="1" smtClean="0"/>
              <a:t>Regulerend</a:t>
            </a:r>
            <a:r>
              <a:rPr lang="en-US" sz="2600" i="1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fungsi</a:t>
            </a:r>
            <a:r>
              <a:rPr lang="en-US" sz="2600" dirty="0" smtClean="0"/>
              <a:t> </a:t>
            </a:r>
            <a:r>
              <a:rPr lang="en-US" sz="2600" dirty="0" err="1" smtClean="0"/>
              <a:t>tambahan</a:t>
            </a:r>
            <a:r>
              <a:rPr lang="en-US" sz="2600" dirty="0" smtClean="0"/>
              <a:t>/</a:t>
            </a:r>
            <a:r>
              <a:rPr lang="en-US" sz="2600" dirty="0" err="1" smtClean="0"/>
              <a:t>pelengkap</a:t>
            </a:r>
            <a:r>
              <a:rPr lang="en-US" sz="2600" dirty="0" smtClean="0"/>
              <a:t>) </a:t>
            </a:r>
            <a:r>
              <a:rPr lang="en-US" sz="2600" dirty="0" smtClean="0">
                <a:sym typeface="Wingdings" pitchFamily="2" charset="2"/>
              </a:rPr>
              <a:t></a:t>
            </a:r>
            <a:r>
              <a:rPr lang="en-US" sz="2600" dirty="0" smtClean="0"/>
              <a:t> </a:t>
            </a:r>
            <a:r>
              <a:rPr lang="en-US" sz="2600" dirty="0" err="1" smtClean="0"/>
              <a:t>pajak</a:t>
            </a:r>
            <a:r>
              <a:rPr lang="en-US" sz="2600" dirty="0" smtClean="0"/>
              <a:t> </a:t>
            </a:r>
            <a:r>
              <a:rPr lang="en-US" sz="2600" dirty="0" err="1" smtClean="0"/>
              <a:t>dipergunakan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sbg</a:t>
            </a:r>
            <a:r>
              <a:rPr lang="en-US" sz="2600" dirty="0" smtClean="0"/>
              <a:t> </a:t>
            </a:r>
            <a:r>
              <a:rPr lang="en-US" sz="2600" dirty="0" err="1" smtClean="0"/>
              <a:t>alat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mencapai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r>
              <a:rPr lang="en-US" sz="2600" dirty="0" smtClean="0"/>
              <a:t> </a:t>
            </a:r>
            <a:r>
              <a:rPr lang="en-US" sz="2600" dirty="0" err="1" smtClean="0"/>
              <a:t>ttt</a:t>
            </a:r>
            <a:r>
              <a:rPr lang="en-US" sz="2600" dirty="0" smtClean="0"/>
              <a:t>, </a:t>
            </a:r>
            <a:r>
              <a:rPr lang="en-US" sz="2600" dirty="0" err="1" smtClean="0"/>
              <a:t>misalnya</a:t>
            </a:r>
            <a:r>
              <a:rPr lang="en-US" sz="2600" dirty="0" smtClean="0"/>
              <a:t>:</a:t>
            </a:r>
          </a:p>
          <a:p>
            <a:pPr marL="1173480" lvl="2" indent="-533400">
              <a:buFont typeface="+mj-lt"/>
              <a:buAutoNum type="arabicPeriod"/>
              <a:defRPr/>
            </a:pPr>
            <a:r>
              <a:rPr lang="en-US" sz="2600" dirty="0" err="1" smtClean="0"/>
              <a:t>Bidang</a:t>
            </a:r>
            <a:r>
              <a:rPr lang="en-US" sz="2600" dirty="0" smtClean="0"/>
              <a:t> </a:t>
            </a:r>
            <a:r>
              <a:rPr lang="en-US" sz="2600" dirty="0" err="1" smtClean="0"/>
              <a:t>ekonomi</a:t>
            </a:r>
            <a:endParaRPr lang="en-US" sz="2600" dirty="0" smtClean="0"/>
          </a:p>
          <a:p>
            <a:pPr marL="1813560" lvl="4" indent="-533400">
              <a:defRPr/>
            </a:pP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melindungi</a:t>
            </a:r>
            <a:r>
              <a:rPr lang="en-US" sz="2600" dirty="0" smtClean="0"/>
              <a:t> </a:t>
            </a:r>
            <a:r>
              <a:rPr lang="en-US" sz="2600" dirty="0" err="1" smtClean="0"/>
              <a:t>prodosen</a:t>
            </a:r>
            <a:r>
              <a:rPr lang="en-US" sz="2600" dirty="0" smtClean="0"/>
              <a:t> </a:t>
            </a:r>
            <a:r>
              <a:rPr lang="en-US" sz="2600" dirty="0" err="1" smtClean="0"/>
              <a:t>dlm</a:t>
            </a:r>
            <a:r>
              <a:rPr lang="en-US" sz="2600" dirty="0" smtClean="0"/>
              <a:t> </a:t>
            </a:r>
            <a:r>
              <a:rPr lang="en-US" sz="2600" dirty="0" err="1" smtClean="0"/>
              <a:t>negeri</a:t>
            </a:r>
            <a:r>
              <a:rPr lang="en-US" sz="2600" dirty="0" smtClean="0"/>
              <a:t>, </a:t>
            </a:r>
            <a:r>
              <a:rPr lang="en-US" sz="2600" dirty="0" err="1" smtClean="0"/>
              <a:t>dgn</a:t>
            </a:r>
            <a:r>
              <a:rPr lang="en-US" sz="2600" dirty="0" smtClean="0"/>
              <a:t> </a:t>
            </a:r>
            <a:r>
              <a:rPr lang="en-US" sz="2600" dirty="0" err="1" smtClean="0"/>
              <a:t>menaikan</a:t>
            </a:r>
            <a:r>
              <a:rPr lang="en-US" sz="2600" dirty="0" smtClean="0"/>
              <a:t> </a:t>
            </a:r>
            <a:r>
              <a:rPr lang="en-US" sz="2600" dirty="0" err="1" smtClean="0"/>
              <a:t>tarif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tinggi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barang</a:t>
            </a:r>
            <a:r>
              <a:rPr lang="en-US" sz="2600" dirty="0" smtClean="0"/>
              <a:t> </a:t>
            </a:r>
            <a:r>
              <a:rPr lang="en-US" sz="2600" dirty="0" err="1" smtClean="0"/>
              <a:t>impor</a:t>
            </a:r>
            <a:r>
              <a:rPr lang="en-US" sz="2600" dirty="0" smtClean="0"/>
              <a:t>.</a:t>
            </a:r>
          </a:p>
          <a:p>
            <a:pPr marL="1813560" lvl="4" indent="-533400">
              <a:defRPr/>
            </a:pPr>
            <a:r>
              <a:rPr lang="en-US" sz="2600" dirty="0" err="1" smtClean="0"/>
              <a:t>Menarik</a:t>
            </a:r>
            <a:r>
              <a:rPr lang="en-US" sz="2600" dirty="0" smtClean="0"/>
              <a:t> investor </a:t>
            </a:r>
            <a:r>
              <a:rPr lang="en-US" sz="2600" dirty="0" err="1" smtClean="0"/>
              <a:t>asing</a:t>
            </a:r>
            <a:r>
              <a:rPr lang="en-US" sz="2600" dirty="0" smtClean="0"/>
              <a:t> </a:t>
            </a:r>
            <a:r>
              <a:rPr lang="en-US" sz="2600" dirty="0" err="1" smtClean="0"/>
              <a:t>dgn</a:t>
            </a:r>
            <a:r>
              <a:rPr lang="en-US" sz="2600" dirty="0" smtClean="0"/>
              <a:t> </a:t>
            </a:r>
            <a:r>
              <a:rPr lang="en-US" sz="2600" dirty="0" err="1" smtClean="0"/>
              <a:t>pembebasan</a:t>
            </a:r>
            <a:r>
              <a:rPr lang="en-US" sz="2600" dirty="0" smtClean="0"/>
              <a:t> </a:t>
            </a:r>
            <a:r>
              <a:rPr lang="en-US" sz="2600" dirty="0" err="1" smtClean="0"/>
              <a:t>pajak</a:t>
            </a:r>
            <a:r>
              <a:rPr lang="en-US" sz="2600" dirty="0" smtClean="0"/>
              <a:t>/</a:t>
            </a:r>
            <a:r>
              <a:rPr lang="en-US" sz="2600" i="1" dirty="0" smtClean="0"/>
              <a:t>tax holiday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masa</a:t>
            </a:r>
            <a:r>
              <a:rPr lang="en-US" sz="2600" dirty="0" smtClean="0"/>
              <a:t> </a:t>
            </a:r>
            <a:r>
              <a:rPr lang="en-US" sz="2600" dirty="0" err="1" smtClean="0"/>
              <a:t>ttt</a:t>
            </a:r>
            <a:r>
              <a:rPr lang="en-US" sz="2600" dirty="0" smtClean="0"/>
              <a:t>.</a:t>
            </a:r>
          </a:p>
          <a:p>
            <a:pPr marL="1813560" lvl="4" indent="-533400">
              <a:defRPr/>
            </a:pPr>
            <a:r>
              <a:rPr lang="en-US" sz="2600" dirty="0" err="1" smtClean="0"/>
              <a:t>Guna</a:t>
            </a:r>
            <a:r>
              <a:rPr lang="en-US" sz="2600" dirty="0" smtClean="0"/>
              <a:t> </a:t>
            </a:r>
            <a:r>
              <a:rPr lang="en-US" sz="2600" dirty="0" err="1" smtClean="0"/>
              <a:t>mengendalikan</a:t>
            </a:r>
            <a:r>
              <a:rPr lang="en-US" sz="2600" dirty="0" smtClean="0"/>
              <a:t> </a:t>
            </a:r>
            <a:r>
              <a:rPr lang="en-US" sz="2600" dirty="0" err="1" smtClean="0"/>
              <a:t>harga</a:t>
            </a:r>
            <a:r>
              <a:rPr lang="en-US" sz="2600" dirty="0" smtClean="0"/>
              <a:t> </a:t>
            </a:r>
            <a:r>
              <a:rPr lang="en-US" sz="2600" dirty="0" err="1" smtClean="0"/>
              <a:t>minyak</a:t>
            </a:r>
            <a:r>
              <a:rPr lang="en-US" sz="2600" dirty="0" smtClean="0"/>
              <a:t> </a:t>
            </a:r>
            <a:r>
              <a:rPr lang="en-US" sz="2600" dirty="0" err="1" smtClean="0"/>
              <a:t>goreng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negeri</a:t>
            </a:r>
            <a:r>
              <a:rPr lang="en-US" sz="2600" dirty="0" smtClean="0"/>
              <a:t>, </a:t>
            </a:r>
            <a:r>
              <a:rPr lang="en-US" sz="2600" dirty="0" err="1" smtClean="0"/>
              <a:t>maka</a:t>
            </a:r>
            <a:r>
              <a:rPr lang="en-US" sz="2600" dirty="0" smtClean="0"/>
              <a:t> </a:t>
            </a:r>
            <a:r>
              <a:rPr lang="en-US" sz="2600" dirty="0" err="1" smtClean="0"/>
              <a:t>pajak</a:t>
            </a:r>
            <a:r>
              <a:rPr lang="en-US" sz="2600" dirty="0" smtClean="0"/>
              <a:t> </a:t>
            </a:r>
            <a:r>
              <a:rPr lang="en-US" sz="2600" dirty="0" err="1" smtClean="0"/>
              <a:t>ekspor</a:t>
            </a:r>
            <a:r>
              <a:rPr lang="en-US" sz="2600" dirty="0" smtClean="0"/>
              <a:t> CPO </a:t>
            </a:r>
            <a:r>
              <a:rPr lang="en-US" sz="2600" dirty="0" err="1" smtClean="0"/>
              <a:t>dinaikkan</a:t>
            </a:r>
            <a:r>
              <a:rPr lang="en-US" sz="2600" dirty="0" smtClean="0"/>
              <a:t>.</a:t>
            </a:r>
          </a:p>
          <a:p>
            <a:pPr marL="1173480" lvl="2" indent="-533400">
              <a:buFont typeface="+mj-lt"/>
              <a:buAutoNum type="arabicPeriod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24394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924800" cy="5940552"/>
          </a:xfrm>
        </p:spPr>
        <p:txBody>
          <a:bodyPr>
            <a:noAutofit/>
          </a:bodyPr>
          <a:lstStyle/>
          <a:p>
            <a:pPr marL="975360" lvl="1" indent="-609600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Moneter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merangsang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pemilik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panas</a:t>
            </a:r>
            <a:r>
              <a:rPr lang="en-US" sz="2400" dirty="0" smtClean="0"/>
              <a:t> </a:t>
            </a:r>
            <a:r>
              <a:rPr lang="en-US" sz="2400" dirty="0" err="1" smtClean="0"/>
              <a:t>mengeluarkan</a:t>
            </a:r>
            <a:r>
              <a:rPr lang="en-US" sz="2400" dirty="0" smtClean="0"/>
              <a:t> </a:t>
            </a:r>
            <a:r>
              <a:rPr lang="en-US" sz="2400" dirty="0" err="1" smtClean="0"/>
              <a:t>uangnya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, </a:t>
            </a:r>
            <a:r>
              <a:rPr lang="en-US" sz="2400" dirty="0" err="1" smtClean="0"/>
              <a:t>diadakan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pengampunan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(</a:t>
            </a:r>
            <a:r>
              <a:rPr lang="en-US" sz="2400" dirty="0" err="1" smtClean="0"/>
              <a:t>Keppres</a:t>
            </a:r>
            <a:r>
              <a:rPr lang="en-US" sz="2400" dirty="0" smtClean="0"/>
              <a:t> 26/1984)</a:t>
            </a:r>
          </a:p>
          <a:p>
            <a:pPr marL="975360" lvl="1" indent="-609600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mengendalikan</a:t>
            </a:r>
            <a:r>
              <a:rPr lang="en-US" sz="2400" dirty="0" smtClean="0"/>
              <a:t> </a:t>
            </a:r>
            <a:r>
              <a:rPr lang="en-US" sz="2400" dirty="0" err="1" smtClean="0"/>
              <a:t>keinginan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mewah</a:t>
            </a:r>
            <a:r>
              <a:rPr lang="en-US" sz="2400" dirty="0" smtClean="0"/>
              <a:t> &amp; </a:t>
            </a:r>
            <a:r>
              <a:rPr lang="en-US" sz="2400" dirty="0" err="1" smtClean="0"/>
              <a:t>mabuk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gangguan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barang2 </a:t>
            </a:r>
            <a:r>
              <a:rPr lang="en-US" sz="2400" dirty="0" err="1" smtClean="0"/>
              <a:t>mewah</a:t>
            </a:r>
            <a:r>
              <a:rPr lang="en-US" sz="2400" dirty="0" smtClean="0"/>
              <a:t> &amp; </a:t>
            </a:r>
            <a:r>
              <a:rPr lang="en-US" sz="2400" dirty="0" err="1" smtClean="0"/>
              <a:t>minuman</a:t>
            </a:r>
            <a:r>
              <a:rPr lang="en-US" sz="2400" dirty="0" smtClean="0"/>
              <a:t> </a:t>
            </a:r>
            <a:r>
              <a:rPr lang="en-US" sz="2400" dirty="0" err="1" smtClean="0"/>
              <a:t>beralkohol</a:t>
            </a:r>
            <a:r>
              <a:rPr lang="en-US" sz="2400" dirty="0" smtClean="0"/>
              <a:t> </a:t>
            </a:r>
            <a:r>
              <a:rPr lang="en-US" sz="2400" dirty="0" err="1" smtClean="0"/>
              <a:t>dikenakan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endParaRPr lang="en-US" sz="2400" dirty="0" smtClean="0"/>
          </a:p>
          <a:p>
            <a:pPr marL="975360" lvl="1" indent="-609600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menumbuhkan</a:t>
            </a:r>
            <a:r>
              <a:rPr lang="en-US" sz="2400" dirty="0" smtClean="0"/>
              <a:t>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membayar</a:t>
            </a:r>
            <a:r>
              <a:rPr lang="en-US" sz="2400" dirty="0" smtClean="0"/>
              <a:t> </a:t>
            </a:r>
            <a:r>
              <a:rPr lang="en-US" sz="2400" dirty="0" err="1" smtClean="0"/>
              <a:t>pajak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diciptakan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iklim</a:t>
            </a:r>
            <a:r>
              <a:rPr lang="en-US" sz="2400" dirty="0" smtClean="0"/>
              <a:t> </a:t>
            </a:r>
            <a:r>
              <a:rPr lang="en-US" sz="2400" dirty="0" err="1" smtClean="0"/>
              <a:t>perpajakan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sehat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menghilangkan</a:t>
            </a:r>
            <a:r>
              <a:rPr lang="en-US" sz="2400" dirty="0" smtClean="0"/>
              <a:t> </a:t>
            </a:r>
            <a:r>
              <a:rPr lang="en-US" sz="2400" dirty="0" err="1" smtClean="0"/>
              <a:t>hambatan</a:t>
            </a:r>
            <a:r>
              <a:rPr lang="en-US" sz="2400" dirty="0" smtClean="0"/>
              <a:t> </a:t>
            </a:r>
            <a:r>
              <a:rPr lang="en-US" sz="2400" dirty="0" err="1" smtClean="0"/>
              <a:t>psikologis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masih</a:t>
            </a:r>
            <a:r>
              <a:rPr lang="en-US" sz="2400" dirty="0" smtClean="0"/>
              <a:t> </a:t>
            </a:r>
            <a:r>
              <a:rPr lang="en-US" sz="2400" dirty="0" err="1" smtClean="0"/>
              <a:t>melekat</a:t>
            </a:r>
            <a:r>
              <a:rPr lang="en-US" sz="2400" dirty="0" smtClean="0"/>
              <a:t> pd WP</a:t>
            </a:r>
          </a:p>
          <a:p>
            <a:pPr marL="975360" lvl="1" indent="-609600">
              <a:lnSpc>
                <a:spcPct val="90000"/>
              </a:lnSpc>
              <a:buFont typeface="Wingdings" pitchFamily="2" charset="2"/>
              <a:buAutoNum type="arabicPeriod" startAt="2"/>
              <a:defRPr/>
            </a:pPr>
            <a:endParaRPr lang="en-US" sz="2400" dirty="0" smtClean="0"/>
          </a:p>
          <a:p>
            <a:pPr marL="609600" indent="-609600">
              <a:lnSpc>
                <a:spcPct val="90000"/>
              </a:lnSpc>
              <a:defRPr/>
            </a:pPr>
            <a:r>
              <a:rPr lang="en-US" dirty="0" smtClean="0"/>
              <a:t>Di Indonesia </a:t>
            </a:r>
            <a:r>
              <a:rPr lang="en-US" dirty="0" err="1" smtClean="0"/>
              <a:t>sebelum</a:t>
            </a:r>
            <a:r>
              <a:rPr lang="en-US" dirty="0" smtClean="0"/>
              <a:t> tax reform (1983)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diutamakan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i="1" dirty="0" err="1" smtClean="0"/>
              <a:t>regulerend</a:t>
            </a:r>
            <a:r>
              <a:rPr lang="en-US" dirty="0" smtClean="0"/>
              <a:t>, </a:t>
            </a:r>
            <a:r>
              <a:rPr lang="en-US" dirty="0" err="1" smtClean="0"/>
              <a:t>skrg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i="1" dirty="0" err="1" smtClean="0"/>
              <a:t>budgetair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696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611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FUNGSI PAJAK</vt:lpstr>
      <vt:lpstr>Arti Fungsi</vt:lpstr>
      <vt:lpstr>1. Fungsi Budgetaire</vt:lpstr>
      <vt:lpstr>Slide 4</vt:lpstr>
      <vt:lpstr>Sistem pemungutan pajak</vt:lpstr>
      <vt:lpstr>Slide 6</vt:lpstr>
      <vt:lpstr>Slide 7</vt:lpstr>
      <vt:lpstr>2. Fungsi Regulerend </vt:lpstr>
      <vt:lpstr>Slide 9</vt:lpstr>
      <vt:lpstr>Fungsi Pajak Menurut Para Ahli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PAJAK</dc:title>
  <dc:creator>USER</dc:creator>
  <cp:lastModifiedBy>USER</cp:lastModifiedBy>
  <cp:revision>1</cp:revision>
  <dcterms:created xsi:type="dcterms:W3CDTF">2021-03-19T02:04:49Z</dcterms:created>
  <dcterms:modified xsi:type="dcterms:W3CDTF">2021-03-19T02:04:59Z</dcterms:modified>
</cp:coreProperties>
</file>